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42"/>
  </p:notesMasterIdLst>
  <p:sldIdLst>
    <p:sldId id="256" r:id="rId2"/>
    <p:sldId id="259" r:id="rId3"/>
    <p:sldId id="260" r:id="rId4"/>
    <p:sldId id="263" r:id="rId5"/>
    <p:sldId id="264" r:id="rId6"/>
    <p:sldId id="262" r:id="rId7"/>
    <p:sldId id="266" r:id="rId8"/>
    <p:sldId id="268" r:id="rId9"/>
    <p:sldId id="265" r:id="rId10"/>
    <p:sldId id="269" r:id="rId11"/>
    <p:sldId id="270" r:id="rId12"/>
    <p:sldId id="271" r:id="rId13"/>
    <p:sldId id="273" r:id="rId14"/>
    <p:sldId id="274" r:id="rId15"/>
    <p:sldId id="272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7" r:id="rId27"/>
    <p:sldId id="285" r:id="rId28"/>
    <p:sldId id="288" r:id="rId29"/>
    <p:sldId id="286" r:id="rId30"/>
    <p:sldId id="289" r:id="rId31"/>
    <p:sldId id="298" r:id="rId32"/>
    <p:sldId id="290" r:id="rId33"/>
    <p:sldId id="292" r:id="rId34"/>
    <p:sldId id="293" r:id="rId35"/>
    <p:sldId id="294" r:id="rId36"/>
    <p:sldId id="295" r:id="rId37"/>
    <p:sldId id="296" r:id="rId38"/>
    <p:sldId id="297" r:id="rId39"/>
    <p:sldId id="299" r:id="rId40"/>
    <p:sldId id="300" r:id="rId4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3" roundtripDataSignature="AMtx7mg8JHfzJsijXATRdC0oEv80WlMGx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Světlý styl 1 – zvýraznění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customschemas.google.com/relationships/presentationmetadata" Target="meta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8142145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8845803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4475263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527963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022799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225034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093200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2446502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47483515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547283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98026296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5069580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8609164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2653288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63685536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71467694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1009218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66130890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3162467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03168359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4782291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90004843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4110026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681662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6883562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8112832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65176405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10732728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5586465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56389148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85790953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9681017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19839709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3571898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272035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8456635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066200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2929359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889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HTML/Element/input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"/>
          <p:cNvSpPr/>
          <p:nvPr/>
        </p:nvSpPr>
        <p:spPr>
          <a:xfrm flipH="1">
            <a:off x="-1" y="5282344"/>
            <a:ext cx="12191998" cy="1590742"/>
          </a:xfrm>
          <a:prstGeom prst="rect">
            <a:avLst/>
          </a:prstGeom>
          <a:gradFill>
            <a:gsLst>
              <a:gs pos="0">
                <a:srgbClr val="000000">
                  <a:alpha val="94901"/>
                </a:srgbClr>
              </a:gs>
              <a:gs pos="34000">
                <a:srgbClr val="000000">
                  <a:alpha val="94901"/>
                </a:srgbClr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"/>
          <p:cNvSpPr/>
          <p:nvPr/>
        </p:nvSpPr>
        <p:spPr>
          <a:xfrm flipH="1">
            <a:off x="-4" y="5282344"/>
            <a:ext cx="8115300" cy="1590742"/>
          </a:xfrm>
          <a:prstGeom prst="rect">
            <a:avLst/>
          </a:prstGeom>
          <a:gradFill>
            <a:gsLst>
              <a:gs pos="0">
                <a:srgbClr val="2F5496">
                  <a:alpha val="58039"/>
                </a:srgbClr>
              </a:gs>
              <a:gs pos="28000">
                <a:srgbClr val="2F5496">
                  <a:alpha val="58039"/>
                </a:srgbClr>
              </a:gs>
              <a:gs pos="100000">
                <a:srgbClr val="000000">
                  <a:alpha val="69019"/>
                </a:srgbClr>
              </a:gs>
            </a:gsLst>
            <a:lin ang="11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"/>
          <p:cNvSpPr/>
          <p:nvPr/>
        </p:nvSpPr>
        <p:spPr>
          <a:xfrm flipH="1">
            <a:off x="-4" y="5282344"/>
            <a:ext cx="12191998" cy="1590742"/>
          </a:xfrm>
          <a:prstGeom prst="rect">
            <a:avLst/>
          </a:prstGeom>
          <a:gradFill>
            <a:gsLst>
              <a:gs pos="0">
                <a:srgbClr val="000000">
                  <a:alpha val="70980"/>
                </a:srgbClr>
              </a:gs>
              <a:gs pos="100000">
                <a:srgbClr val="4472C4">
                  <a:alpha val="0"/>
                </a:srgbClr>
              </a:gs>
            </a:gsLst>
            <a:lin ang="156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"/>
          <p:cNvSpPr txBox="1">
            <a:spLocks noGrp="1"/>
          </p:cNvSpPr>
          <p:nvPr>
            <p:ph type="ctrTitle"/>
          </p:nvPr>
        </p:nvSpPr>
        <p:spPr>
          <a:xfrm>
            <a:off x="699714" y="5490971"/>
            <a:ext cx="6962072" cy="115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cs-CZ" sz="4000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Frontend</a:t>
            </a:r>
            <a:r>
              <a:rPr lang="cs-CZ" sz="40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– HTML (tabulky a formuláře)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0" name="Google Shape;90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40900" y="935399"/>
            <a:ext cx="12192001" cy="30448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/>
          <p:nvPr/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2"/>
          <p:cNvSpPr/>
          <p:nvPr/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117"/>
                </a:srgbClr>
              </a:gs>
            </a:gsLst>
            <a:lin ang="13800001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2"/>
          <p:cNvSpPr/>
          <p:nvPr/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rgbClr val="4472C4">
                  <a:alpha val="65098"/>
                </a:srgbClr>
              </a:gs>
              <a:gs pos="100000">
                <a:srgbClr val="000000">
                  <a:alpha val="29019"/>
                </a:srgbClr>
              </a:gs>
            </a:gsLst>
            <a:lin ang="13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2"/>
          <p:cNvSpPr/>
          <p:nvPr/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0980"/>
                </a:srgbClr>
              </a:gs>
              <a:gs pos="100000">
                <a:srgbClr val="1F3864">
                  <a:alpha val="50980"/>
                </a:srgbClr>
              </a:gs>
            </a:gsLst>
            <a:lin ang="16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2"/>
          <p:cNvSpPr txBox="1">
            <a:spLocks noGrp="1"/>
          </p:cNvSpPr>
          <p:nvPr>
            <p:ph type="title"/>
          </p:nvPr>
        </p:nvSpPr>
        <p:spPr>
          <a:xfrm>
            <a:off x="1074198" y="281876"/>
            <a:ext cx="7041101" cy="10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cs-CZ" sz="4000" dirty="0">
                <a:solidFill>
                  <a:srgbClr val="FFFFFF"/>
                </a:solidFill>
              </a:rPr>
              <a:t>Formuláře – </a:t>
            </a:r>
            <a:r>
              <a:rPr lang="cs-CZ" sz="4000" i="1" dirty="0" err="1">
                <a:solidFill>
                  <a:srgbClr val="FFFFFF"/>
                </a:solidFill>
              </a:rPr>
              <a:t>form</a:t>
            </a:r>
            <a:r>
              <a:rPr lang="cs-CZ" sz="4000" i="1" dirty="0">
                <a:solidFill>
                  <a:srgbClr val="FFFFFF"/>
                </a:solidFill>
              </a:rPr>
              <a:t> </a:t>
            </a:r>
            <a:endParaRPr dirty="0"/>
          </a:p>
        </p:txBody>
      </p:sp>
      <p:sp>
        <p:nvSpPr>
          <p:cNvPr id="101" name="Google Shape;101;p2"/>
          <p:cNvSpPr txBox="1">
            <a:spLocks noGrp="1"/>
          </p:cNvSpPr>
          <p:nvPr>
            <p:ph type="body" idx="1"/>
          </p:nvPr>
        </p:nvSpPr>
        <p:spPr>
          <a:xfrm>
            <a:off x="1074198" y="2310151"/>
            <a:ext cx="10021302" cy="4881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62500" lnSpcReduction="20000"/>
          </a:bodyPr>
          <a:lstStyle/>
          <a:p>
            <a:pPr marL="5152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cs-CZ" sz="2400" dirty="0">
                <a:latin typeface="Arial"/>
                <a:ea typeface="Arial"/>
                <a:cs typeface="Arial"/>
                <a:sym typeface="Arial"/>
              </a:rPr>
              <a:t>Nastavení metody GET – pozor u této metody se data odesílají jako součást odkazu, takže jsou viditelná!</a:t>
            </a:r>
            <a:endParaRPr sz="24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6028FDE-D1DE-BF62-1788-7B1D2F0C22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4198" y="2914183"/>
            <a:ext cx="3892412" cy="338554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&lt;</a:t>
            </a:r>
            <a:r>
              <a:rPr kumimoji="0" lang="cs-CZ" altLang="cs-CZ" sz="16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form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 </a:t>
            </a:r>
            <a:r>
              <a:rPr kumimoji="0" lang="cs-CZ" altLang="cs-CZ" sz="16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action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="#" </a:t>
            </a:r>
            <a:r>
              <a:rPr kumimoji="0" lang="cs-CZ" altLang="cs-CZ" sz="16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method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="</a:t>
            </a:r>
            <a:r>
              <a:rPr kumimoji="0" lang="cs-CZ" altLang="cs-CZ" sz="16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get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&gt;</a:t>
            </a:r>
            <a:r>
              <a:rPr lang="cs-CZ" altLang="cs-CZ" sz="1600" dirty="0">
                <a:solidFill>
                  <a:srgbClr val="D5B778"/>
                </a:solidFill>
                <a:latin typeface="JetBrains Mono"/>
              </a:rPr>
              <a:t> … &lt;/</a:t>
            </a:r>
            <a:r>
              <a:rPr lang="cs-CZ" altLang="cs-CZ" sz="1600" dirty="0" err="1">
                <a:solidFill>
                  <a:srgbClr val="D5B778"/>
                </a:solidFill>
                <a:latin typeface="JetBrains Mono"/>
              </a:rPr>
              <a:t>form</a:t>
            </a:r>
            <a:r>
              <a:rPr lang="cs-CZ" altLang="cs-CZ" sz="1600" dirty="0">
                <a:solidFill>
                  <a:srgbClr val="D5B778"/>
                </a:solidFill>
                <a:latin typeface="JetBrains Mono"/>
              </a:rPr>
              <a:t>&gt;</a:t>
            </a:r>
            <a:endParaRPr kumimoji="0" lang="cs-CZ" altLang="cs-CZ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3EB64BE-050F-1E64-351E-617BF4D101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4198" y="4291120"/>
            <a:ext cx="3990195" cy="338554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&lt;</a:t>
            </a:r>
            <a:r>
              <a:rPr kumimoji="0" lang="cs-CZ" altLang="cs-CZ" sz="16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form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 </a:t>
            </a:r>
            <a:r>
              <a:rPr kumimoji="0" lang="cs-CZ" altLang="cs-CZ" sz="16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action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="#" </a:t>
            </a:r>
            <a:r>
              <a:rPr kumimoji="0" lang="cs-CZ" altLang="cs-CZ" sz="16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method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="post"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&gt; </a:t>
            </a:r>
            <a:r>
              <a:rPr lang="cs-CZ" altLang="cs-CZ" sz="1600" dirty="0">
                <a:solidFill>
                  <a:srgbClr val="D5B778"/>
                </a:solidFill>
                <a:latin typeface="JetBrains Mono"/>
              </a:rPr>
              <a:t>… &lt;/</a:t>
            </a:r>
            <a:r>
              <a:rPr lang="cs-CZ" altLang="cs-CZ" sz="1600" dirty="0" err="1">
                <a:solidFill>
                  <a:srgbClr val="D5B778"/>
                </a:solidFill>
                <a:latin typeface="JetBrains Mono"/>
              </a:rPr>
              <a:t>form</a:t>
            </a:r>
            <a:r>
              <a:rPr lang="cs-CZ" altLang="cs-CZ" sz="1600" dirty="0">
                <a:solidFill>
                  <a:srgbClr val="D5B778"/>
                </a:solidFill>
                <a:latin typeface="JetBrains Mono"/>
              </a:rPr>
              <a:t>&gt;</a:t>
            </a:r>
            <a:endParaRPr kumimoji="0" lang="cs-CZ" altLang="cs-CZ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63DBDA6-F87A-CF6C-8135-E633FBA534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4198" y="5612838"/>
            <a:ext cx="6670416" cy="338554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&lt;</a:t>
            </a:r>
            <a:r>
              <a:rPr kumimoji="0" lang="cs-CZ" altLang="cs-CZ" sz="16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form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 </a:t>
            </a:r>
            <a:r>
              <a:rPr kumimoji="0" lang="cs-CZ" altLang="cs-CZ" sz="16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action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="#" </a:t>
            </a:r>
            <a:r>
              <a:rPr kumimoji="0" lang="cs-CZ" altLang="cs-CZ" sz="16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method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="post" </a:t>
            </a:r>
            <a:r>
              <a:rPr kumimoji="0" lang="cs-CZ" altLang="cs-CZ" sz="16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enctype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="</a:t>
            </a:r>
            <a:r>
              <a:rPr kumimoji="0" lang="cs-CZ" altLang="cs-CZ" sz="16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multipart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/</a:t>
            </a:r>
            <a:r>
              <a:rPr kumimoji="0" lang="cs-CZ" altLang="cs-CZ" sz="16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form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-data"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&gt; </a:t>
            </a:r>
            <a:r>
              <a:rPr lang="cs-CZ" altLang="cs-CZ" sz="1600" dirty="0">
                <a:solidFill>
                  <a:srgbClr val="D5B778"/>
                </a:solidFill>
                <a:latin typeface="JetBrains Mono"/>
              </a:rPr>
              <a:t>… &lt;/</a:t>
            </a:r>
            <a:r>
              <a:rPr lang="cs-CZ" altLang="cs-CZ" sz="1600" dirty="0" err="1">
                <a:solidFill>
                  <a:srgbClr val="D5B778"/>
                </a:solidFill>
                <a:latin typeface="JetBrains Mono"/>
              </a:rPr>
              <a:t>form</a:t>
            </a:r>
            <a:r>
              <a:rPr lang="cs-CZ" altLang="cs-CZ" sz="1600" dirty="0">
                <a:solidFill>
                  <a:srgbClr val="D5B778"/>
                </a:solidFill>
                <a:latin typeface="JetBrains Mono"/>
              </a:rPr>
              <a:t>&gt;</a:t>
            </a:r>
            <a:endParaRPr kumimoji="0" lang="cs-CZ" altLang="cs-CZ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Obrázek 6">
            <a:extLst>
              <a:ext uri="{FF2B5EF4-FFF2-40B4-BE49-F238E27FC236}">
                <a16:creationId xmlns:a16="http://schemas.microsoft.com/office/drawing/2014/main" id="{6DDEE742-EE9C-C2FB-3654-31B3EB7997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8357" y="2854828"/>
            <a:ext cx="4715533" cy="457264"/>
          </a:xfrm>
          <a:prstGeom prst="rect">
            <a:avLst/>
          </a:prstGeom>
        </p:spPr>
      </p:pic>
      <p:sp>
        <p:nvSpPr>
          <p:cNvPr id="8" name="Google Shape;101;p2">
            <a:extLst>
              <a:ext uri="{FF2B5EF4-FFF2-40B4-BE49-F238E27FC236}">
                <a16:creationId xmlns:a16="http://schemas.microsoft.com/office/drawing/2014/main" id="{06CE1127-1A61-0B65-5FDD-CFC96946CCBA}"/>
              </a:ext>
            </a:extLst>
          </p:cNvPr>
          <p:cNvSpPr txBox="1">
            <a:spLocks/>
          </p:cNvSpPr>
          <p:nvPr/>
        </p:nvSpPr>
        <p:spPr>
          <a:xfrm>
            <a:off x="1074198" y="3605264"/>
            <a:ext cx="10021302" cy="5761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62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5152" indent="0">
              <a:lnSpc>
                <a:spcPct val="115000"/>
              </a:lnSpc>
              <a:spcBef>
                <a:spcPts val="0"/>
              </a:spcBef>
              <a:buSzPct val="100000"/>
              <a:buFont typeface="Arial"/>
              <a:buNone/>
            </a:pPr>
            <a:r>
              <a:rPr lang="cs-CZ" sz="2400" dirty="0"/>
              <a:t>Nastavení metody POST – u této metody se data odesílají skrytě, proto je tato metoda používanější a také bezpečnější než GET.</a:t>
            </a:r>
          </a:p>
        </p:txBody>
      </p:sp>
      <p:sp>
        <p:nvSpPr>
          <p:cNvPr id="9" name="Google Shape;101;p2">
            <a:extLst>
              <a:ext uri="{FF2B5EF4-FFF2-40B4-BE49-F238E27FC236}">
                <a16:creationId xmlns:a16="http://schemas.microsoft.com/office/drawing/2014/main" id="{B8DC866C-191C-E48B-5BFF-34AF85469931}"/>
              </a:ext>
            </a:extLst>
          </p:cNvPr>
          <p:cNvSpPr txBox="1">
            <a:spLocks/>
          </p:cNvSpPr>
          <p:nvPr/>
        </p:nvSpPr>
        <p:spPr>
          <a:xfrm>
            <a:off x="1074198" y="4989670"/>
            <a:ext cx="10021302" cy="5761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62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5152" indent="0">
              <a:lnSpc>
                <a:spcPct val="115000"/>
              </a:lnSpc>
              <a:spcBef>
                <a:spcPts val="0"/>
              </a:spcBef>
              <a:buSzPct val="100000"/>
              <a:buFont typeface="Arial"/>
              <a:buNone/>
            </a:pPr>
            <a:r>
              <a:rPr lang="cs-CZ" sz="2400" dirty="0"/>
              <a:t>Nastavení typu odesílaných dat – v tomto případě specifikujeme, že chceme nahrávat soubory na server.</a:t>
            </a:r>
          </a:p>
        </p:txBody>
      </p:sp>
    </p:spTree>
    <p:extLst>
      <p:ext uri="{BB962C8B-B14F-4D97-AF65-F5344CB8AC3E}">
        <p14:creationId xmlns:p14="http://schemas.microsoft.com/office/powerpoint/2010/main" val="2197341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/>
          <p:nvPr/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2"/>
          <p:cNvSpPr/>
          <p:nvPr/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117"/>
                </a:srgbClr>
              </a:gs>
            </a:gsLst>
            <a:lin ang="13800001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2"/>
          <p:cNvSpPr/>
          <p:nvPr/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rgbClr val="4472C4">
                  <a:alpha val="65098"/>
                </a:srgbClr>
              </a:gs>
              <a:gs pos="100000">
                <a:srgbClr val="000000">
                  <a:alpha val="29019"/>
                </a:srgbClr>
              </a:gs>
            </a:gsLst>
            <a:lin ang="13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2"/>
          <p:cNvSpPr/>
          <p:nvPr/>
        </p:nvSpPr>
        <p:spPr>
          <a:xfrm>
            <a:off x="459351" y="-6692"/>
            <a:ext cx="11732646" cy="15974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0980"/>
                </a:srgbClr>
              </a:gs>
              <a:gs pos="100000">
                <a:srgbClr val="1F3864">
                  <a:alpha val="50980"/>
                </a:srgbClr>
              </a:gs>
            </a:gsLst>
            <a:lin ang="16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2"/>
          <p:cNvSpPr txBox="1">
            <a:spLocks noGrp="1"/>
          </p:cNvSpPr>
          <p:nvPr>
            <p:ph type="title"/>
          </p:nvPr>
        </p:nvSpPr>
        <p:spPr>
          <a:xfrm>
            <a:off x="1074198" y="281876"/>
            <a:ext cx="7041101" cy="10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cs-CZ" sz="4000" dirty="0">
                <a:solidFill>
                  <a:srgbClr val="FFFFFF"/>
                </a:solidFill>
              </a:rPr>
              <a:t>Formuláře – </a:t>
            </a:r>
            <a:r>
              <a:rPr lang="cs-CZ" sz="4000" i="1" dirty="0" err="1">
                <a:solidFill>
                  <a:srgbClr val="FFFFFF"/>
                </a:solidFill>
              </a:rPr>
              <a:t>fieldset</a:t>
            </a:r>
            <a:r>
              <a:rPr lang="cs-CZ" sz="4000" i="1" dirty="0">
                <a:solidFill>
                  <a:srgbClr val="FFFFFF"/>
                </a:solidFill>
              </a:rPr>
              <a:t> </a:t>
            </a:r>
            <a:r>
              <a:rPr lang="cs-CZ" sz="4000" dirty="0">
                <a:solidFill>
                  <a:srgbClr val="FFFFFF"/>
                </a:solidFill>
              </a:rPr>
              <a:t>a </a:t>
            </a:r>
            <a:r>
              <a:rPr lang="cs-CZ" sz="4000" i="1" dirty="0">
                <a:solidFill>
                  <a:srgbClr val="FFFFFF"/>
                </a:solidFill>
              </a:rPr>
              <a:t>legend </a:t>
            </a:r>
            <a:endParaRPr dirty="0"/>
          </a:p>
        </p:txBody>
      </p:sp>
      <p:sp>
        <p:nvSpPr>
          <p:cNvPr id="101" name="Google Shape;101;p2"/>
          <p:cNvSpPr txBox="1">
            <a:spLocks noGrp="1"/>
          </p:cNvSpPr>
          <p:nvPr>
            <p:ph type="body" idx="1"/>
          </p:nvPr>
        </p:nvSpPr>
        <p:spPr>
          <a:xfrm>
            <a:off x="1074198" y="2310151"/>
            <a:ext cx="10021302" cy="1597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2500" lnSpcReduction="10000"/>
          </a:bodyPr>
          <a:lstStyle/>
          <a:p>
            <a:pPr marL="5152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cs-CZ" sz="2400" i="1" dirty="0" err="1">
                <a:latin typeface="Arial"/>
                <a:ea typeface="Arial"/>
                <a:cs typeface="Arial"/>
                <a:sym typeface="Arial"/>
              </a:rPr>
              <a:t>Fieldset</a:t>
            </a:r>
            <a:r>
              <a:rPr lang="cs-CZ" sz="2400" dirty="0">
                <a:latin typeface="Arial"/>
                <a:ea typeface="Arial"/>
                <a:cs typeface="Arial"/>
                <a:sym typeface="Arial"/>
              </a:rPr>
              <a:t> vždy používejte v kombinaci s </a:t>
            </a:r>
            <a:r>
              <a:rPr lang="cs-CZ" sz="2400" i="1" dirty="0">
                <a:latin typeface="Arial"/>
                <a:ea typeface="Arial"/>
                <a:cs typeface="Arial"/>
                <a:sym typeface="Arial"/>
              </a:rPr>
              <a:t>legend</a:t>
            </a:r>
            <a:r>
              <a:rPr lang="cs-CZ" sz="2400" dirty="0">
                <a:latin typeface="Arial"/>
                <a:ea typeface="Arial"/>
                <a:cs typeface="Arial"/>
                <a:sym typeface="Arial"/>
              </a:rPr>
              <a:t>. Zajistíte tak vysokou přístupnost aplikace (i pro</a:t>
            </a:r>
            <a:r>
              <a:rPr lang="cs-CZ" sz="2400" dirty="0"/>
              <a:t> návštěvníky se zrakovým postižením</a:t>
            </a:r>
            <a:r>
              <a:rPr lang="cs-CZ" sz="2400" dirty="0">
                <a:latin typeface="Arial"/>
                <a:ea typeface="Arial"/>
                <a:cs typeface="Arial"/>
                <a:sym typeface="Arial"/>
              </a:rPr>
              <a:t>).</a:t>
            </a:r>
          </a:p>
          <a:p>
            <a:pPr marL="5152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endParaRPr lang="cs-CZ" sz="2400" dirty="0"/>
          </a:p>
          <a:p>
            <a:pPr marL="5152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cs-CZ" sz="2400" dirty="0">
                <a:latin typeface="Arial"/>
                <a:ea typeface="Arial"/>
                <a:cs typeface="Arial"/>
                <a:sym typeface="Arial"/>
              </a:rPr>
              <a:t> Počet </a:t>
            </a:r>
            <a:r>
              <a:rPr lang="cs-CZ" sz="2400" i="1" dirty="0" err="1">
                <a:latin typeface="Arial"/>
                <a:ea typeface="Arial"/>
                <a:cs typeface="Arial"/>
                <a:sym typeface="Arial"/>
              </a:rPr>
              <a:t>fieldsetů</a:t>
            </a:r>
            <a:r>
              <a:rPr lang="cs-CZ" sz="2400" i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cs-CZ" sz="2400" dirty="0">
                <a:latin typeface="Arial"/>
                <a:ea typeface="Arial"/>
                <a:cs typeface="Arial"/>
                <a:sym typeface="Arial"/>
              </a:rPr>
              <a:t>v jednom formuláři není omezen.</a:t>
            </a:r>
            <a:endParaRPr sz="2400" i="1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9552FEA5-026A-39B6-5C6B-848CC48776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4165" y="4059674"/>
            <a:ext cx="4171335" cy="2062103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&lt;</a:t>
            </a:r>
            <a:r>
              <a:rPr kumimoji="0" lang="cs-CZ" altLang="cs-CZ" sz="16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form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 </a:t>
            </a:r>
            <a:r>
              <a:rPr kumimoji="0" lang="cs-CZ" altLang="cs-CZ" sz="16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action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="#" </a:t>
            </a:r>
            <a:r>
              <a:rPr kumimoji="0" lang="cs-CZ" altLang="cs-CZ" sz="16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method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="post"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&gt;</a:t>
            </a:r>
            <a:b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</a:b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  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...</a:t>
            </a:r>
            <a:b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&lt;</a:t>
            </a:r>
            <a:r>
              <a:rPr kumimoji="0" lang="cs-CZ" altLang="cs-CZ" sz="16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fieldset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&gt;</a:t>
            </a:r>
            <a:b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</a:b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    &lt;legend&gt;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Zvolte druh předplatného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&lt;/legend&gt; </a:t>
            </a:r>
            <a:b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</a:b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    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...</a:t>
            </a:r>
            <a:b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&lt;/</a:t>
            </a:r>
            <a:r>
              <a:rPr kumimoji="0" lang="cs-CZ" altLang="cs-CZ" sz="16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fieldset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&gt;</a:t>
            </a:r>
            <a:b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</a:b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  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...</a:t>
            </a:r>
            <a:b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&lt;/</a:t>
            </a:r>
            <a:r>
              <a:rPr kumimoji="0" lang="cs-CZ" altLang="cs-CZ" sz="16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form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&gt;</a:t>
            </a:r>
            <a:endParaRPr kumimoji="0" lang="cs-CZ" altLang="cs-CZ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Obrázek 2">
            <a:extLst>
              <a:ext uri="{FF2B5EF4-FFF2-40B4-BE49-F238E27FC236}">
                <a16:creationId xmlns:a16="http://schemas.microsoft.com/office/drawing/2014/main" id="{722FCB00-8A2F-9032-C794-740CF31E56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198" y="4371488"/>
            <a:ext cx="3953427" cy="1438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4885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/>
          <p:nvPr/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2"/>
          <p:cNvSpPr/>
          <p:nvPr/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117"/>
                </a:srgbClr>
              </a:gs>
            </a:gsLst>
            <a:lin ang="13800001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2"/>
          <p:cNvSpPr/>
          <p:nvPr/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rgbClr val="4472C4">
                  <a:alpha val="65098"/>
                </a:srgbClr>
              </a:gs>
              <a:gs pos="100000">
                <a:srgbClr val="000000">
                  <a:alpha val="29019"/>
                </a:srgbClr>
              </a:gs>
            </a:gsLst>
            <a:lin ang="13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2"/>
          <p:cNvSpPr/>
          <p:nvPr/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0980"/>
                </a:srgbClr>
              </a:gs>
              <a:gs pos="100000">
                <a:srgbClr val="1F3864">
                  <a:alpha val="50980"/>
                </a:srgbClr>
              </a:gs>
            </a:gsLst>
            <a:lin ang="16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2"/>
          <p:cNvSpPr txBox="1">
            <a:spLocks noGrp="1"/>
          </p:cNvSpPr>
          <p:nvPr>
            <p:ph type="title"/>
          </p:nvPr>
        </p:nvSpPr>
        <p:spPr>
          <a:xfrm>
            <a:off x="1074198" y="281876"/>
            <a:ext cx="7041101" cy="10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cs-CZ" sz="4000" dirty="0">
                <a:solidFill>
                  <a:srgbClr val="FFFFFF"/>
                </a:solidFill>
              </a:rPr>
              <a:t>Formuláře – </a:t>
            </a:r>
            <a:r>
              <a:rPr lang="cs-CZ" sz="4000" i="1" dirty="0">
                <a:solidFill>
                  <a:srgbClr val="FFFFFF"/>
                </a:solidFill>
              </a:rPr>
              <a:t>label </a:t>
            </a:r>
            <a:endParaRPr dirty="0"/>
          </a:p>
        </p:txBody>
      </p:sp>
      <p:sp>
        <p:nvSpPr>
          <p:cNvPr id="101" name="Google Shape;101;p2"/>
          <p:cNvSpPr txBox="1">
            <a:spLocks noGrp="1"/>
          </p:cNvSpPr>
          <p:nvPr>
            <p:ph type="body" idx="1"/>
          </p:nvPr>
        </p:nvSpPr>
        <p:spPr>
          <a:xfrm>
            <a:off x="1074198" y="2310152"/>
            <a:ext cx="10021302" cy="2235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2500" lnSpcReduction="10000"/>
          </a:bodyPr>
          <a:lstStyle/>
          <a:p>
            <a:pPr marL="5152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cs-CZ" sz="2400" dirty="0">
                <a:latin typeface="Arial"/>
                <a:ea typeface="Arial"/>
                <a:cs typeface="Arial"/>
                <a:sym typeface="Arial"/>
              </a:rPr>
              <a:t>Snažte se mít elementy </a:t>
            </a:r>
            <a:r>
              <a:rPr lang="cs-CZ" sz="2400" i="1" dirty="0">
                <a:latin typeface="Arial"/>
                <a:ea typeface="Arial"/>
                <a:cs typeface="Arial"/>
                <a:sym typeface="Arial"/>
              </a:rPr>
              <a:t>label</a:t>
            </a:r>
            <a:r>
              <a:rPr lang="cs-CZ" sz="2400" dirty="0">
                <a:latin typeface="Arial"/>
                <a:ea typeface="Arial"/>
                <a:cs typeface="Arial"/>
                <a:sym typeface="Arial"/>
              </a:rPr>
              <a:t> pro všechna formulářová pole</a:t>
            </a:r>
            <a:r>
              <a:rPr lang="cs-CZ" sz="2400" dirty="0"/>
              <a:t>. Opět tím zvýšíte přístupnost aplikace. </a:t>
            </a:r>
          </a:p>
          <a:p>
            <a:pPr marL="5152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endParaRPr lang="cs-CZ" sz="2400" i="1" dirty="0"/>
          </a:p>
          <a:p>
            <a:pPr marL="5152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cs-CZ" sz="2400" i="1" dirty="0"/>
              <a:t>Label</a:t>
            </a:r>
            <a:r>
              <a:rPr lang="cs-CZ" sz="2400" dirty="0"/>
              <a:t> má jeden povinný atribut:</a:t>
            </a:r>
            <a:endParaRPr lang="cs-CZ" sz="2400" dirty="0">
              <a:latin typeface="Arial"/>
              <a:ea typeface="Arial"/>
              <a:cs typeface="Arial"/>
              <a:sym typeface="Arial"/>
            </a:endParaRPr>
          </a:p>
          <a:p>
            <a:pPr marL="348052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cs-CZ" sz="2400" i="1" dirty="0" err="1"/>
              <a:t>for</a:t>
            </a:r>
            <a:r>
              <a:rPr lang="cs-CZ" sz="2400" dirty="0"/>
              <a:t> – ukazatel na pole/vstup, ke kterému patří (ukazuje na ID konkrétního pole)</a:t>
            </a:r>
            <a:endParaRPr sz="2400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Obrázek 2">
            <a:extLst>
              <a:ext uri="{FF2B5EF4-FFF2-40B4-BE49-F238E27FC236}">
                <a16:creationId xmlns:a16="http://schemas.microsoft.com/office/drawing/2014/main" id="{D54ABE9C-ADE6-2B25-14C4-30AEECEA9D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198" y="4752497"/>
            <a:ext cx="3036131" cy="1160031"/>
          </a:xfrm>
          <a:prstGeom prst="rect">
            <a:avLst/>
          </a:prstGeom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358693BB-FEC7-F6C3-0F6C-BF81A8EDBF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64068" y="4301460"/>
            <a:ext cx="5931432" cy="2062103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&lt;</a:t>
            </a:r>
            <a:r>
              <a:rPr kumimoji="0" lang="cs-CZ" altLang="cs-CZ" sz="16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form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 </a:t>
            </a:r>
            <a:r>
              <a:rPr kumimoji="0" lang="cs-CZ" altLang="cs-CZ" sz="16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action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="#" </a:t>
            </a:r>
            <a:r>
              <a:rPr kumimoji="0" lang="cs-CZ" altLang="cs-CZ" sz="16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method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="post"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&gt;</a:t>
            </a:r>
            <a:endParaRPr kumimoji="0" lang="cs-CZ" altLang="cs-CZ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cs-CZ" altLang="cs-CZ" sz="1600" dirty="0">
                <a:solidFill>
                  <a:srgbClr val="D5B778"/>
                </a:solidFill>
                <a:latin typeface="JetBrains Mono"/>
              </a:rPr>
              <a:t>…</a:t>
            </a:r>
            <a:endParaRPr kumimoji="0" lang="cs-CZ" altLang="cs-CZ" sz="1600" b="0" i="0" u="none" strike="noStrike" cap="none" normalizeH="0" baseline="0" dirty="0">
              <a:ln>
                <a:noFill/>
              </a:ln>
              <a:solidFill>
                <a:srgbClr val="D5B778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&lt;label </a:t>
            </a:r>
            <a:r>
              <a:rPr kumimoji="0" lang="cs-CZ" altLang="cs-CZ" sz="16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for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="email"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&gt;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Email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&lt;/label&gt;</a:t>
            </a:r>
            <a:b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</a:b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&lt;input 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id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="email" 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type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="email" </a:t>
            </a:r>
            <a:r>
              <a:rPr kumimoji="0" lang="cs-CZ" altLang="cs-CZ" sz="16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name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="email" </a:t>
            </a:r>
            <a:r>
              <a:rPr kumimoji="0" lang="cs-CZ" altLang="cs-CZ" sz="16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required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&gt;</a:t>
            </a:r>
            <a:b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</a:b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&lt;label </a:t>
            </a:r>
            <a:r>
              <a:rPr kumimoji="0" lang="cs-CZ" altLang="cs-CZ" sz="16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for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="</a:t>
            </a:r>
            <a:r>
              <a:rPr kumimoji="0" lang="cs-CZ" altLang="cs-CZ" sz="16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password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&gt;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Heslo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&lt;/label&gt;</a:t>
            </a:r>
            <a:b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</a:b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&lt;input 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id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="</a:t>
            </a:r>
            <a:r>
              <a:rPr kumimoji="0" lang="cs-CZ" altLang="cs-CZ" sz="16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password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 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type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="</a:t>
            </a:r>
            <a:r>
              <a:rPr kumimoji="0" lang="cs-CZ" altLang="cs-CZ" sz="16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password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 </a:t>
            </a:r>
            <a:r>
              <a:rPr kumimoji="0" lang="cs-CZ" altLang="cs-CZ" sz="16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name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="</a:t>
            </a:r>
            <a:r>
              <a:rPr kumimoji="0" lang="cs-CZ" altLang="cs-CZ" sz="16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password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 </a:t>
            </a:r>
            <a:r>
              <a:rPr kumimoji="0" lang="cs-CZ" altLang="cs-CZ" sz="16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required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cs-CZ" altLang="cs-CZ" sz="1600" dirty="0">
                <a:solidFill>
                  <a:srgbClr val="D5B778"/>
                </a:solidFill>
                <a:latin typeface="JetBrains Mono"/>
              </a:rPr>
              <a:t>…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&lt;/</a:t>
            </a:r>
            <a:r>
              <a:rPr kumimoji="0" lang="cs-CZ" altLang="cs-CZ" sz="16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form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&gt;</a:t>
            </a:r>
            <a:endParaRPr kumimoji="0" lang="cs-CZ" altLang="cs-CZ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Google Shape;101;p2">
            <a:extLst>
              <a:ext uri="{FF2B5EF4-FFF2-40B4-BE49-F238E27FC236}">
                <a16:creationId xmlns:a16="http://schemas.microsoft.com/office/drawing/2014/main" id="{DFDBECBD-D691-3D26-5C10-412AF10EFEC7}"/>
              </a:ext>
            </a:extLst>
          </p:cNvPr>
          <p:cNvSpPr txBox="1">
            <a:spLocks/>
          </p:cNvSpPr>
          <p:nvPr/>
        </p:nvSpPr>
        <p:spPr>
          <a:xfrm>
            <a:off x="5164067" y="6362181"/>
            <a:ext cx="5931432" cy="349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5152" indent="0" algn="r">
              <a:lnSpc>
                <a:spcPct val="115000"/>
              </a:lnSpc>
              <a:spcBef>
                <a:spcPts val="0"/>
              </a:spcBef>
              <a:buSzPct val="100000"/>
              <a:buFont typeface="Arial"/>
              <a:buNone/>
            </a:pPr>
            <a:r>
              <a:rPr lang="cs-CZ" sz="1400" i="1" dirty="0"/>
              <a:t>Všimněte si shodných obsahů atributů </a:t>
            </a:r>
            <a:r>
              <a:rPr lang="cs-CZ" sz="1400" b="1" i="1" dirty="0" err="1"/>
              <a:t>for</a:t>
            </a:r>
            <a:r>
              <a:rPr lang="cs-CZ" sz="1400" i="1" dirty="0"/>
              <a:t> a </a:t>
            </a:r>
            <a:r>
              <a:rPr lang="cs-CZ" sz="1400" b="1" i="1" dirty="0"/>
              <a:t>id</a:t>
            </a:r>
            <a:r>
              <a:rPr lang="cs-CZ" sz="1400" i="1" dirty="0"/>
              <a:t>.</a:t>
            </a:r>
            <a:endParaRPr lang="cs-CZ" sz="1400" b="1" i="1" dirty="0"/>
          </a:p>
        </p:txBody>
      </p:sp>
    </p:spTree>
    <p:extLst>
      <p:ext uri="{BB962C8B-B14F-4D97-AF65-F5344CB8AC3E}">
        <p14:creationId xmlns:p14="http://schemas.microsoft.com/office/powerpoint/2010/main" val="8047305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/>
          <p:nvPr/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2"/>
          <p:cNvSpPr/>
          <p:nvPr/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117"/>
                </a:srgbClr>
              </a:gs>
            </a:gsLst>
            <a:lin ang="13800001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2"/>
          <p:cNvSpPr/>
          <p:nvPr/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rgbClr val="4472C4">
                  <a:alpha val="65098"/>
                </a:srgbClr>
              </a:gs>
              <a:gs pos="100000">
                <a:srgbClr val="000000">
                  <a:alpha val="29019"/>
                </a:srgbClr>
              </a:gs>
            </a:gsLst>
            <a:lin ang="13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2"/>
          <p:cNvSpPr/>
          <p:nvPr/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0980"/>
                </a:srgbClr>
              </a:gs>
              <a:gs pos="100000">
                <a:srgbClr val="1F3864">
                  <a:alpha val="50980"/>
                </a:srgbClr>
              </a:gs>
            </a:gsLst>
            <a:lin ang="16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2"/>
          <p:cNvSpPr txBox="1">
            <a:spLocks noGrp="1"/>
          </p:cNvSpPr>
          <p:nvPr>
            <p:ph type="title"/>
          </p:nvPr>
        </p:nvSpPr>
        <p:spPr>
          <a:xfrm>
            <a:off x="1074198" y="281876"/>
            <a:ext cx="7041101" cy="10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cs-CZ" sz="4000" dirty="0">
                <a:solidFill>
                  <a:srgbClr val="FFFFFF"/>
                </a:solidFill>
              </a:rPr>
              <a:t>Formuláře – </a:t>
            </a:r>
            <a:r>
              <a:rPr lang="cs-CZ" sz="4000" i="1" dirty="0">
                <a:solidFill>
                  <a:srgbClr val="FFFFFF"/>
                </a:solidFill>
              </a:rPr>
              <a:t>label </a:t>
            </a:r>
            <a:endParaRPr dirty="0"/>
          </a:p>
        </p:txBody>
      </p:sp>
      <p:sp>
        <p:nvSpPr>
          <p:cNvPr id="101" name="Google Shape;101;p2"/>
          <p:cNvSpPr txBox="1">
            <a:spLocks noGrp="1"/>
          </p:cNvSpPr>
          <p:nvPr>
            <p:ph type="body" idx="1"/>
          </p:nvPr>
        </p:nvSpPr>
        <p:spPr>
          <a:xfrm>
            <a:off x="1074198" y="2310152"/>
            <a:ext cx="10021302" cy="6017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5152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cs-CZ" sz="2400" dirty="0"/>
              <a:t>Ukázka formuláře bez a s </a:t>
            </a:r>
            <a:r>
              <a:rPr lang="cs-CZ" sz="2400" i="1" dirty="0"/>
              <a:t>labely:</a:t>
            </a:r>
          </a:p>
        </p:txBody>
      </p:sp>
      <p:pic>
        <p:nvPicPr>
          <p:cNvPr id="6" name="Obrázek 5">
            <a:extLst>
              <a:ext uri="{FF2B5EF4-FFF2-40B4-BE49-F238E27FC236}">
                <a16:creationId xmlns:a16="http://schemas.microsoft.com/office/drawing/2014/main" id="{EDE7679A-7F07-A59F-EC73-344994677C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2369" y="3624595"/>
            <a:ext cx="3972479" cy="1638529"/>
          </a:xfrm>
          <a:prstGeom prst="rect">
            <a:avLst/>
          </a:prstGeom>
        </p:spPr>
      </p:pic>
      <p:pic>
        <p:nvPicPr>
          <p:cNvPr id="8" name="Obrázek 7">
            <a:extLst>
              <a:ext uri="{FF2B5EF4-FFF2-40B4-BE49-F238E27FC236}">
                <a16:creationId xmlns:a16="http://schemas.microsoft.com/office/drawing/2014/main" id="{FA47A921-8725-F122-8512-D23F2155D0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9520" y="3310226"/>
            <a:ext cx="4020111" cy="2267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5328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/>
          <p:nvPr/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2"/>
          <p:cNvSpPr/>
          <p:nvPr/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117"/>
                </a:srgbClr>
              </a:gs>
            </a:gsLst>
            <a:lin ang="13800001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2"/>
          <p:cNvSpPr/>
          <p:nvPr/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rgbClr val="4472C4">
                  <a:alpha val="65098"/>
                </a:srgbClr>
              </a:gs>
              <a:gs pos="100000">
                <a:srgbClr val="000000">
                  <a:alpha val="29019"/>
                </a:srgbClr>
              </a:gs>
            </a:gsLst>
            <a:lin ang="13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2"/>
          <p:cNvSpPr/>
          <p:nvPr/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0980"/>
                </a:srgbClr>
              </a:gs>
              <a:gs pos="100000">
                <a:srgbClr val="1F3864">
                  <a:alpha val="50980"/>
                </a:srgbClr>
              </a:gs>
            </a:gsLst>
            <a:lin ang="16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2"/>
          <p:cNvSpPr txBox="1">
            <a:spLocks noGrp="1"/>
          </p:cNvSpPr>
          <p:nvPr>
            <p:ph type="title"/>
          </p:nvPr>
        </p:nvSpPr>
        <p:spPr>
          <a:xfrm>
            <a:off x="1074198" y="281876"/>
            <a:ext cx="7041101" cy="10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cs-CZ" sz="4000" dirty="0">
                <a:solidFill>
                  <a:srgbClr val="FFFFFF"/>
                </a:solidFill>
              </a:rPr>
              <a:t>Formuláře – </a:t>
            </a:r>
            <a:r>
              <a:rPr lang="cs-CZ" sz="3200" i="1" dirty="0">
                <a:solidFill>
                  <a:srgbClr val="FFFFFF"/>
                </a:solidFill>
              </a:rPr>
              <a:t>společné atributy polí </a:t>
            </a:r>
            <a:endParaRPr sz="3200" dirty="0"/>
          </a:p>
        </p:txBody>
      </p:sp>
      <p:sp>
        <p:nvSpPr>
          <p:cNvPr id="101" name="Google Shape;101;p2"/>
          <p:cNvSpPr txBox="1">
            <a:spLocks noGrp="1"/>
          </p:cNvSpPr>
          <p:nvPr>
            <p:ph type="body" idx="1"/>
          </p:nvPr>
        </p:nvSpPr>
        <p:spPr>
          <a:xfrm>
            <a:off x="1074198" y="2219417"/>
            <a:ext cx="10021302" cy="1077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2500"/>
          </a:bodyPr>
          <a:lstStyle/>
          <a:p>
            <a:pPr marL="5152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cs-CZ" sz="2400" dirty="0"/>
              <a:t>Než budeme pokračovat k tagům jednotlivých polí, ukážeme si běžné atributy, abychom je nemuseli znovu opakovat u popisů jednotlivých polí:</a:t>
            </a:r>
            <a:endParaRPr lang="cs-CZ" sz="2400" i="1" dirty="0"/>
          </a:p>
        </p:txBody>
      </p:sp>
      <p:graphicFrame>
        <p:nvGraphicFramePr>
          <p:cNvPr id="2" name="Tabulka 1">
            <a:extLst>
              <a:ext uri="{FF2B5EF4-FFF2-40B4-BE49-F238E27FC236}">
                <a16:creationId xmlns:a16="http://schemas.microsoft.com/office/drawing/2014/main" id="{F03BE1DD-7241-BABB-BD62-8EA2720F26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4162575"/>
              </p:ext>
            </p:extLst>
          </p:nvPr>
        </p:nvGraphicFramePr>
        <p:xfrm>
          <a:off x="1085347" y="3303171"/>
          <a:ext cx="10021302" cy="2844644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453658">
                  <a:extLst>
                    <a:ext uri="{9D8B030D-6E8A-4147-A177-3AD203B41FA5}">
                      <a16:colId xmlns:a16="http://schemas.microsoft.com/office/drawing/2014/main" val="891696752"/>
                    </a:ext>
                  </a:extLst>
                </a:gridCol>
                <a:gridCol w="6638230">
                  <a:extLst>
                    <a:ext uri="{9D8B030D-6E8A-4147-A177-3AD203B41FA5}">
                      <a16:colId xmlns:a16="http://schemas.microsoft.com/office/drawing/2014/main" val="1145119585"/>
                    </a:ext>
                  </a:extLst>
                </a:gridCol>
                <a:gridCol w="1929414">
                  <a:extLst>
                    <a:ext uri="{9D8B030D-6E8A-4147-A177-3AD203B41FA5}">
                      <a16:colId xmlns:a16="http://schemas.microsoft.com/office/drawing/2014/main" val="1928952154"/>
                    </a:ext>
                  </a:extLst>
                </a:gridCol>
              </a:tblGrid>
              <a:tr h="375776">
                <a:tc>
                  <a:txBody>
                    <a:bodyPr/>
                    <a:lstStyle/>
                    <a:p>
                      <a:r>
                        <a:rPr lang="cs-CZ"/>
                        <a:t>Atribut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/>
                        <a:t>Popis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/>
                        <a:t>Použitelný u</a:t>
                      </a:r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030361"/>
                  </a:ext>
                </a:extLst>
              </a:tr>
              <a:tr h="457194">
                <a:tc>
                  <a:txBody>
                    <a:bodyPr/>
                    <a:lstStyle/>
                    <a:p>
                      <a:r>
                        <a:rPr lang="cs-CZ"/>
                        <a:t>id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/>
                        <a:t>Id atribut – shodný pro všechny elementy (viz. předchozí prezentace), ve formulářích používaný pro </a:t>
                      </a:r>
                      <a:r>
                        <a:rPr lang="cs-CZ" i="1"/>
                        <a:t>labely</a:t>
                      </a:r>
                      <a:r>
                        <a:rPr lang="cs-CZ" i="0"/>
                        <a:t>.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/>
                        <a:t>všech</a:t>
                      </a:r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204294"/>
                  </a:ext>
                </a:extLst>
              </a:tr>
              <a:tr h="457194">
                <a:tc>
                  <a:txBody>
                    <a:bodyPr/>
                    <a:lstStyle/>
                    <a:p>
                      <a:r>
                        <a:rPr lang="cs-CZ"/>
                        <a:t>name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/>
                        <a:t>Jméno pole, které identifikuje data odeslaná na server – pod tímto jménem se k datům konkrétního pole dostaneme na backendu.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/>
                        <a:t>všech</a:t>
                      </a:r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0734405"/>
                  </a:ext>
                </a:extLst>
              </a:tr>
              <a:tr h="457194">
                <a:tc>
                  <a:txBody>
                    <a:bodyPr/>
                    <a:lstStyle/>
                    <a:p>
                      <a:r>
                        <a:rPr lang="cs-CZ"/>
                        <a:t>placeholder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cs-CZ" dirty="0"/>
                        <a:t>Zástupný text uvnitř pole. Viditelný pouze pokud je pole prázdně, typicky má navádět uživatele co do pole vyplnit.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input, </a:t>
                      </a:r>
                      <a:r>
                        <a:rPr lang="cs-CZ" dirty="0" err="1"/>
                        <a:t>textarea</a:t>
                      </a:r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0383228"/>
                  </a:ext>
                </a:extLst>
              </a:tr>
              <a:tr h="457194">
                <a:tc>
                  <a:txBody>
                    <a:bodyPr/>
                    <a:lstStyle/>
                    <a:p>
                      <a:r>
                        <a:rPr lang="cs-CZ"/>
                        <a:t>required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/>
                        <a:t>Nastavuje, zda je pole povinné. 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/>
                        <a:t>všech</a:t>
                      </a:r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2666958"/>
                  </a:ext>
                </a:extLst>
              </a:tr>
              <a:tr h="457194">
                <a:tc>
                  <a:txBody>
                    <a:bodyPr/>
                    <a:lstStyle/>
                    <a:p>
                      <a:r>
                        <a:rPr lang="cs-CZ" dirty="0" err="1"/>
                        <a:t>disabled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/>
                        <a:t>Nastavuje, zda je pole odpojeno (není možno editovat).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všech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85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96873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/>
          <p:nvPr/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2"/>
          <p:cNvSpPr/>
          <p:nvPr/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117"/>
                </a:srgbClr>
              </a:gs>
            </a:gsLst>
            <a:lin ang="13800001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2"/>
          <p:cNvSpPr/>
          <p:nvPr/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rgbClr val="4472C4">
                  <a:alpha val="65098"/>
                </a:srgbClr>
              </a:gs>
              <a:gs pos="100000">
                <a:srgbClr val="000000">
                  <a:alpha val="29019"/>
                </a:srgbClr>
              </a:gs>
            </a:gsLst>
            <a:lin ang="13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2"/>
          <p:cNvSpPr/>
          <p:nvPr/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0980"/>
                </a:srgbClr>
              </a:gs>
              <a:gs pos="100000">
                <a:srgbClr val="1F3864">
                  <a:alpha val="50980"/>
                </a:srgbClr>
              </a:gs>
            </a:gsLst>
            <a:lin ang="16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2"/>
          <p:cNvSpPr txBox="1">
            <a:spLocks noGrp="1"/>
          </p:cNvSpPr>
          <p:nvPr>
            <p:ph type="title"/>
          </p:nvPr>
        </p:nvSpPr>
        <p:spPr>
          <a:xfrm>
            <a:off x="1074198" y="281876"/>
            <a:ext cx="7041101" cy="10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cs-CZ" sz="4000" dirty="0">
                <a:solidFill>
                  <a:srgbClr val="FFFFFF"/>
                </a:solidFill>
              </a:rPr>
              <a:t>Formuláře – </a:t>
            </a:r>
            <a:r>
              <a:rPr lang="cs-CZ" sz="4000" i="1" dirty="0" err="1">
                <a:solidFill>
                  <a:srgbClr val="FFFFFF"/>
                </a:solidFill>
              </a:rPr>
              <a:t>textarea</a:t>
            </a:r>
            <a:r>
              <a:rPr lang="cs-CZ" sz="4000" i="1" dirty="0">
                <a:solidFill>
                  <a:srgbClr val="FFFFFF"/>
                </a:solidFill>
              </a:rPr>
              <a:t> </a:t>
            </a:r>
            <a:endParaRPr dirty="0"/>
          </a:p>
        </p:txBody>
      </p:sp>
      <p:sp>
        <p:nvSpPr>
          <p:cNvPr id="101" name="Google Shape;101;p2"/>
          <p:cNvSpPr txBox="1">
            <a:spLocks noGrp="1"/>
          </p:cNvSpPr>
          <p:nvPr>
            <p:ph type="body" idx="1"/>
          </p:nvPr>
        </p:nvSpPr>
        <p:spPr>
          <a:xfrm>
            <a:off x="1074198" y="2310152"/>
            <a:ext cx="10021302" cy="2235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5152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cs-CZ" sz="2400" i="1" dirty="0" err="1">
                <a:latin typeface="Arial"/>
                <a:ea typeface="Arial"/>
                <a:cs typeface="Arial"/>
                <a:sym typeface="Arial"/>
              </a:rPr>
              <a:t>Textarea</a:t>
            </a:r>
            <a:r>
              <a:rPr lang="cs-CZ" sz="2400" dirty="0">
                <a:latin typeface="Arial"/>
                <a:ea typeface="Arial"/>
                <a:cs typeface="Arial"/>
                <a:sym typeface="Arial"/>
              </a:rPr>
              <a:t> má dva užitečné atributy</a:t>
            </a:r>
            <a:r>
              <a:rPr lang="cs-CZ" sz="2400" dirty="0"/>
              <a:t>:</a:t>
            </a:r>
            <a:endParaRPr lang="cs-CZ" sz="2400" dirty="0">
              <a:latin typeface="Arial"/>
              <a:ea typeface="Arial"/>
              <a:cs typeface="Arial"/>
              <a:sym typeface="Arial"/>
            </a:endParaRPr>
          </a:p>
          <a:p>
            <a:pPr marL="348052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cs-CZ" sz="2400" i="1" dirty="0" err="1"/>
              <a:t>cols</a:t>
            </a:r>
            <a:r>
              <a:rPr lang="cs-CZ" sz="2400" dirty="0"/>
              <a:t> – počet sloupečků pro text (kolik písmen se vejde do jednoho řádku), často se nahrazuje nastavením šířky</a:t>
            </a:r>
          </a:p>
          <a:p>
            <a:pPr marL="348052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cs-CZ" sz="2400" i="1" dirty="0" err="1"/>
              <a:t>r</a:t>
            </a:r>
            <a:r>
              <a:rPr lang="cs-CZ" sz="2400" i="1" dirty="0" err="1">
                <a:latin typeface="Arial"/>
                <a:ea typeface="Arial"/>
                <a:cs typeface="Arial"/>
                <a:sym typeface="Arial"/>
              </a:rPr>
              <a:t>ows</a:t>
            </a:r>
            <a:r>
              <a:rPr lang="cs-CZ" sz="2400" i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cs-CZ" sz="2400" dirty="0">
                <a:latin typeface="Arial"/>
                <a:ea typeface="Arial"/>
                <a:cs typeface="Arial"/>
                <a:sym typeface="Arial"/>
              </a:rPr>
              <a:t>– počet viditelných řádků textu</a:t>
            </a:r>
            <a:endParaRPr sz="2400" i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" name="Obrázek 5">
            <a:extLst>
              <a:ext uri="{FF2B5EF4-FFF2-40B4-BE49-F238E27FC236}">
                <a16:creationId xmlns:a16="http://schemas.microsoft.com/office/drawing/2014/main" id="{4E21DBAD-2A6B-2D7E-F45F-0C34D8C4F6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198" y="4708109"/>
            <a:ext cx="4058216" cy="1543265"/>
          </a:xfrm>
          <a:prstGeom prst="rect">
            <a:avLst/>
          </a:prstGeom>
        </p:spPr>
      </p:pic>
      <p:sp>
        <p:nvSpPr>
          <p:cNvPr id="7" name="Rectangle 1">
            <a:extLst>
              <a:ext uri="{FF2B5EF4-FFF2-40B4-BE49-F238E27FC236}">
                <a16:creationId xmlns:a16="http://schemas.microsoft.com/office/drawing/2014/main" id="{0F9C522D-22CC-0D63-2828-48895A2373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5673" y="4694911"/>
            <a:ext cx="4766048" cy="1569660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&lt;</a:t>
            </a:r>
            <a:r>
              <a:rPr kumimoji="0" lang="cs-CZ" altLang="cs-CZ" sz="16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form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 </a:t>
            </a:r>
            <a:r>
              <a:rPr kumimoji="0" lang="cs-CZ" altLang="cs-CZ" sz="16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action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="#" </a:t>
            </a:r>
            <a:r>
              <a:rPr kumimoji="0" lang="cs-CZ" altLang="cs-CZ" sz="16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method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="post"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cs-CZ" altLang="cs-CZ" sz="1600" dirty="0">
                <a:solidFill>
                  <a:srgbClr val="D5B778"/>
                </a:solidFill>
                <a:latin typeface="JetBrains Mono"/>
              </a:rPr>
              <a:t>  …</a:t>
            </a:r>
            <a:b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</a:b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  &lt;label </a:t>
            </a:r>
            <a:r>
              <a:rPr kumimoji="0" lang="cs-CZ" altLang="cs-CZ" sz="16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for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="bio"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&gt;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Informace o mě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&lt;/label&gt;</a:t>
            </a:r>
            <a:b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</a:b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  &lt;</a:t>
            </a:r>
            <a:r>
              <a:rPr kumimoji="0" lang="cs-CZ" altLang="cs-CZ" sz="16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textarea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 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id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="bio" </a:t>
            </a:r>
            <a:r>
              <a:rPr kumimoji="0" lang="cs-CZ" altLang="cs-CZ" sz="16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name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="bio" </a:t>
            </a:r>
            <a:r>
              <a:rPr kumimoji="0" lang="cs-CZ" altLang="cs-CZ" sz="16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rows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="5"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&gt;&lt;/</a:t>
            </a:r>
            <a:r>
              <a:rPr kumimoji="0" lang="cs-CZ" altLang="cs-CZ" sz="16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textarea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&gt;</a:t>
            </a:r>
            <a:b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</a:b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  …</a:t>
            </a:r>
            <a:b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</a:b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&lt;/</a:t>
            </a:r>
            <a:r>
              <a:rPr kumimoji="0" lang="cs-CZ" altLang="cs-CZ" sz="16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form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&gt;</a:t>
            </a:r>
            <a:endParaRPr kumimoji="0" lang="cs-CZ" altLang="cs-CZ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B918C7BF-8C48-D317-30BD-BF93A315D21B}"/>
              </a:ext>
            </a:extLst>
          </p:cNvPr>
          <p:cNvSpPr txBox="1"/>
          <p:nvPr/>
        </p:nvSpPr>
        <p:spPr>
          <a:xfrm>
            <a:off x="6325673" y="6264571"/>
            <a:ext cx="4766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cs-CZ" i="1" dirty="0"/>
              <a:t>Pozor, jedná se o párový tag.</a:t>
            </a:r>
          </a:p>
        </p:txBody>
      </p:sp>
    </p:spTree>
    <p:extLst>
      <p:ext uri="{BB962C8B-B14F-4D97-AF65-F5344CB8AC3E}">
        <p14:creationId xmlns:p14="http://schemas.microsoft.com/office/powerpoint/2010/main" val="4820023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/>
          <p:nvPr/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2"/>
          <p:cNvSpPr/>
          <p:nvPr/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117"/>
                </a:srgbClr>
              </a:gs>
            </a:gsLst>
            <a:lin ang="13800001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2"/>
          <p:cNvSpPr/>
          <p:nvPr/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rgbClr val="4472C4">
                  <a:alpha val="65098"/>
                </a:srgbClr>
              </a:gs>
              <a:gs pos="100000">
                <a:srgbClr val="000000">
                  <a:alpha val="29019"/>
                </a:srgbClr>
              </a:gs>
            </a:gsLst>
            <a:lin ang="13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2"/>
          <p:cNvSpPr/>
          <p:nvPr/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0980"/>
                </a:srgbClr>
              </a:gs>
              <a:gs pos="100000">
                <a:srgbClr val="1F3864">
                  <a:alpha val="50980"/>
                </a:srgbClr>
              </a:gs>
            </a:gsLst>
            <a:lin ang="16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2"/>
          <p:cNvSpPr txBox="1">
            <a:spLocks noGrp="1"/>
          </p:cNvSpPr>
          <p:nvPr>
            <p:ph type="title"/>
          </p:nvPr>
        </p:nvSpPr>
        <p:spPr>
          <a:xfrm>
            <a:off x="1074198" y="281876"/>
            <a:ext cx="7041101" cy="10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cs-CZ" sz="4000" dirty="0">
                <a:solidFill>
                  <a:srgbClr val="FFFFFF"/>
                </a:solidFill>
              </a:rPr>
              <a:t>Formuláře – </a:t>
            </a:r>
            <a:r>
              <a:rPr lang="cs-CZ" sz="4000" i="1" dirty="0" err="1">
                <a:solidFill>
                  <a:srgbClr val="FFFFFF"/>
                </a:solidFill>
              </a:rPr>
              <a:t>textarea</a:t>
            </a:r>
            <a:r>
              <a:rPr lang="cs-CZ" sz="4000" i="1" dirty="0">
                <a:solidFill>
                  <a:srgbClr val="FFFFFF"/>
                </a:solidFill>
              </a:rPr>
              <a:t> </a:t>
            </a:r>
            <a:endParaRPr dirty="0"/>
          </a:p>
        </p:txBody>
      </p:sp>
      <p:sp>
        <p:nvSpPr>
          <p:cNvPr id="101" name="Google Shape;101;p2"/>
          <p:cNvSpPr txBox="1">
            <a:spLocks noGrp="1"/>
          </p:cNvSpPr>
          <p:nvPr>
            <p:ph type="body" idx="1"/>
          </p:nvPr>
        </p:nvSpPr>
        <p:spPr>
          <a:xfrm>
            <a:off x="1074198" y="2310152"/>
            <a:ext cx="10021302" cy="2235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5152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cs-CZ" sz="2400" dirty="0"/>
              <a:t>U </a:t>
            </a:r>
            <a:r>
              <a:rPr lang="cs-CZ" sz="2400" i="1" dirty="0" err="1"/>
              <a:t>t</a:t>
            </a:r>
            <a:r>
              <a:rPr lang="cs-CZ" sz="2400" i="1" dirty="0" err="1">
                <a:latin typeface="Arial"/>
                <a:ea typeface="Arial"/>
                <a:cs typeface="Arial"/>
                <a:sym typeface="Arial"/>
              </a:rPr>
              <a:t>extarea</a:t>
            </a:r>
            <a:r>
              <a:rPr lang="cs-CZ" sz="2400" dirty="0">
                <a:latin typeface="Arial"/>
                <a:ea typeface="Arial"/>
                <a:cs typeface="Arial"/>
                <a:sym typeface="Arial"/>
              </a:rPr>
              <a:t> je ve výchozím stavu možné měnit její velikost, toto chování je možné vypnout pomocí CSS (ukážeme si v lekcích věnovaných CSS).</a:t>
            </a:r>
          </a:p>
          <a:p>
            <a:pPr marL="5152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endParaRPr lang="cs-CZ" sz="2400" i="1" dirty="0"/>
          </a:p>
          <a:p>
            <a:pPr marL="5152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cs-CZ" sz="2400" dirty="0">
                <a:latin typeface="Arial"/>
                <a:ea typeface="Arial"/>
                <a:cs typeface="Arial"/>
                <a:sym typeface="Arial"/>
              </a:rPr>
              <a:t>Nastavení výchozí hodnoty se provádí vložením textu mezi tagy </a:t>
            </a:r>
            <a:r>
              <a:rPr lang="cs-CZ" sz="2400" i="1" dirty="0" err="1">
                <a:latin typeface="Arial"/>
                <a:ea typeface="Arial"/>
                <a:cs typeface="Arial"/>
                <a:sym typeface="Arial"/>
              </a:rPr>
              <a:t>textarea</a:t>
            </a:r>
            <a:r>
              <a:rPr lang="cs-CZ" sz="2400" dirty="0">
                <a:latin typeface="Arial"/>
                <a:ea typeface="Arial"/>
                <a:cs typeface="Arial"/>
                <a:sym typeface="Arial"/>
              </a:rPr>
              <a:t>.</a:t>
            </a:r>
            <a:endParaRPr sz="2400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" name="Obrázek 5">
            <a:extLst>
              <a:ext uri="{FF2B5EF4-FFF2-40B4-BE49-F238E27FC236}">
                <a16:creationId xmlns:a16="http://schemas.microsoft.com/office/drawing/2014/main" id="{4E21DBAD-2A6B-2D7E-F45F-0C34D8C4F6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198" y="4708109"/>
            <a:ext cx="4058216" cy="1543265"/>
          </a:xfrm>
          <a:prstGeom prst="rect">
            <a:avLst/>
          </a:prstGeom>
        </p:spPr>
      </p:pic>
      <p:sp>
        <p:nvSpPr>
          <p:cNvPr id="2" name="TextovéPole 1">
            <a:extLst>
              <a:ext uri="{FF2B5EF4-FFF2-40B4-BE49-F238E27FC236}">
                <a16:creationId xmlns:a16="http://schemas.microsoft.com/office/drawing/2014/main" id="{DCDF3292-D24D-3A9A-DE47-F0B35A0913C8}"/>
              </a:ext>
            </a:extLst>
          </p:cNvPr>
          <p:cNvSpPr txBox="1"/>
          <p:nvPr/>
        </p:nvSpPr>
        <p:spPr>
          <a:xfrm>
            <a:off x="1074198" y="6189228"/>
            <a:ext cx="40582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i="1" dirty="0"/>
              <a:t>Všimněte si dvou diagonálních čar v pravém dolním rohu – UI pro změnu velikosti.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07FB6766-A21F-E078-370A-297B44D570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2637" y="4193852"/>
            <a:ext cx="4132863" cy="2062103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&lt;</a:t>
            </a:r>
            <a:r>
              <a:rPr kumimoji="0" lang="cs-CZ" altLang="cs-CZ" sz="16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form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 </a:t>
            </a:r>
            <a:r>
              <a:rPr kumimoji="0" lang="cs-CZ" altLang="cs-CZ" sz="16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action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="#" </a:t>
            </a:r>
            <a:r>
              <a:rPr kumimoji="0" lang="cs-CZ" altLang="cs-CZ" sz="16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method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="post"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&gt;</a:t>
            </a:r>
            <a:b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</a:b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  …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  &lt;label </a:t>
            </a:r>
            <a:r>
              <a:rPr kumimoji="0" lang="cs-CZ" altLang="cs-CZ" sz="16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for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="bio"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&gt;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Informace o mě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&lt;/label&gt;</a:t>
            </a:r>
            <a:b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</a:b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  &lt;</a:t>
            </a:r>
            <a:r>
              <a:rPr kumimoji="0" lang="cs-CZ" altLang="cs-CZ" sz="16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textarea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 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id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="bio" </a:t>
            </a:r>
            <a:r>
              <a:rPr kumimoji="0" lang="cs-CZ" altLang="cs-CZ" sz="16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name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="bio" </a:t>
            </a:r>
            <a:r>
              <a:rPr kumimoji="0" lang="cs-CZ" altLang="cs-CZ" sz="16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rows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="5"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&gt;</a:t>
            </a:r>
            <a:b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</a:b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    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Výchozí obsah - bude viditelný i editovatelný.</a:t>
            </a:r>
            <a:b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&lt;/</a:t>
            </a:r>
            <a:r>
              <a:rPr kumimoji="0" lang="cs-CZ" altLang="cs-CZ" sz="16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textarea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&gt;</a:t>
            </a:r>
            <a:b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</a:b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  …</a:t>
            </a:r>
            <a:b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</a:b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&lt;/</a:t>
            </a:r>
            <a:r>
              <a:rPr kumimoji="0" lang="cs-CZ" altLang="cs-CZ" sz="16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form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&gt;</a:t>
            </a:r>
            <a:endParaRPr kumimoji="0" lang="cs-CZ" altLang="cs-CZ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56919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/>
          <p:nvPr/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2"/>
          <p:cNvSpPr/>
          <p:nvPr/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117"/>
                </a:srgbClr>
              </a:gs>
            </a:gsLst>
            <a:lin ang="13800001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2"/>
          <p:cNvSpPr/>
          <p:nvPr/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rgbClr val="4472C4">
                  <a:alpha val="65098"/>
                </a:srgbClr>
              </a:gs>
              <a:gs pos="100000">
                <a:srgbClr val="000000">
                  <a:alpha val="29019"/>
                </a:srgbClr>
              </a:gs>
            </a:gsLst>
            <a:lin ang="13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2"/>
          <p:cNvSpPr/>
          <p:nvPr/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0980"/>
                </a:srgbClr>
              </a:gs>
              <a:gs pos="100000">
                <a:srgbClr val="1F3864">
                  <a:alpha val="50980"/>
                </a:srgbClr>
              </a:gs>
            </a:gsLst>
            <a:lin ang="16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2"/>
          <p:cNvSpPr txBox="1">
            <a:spLocks noGrp="1"/>
          </p:cNvSpPr>
          <p:nvPr>
            <p:ph type="title"/>
          </p:nvPr>
        </p:nvSpPr>
        <p:spPr>
          <a:xfrm>
            <a:off x="1074198" y="281876"/>
            <a:ext cx="7041101" cy="10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cs-CZ" sz="4000" dirty="0">
                <a:solidFill>
                  <a:srgbClr val="FFFFFF"/>
                </a:solidFill>
              </a:rPr>
              <a:t>Formuláře – </a:t>
            </a:r>
            <a:r>
              <a:rPr lang="cs-CZ" sz="4000" i="1" dirty="0" err="1">
                <a:solidFill>
                  <a:srgbClr val="FFFFFF"/>
                </a:solidFill>
              </a:rPr>
              <a:t>select</a:t>
            </a:r>
            <a:r>
              <a:rPr lang="cs-CZ" sz="4000" i="1" dirty="0">
                <a:solidFill>
                  <a:srgbClr val="FFFFFF"/>
                </a:solidFill>
              </a:rPr>
              <a:t> </a:t>
            </a:r>
            <a:endParaRPr dirty="0"/>
          </a:p>
        </p:txBody>
      </p:sp>
      <p:sp>
        <p:nvSpPr>
          <p:cNvPr id="101" name="Google Shape;101;p2"/>
          <p:cNvSpPr txBox="1">
            <a:spLocks noGrp="1"/>
          </p:cNvSpPr>
          <p:nvPr>
            <p:ph type="body" idx="1"/>
          </p:nvPr>
        </p:nvSpPr>
        <p:spPr>
          <a:xfrm>
            <a:off x="1074198" y="2310151"/>
            <a:ext cx="10021302" cy="3842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5152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cs-CZ" sz="2400" i="1" dirty="0" err="1">
                <a:latin typeface="Arial"/>
                <a:ea typeface="Arial"/>
                <a:cs typeface="Arial"/>
                <a:sym typeface="Arial"/>
              </a:rPr>
              <a:t>Select</a:t>
            </a:r>
            <a:r>
              <a:rPr lang="cs-CZ" sz="2400" i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cs-CZ" sz="2400" dirty="0">
                <a:latin typeface="Arial"/>
                <a:ea typeface="Arial"/>
                <a:cs typeface="Arial"/>
                <a:sym typeface="Arial"/>
              </a:rPr>
              <a:t>je nutné vždy využívat s </a:t>
            </a:r>
            <a:r>
              <a:rPr lang="cs-CZ" sz="2400" i="1" dirty="0" err="1">
                <a:latin typeface="Arial"/>
                <a:ea typeface="Arial"/>
                <a:cs typeface="Arial"/>
                <a:sym typeface="Arial"/>
              </a:rPr>
              <a:t>option</a:t>
            </a:r>
            <a:r>
              <a:rPr lang="cs-CZ" sz="2400" dirty="0">
                <a:latin typeface="Arial"/>
                <a:ea typeface="Arial"/>
                <a:cs typeface="Arial"/>
                <a:sym typeface="Arial"/>
              </a:rPr>
              <a:t> tagy. Ty totiž specifikují jednotlivé možnosti pro volbu.</a:t>
            </a:r>
          </a:p>
          <a:p>
            <a:pPr marL="5152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endParaRPr lang="cs-CZ" sz="2400" i="1" dirty="0">
              <a:latin typeface="Arial"/>
              <a:ea typeface="Arial"/>
              <a:cs typeface="Arial"/>
              <a:sym typeface="Arial"/>
            </a:endParaRPr>
          </a:p>
          <a:p>
            <a:pPr marL="5152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cs-CZ" sz="2400" i="1" dirty="0" err="1">
                <a:latin typeface="Arial"/>
                <a:ea typeface="Arial"/>
                <a:cs typeface="Arial"/>
                <a:sym typeface="Arial"/>
              </a:rPr>
              <a:t>Select</a:t>
            </a:r>
            <a:r>
              <a:rPr lang="cs-CZ" sz="2400" i="1" dirty="0" err="1"/>
              <a:t>u</a:t>
            </a:r>
            <a:r>
              <a:rPr lang="cs-CZ" sz="2400" i="1" dirty="0"/>
              <a:t> </a:t>
            </a:r>
            <a:r>
              <a:rPr lang="cs-CZ" sz="2400" dirty="0"/>
              <a:t>nastavujeme atribut </a:t>
            </a:r>
            <a:r>
              <a:rPr lang="cs-CZ" sz="2400" b="1" i="1" dirty="0" err="1"/>
              <a:t>name</a:t>
            </a:r>
            <a:r>
              <a:rPr lang="cs-CZ" sz="2400" i="1" dirty="0"/>
              <a:t>.</a:t>
            </a:r>
          </a:p>
          <a:p>
            <a:pPr marL="5152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cs-CZ" sz="2400" dirty="0"/>
              <a:t>U </a:t>
            </a:r>
            <a:r>
              <a:rPr lang="cs-CZ" sz="2400" i="1" dirty="0" err="1"/>
              <a:t>option</a:t>
            </a:r>
            <a:r>
              <a:rPr lang="cs-CZ" sz="2400" dirty="0"/>
              <a:t> nastavujeme hodnotu pomocí atributu </a:t>
            </a:r>
            <a:r>
              <a:rPr lang="cs-CZ" sz="2400" b="1" i="1" dirty="0" err="1"/>
              <a:t>value</a:t>
            </a:r>
            <a:r>
              <a:rPr lang="cs-CZ" sz="2400" dirty="0"/>
              <a:t> (zobrazený text a hodnota mohou být rozdílné).</a:t>
            </a:r>
          </a:p>
          <a:p>
            <a:pPr marL="5152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cs-CZ" sz="2400" dirty="0">
                <a:latin typeface="Arial"/>
                <a:ea typeface="Arial"/>
                <a:cs typeface="Arial"/>
                <a:sym typeface="Arial"/>
              </a:rPr>
              <a:t>Před-vybranou</a:t>
            </a:r>
            <a:r>
              <a:rPr lang="cs-CZ" sz="2400" i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cs-CZ" sz="2400" dirty="0">
                <a:latin typeface="Arial"/>
                <a:ea typeface="Arial"/>
                <a:cs typeface="Arial"/>
                <a:sym typeface="Arial"/>
              </a:rPr>
              <a:t>hodnotu (</a:t>
            </a:r>
            <a:r>
              <a:rPr lang="cs-CZ" sz="2400" i="1" dirty="0" err="1">
                <a:latin typeface="Arial"/>
                <a:ea typeface="Arial"/>
                <a:cs typeface="Arial"/>
                <a:sym typeface="Arial"/>
              </a:rPr>
              <a:t>option</a:t>
            </a:r>
            <a:r>
              <a:rPr lang="cs-CZ" sz="2400" dirty="0">
                <a:latin typeface="Arial"/>
                <a:ea typeface="Arial"/>
                <a:cs typeface="Arial"/>
                <a:sym typeface="Arial"/>
              </a:rPr>
              <a:t>) nastavujeme pomocí atributu </a:t>
            </a:r>
            <a:r>
              <a:rPr lang="cs-CZ" sz="2400" b="1" i="1" dirty="0" err="1">
                <a:latin typeface="Arial"/>
                <a:ea typeface="Arial"/>
                <a:cs typeface="Arial"/>
                <a:sym typeface="Arial"/>
              </a:rPr>
              <a:t>selected</a:t>
            </a:r>
            <a:r>
              <a:rPr lang="cs-CZ" sz="2400" dirty="0">
                <a:latin typeface="Arial"/>
                <a:ea typeface="Arial"/>
                <a:cs typeface="Arial"/>
                <a:sym typeface="Arial"/>
              </a:rPr>
              <a:t>.</a:t>
            </a:r>
            <a:endParaRPr sz="2400" dirty="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394951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/>
          <p:nvPr/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2"/>
          <p:cNvSpPr/>
          <p:nvPr/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117"/>
                </a:srgbClr>
              </a:gs>
            </a:gsLst>
            <a:lin ang="13800001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2"/>
          <p:cNvSpPr/>
          <p:nvPr/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rgbClr val="4472C4">
                  <a:alpha val="65098"/>
                </a:srgbClr>
              </a:gs>
              <a:gs pos="100000">
                <a:srgbClr val="000000">
                  <a:alpha val="29019"/>
                </a:srgbClr>
              </a:gs>
            </a:gsLst>
            <a:lin ang="13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2"/>
          <p:cNvSpPr/>
          <p:nvPr/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0980"/>
                </a:srgbClr>
              </a:gs>
              <a:gs pos="100000">
                <a:srgbClr val="1F3864">
                  <a:alpha val="50980"/>
                </a:srgbClr>
              </a:gs>
            </a:gsLst>
            <a:lin ang="16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2"/>
          <p:cNvSpPr txBox="1">
            <a:spLocks noGrp="1"/>
          </p:cNvSpPr>
          <p:nvPr>
            <p:ph type="title"/>
          </p:nvPr>
        </p:nvSpPr>
        <p:spPr>
          <a:xfrm>
            <a:off x="1074198" y="281876"/>
            <a:ext cx="7041101" cy="10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cs-CZ" sz="4000" dirty="0">
                <a:solidFill>
                  <a:srgbClr val="FFFFFF"/>
                </a:solidFill>
              </a:rPr>
              <a:t>Formuláře – </a:t>
            </a:r>
            <a:r>
              <a:rPr lang="cs-CZ" sz="4000" i="1" dirty="0" err="1">
                <a:solidFill>
                  <a:srgbClr val="FFFFFF"/>
                </a:solidFill>
              </a:rPr>
              <a:t>select</a:t>
            </a:r>
            <a:r>
              <a:rPr lang="cs-CZ" sz="4000" i="1" dirty="0">
                <a:solidFill>
                  <a:srgbClr val="FFFFFF"/>
                </a:solidFill>
              </a:rPr>
              <a:t> </a:t>
            </a:r>
            <a:endParaRPr dirty="0"/>
          </a:p>
        </p:txBody>
      </p:sp>
      <p:sp>
        <p:nvSpPr>
          <p:cNvPr id="101" name="Google Shape;101;p2"/>
          <p:cNvSpPr txBox="1">
            <a:spLocks noGrp="1"/>
          </p:cNvSpPr>
          <p:nvPr>
            <p:ph type="body" idx="1"/>
          </p:nvPr>
        </p:nvSpPr>
        <p:spPr>
          <a:xfrm>
            <a:off x="1185184" y="2388991"/>
            <a:ext cx="2840854" cy="5730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70000" lnSpcReduction="20000"/>
          </a:bodyPr>
          <a:lstStyle/>
          <a:p>
            <a:pPr marL="5152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cs-CZ" sz="2400" i="1" dirty="0" err="1">
                <a:latin typeface="Arial"/>
                <a:ea typeface="Arial"/>
                <a:cs typeface="Arial"/>
                <a:sym typeface="Arial"/>
              </a:rPr>
              <a:t>Select</a:t>
            </a:r>
            <a:r>
              <a:rPr lang="cs-CZ" sz="2400" i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cs-CZ" sz="2400" dirty="0">
                <a:latin typeface="Arial"/>
                <a:ea typeface="Arial"/>
                <a:cs typeface="Arial"/>
                <a:sym typeface="Arial"/>
              </a:rPr>
              <a:t>– sbalená nabídka</a:t>
            </a:r>
            <a:endParaRPr sz="2400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Obrázek 2">
            <a:extLst>
              <a:ext uri="{FF2B5EF4-FFF2-40B4-BE49-F238E27FC236}">
                <a16:creationId xmlns:a16="http://schemas.microsoft.com/office/drawing/2014/main" id="{96A9DC31-BA3F-30D2-9E10-30C34F87C3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5184" y="2961998"/>
            <a:ext cx="2965142" cy="1218844"/>
          </a:xfrm>
          <a:prstGeom prst="rect">
            <a:avLst/>
          </a:prstGeom>
        </p:spPr>
      </p:pic>
      <p:pic>
        <p:nvPicPr>
          <p:cNvPr id="5" name="Obrázek 4">
            <a:extLst>
              <a:ext uri="{FF2B5EF4-FFF2-40B4-BE49-F238E27FC236}">
                <a16:creationId xmlns:a16="http://schemas.microsoft.com/office/drawing/2014/main" id="{8860EA24-A6C5-7119-E8AB-669F37398E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5184" y="4853243"/>
            <a:ext cx="2965142" cy="1200177"/>
          </a:xfrm>
          <a:prstGeom prst="rect">
            <a:avLst/>
          </a:prstGeom>
        </p:spPr>
      </p:pic>
      <p:sp>
        <p:nvSpPr>
          <p:cNvPr id="8" name="Google Shape;101;p2">
            <a:extLst>
              <a:ext uri="{FF2B5EF4-FFF2-40B4-BE49-F238E27FC236}">
                <a16:creationId xmlns:a16="http://schemas.microsoft.com/office/drawing/2014/main" id="{4D0EFEB6-FEC7-1C51-BD0A-DB4925E45EA4}"/>
              </a:ext>
            </a:extLst>
          </p:cNvPr>
          <p:cNvSpPr txBox="1">
            <a:spLocks/>
          </p:cNvSpPr>
          <p:nvPr/>
        </p:nvSpPr>
        <p:spPr>
          <a:xfrm>
            <a:off x="1185184" y="4280236"/>
            <a:ext cx="2840854" cy="5730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70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5152" indent="0">
              <a:lnSpc>
                <a:spcPct val="115000"/>
              </a:lnSpc>
              <a:spcBef>
                <a:spcPts val="0"/>
              </a:spcBef>
              <a:buSzPct val="100000"/>
              <a:buFont typeface="Arial"/>
              <a:buNone/>
            </a:pPr>
            <a:r>
              <a:rPr lang="cs-CZ" sz="2400" i="1" dirty="0" err="1"/>
              <a:t>Select</a:t>
            </a:r>
            <a:r>
              <a:rPr lang="cs-CZ" sz="2400" i="1" dirty="0"/>
              <a:t> </a:t>
            </a:r>
            <a:r>
              <a:rPr lang="cs-CZ" sz="2400" dirty="0"/>
              <a:t>– rozbalená nabídka</a:t>
            </a: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95D83A4D-15EC-10EC-2481-69A85CFAB8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3592" y="3049130"/>
            <a:ext cx="4753224" cy="2462213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&lt;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form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action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="#"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method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="post"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cs-CZ" altLang="cs-CZ" dirty="0">
                <a:solidFill>
                  <a:srgbClr val="D5B778"/>
                </a:solidFill>
                <a:latin typeface="JetBrains Mono"/>
              </a:rPr>
              <a:t>  …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  &lt;label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for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="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subscription-length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&gt;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Délka předplatného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&lt;/label&gt;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  &lt;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select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id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="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subscription-length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name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="sub-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length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&gt;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    &lt;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option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value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="1"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&gt;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1 měsíc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&lt;/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option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&gt;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    &lt;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option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value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="6"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&gt;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6 měsíců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&lt;/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option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&gt;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    &lt;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option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value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="12"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&gt;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12 měsíců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&lt;/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option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&gt;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    &lt;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option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value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="24"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&gt;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24 měsíců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&lt;/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option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&gt;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  &lt;/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select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cs-CZ" altLang="cs-CZ" dirty="0">
                <a:solidFill>
                  <a:srgbClr val="D5B778"/>
                </a:solidFill>
                <a:latin typeface="JetBrains Mono"/>
              </a:rPr>
              <a:t>  …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&lt;/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form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&gt;</a:t>
            </a:r>
            <a:endParaRPr kumimoji="0" lang="cs-CZ" altLang="cs-CZ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27024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/>
          <p:nvPr/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2"/>
          <p:cNvSpPr/>
          <p:nvPr/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117"/>
                </a:srgbClr>
              </a:gs>
            </a:gsLst>
            <a:lin ang="13800001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2"/>
          <p:cNvSpPr/>
          <p:nvPr/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rgbClr val="4472C4">
                  <a:alpha val="65098"/>
                </a:srgbClr>
              </a:gs>
              <a:gs pos="100000">
                <a:srgbClr val="000000">
                  <a:alpha val="29019"/>
                </a:srgbClr>
              </a:gs>
            </a:gsLst>
            <a:lin ang="13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2"/>
          <p:cNvSpPr/>
          <p:nvPr/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0980"/>
                </a:srgbClr>
              </a:gs>
              <a:gs pos="100000">
                <a:srgbClr val="1F3864">
                  <a:alpha val="50980"/>
                </a:srgbClr>
              </a:gs>
            </a:gsLst>
            <a:lin ang="16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2"/>
          <p:cNvSpPr txBox="1">
            <a:spLocks noGrp="1"/>
          </p:cNvSpPr>
          <p:nvPr>
            <p:ph type="title"/>
          </p:nvPr>
        </p:nvSpPr>
        <p:spPr>
          <a:xfrm>
            <a:off x="1074198" y="281876"/>
            <a:ext cx="7041101" cy="10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cs-CZ" sz="4000" dirty="0">
                <a:solidFill>
                  <a:srgbClr val="FFFFFF"/>
                </a:solidFill>
              </a:rPr>
              <a:t>Formuláře – </a:t>
            </a:r>
            <a:r>
              <a:rPr lang="cs-CZ" sz="4000" i="1" dirty="0" err="1">
                <a:solidFill>
                  <a:srgbClr val="FFFFFF"/>
                </a:solidFill>
              </a:rPr>
              <a:t>select</a:t>
            </a:r>
            <a:r>
              <a:rPr lang="cs-CZ" sz="4000" i="1" dirty="0">
                <a:solidFill>
                  <a:srgbClr val="FFFFFF"/>
                </a:solidFill>
              </a:rPr>
              <a:t> </a:t>
            </a:r>
            <a:endParaRPr dirty="0"/>
          </a:p>
        </p:txBody>
      </p:sp>
      <p:sp>
        <p:nvSpPr>
          <p:cNvPr id="101" name="Google Shape;101;p2"/>
          <p:cNvSpPr txBox="1">
            <a:spLocks noGrp="1"/>
          </p:cNvSpPr>
          <p:nvPr>
            <p:ph type="body" idx="1"/>
          </p:nvPr>
        </p:nvSpPr>
        <p:spPr>
          <a:xfrm>
            <a:off x="1074198" y="2196874"/>
            <a:ext cx="10043604" cy="5730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5152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cs-CZ" sz="2400" i="1" dirty="0" err="1">
                <a:latin typeface="Arial"/>
                <a:ea typeface="Arial"/>
                <a:cs typeface="Arial"/>
                <a:sym typeface="Arial"/>
              </a:rPr>
              <a:t>Select</a:t>
            </a:r>
            <a:r>
              <a:rPr lang="cs-CZ" sz="2400" i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cs-CZ" sz="2400" dirty="0">
                <a:latin typeface="Arial"/>
                <a:ea typeface="Arial"/>
                <a:cs typeface="Arial"/>
                <a:sym typeface="Arial"/>
              </a:rPr>
              <a:t>– před-vybraná hodnota (výchozí):</a:t>
            </a:r>
            <a:endParaRPr sz="24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AD91D497-4476-F49A-2B9E-C88B184239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3269" y="3127888"/>
            <a:ext cx="5384807" cy="2800767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&lt;</a:t>
            </a:r>
            <a:r>
              <a:rPr kumimoji="0" lang="cs-CZ" altLang="cs-CZ" sz="16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form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 </a:t>
            </a:r>
            <a:r>
              <a:rPr kumimoji="0" lang="cs-CZ" altLang="cs-CZ" sz="16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action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="#" </a:t>
            </a:r>
            <a:r>
              <a:rPr kumimoji="0" lang="cs-CZ" altLang="cs-CZ" sz="16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method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="post"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cs-CZ" altLang="cs-CZ" sz="1600" dirty="0">
                <a:solidFill>
                  <a:srgbClr val="D5B778"/>
                </a:solidFill>
                <a:latin typeface="JetBrains Mono"/>
              </a:rPr>
              <a:t>  …</a:t>
            </a:r>
            <a:b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</a:b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  &lt;label </a:t>
            </a:r>
            <a:r>
              <a:rPr kumimoji="0" lang="cs-CZ" altLang="cs-CZ" sz="16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for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="</a:t>
            </a:r>
            <a:r>
              <a:rPr kumimoji="0" lang="cs-CZ" altLang="cs-CZ" sz="16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subscription-length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&gt;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Délka předplatného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&lt;/label&gt;</a:t>
            </a:r>
            <a:b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</a:b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  &lt;</a:t>
            </a:r>
            <a:r>
              <a:rPr kumimoji="0" lang="cs-CZ" altLang="cs-CZ" sz="16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select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 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id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="</a:t>
            </a:r>
            <a:r>
              <a:rPr kumimoji="0" lang="cs-CZ" altLang="cs-CZ" sz="16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subscription-length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 </a:t>
            </a:r>
            <a:r>
              <a:rPr kumimoji="0" lang="cs-CZ" altLang="cs-CZ" sz="16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name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="sub-</a:t>
            </a:r>
            <a:r>
              <a:rPr kumimoji="0" lang="cs-CZ" altLang="cs-CZ" sz="16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length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&gt;</a:t>
            </a:r>
            <a:b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</a:b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    &lt;</a:t>
            </a:r>
            <a:r>
              <a:rPr kumimoji="0" lang="cs-CZ" altLang="cs-CZ" sz="16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option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 </a:t>
            </a:r>
            <a:r>
              <a:rPr kumimoji="0" lang="cs-CZ" altLang="cs-CZ" sz="16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value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="1"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&gt;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1 měsíc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&lt;/</a:t>
            </a:r>
            <a:r>
              <a:rPr kumimoji="0" lang="cs-CZ" altLang="cs-CZ" sz="16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option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&gt;</a:t>
            </a:r>
            <a:b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</a:b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    &lt;</a:t>
            </a:r>
            <a:r>
              <a:rPr kumimoji="0" lang="cs-CZ" altLang="cs-CZ" sz="16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option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 </a:t>
            </a:r>
            <a:r>
              <a:rPr kumimoji="0" lang="cs-CZ" altLang="cs-CZ" sz="16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value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="6"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&gt;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6 měsíců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&lt;/</a:t>
            </a:r>
            <a:r>
              <a:rPr kumimoji="0" lang="cs-CZ" altLang="cs-CZ" sz="16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option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&gt;</a:t>
            </a:r>
            <a:b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</a:b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    &lt;</a:t>
            </a:r>
            <a:r>
              <a:rPr kumimoji="0" lang="cs-CZ" altLang="cs-CZ" sz="16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option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 </a:t>
            </a:r>
            <a:r>
              <a:rPr kumimoji="0" lang="cs-CZ" altLang="cs-CZ" sz="16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value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="12" </a:t>
            </a:r>
            <a:r>
              <a:rPr kumimoji="0" lang="cs-CZ" altLang="cs-CZ" sz="16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selected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&gt;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12 měsíců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&lt;/</a:t>
            </a:r>
            <a:r>
              <a:rPr kumimoji="0" lang="cs-CZ" altLang="cs-CZ" sz="16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option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&gt;</a:t>
            </a:r>
            <a:b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</a:b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    &lt;</a:t>
            </a:r>
            <a:r>
              <a:rPr kumimoji="0" lang="cs-CZ" altLang="cs-CZ" sz="16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option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 </a:t>
            </a:r>
            <a:r>
              <a:rPr kumimoji="0" lang="cs-CZ" altLang="cs-CZ" sz="16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value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="24"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&gt;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24 měsíců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&lt;/</a:t>
            </a:r>
            <a:r>
              <a:rPr kumimoji="0" lang="cs-CZ" altLang="cs-CZ" sz="16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option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&gt;</a:t>
            </a:r>
            <a:b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</a:b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  &lt;/</a:t>
            </a:r>
            <a:r>
              <a:rPr kumimoji="0" lang="cs-CZ" altLang="cs-CZ" sz="16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select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&gt;</a:t>
            </a:r>
            <a:endParaRPr kumimoji="0" lang="cs-CZ" altLang="cs-CZ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cs-CZ" altLang="cs-CZ" sz="1600" dirty="0">
                <a:solidFill>
                  <a:srgbClr val="D5B778"/>
                </a:solidFill>
                <a:latin typeface="JetBrains Mono"/>
              </a:rPr>
              <a:t>  …</a:t>
            </a:r>
            <a:b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</a:b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&lt;/</a:t>
            </a:r>
            <a:r>
              <a:rPr kumimoji="0" lang="cs-CZ" altLang="cs-CZ" sz="16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form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&gt;</a:t>
            </a:r>
            <a:endParaRPr kumimoji="0" lang="cs-CZ" altLang="cs-CZ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JetBrains Mono"/>
            </a:endParaRPr>
          </a:p>
        </p:txBody>
      </p:sp>
    </p:spTree>
    <p:extLst>
      <p:ext uri="{BB962C8B-B14F-4D97-AF65-F5344CB8AC3E}">
        <p14:creationId xmlns:p14="http://schemas.microsoft.com/office/powerpoint/2010/main" val="4027434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/>
          <p:nvPr/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2"/>
          <p:cNvSpPr/>
          <p:nvPr/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117"/>
                </a:srgbClr>
              </a:gs>
            </a:gsLst>
            <a:lin ang="13800001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2"/>
          <p:cNvSpPr/>
          <p:nvPr/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rgbClr val="4472C4">
                  <a:alpha val="65098"/>
                </a:srgbClr>
              </a:gs>
              <a:gs pos="100000">
                <a:srgbClr val="000000">
                  <a:alpha val="29019"/>
                </a:srgbClr>
              </a:gs>
            </a:gsLst>
            <a:lin ang="13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2"/>
          <p:cNvSpPr/>
          <p:nvPr/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0980"/>
                </a:srgbClr>
              </a:gs>
              <a:gs pos="100000">
                <a:srgbClr val="1F3864">
                  <a:alpha val="50980"/>
                </a:srgbClr>
              </a:gs>
            </a:gsLst>
            <a:lin ang="16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2"/>
          <p:cNvSpPr txBox="1">
            <a:spLocks noGrp="1"/>
          </p:cNvSpPr>
          <p:nvPr>
            <p:ph type="title"/>
          </p:nvPr>
        </p:nvSpPr>
        <p:spPr>
          <a:xfrm>
            <a:off x="1074198" y="281876"/>
            <a:ext cx="7041101" cy="10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cs-CZ" sz="4000" dirty="0">
                <a:solidFill>
                  <a:srgbClr val="FFFFFF"/>
                </a:solidFill>
              </a:rPr>
              <a:t>Tabulka – tagy</a:t>
            </a:r>
            <a:endParaRPr dirty="0"/>
          </a:p>
        </p:txBody>
      </p:sp>
      <p:sp>
        <p:nvSpPr>
          <p:cNvPr id="101" name="Google Shape;101;p2"/>
          <p:cNvSpPr txBox="1">
            <a:spLocks noGrp="1"/>
          </p:cNvSpPr>
          <p:nvPr>
            <p:ph type="body" idx="1"/>
          </p:nvPr>
        </p:nvSpPr>
        <p:spPr>
          <a:xfrm>
            <a:off x="1074198" y="1706470"/>
            <a:ext cx="10021302" cy="752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2500"/>
          </a:bodyPr>
          <a:lstStyle/>
          <a:p>
            <a:pPr marL="5152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cs-CZ" sz="2400" dirty="0">
                <a:latin typeface="Arial"/>
                <a:ea typeface="Arial"/>
                <a:cs typeface="Arial"/>
                <a:sym typeface="Arial"/>
              </a:rPr>
              <a:t>V tabulce níže jsou uvedeny značky potřebné pro tvorbu tabulek v HTML: </a:t>
            </a:r>
            <a:endParaRPr sz="2400" dirty="0"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" name="Tabulka 1">
            <a:extLst>
              <a:ext uri="{FF2B5EF4-FFF2-40B4-BE49-F238E27FC236}">
                <a16:creationId xmlns:a16="http://schemas.microsoft.com/office/drawing/2014/main" id="{C54480C0-8C9C-EC05-B056-B8C184498A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6083458"/>
              </p:ext>
            </p:extLst>
          </p:nvPr>
        </p:nvGraphicFramePr>
        <p:xfrm>
          <a:off x="1074198" y="2402969"/>
          <a:ext cx="10021302" cy="363710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121763">
                  <a:extLst>
                    <a:ext uri="{9D8B030D-6E8A-4147-A177-3AD203B41FA5}">
                      <a16:colId xmlns:a16="http://schemas.microsoft.com/office/drawing/2014/main" val="891696752"/>
                    </a:ext>
                  </a:extLst>
                </a:gridCol>
                <a:gridCol w="7899539">
                  <a:extLst>
                    <a:ext uri="{9D8B030D-6E8A-4147-A177-3AD203B41FA5}">
                      <a16:colId xmlns:a16="http://schemas.microsoft.com/office/drawing/2014/main" val="1145119585"/>
                    </a:ext>
                  </a:extLst>
                </a:gridCol>
              </a:tblGrid>
              <a:tr h="375776">
                <a:tc>
                  <a:txBody>
                    <a:bodyPr/>
                    <a:lstStyle/>
                    <a:p>
                      <a:r>
                        <a:rPr lang="cs-CZ" dirty="0"/>
                        <a:t>Tag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Popis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030361"/>
                  </a:ext>
                </a:extLst>
              </a:tr>
              <a:tr h="457194"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Vnější obal tabulky – reprezentuje zobrazení tabulkových dat. Všechny další tagy tabulky i samotná data musí být uvnitř tohoto tagu.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204294"/>
                  </a:ext>
                </a:extLst>
              </a:tr>
              <a:tr h="457194"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Obal záhlaví tabulky – řádky reprezentující záhlaví by měly být umístěny uvnitř tohoto tagu.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0734405"/>
                  </a:ext>
                </a:extLst>
              </a:tr>
              <a:tr h="457194"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Obal těla tabulky – řádky se samotnými tabulkovými daty by měly být umístěny uvnitř tohoto tagu.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0383228"/>
                  </a:ext>
                </a:extLst>
              </a:tr>
              <a:tr h="457194"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Obal zápatí tabulky – řádek (řádky) obsahující sumarizaci dat z těla tabulky.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2666958"/>
                  </a:ext>
                </a:extLst>
              </a:tr>
              <a:tr h="457194"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Obal pro řádek tabulky.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8534"/>
                  </a:ext>
                </a:extLst>
              </a:tr>
              <a:tr h="457194"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Buňka tabulky – v tomto případě pouze pro záhlaví.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9706564"/>
                  </a:ext>
                </a:extLst>
              </a:tr>
              <a:tr h="457194"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Běžná buňka – použití v těle nebo zápatí tabulky.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148264"/>
                  </a:ext>
                </a:extLst>
              </a:tr>
            </a:tbl>
          </a:graphicData>
        </a:graphic>
      </p:graphicFrame>
      <p:sp>
        <p:nvSpPr>
          <p:cNvPr id="3" name="Rectangle 1">
            <a:extLst>
              <a:ext uri="{FF2B5EF4-FFF2-40B4-BE49-F238E27FC236}">
                <a16:creationId xmlns:a16="http://schemas.microsoft.com/office/drawing/2014/main" id="{8991BBEC-0045-6D94-059B-D2ADFC4BCD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0730" y="2840536"/>
            <a:ext cx="1519968" cy="338554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&lt;table&gt;&lt;/table&gt;</a:t>
            </a:r>
            <a:endParaRPr kumimoji="0" lang="cs-CZ" altLang="cs-CZ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02C87192-4EE4-CEC6-B3AA-0638FD9117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0730" y="3349127"/>
            <a:ext cx="1641796" cy="338554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&lt;</a:t>
            </a:r>
            <a:r>
              <a:rPr kumimoji="0" lang="cs-CZ" altLang="cs-CZ" sz="16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thead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&gt;&lt;/</a:t>
            </a:r>
            <a:r>
              <a:rPr kumimoji="0" lang="cs-CZ" altLang="cs-CZ" sz="16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thead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&gt;</a:t>
            </a:r>
            <a:endParaRPr kumimoji="0" lang="cs-CZ" altLang="cs-CZ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8E8F8A88-938B-9455-AC65-90AE0AE80C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0730" y="3809854"/>
            <a:ext cx="1645002" cy="338554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&lt;</a:t>
            </a:r>
            <a:r>
              <a:rPr kumimoji="0" lang="cs-CZ" altLang="cs-CZ" sz="16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tbody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&gt;&lt;/</a:t>
            </a:r>
            <a:r>
              <a:rPr kumimoji="0" lang="cs-CZ" altLang="cs-CZ" sz="16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tbody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&gt;</a:t>
            </a:r>
            <a:endParaRPr kumimoji="0" lang="cs-CZ" altLang="cs-CZ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232F1976-B5B5-F854-678E-BD5A210214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0730" y="4270581"/>
            <a:ext cx="1510350" cy="338554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&lt;</a:t>
            </a:r>
            <a:r>
              <a:rPr kumimoji="0" lang="cs-CZ" altLang="cs-CZ" sz="16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tfoot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&gt;&lt;/</a:t>
            </a:r>
            <a:r>
              <a:rPr kumimoji="0" lang="cs-CZ" altLang="cs-CZ" sz="16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tfoot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&gt;</a:t>
            </a:r>
            <a:endParaRPr kumimoji="0" lang="cs-CZ" altLang="cs-CZ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9A1276E8-3EC7-19B1-7375-E3CC7D9880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0045" y="4722430"/>
            <a:ext cx="955711" cy="338554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&lt;</a:t>
            </a:r>
            <a:r>
              <a:rPr kumimoji="0" lang="cs-CZ" altLang="cs-CZ" sz="16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tr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&gt;&lt;/</a:t>
            </a:r>
            <a:r>
              <a:rPr kumimoji="0" lang="cs-CZ" altLang="cs-CZ" sz="16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tr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&gt;</a:t>
            </a:r>
            <a:endParaRPr kumimoji="0" lang="cs-CZ" altLang="cs-CZ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72E39DCC-2C60-80BE-59BB-ACDA8FE68B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0045" y="5174279"/>
            <a:ext cx="1026243" cy="338554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&lt;</a:t>
            </a:r>
            <a:r>
              <a:rPr kumimoji="0" lang="cs-CZ" altLang="cs-CZ" sz="16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th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&gt;&lt;/</a:t>
            </a:r>
            <a:r>
              <a:rPr kumimoji="0" lang="cs-CZ" altLang="cs-CZ" sz="16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th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&gt;</a:t>
            </a:r>
            <a:endParaRPr kumimoji="0" lang="cs-CZ" altLang="cs-CZ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26E31DB5-7FE5-9487-C279-ECB2CB4DE3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5123" y="5626128"/>
            <a:ext cx="1026243" cy="338554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&lt;</a:t>
            </a:r>
            <a:r>
              <a:rPr kumimoji="0" lang="cs-CZ" altLang="cs-CZ" sz="16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td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&gt;&lt;/</a:t>
            </a:r>
            <a:r>
              <a:rPr kumimoji="0" lang="cs-CZ" altLang="cs-CZ" sz="16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td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&gt;</a:t>
            </a:r>
            <a:endParaRPr kumimoji="0" lang="cs-CZ" altLang="cs-CZ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59642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/>
          <p:nvPr/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2"/>
          <p:cNvSpPr/>
          <p:nvPr/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117"/>
                </a:srgbClr>
              </a:gs>
            </a:gsLst>
            <a:lin ang="13800001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2"/>
          <p:cNvSpPr/>
          <p:nvPr/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rgbClr val="4472C4">
                  <a:alpha val="65098"/>
                </a:srgbClr>
              </a:gs>
              <a:gs pos="100000">
                <a:srgbClr val="000000">
                  <a:alpha val="29019"/>
                </a:srgbClr>
              </a:gs>
            </a:gsLst>
            <a:lin ang="13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2"/>
          <p:cNvSpPr/>
          <p:nvPr/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0980"/>
                </a:srgbClr>
              </a:gs>
              <a:gs pos="100000">
                <a:srgbClr val="1F3864">
                  <a:alpha val="50980"/>
                </a:srgbClr>
              </a:gs>
            </a:gsLst>
            <a:lin ang="16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2"/>
          <p:cNvSpPr txBox="1">
            <a:spLocks noGrp="1"/>
          </p:cNvSpPr>
          <p:nvPr>
            <p:ph type="title"/>
          </p:nvPr>
        </p:nvSpPr>
        <p:spPr>
          <a:xfrm>
            <a:off x="1074198" y="281876"/>
            <a:ext cx="7041101" cy="10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cs-CZ" sz="4000" dirty="0">
                <a:solidFill>
                  <a:srgbClr val="FFFFFF"/>
                </a:solidFill>
              </a:rPr>
              <a:t>Formuláře – </a:t>
            </a:r>
            <a:r>
              <a:rPr lang="cs-CZ" sz="4000" i="1" dirty="0" err="1">
                <a:solidFill>
                  <a:srgbClr val="FFFFFF"/>
                </a:solidFill>
              </a:rPr>
              <a:t>select</a:t>
            </a:r>
            <a:r>
              <a:rPr lang="cs-CZ" sz="4000" i="1" dirty="0">
                <a:solidFill>
                  <a:srgbClr val="FFFFFF"/>
                </a:solidFill>
              </a:rPr>
              <a:t> </a:t>
            </a:r>
            <a:endParaRPr dirty="0"/>
          </a:p>
        </p:txBody>
      </p:sp>
      <p:sp>
        <p:nvSpPr>
          <p:cNvPr id="101" name="Google Shape;101;p2"/>
          <p:cNvSpPr txBox="1">
            <a:spLocks noGrp="1"/>
          </p:cNvSpPr>
          <p:nvPr>
            <p:ph type="body" idx="1"/>
          </p:nvPr>
        </p:nvSpPr>
        <p:spPr>
          <a:xfrm>
            <a:off x="1074198" y="2196874"/>
            <a:ext cx="5672831" cy="11144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2500" lnSpcReduction="20000"/>
          </a:bodyPr>
          <a:lstStyle/>
          <a:p>
            <a:pPr marL="5152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cs-CZ" sz="2400" dirty="0">
                <a:latin typeface="Arial"/>
                <a:ea typeface="Arial"/>
                <a:cs typeface="Arial"/>
                <a:sym typeface="Arial"/>
              </a:rPr>
              <a:t>V </a:t>
            </a:r>
            <a:r>
              <a:rPr lang="cs-CZ" sz="2400" i="1" dirty="0" err="1">
                <a:latin typeface="Arial"/>
                <a:ea typeface="Arial"/>
                <a:cs typeface="Arial"/>
                <a:sym typeface="Arial"/>
              </a:rPr>
              <a:t>selectu</a:t>
            </a:r>
            <a:r>
              <a:rPr lang="cs-CZ" sz="2400" dirty="0">
                <a:latin typeface="Arial"/>
                <a:ea typeface="Arial"/>
                <a:cs typeface="Arial"/>
                <a:sym typeface="Arial"/>
              </a:rPr>
              <a:t> můžeme vyvážet seskupování pomocí </a:t>
            </a:r>
            <a:r>
              <a:rPr lang="cs-CZ" sz="2400" i="1" dirty="0" err="1">
                <a:latin typeface="Arial"/>
                <a:ea typeface="Arial"/>
                <a:cs typeface="Arial"/>
                <a:sym typeface="Arial"/>
              </a:rPr>
              <a:t>optgroup</a:t>
            </a:r>
            <a:r>
              <a:rPr lang="cs-CZ" sz="2400" i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cs-CZ" sz="2400" dirty="0">
                <a:latin typeface="Arial"/>
                <a:ea typeface="Arial"/>
                <a:cs typeface="Arial"/>
                <a:sym typeface="Arial"/>
              </a:rPr>
              <a:t>a skupině přidat nadpis pomocí atributu </a:t>
            </a:r>
            <a:r>
              <a:rPr lang="cs-CZ" sz="2400" i="1" dirty="0">
                <a:latin typeface="Arial"/>
                <a:ea typeface="Arial"/>
                <a:cs typeface="Arial"/>
                <a:sym typeface="Arial"/>
              </a:rPr>
              <a:t>label:</a:t>
            </a:r>
            <a:endParaRPr sz="24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B86DDB8-51EE-A604-6DBF-6F4FE3B698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2416" y="1755149"/>
            <a:ext cx="3985386" cy="4832092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&lt;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form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action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="#"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method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="post"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&gt;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  …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  &lt;label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for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="country"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&gt;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Stát sídla společnosti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&lt;/label&gt;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  &lt;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select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id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="country"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name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="country"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&gt;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    &lt;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optgroup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label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="Evropa"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&gt;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      &lt;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option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value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="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cz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&gt;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Česko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&lt;/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option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&gt;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      &lt;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option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value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="sk"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&gt;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Slovensko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&lt;/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option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&gt;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      &lt;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option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value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="au"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&gt;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Rakousko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&lt;/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option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&gt;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      &lt;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option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value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="de"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&gt;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Německo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&lt;/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option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&gt;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    &lt;/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optgroup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&gt;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    &lt;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optgroup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label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="Amerika"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&gt;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      &lt;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option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value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="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us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&gt;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USA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&lt;/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option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&gt;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      &lt;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option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value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="ca"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&gt;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Kanada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&lt;/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option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&gt;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    &lt;/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optgroup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&gt;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    &lt;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optgroup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label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="Asie"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&gt;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      &lt;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option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value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="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jp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&gt;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Japonsko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&lt;/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option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&gt;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      &lt;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option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value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="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kr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&gt;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Jiřní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Korea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&lt;/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option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&gt;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      &lt;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option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value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="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cn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&gt;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Čína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&lt;/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option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&gt;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    &lt;/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optgroup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&gt;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  &lt;/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select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cs-CZ" altLang="cs-CZ" dirty="0">
                <a:solidFill>
                  <a:srgbClr val="D5B778"/>
                </a:solidFill>
                <a:latin typeface="JetBrains Mono"/>
              </a:rPr>
              <a:t>  …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&lt;/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form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&gt;</a:t>
            </a:r>
            <a:endParaRPr kumimoji="0" lang="cs-CZ" altLang="cs-CZ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84DB8638-B4F9-0EBA-3B1F-94883E0B89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9610" y="3546630"/>
            <a:ext cx="3982006" cy="2943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0027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/>
          <p:nvPr/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2"/>
          <p:cNvSpPr/>
          <p:nvPr/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117"/>
                </a:srgbClr>
              </a:gs>
            </a:gsLst>
            <a:lin ang="13800001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2"/>
          <p:cNvSpPr/>
          <p:nvPr/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rgbClr val="4472C4">
                  <a:alpha val="65098"/>
                </a:srgbClr>
              </a:gs>
              <a:gs pos="100000">
                <a:srgbClr val="000000">
                  <a:alpha val="29019"/>
                </a:srgbClr>
              </a:gs>
            </a:gsLst>
            <a:lin ang="13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2"/>
          <p:cNvSpPr/>
          <p:nvPr/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0980"/>
                </a:srgbClr>
              </a:gs>
              <a:gs pos="100000">
                <a:srgbClr val="1F3864">
                  <a:alpha val="50980"/>
                </a:srgbClr>
              </a:gs>
            </a:gsLst>
            <a:lin ang="16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2"/>
          <p:cNvSpPr txBox="1">
            <a:spLocks noGrp="1"/>
          </p:cNvSpPr>
          <p:nvPr>
            <p:ph type="title"/>
          </p:nvPr>
        </p:nvSpPr>
        <p:spPr>
          <a:xfrm>
            <a:off x="1074198" y="281876"/>
            <a:ext cx="7041101" cy="10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cs-CZ" sz="4000" dirty="0">
                <a:solidFill>
                  <a:srgbClr val="FFFFFF"/>
                </a:solidFill>
              </a:rPr>
              <a:t>Formuláře – </a:t>
            </a:r>
            <a:r>
              <a:rPr lang="cs-CZ" sz="4000" i="1" dirty="0">
                <a:solidFill>
                  <a:srgbClr val="FFFFFF"/>
                </a:solidFill>
              </a:rPr>
              <a:t>input</a:t>
            </a:r>
            <a:endParaRPr sz="3200" dirty="0"/>
          </a:p>
        </p:txBody>
      </p:sp>
      <p:sp>
        <p:nvSpPr>
          <p:cNvPr id="101" name="Google Shape;101;p2"/>
          <p:cNvSpPr txBox="1">
            <a:spLocks noGrp="1"/>
          </p:cNvSpPr>
          <p:nvPr>
            <p:ph type="body" idx="1"/>
          </p:nvPr>
        </p:nvSpPr>
        <p:spPr>
          <a:xfrm>
            <a:off x="1074198" y="2219417"/>
            <a:ext cx="10021302" cy="3977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lnSpcReduction="10000"/>
          </a:bodyPr>
          <a:lstStyle/>
          <a:p>
            <a:pPr marL="5152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cs-CZ" sz="2400" dirty="0"/>
              <a:t>V podstatě všechny ostatní formulářové pole je možné vytvořit nastavením atributů u tagu </a:t>
            </a:r>
            <a:r>
              <a:rPr lang="cs-CZ" sz="2400" i="1" dirty="0"/>
              <a:t>input</a:t>
            </a:r>
            <a:r>
              <a:rPr lang="cs-CZ" sz="2400" dirty="0"/>
              <a:t>.</a:t>
            </a:r>
          </a:p>
          <a:p>
            <a:pPr marL="5152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endParaRPr lang="cs-CZ" sz="2400" i="1" dirty="0"/>
          </a:p>
          <a:p>
            <a:pPr marL="5152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cs-CZ" sz="2400" dirty="0"/>
              <a:t>Nastavení samotného typu vstupu se prování pomocí atributu </a:t>
            </a:r>
            <a:r>
              <a:rPr lang="cs-CZ" sz="2400" b="1" i="1" dirty="0"/>
              <a:t>type</a:t>
            </a:r>
            <a:r>
              <a:rPr lang="cs-CZ" sz="2400" dirty="0"/>
              <a:t> – má vliv na vzhled i funkci inputu.</a:t>
            </a:r>
          </a:p>
          <a:p>
            <a:pPr marL="5152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endParaRPr lang="cs-CZ" sz="2400" dirty="0"/>
          </a:p>
          <a:p>
            <a:pPr marL="5152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cs-CZ" sz="2400" dirty="0"/>
              <a:t>Nastavení výchozí hodnoty </a:t>
            </a:r>
            <a:r>
              <a:rPr lang="cs-CZ" sz="2400" i="1" dirty="0"/>
              <a:t>inputu</a:t>
            </a:r>
            <a:r>
              <a:rPr lang="cs-CZ" sz="2400" dirty="0"/>
              <a:t> se provádí pomocí atributu </a:t>
            </a:r>
            <a:r>
              <a:rPr lang="cs-CZ" sz="2400" b="1" i="1" dirty="0" err="1"/>
              <a:t>value</a:t>
            </a:r>
            <a:r>
              <a:rPr lang="cs-CZ" sz="2400" dirty="0"/>
              <a:t> – u většiny typů inputů. </a:t>
            </a:r>
          </a:p>
          <a:p>
            <a:pPr marL="5152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cs-CZ" sz="2400" dirty="0"/>
              <a:t>Výchozí stav zaškrtnutí checkboxu a </a:t>
            </a:r>
            <a:r>
              <a:rPr lang="cs-CZ" sz="2400" dirty="0" err="1"/>
              <a:t>radio-buttonu</a:t>
            </a:r>
            <a:r>
              <a:rPr lang="cs-CZ" sz="2400" dirty="0"/>
              <a:t> se nastavuje pomocí atributu </a:t>
            </a:r>
            <a:r>
              <a:rPr lang="cs-CZ" sz="2400" b="1" i="1" dirty="0" err="1"/>
              <a:t>checked</a:t>
            </a:r>
            <a:r>
              <a:rPr lang="cs-CZ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889809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/>
          <p:nvPr/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2"/>
          <p:cNvSpPr/>
          <p:nvPr/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117"/>
                </a:srgbClr>
              </a:gs>
            </a:gsLst>
            <a:lin ang="13800001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2"/>
          <p:cNvSpPr/>
          <p:nvPr/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rgbClr val="4472C4">
                  <a:alpha val="65098"/>
                </a:srgbClr>
              </a:gs>
              <a:gs pos="100000">
                <a:srgbClr val="000000">
                  <a:alpha val="29019"/>
                </a:srgbClr>
              </a:gs>
            </a:gsLst>
            <a:lin ang="13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2"/>
          <p:cNvSpPr/>
          <p:nvPr/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0980"/>
                </a:srgbClr>
              </a:gs>
              <a:gs pos="100000">
                <a:srgbClr val="1F3864">
                  <a:alpha val="50980"/>
                </a:srgbClr>
              </a:gs>
            </a:gsLst>
            <a:lin ang="16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2"/>
          <p:cNvSpPr txBox="1">
            <a:spLocks noGrp="1"/>
          </p:cNvSpPr>
          <p:nvPr>
            <p:ph type="title"/>
          </p:nvPr>
        </p:nvSpPr>
        <p:spPr>
          <a:xfrm>
            <a:off x="1074198" y="281876"/>
            <a:ext cx="7041101" cy="10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cs-CZ" sz="4000" dirty="0">
                <a:solidFill>
                  <a:srgbClr val="FFFFFF"/>
                </a:solidFill>
              </a:rPr>
              <a:t>Formuláře – </a:t>
            </a:r>
            <a:r>
              <a:rPr lang="cs-CZ" sz="4000" i="1" dirty="0">
                <a:solidFill>
                  <a:srgbClr val="FFFFFF"/>
                </a:solidFill>
              </a:rPr>
              <a:t>input type </a:t>
            </a:r>
            <a:r>
              <a:rPr lang="cs-CZ" sz="4000" b="1" i="1" dirty="0">
                <a:solidFill>
                  <a:srgbClr val="FFFFFF"/>
                </a:solidFill>
              </a:rPr>
              <a:t>text</a:t>
            </a:r>
            <a:endParaRPr sz="3200" dirty="0"/>
          </a:p>
        </p:txBody>
      </p:sp>
      <p:sp>
        <p:nvSpPr>
          <p:cNvPr id="101" name="Google Shape;101;p2"/>
          <p:cNvSpPr txBox="1">
            <a:spLocks noGrp="1"/>
          </p:cNvSpPr>
          <p:nvPr>
            <p:ph type="body" idx="1"/>
          </p:nvPr>
        </p:nvSpPr>
        <p:spPr>
          <a:xfrm>
            <a:off x="1074198" y="2219418"/>
            <a:ext cx="10021302" cy="8078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5152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cs-CZ" sz="2400" dirty="0"/>
              <a:t>Obyčejný textový vstup:</a:t>
            </a:r>
          </a:p>
        </p:txBody>
      </p:sp>
      <p:pic>
        <p:nvPicPr>
          <p:cNvPr id="3" name="Obrázek 2">
            <a:extLst>
              <a:ext uri="{FF2B5EF4-FFF2-40B4-BE49-F238E27FC236}">
                <a16:creationId xmlns:a16="http://schemas.microsoft.com/office/drawing/2014/main" id="{FCC85A91-0D78-0FFB-D269-11315B7D65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198" y="3649272"/>
            <a:ext cx="4020111" cy="790685"/>
          </a:xfrm>
          <a:prstGeom prst="rect">
            <a:avLst/>
          </a:prstGeom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6EBE3BE4-21A8-7858-1FD5-30EB9279D4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7392" y="3752226"/>
            <a:ext cx="4798108" cy="584775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&lt;label </a:t>
            </a:r>
            <a:r>
              <a:rPr kumimoji="0" lang="cs-CZ" altLang="cs-CZ" sz="16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for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="</a:t>
            </a:r>
            <a:r>
              <a:rPr kumimoji="0" lang="cs-CZ" altLang="cs-CZ" sz="16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name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&gt;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Jméno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&lt;/label&gt;</a:t>
            </a:r>
            <a:b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</a:b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&lt;input 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id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="</a:t>
            </a:r>
            <a:r>
              <a:rPr kumimoji="0" lang="cs-CZ" altLang="cs-CZ" sz="16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name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 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type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="text" </a:t>
            </a:r>
            <a:r>
              <a:rPr kumimoji="0" lang="cs-CZ" altLang="cs-CZ" sz="16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name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="</a:t>
            </a:r>
            <a:r>
              <a:rPr kumimoji="0" lang="cs-CZ" altLang="cs-CZ" sz="16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name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 </a:t>
            </a:r>
            <a:r>
              <a:rPr kumimoji="0" lang="cs-CZ" altLang="cs-CZ" sz="16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required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&gt;</a:t>
            </a:r>
            <a:endParaRPr kumimoji="0" lang="cs-CZ" altLang="cs-CZ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91612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/>
          <p:nvPr/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2"/>
          <p:cNvSpPr/>
          <p:nvPr/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117"/>
                </a:srgbClr>
              </a:gs>
            </a:gsLst>
            <a:lin ang="13800001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2"/>
          <p:cNvSpPr/>
          <p:nvPr/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rgbClr val="4472C4">
                  <a:alpha val="65098"/>
                </a:srgbClr>
              </a:gs>
              <a:gs pos="100000">
                <a:srgbClr val="000000">
                  <a:alpha val="29019"/>
                </a:srgbClr>
              </a:gs>
            </a:gsLst>
            <a:lin ang="13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2"/>
          <p:cNvSpPr/>
          <p:nvPr/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0980"/>
                </a:srgbClr>
              </a:gs>
              <a:gs pos="100000">
                <a:srgbClr val="1F3864">
                  <a:alpha val="50980"/>
                </a:srgbClr>
              </a:gs>
            </a:gsLst>
            <a:lin ang="16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2"/>
          <p:cNvSpPr txBox="1">
            <a:spLocks noGrp="1"/>
          </p:cNvSpPr>
          <p:nvPr>
            <p:ph type="title"/>
          </p:nvPr>
        </p:nvSpPr>
        <p:spPr>
          <a:xfrm>
            <a:off x="1074198" y="281876"/>
            <a:ext cx="7041101" cy="10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cs-CZ" sz="4000" dirty="0">
                <a:solidFill>
                  <a:srgbClr val="FFFFFF"/>
                </a:solidFill>
              </a:rPr>
              <a:t>Formuláře – </a:t>
            </a:r>
            <a:r>
              <a:rPr lang="cs-CZ" sz="4000" i="1" dirty="0">
                <a:solidFill>
                  <a:srgbClr val="FFFFFF"/>
                </a:solidFill>
              </a:rPr>
              <a:t>input type </a:t>
            </a:r>
            <a:r>
              <a:rPr lang="cs-CZ" sz="4000" b="1" i="1" dirty="0">
                <a:solidFill>
                  <a:srgbClr val="FFFFFF"/>
                </a:solidFill>
              </a:rPr>
              <a:t>email</a:t>
            </a:r>
            <a:endParaRPr sz="3200" dirty="0"/>
          </a:p>
        </p:txBody>
      </p:sp>
      <p:sp>
        <p:nvSpPr>
          <p:cNvPr id="101" name="Google Shape;101;p2"/>
          <p:cNvSpPr txBox="1">
            <a:spLocks noGrp="1"/>
          </p:cNvSpPr>
          <p:nvPr>
            <p:ph type="body" idx="1"/>
          </p:nvPr>
        </p:nvSpPr>
        <p:spPr>
          <a:xfrm>
            <a:off x="1074198" y="2219418"/>
            <a:ext cx="10021302" cy="989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5152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cs-CZ" sz="2400" dirty="0"/>
              <a:t>Speciální vstup pro email – od běžného textového vstupu se liší především validací (prohlížeč vyžaduje, aby email měl správný formát):</a:t>
            </a: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3DB10C5A-A0C3-E47C-90A1-24E7274BD0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198" y="3366859"/>
            <a:ext cx="3905795" cy="733527"/>
          </a:xfrm>
          <a:prstGeom prst="rect">
            <a:avLst/>
          </a:prstGeom>
        </p:spPr>
      </p:pic>
      <p:pic>
        <p:nvPicPr>
          <p:cNvPr id="7" name="Obrázek 6">
            <a:extLst>
              <a:ext uri="{FF2B5EF4-FFF2-40B4-BE49-F238E27FC236}">
                <a16:creationId xmlns:a16="http://schemas.microsoft.com/office/drawing/2014/main" id="{9612218A-D95F-1AE8-6E3A-EF8DAA7329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1110" y="3366859"/>
            <a:ext cx="5496692" cy="1286054"/>
          </a:xfrm>
          <a:prstGeom prst="rect">
            <a:avLst/>
          </a:prstGeom>
        </p:spPr>
      </p:pic>
      <p:sp>
        <p:nvSpPr>
          <p:cNvPr id="8" name="Rectangle 1">
            <a:extLst>
              <a:ext uri="{FF2B5EF4-FFF2-40B4-BE49-F238E27FC236}">
                <a16:creationId xmlns:a16="http://schemas.microsoft.com/office/drawing/2014/main" id="{FE8395CB-347E-0CBC-DB48-2F07FF167D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4198" y="4882606"/>
            <a:ext cx="7587333" cy="584775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&lt;label </a:t>
            </a:r>
            <a:r>
              <a:rPr kumimoji="0" lang="cs-CZ" altLang="cs-CZ" sz="16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for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="email"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&gt;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Přihlašovací email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&lt;/label&gt;</a:t>
            </a:r>
            <a:b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</a:b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&lt;input 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id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="email" 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type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="email" </a:t>
            </a:r>
            <a:r>
              <a:rPr kumimoji="0" lang="cs-CZ" altLang="cs-CZ" sz="16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name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="email" </a:t>
            </a:r>
            <a:r>
              <a:rPr kumimoji="0" lang="cs-CZ" altLang="cs-CZ" sz="16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placeholder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="jmeno@email.cz" </a:t>
            </a:r>
            <a:r>
              <a:rPr kumimoji="0" lang="cs-CZ" altLang="cs-CZ" sz="16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required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&gt;</a:t>
            </a:r>
            <a:endParaRPr kumimoji="0" lang="cs-CZ" altLang="cs-CZ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5463F4D0-0ECE-BD66-67E3-387405D51A04}"/>
              </a:ext>
            </a:extLst>
          </p:cNvPr>
          <p:cNvSpPr txBox="1"/>
          <p:nvPr/>
        </p:nvSpPr>
        <p:spPr>
          <a:xfrm>
            <a:off x="1074198" y="5697074"/>
            <a:ext cx="100436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i="1" dirty="0"/>
              <a:t>Atribut </a:t>
            </a:r>
            <a:r>
              <a:rPr lang="cs-CZ" b="1" i="1" dirty="0" err="1"/>
              <a:t>required</a:t>
            </a:r>
            <a:r>
              <a:rPr lang="cs-CZ" i="1" dirty="0"/>
              <a:t> vyvolá validační hlášku, pokud vstup není správný – na obrázku hláška v prohlížeči Chrome.</a:t>
            </a:r>
          </a:p>
        </p:txBody>
      </p:sp>
    </p:spTree>
    <p:extLst>
      <p:ext uri="{BB962C8B-B14F-4D97-AF65-F5344CB8AC3E}">
        <p14:creationId xmlns:p14="http://schemas.microsoft.com/office/powerpoint/2010/main" val="39856932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/>
          <p:nvPr/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2"/>
          <p:cNvSpPr/>
          <p:nvPr/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117"/>
                </a:srgbClr>
              </a:gs>
            </a:gsLst>
            <a:lin ang="13800001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2"/>
          <p:cNvSpPr/>
          <p:nvPr/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rgbClr val="4472C4">
                  <a:alpha val="65098"/>
                </a:srgbClr>
              </a:gs>
              <a:gs pos="100000">
                <a:srgbClr val="000000">
                  <a:alpha val="29019"/>
                </a:srgbClr>
              </a:gs>
            </a:gsLst>
            <a:lin ang="13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2"/>
          <p:cNvSpPr/>
          <p:nvPr/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0980"/>
                </a:srgbClr>
              </a:gs>
              <a:gs pos="100000">
                <a:srgbClr val="1F3864">
                  <a:alpha val="50980"/>
                </a:srgbClr>
              </a:gs>
            </a:gsLst>
            <a:lin ang="16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2"/>
          <p:cNvSpPr txBox="1">
            <a:spLocks noGrp="1"/>
          </p:cNvSpPr>
          <p:nvPr>
            <p:ph type="title"/>
          </p:nvPr>
        </p:nvSpPr>
        <p:spPr>
          <a:xfrm>
            <a:off x="1074198" y="281876"/>
            <a:ext cx="7041101" cy="10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cs-CZ" sz="4000" dirty="0">
                <a:solidFill>
                  <a:srgbClr val="FFFFFF"/>
                </a:solidFill>
              </a:rPr>
              <a:t>Formuláře – </a:t>
            </a:r>
            <a:r>
              <a:rPr lang="cs-CZ" sz="3200" i="1" dirty="0">
                <a:solidFill>
                  <a:srgbClr val="FFFFFF"/>
                </a:solidFill>
              </a:rPr>
              <a:t>input type </a:t>
            </a:r>
            <a:r>
              <a:rPr lang="cs-CZ" sz="3200" b="1" i="1" dirty="0" err="1">
                <a:solidFill>
                  <a:srgbClr val="FFFFFF"/>
                </a:solidFill>
              </a:rPr>
              <a:t>password</a:t>
            </a:r>
            <a:endParaRPr sz="3200" dirty="0"/>
          </a:p>
        </p:txBody>
      </p:sp>
      <p:sp>
        <p:nvSpPr>
          <p:cNvPr id="101" name="Google Shape;101;p2"/>
          <p:cNvSpPr txBox="1">
            <a:spLocks noGrp="1"/>
          </p:cNvSpPr>
          <p:nvPr>
            <p:ph type="body" idx="1"/>
          </p:nvPr>
        </p:nvSpPr>
        <p:spPr>
          <a:xfrm>
            <a:off x="1074198" y="2219418"/>
            <a:ext cx="10021302" cy="8078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5152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cs-CZ" sz="2400" dirty="0"/>
              <a:t>Vstup pro zadávání hesla – opticky maskuje vepisované znaky: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EBE3BE4-21A8-7858-1FD5-30EB9279D4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5256" y="3830715"/>
            <a:ext cx="6038833" cy="584775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&lt;label </a:t>
            </a:r>
            <a:r>
              <a:rPr kumimoji="0" lang="cs-CZ" altLang="cs-CZ" sz="16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for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="</a:t>
            </a:r>
            <a:r>
              <a:rPr kumimoji="0" lang="cs-CZ" altLang="cs-CZ" sz="16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password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&gt;</a:t>
            </a:r>
            <a:r>
              <a:rPr lang="cs-CZ" altLang="cs-CZ" sz="1600" dirty="0">
                <a:solidFill>
                  <a:srgbClr val="BCBEC4"/>
                </a:solidFill>
                <a:latin typeface="JetBrains Mono"/>
              </a:rPr>
              <a:t>Heslo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&lt;/label&gt;</a:t>
            </a:r>
            <a:b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</a:b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&lt;input 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id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="</a:t>
            </a:r>
            <a:r>
              <a:rPr kumimoji="0" lang="cs-CZ" altLang="cs-CZ" sz="16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password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 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type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="</a:t>
            </a:r>
            <a:r>
              <a:rPr kumimoji="0" lang="cs-CZ" altLang="cs-CZ" sz="16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password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 </a:t>
            </a:r>
            <a:r>
              <a:rPr kumimoji="0" lang="cs-CZ" altLang="cs-CZ" sz="16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name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="</a:t>
            </a:r>
            <a:r>
              <a:rPr kumimoji="0" lang="cs-CZ" altLang="cs-CZ" sz="16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password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 </a:t>
            </a:r>
            <a:r>
              <a:rPr kumimoji="0" lang="cs-CZ" altLang="cs-CZ" sz="16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required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&gt;</a:t>
            </a:r>
            <a:endParaRPr kumimoji="0" lang="cs-CZ" altLang="cs-CZ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0211B19B-9902-6C6A-5AA8-2D0583A9B6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198" y="3668323"/>
            <a:ext cx="4001058" cy="75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4462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/>
          <p:nvPr/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2"/>
          <p:cNvSpPr/>
          <p:nvPr/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117"/>
                </a:srgbClr>
              </a:gs>
            </a:gsLst>
            <a:lin ang="13800001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2"/>
          <p:cNvSpPr/>
          <p:nvPr/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rgbClr val="4472C4">
                  <a:alpha val="65098"/>
                </a:srgbClr>
              </a:gs>
              <a:gs pos="100000">
                <a:srgbClr val="000000">
                  <a:alpha val="29019"/>
                </a:srgbClr>
              </a:gs>
            </a:gsLst>
            <a:lin ang="13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2"/>
          <p:cNvSpPr/>
          <p:nvPr/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0980"/>
                </a:srgbClr>
              </a:gs>
              <a:gs pos="100000">
                <a:srgbClr val="1F3864">
                  <a:alpha val="50980"/>
                </a:srgbClr>
              </a:gs>
            </a:gsLst>
            <a:lin ang="16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2"/>
          <p:cNvSpPr txBox="1">
            <a:spLocks noGrp="1"/>
          </p:cNvSpPr>
          <p:nvPr>
            <p:ph type="title"/>
          </p:nvPr>
        </p:nvSpPr>
        <p:spPr>
          <a:xfrm>
            <a:off x="1074198" y="281876"/>
            <a:ext cx="7041101" cy="10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cs-CZ" sz="4000" dirty="0">
                <a:solidFill>
                  <a:srgbClr val="FFFFFF"/>
                </a:solidFill>
              </a:rPr>
              <a:t>Formuláře – </a:t>
            </a:r>
            <a:r>
              <a:rPr lang="cs-CZ" sz="3200" i="1" dirty="0">
                <a:solidFill>
                  <a:srgbClr val="FFFFFF"/>
                </a:solidFill>
              </a:rPr>
              <a:t>input type </a:t>
            </a:r>
            <a:r>
              <a:rPr lang="cs-CZ" sz="3200" b="1" i="1" dirty="0">
                <a:solidFill>
                  <a:srgbClr val="FFFFFF"/>
                </a:solidFill>
              </a:rPr>
              <a:t>checkbox</a:t>
            </a:r>
            <a:endParaRPr sz="3200" dirty="0"/>
          </a:p>
        </p:txBody>
      </p:sp>
      <p:sp>
        <p:nvSpPr>
          <p:cNvPr id="101" name="Google Shape;101;p2"/>
          <p:cNvSpPr txBox="1">
            <a:spLocks noGrp="1"/>
          </p:cNvSpPr>
          <p:nvPr>
            <p:ph type="body" idx="1"/>
          </p:nvPr>
        </p:nvSpPr>
        <p:spPr>
          <a:xfrm>
            <a:off x="1074198" y="2219417"/>
            <a:ext cx="10021302" cy="13138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5152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cs-CZ" sz="2400" dirty="0"/>
              <a:t>Zaškrtávací pole – u tohoto typu vstupu doporučuji samotný </a:t>
            </a:r>
            <a:r>
              <a:rPr lang="cs-CZ" sz="2400" i="1" dirty="0"/>
              <a:t>input</a:t>
            </a:r>
            <a:r>
              <a:rPr lang="cs-CZ" sz="2400" dirty="0"/>
              <a:t> vložit přímo mezi tagy </a:t>
            </a:r>
            <a:r>
              <a:rPr lang="cs-CZ" sz="2400" i="1" dirty="0"/>
              <a:t>label</a:t>
            </a:r>
            <a:r>
              <a:rPr lang="cs-CZ" sz="2400" dirty="0"/>
              <a:t> – zajistíte tak snadnější kliknutí do pole:</a:t>
            </a: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219AB26E-D610-E7C5-3F10-873704ACB8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0557" y="3983855"/>
            <a:ext cx="3648584" cy="381053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0D3F7C15-9D5C-7347-DDA5-B3BE160256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1644" y="4651432"/>
            <a:ext cx="8828058" cy="830997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&lt;label </a:t>
            </a:r>
            <a:r>
              <a:rPr kumimoji="0" lang="cs-CZ" altLang="cs-CZ" sz="16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for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="</a:t>
            </a:r>
            <a:r>
              <a:rPr kumimoji="0" lang="cs-CZ" altLang="cs-CZ" sz="16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terms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 </a:t>
            </a:r>
            <a:r>
              <a:rPr kumimoji="0" lang="cs-CZ" altLang="cs-CZ" sz="16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class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="checkbox-and-</a:t>
            </a:r>
            <a:r>
              <a:rPr kumimoji="0" lang="cs-CZ" altLang="cs-CZ" sz="16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radio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-label"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&gt;</a:t>
            </a:r>
            <a:b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</a:b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  &lt;input 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id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="</a:t>
            </a:r>
            <a:r>
              <a:rPr kumimoji="0" lang="cs-CZ" altLang="cs-CZ" sz="16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terms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 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type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="checkbox" </a:t>
            </a:r>
            <a:r>
              <a:rPr kumimoji="0" lang="cs-CZ" altLang="cs-CZ" sz="16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name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="</a:t>
            </a:r>
            <a:r>
              <a:rPr kumimoji="0" lang="cs-CZ" altLang="cs-CZ" sz="16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terms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 </a:t>
            </a:r>
            <a:r>
              <a:rPr kumimoji="0" lang="cs-CZ" altLang="cs-CZ" sz="16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required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&gt; 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Souhlasím s podmínkami použití aplikace</a:t>
            </a:r>
            <a:b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&lt;/label&gt;</a:t>
            </a:r>
            <a:endParaRPr kumimoji="0" lang="cs-CZ" altLang="cs-CZ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67799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/>
          <p:nvPr/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2"/>
          <p:cNvSpPr/>
          <p:nvPr/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117"/>
                </a:srgbClr>
              </a:gs>
            </a:gsLst>
            <a:lin ang="13800001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2"/>
          <p:cNvSpPr/>
          <p:nvPr/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rgbClr val="4472C4">
                  <a:alpha val="65098"/>
                </a:srgbClr>
              </a:gs>
              <a:gs pos="100000">
                <a:srgbClr val="000000">
                  <a:alpha val="29019"/>
                </a:srgbClr>
              </a:gs>
            </a:gsLst>
            <a:lin ang="13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2"/>
          <p:cNvSpPr/>
          <p:nvPr/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0980"/>
                </a:srgbClr>
              </a:gs>
              <a:gs pos="100000">
                <a:srgbClr val="1F3864">
                  <a:alpha val="50980"/>
                </a:srgbClr>
              </a:gs>
            </a:gsLst>
            <a:lin ang="16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2"/>
          <p:cNvSpPr txBox="1">
            <a:spLocks noGrp="1"/>
          </p:cNvSpPr>
          <p:nvPr>
            <p:ph type="title"/>
          </p:nvPr>
        </p:nvSpPr>
        <p:spPr>
          <a:xfrm>
            <a:off x="1074198" y="281876"/>
            <a:ext cx="7041101" cy="10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cs-CZ" sz="4000" dirty="0">
                <a:solidFill>
                  <a:srgbClr val="FFFFFF"/>
                </a:solidFill>
              </a:rPr>
              <a:t>Formuláře – </a:t>
            </a:r>
            <a:r>
              <a:rPr lang="cs-CZ" sz="3200" i="1" dirty="0">
                <a:solidFill>
                  <a:srgbClr val="FFFFFF"/>
                </a:solidFill>
              </a:rPr>
              <a:t>input type </a:t>
            </a:r>
            <a:r>
              <a:rPr lang="cs-CZ" sz="3200" b="1" i="1" dirty="0" err="1">
                <a:solidFill>
                  <a:srgbClr val="FFFFFF"/>
                </a:solidFill>
              </a:rPr>
              <a:t>radio</a:t>
            </a:r>
            <a:endParaRPr sz="3200" dirty="0"/>
          </a:p>
        </p:txBody>
      </p:sp>
      <p:sp>
        <p:nvSpPr>
          <p:cNvPr id="101" name="Google Shape;101;p2"/>
          <p:cNvSpPr txBox="1">
            <a:spLocks noGrp="1"/>
          </p:cNvSpPr>
          <p:nvPr>
            <p:ph type="body" idx="1"/>
          </p:nvPr>
        </p:nvSpPr>
        <p:spPr>
          <a:xfrm>
            <a:off x="1074198" y="2219417"/>
            <a:ext cx="10021302" cy="13138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lnSpcReduction="10000"/>
          </a:bodyPr>
          <a:lstStyle/>
          <a:p>
            <a:pPr marL="5152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cs-CZ" sz="2400" dirty="0" err="1"/>
              <a:t>Radio-buttony</a:t>
            </a:r>
            <a:r>
              <a:rPr lang="cs-CZ" sz="2400" dirty="0"/>
              <a:t> – výběr jedné možnosti (opět doporučuji stejný postup jako u checkboxu). Všimněte si, že pro správnou funkčnost je nutné nastavit všem </a:t>
            </a:r>
            <a:r>
              <a:rPr lang="cs-CZ" sz="2400" dirty="0" err="1"/>
              <a:t>radio-buttonům</a:t>
            </a:r>
            <a:r>
              <a:rPr lang="cs-CZ" sz="2400" dirty="0"/>
              <a:t> steny atribut </a:t>
            </a:r>
            <a:r>
              <a:rPr lang="cs-CZ" sz="2400" i="1" dirty="0" err="1"/>
              <a:t>name</a:t>
            </a:r>
            <a:r>
              <a:rPr lang="cs-CZ" sz="2400" dirty="0"/>
              <a:t>: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6BC79C5-7EC6-6312-6D23-CC53F10040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57650" y="3898468"/>
            <a:ext cx="7675499" cy="2677656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&lt;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fieldset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&gt;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  &lt;legend&gt;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Zvolte druh předplatného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&lt;/legend&gt;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  &lt;label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for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="basic-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plan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class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="checkbox-and-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radio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-label"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&gt;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    &lt;input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id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="basic-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plan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type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="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radio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name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="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plan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value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="basic"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required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&gt;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Základní předplatné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&lt;/label&gt;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  &lt;label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for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="pro-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plan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class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="checkbox-and-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radio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-label"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&gt;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    &lt;input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id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="pro-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plan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type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="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radio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name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="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plan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value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="pro"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required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&gt;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Profesionální předplatné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&lt;/label&gt;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  &lt;label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for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="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custom-plan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class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="checkbox-and-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radio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-label"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&gt;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    &lt;input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id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="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custom-plan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type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="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radio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name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="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plan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value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="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premium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required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&gt;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Předplatné na míru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&lt;/label&gt;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&lt;/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fieldset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&gt;</a:t>
            </a:r>
            <a:endParaRPr kumimoji="0" lang="cs-CZ" altLang="cs-CZ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Obrázek 6">
            <a:extLst>
              <a:ext uri="{FF2B5EF4-FFF2-40B4-BE49-F238E27FC236}">
                <a16:creationId xmlns:a16="http://schemas.microsoft.com/office/drawing/2014/main" id="{B5B2DB7C-9F4A-CA1C-3008-A97BA55C0E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955" y="3898468"/>
            <a:ext cx="3142695" cy="1159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6729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/>
          <p:nvPr/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2"/>
          <p:cNvSpPr/>
          <p:nvPr/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117"/>
                </a:srgbClr>
              </a:gs>
            </a:gsLst>
            <a:lin ang="13800001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2"/>
          <p:cNvSpPr/>
          <p:nvPr/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rgbClr val="4472C4">
                  <a:alpha val="65098"/>
                </a:srgbClr>
              </a:gs>
              <a:gs pos="100000">
                <a:srgbClr val="000000">
                  <a:alpha val="29019"/>
                </a:srgbClr>
              </a:gs>
            </a:gsLst>
            <a:lin ang="13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2"/>
          <p:cNvSpPr/>
          <p:nvPr/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0980"/>
                </a:srgbClr>
              </a:gs>
              <a:gs pos="100000">
                <a:srgbClr val="1F3864">
                  <a:alpha val="50980"/>
                </a:srgbClr>
              </a:gs>
            </a:gsLst>
            <a:lin ang="16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2"/>
          <p:cNvSpPr txBox="1">
            <a:spLocks noGrp="1"/>
          </p:cNvSpPr>
          <p:nvPr>
            <p:ph type="title"/>
          </p:nvPr>
        </p:nvSpPr>
        <p:spPr>
          <a:xfrm>
            <a:off x="1074198" y="281876"/>
            <a:ext cx="7041101" cy="10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cs-CZ" sz="4000" dirty="0">
                <a:solidFill>
                  <a:srgbClr val="FFFFFF"/>
                </a:solidFill>
              </a:rPr>
              <a:t>Formuláře – </a:t>
            </a:r>
            <a:r>
              <a:rPr lang="cs-CZ" sz="4000" i="1" dirty="0">
                <a:solidFill>
                  <a:srgbClr val="FFFFFF"/>
                </a:solidFill>
              </a:rPr>
              <a:t>input type </a:t>
            </a:r>
            <a:r>
              <a:rPr lang="cs-CZ" sz="4000" b="1" i="1" dirty="0" err="1">
                <a:solidFill>
                  <a:srgbClr val="FFFFFF"/>
                </a:solidFill>
              </a:rPr>
              <a:t>date</a:t>
            </a:r>
            <a:endParaRPr sz="3200" dirty="0"/>
          </a:p>
        </p:txBody>
      </p:sp>
      <p:sp>
        <p:nvSpPr>
          <p:cNvPr id="101" name="Google Shape;101;p2"/>
          <p:cNvSpPr txBox="1">
            <a:spLocks noGrp="1"/>
          </p:cNvSpPr>
          <p:nvPr>
            <p:ph type="body" idx="1"/>
          </p:nvPr>
        </p:nvSpPr>
        <p:spPr>
          <a:xfrm>
            <a:off x="1074198" y="2219418"/>
            <a:ext cx="10021302" cy="8078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5152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cs-CZ" sz="2400" dirty="0"/>
              <a:t>Vstup s kalendářem pro výběr data:</a:t>
            </a: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3D598E43-E45C-3405-D274-82B4711BC8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198" y="3039381"/>
            <a:ext cx="3934374" cy="800212"/>
          </a:xfrm>
          <a:prstGeom prst="rect">
            <a:avLst/>
          </a:prstGeom>
        </p:spPr>
      </p:pic>
      <p:pic>
        <p:nvPicPr>
          <p:cNvPr id="7" name="Obrázek 6">
            <a:extLst>
              <a:ext uri="{FF2B5EF4-FFF2-40B4-BE49-F238E27FC236}">
                <a16:creationId xmlns:a16="http://schemas.microsoft.com/office/drawing/2014/main" id="{51EDB36E-B3E9-F053-B77D-2015AEC5C7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6027" y="3027286"/>
            <a:ext cx="2991775" cy="3152308"/>
          </a:xfrm>
          <a:prstGeom prst="rect">
            <a:avLst/>
          </a:prstGeom>
        </p:spPr>
      </p:pic>
      <p:sp>
        <p:nvSpPr>
          <p:cNvPr id="8" name="Rectangle 1">
            <a:extLst>
              <a:ext uri="{FF2B5EF4-FFF2-40B4-BE49-F238E27FC236}">
                <a16:creationId xmlns:a16="http://schemas.microsoft.com/office/drawing/2014/main" id="{723D4C3E-B135-011F-1A17-72FDDC7A64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4198" y="4446069"/>
            <a:ext cx="6118983" cy="584775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&lt;label </a:t>
            </a:r>
            <a:r>
              <a:rPr kumimoji="0" lang="cs-CZ" altLang="cs-CZ" sz="16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for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="</a:t>
            </a:r>
            <a:r>
              <a:rPr kumimoji="0" lang="cs-CZ" altLang="cs-CZ" sz="16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subscription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-start"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&gt;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Začátek předplatného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&lt;/label&gt;</a:t>
            </a:r>
            <a:b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</a:b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&lt;input 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id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="</a:t>
            </a:r>
            <a:r>
              <a:rPr kumimoji="0" lang="cs-CZ" altLang="cs-CZ" sz="16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subscription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-start" 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type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="</a:t>
            </a:r>
            <a:r>
              <a:rPr kumimoji="0" lang="cs-CZ" altLang="cs-CZ" sz="16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date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 </a:t>
            </a:r>
            <a:r>
              <a:rPr kumimoji="0" lang="cs-CZ" altLang="cs-CZ" sz="16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name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="sub-start" </a:t>
            </a:r>
            <a:r>
              <a:rPr kumimoji="0" lang="cs-CZ" altLang="cs-CZ" sz="16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required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&gt;</a:t>
            </a:r>
            <a:endParaRPr kumimoji="0" lang="cs-CZ" altLang="cs-CZ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45842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/>
          <p:nvPr/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2"/>
          <p:cNvSpPr/>
          <p:nvPr/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117"/>
                </a:srgbClr>
              </a:gs>
            </a:gsLst>
            <a:lin ang="13800001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2"/>
          <p:cNvSpPr/>
          <p:nvPr/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rgbClr val="4472C4">
                  <a:alpha val="65098"/>
                </a:srgbClr>
              </a:gs>
              <a:gs pos="100000">
                <a:srgbClr val="000000">
                  <a:alpha val="29019"/>
                </a:srgbClr>
              </a:gs>
            </a:gsLst>
            <a:lin ang="13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2"/>
          <p:cNvSpPr/>
          <p:nvPr/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0980"/>
                </a:srgbClr>
              </a:gs>
              <a:gs pos="100000">
                <a:srgbClr val="1F3864">
                  <a:alpha val="50980"/>
                </a:srgbClr>
              </a:gs>
            </a:gsLst>
            <a:lin ang="16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2"/>
          <p:cNvSpPr txBox="1">
            <a:spLocks noGrp="1"/>
          </p:cNvSpPr>
          <p:nvPr>
            <p:ph type="title"/>
          </p:nvPr>
        </p:nvSpPr>
        <p:spPr>
          <a:xfrm>
            <a:off x="1074198" y="281876"/>
            <a:ext cx="7041101" cy="10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cs-CZ" sz="4000" dirty="0">
                <a:solidFill>
                  <a:srgbClr val="FFFFFF"/>
                </a:solidFill>
              </a:rPr>
              <a:t>Formuláře – </a:t>
            </a:r>
            <a:r>
              <a:rPr lang="cs-CZ" sz="4000" i="1" dirty="0">
                <a:solidFill>
                  <a:srgbClr val="FFFFFF"/>
                </a:solidFill>
              </a:rPr>
              <a:t>input type </a:t>
            </a:r>
            <a:r>
              <a:rPr lang="cs-CZ" sz="4000" b="1" i="1" dirty="0" err="1">
                <a:solidFill>
                  <a:srgbClr val="FFFFFF"/>
                </a:solidFill>
              </a:rPr>
              <a:t>date</a:t>
            </a:r>
            <a:endParaRPr sz="3200" dirty="0"/>
          </a:p>
        </p:txBody>
      </p:sp>
      <p:sp>
        <p:nvSpPr>
          <p:cNvPr id="101" name="Google Shape;101;p2"/>
          <p:cNvSpPr txBox="1">
            <a:spLocks noGrp="1"/>
          </p:cNvSpPr>
          <p:nvPr>
            <p:ph type="body" idx="1"/>
          </p:nvPr>
        </p:nvSpPr>
        <p:spPr>
          <a:xfrm>
            <a:off x="1074198" y="2219418"/>
            <a:ext cx="10021302" cy="8078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5152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cs-CZ" sz="2400" dirty="0"/>
              <a:t>Pro práci s datumy a časem můžeme do atributu </a:t>
            </a:r>
            <a:r>
              <a:rPr lang="cs-CZ" sz="2400" i="1" dirty="0"/>
              <a:t>type</a:t>
            </a:r>
            <a:r>
              <a:rPr lang="cs-CZ" sz="2400" dirty="0"/>
              <a:t> dále nastavit:</a:t>
            </a:r>
          </a:p>
        </p:txBody>
      </p:sp>
      <p:graphicFrame>
        <p:nvGraphicFramePr>
          <p:cNvPr id="2" name="Tabulka 1">
            <a:extLst>
              <a:ext uri="{FF2B5EF4-FFF2-40B4-BE49-F238E27FC236}">
                <a16:creationId xmlns:a16="http://schemas.microsoft.com/office/drawing/2014/main" id="{74A43299-0892-FF4A-030F-909C35E27E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693879"/>
              </p:ext>
            </p:extLst>
          </p:nvPr>
        </p:nvGraphicFramePr>
        <p:xfrm>
          <a:off x="1085346" y="3303171"/>
          <a:ext cx="10010153" cy="2204552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798263">
                  <a:extLst>
                    <a:ext uri="{9D8B030D-6E8A-4147-A177-3AD203B41FA5}">
                      <a16:colId xmlns:a16="http://schemas.microsoft.com/office/drawing/2014/main" val="891696752"/>
                    </a:ext>
                  </a:extLst>
                </a:gridCol>
                <a:gridCol w="8211890">
                  <a:extLst>
                    <a:ext uri="{9D8B030D-6E8A-4147-A177-3AD203B41FA5}">
                      <a16:colId xmlns:a16="http://schemas.microsoft.com/office/drawing/2014/main" val="1145119585"/>
                    </a:ext>
                  </a:extLst>
                </a:gridCol>
              </a:tblGrid>
              <a:tr h="375776">
                <a:tc>
                  <a:txBody>
                    <a:bodyPr/>
                    <a:lstStyle/>
                    <a:p>
                      <a:r>
                        <a:rPr lang="cs-CZ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/>
                        <a:t>Popis</a:t>
                      </a:r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030361"/>
                  </a:ext>
                </a:extLst>
              </a:tr>
              <a:tr h="457194">
                <a:tc>
                  <a:txBody>
                    <a:bodyPr/>
                    <a:lstStyle/>
                    <a:p>
                      <a:r>
                        <a:rPr lang="cs-CZ" dirty="0" err="1"/>
                        <a:t>datetime-local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Výběr data i času.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204294"/>
                  </a:ext>
                </a:extLst>
              </a:tr>
              <a:tr h="457194">
                <a:tc>
                  <a:txBody>
                    <a:bodyPr/>
                    <a:lstStyle/>
                    <a:p>
                      <a:r>
                        <a:rPr lang="cs-CZ" dirty="0" err="1"/>
                        <a:t>time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Výběr pouze času (formát </a:t>
                      </a:r>
                      <a:r>
                        <a:rPr lang="cs-CZ" dirty="0" err="1"/>
                        <a:t>hh:mm</a:t>
                      </a:r>
                      <a:r>
                        <a:rPr lang="cs-CZ" dirty="0"/>
                        <a:t>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0734405"/>
                  </a:ext>
                </a:extLst>
              </a:tr>
              <a:tr h="457194">
                <a:tc>
                  <a:txBody>
                    <a:bodyPr/>
                    <a:lstStyle/>
                    <a:p>
                      <a:r>
                        <a:rPr lang="cs-CZ" dirty="0" err="1"/>
                        <a:t>week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cs-CZ" dirty="0"/>
                        <a:t>Výběr celého konkrétního týdne.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0383228"/>
                  </a:ext>
                </a:extLst>
              </a:tr>
              <a:tr h="457194">
                <a:tc>
                  <a:txBody>
                    <a:bodyPr/>
                    <a:lstStyle/>
                    <a:p>
                      <a:r>
                        <a:rPr lang="cs-CZ" dirty="0" err="1"/>
                        <a:t>month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cs-CZ" dirty="0"/>
                        <a:t>Výběr celého konkrétního měsíce.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20729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45227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/>
          <p:nvPr/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2"/>
          <p:cNvSpPr/>
          <p:nvPr/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117"/>
                </a:srgbClr>
              </a:gs>
            </a:gsLst>
            <a:lin ang="13800001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2"/>
          <p:cNvSpPr/>
          <p:nvPr/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rgbClr val="4472C4">
                  <a:alpha val="65098"/>
                </a:srgbClr>
              </a:gs>
              <a:gs pos="100000">
                <a:srgbClr val="000000">
                  <a:alpha val="29019"/>
                </a:srgbClr>
              </a:gs>
            </a:gsLst>
            <a:lin ang="13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2"/>
          <p:cNvSpPr/>
          <p:nvPr/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0980"/>
                </a:srgbClr>
              </a:gs>
              <a:gs pos="100000">
                <a:srgbClr val="1F3864">
                  <a:alpha val="50980"/>
                </a:srgbClr>
              </a:gs>
            </a:gsLst>
            <a:lin ang="16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2"/>
          <p:cNvSpPr txBox="1">
            <a:spLocks noGrp="1"/>
          </p:cNvSpPr>
          <p:nvPr>
            <p:ph type="title"/>
          </p:nvPr>
        </p:nvSpPr>
        <p:spPr>
          <a:xfrm>
            <a:off x="1074198" y="281876"/>
            <a:ext cx="7041101" cy="10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cs-CZ" sz="4000" dirty="0">
                <a:solidFill>
                  <a:srgbClr val="FFFFFF"/>
                </a:solidFill>
              </a:rPr>
              <a:t>Formuláře – </a:t>
            </a:r>
            <a:r>
              <a:rPr lang="cs-CZ" sz="3200" i="1" dirty="0">
                <a:solidFill>
                  <a:srgbClr val="FFFFFF"/>
                </a:solidFill>
              </a:rPr>
              <a:t>input type </a:t>
            </a:r>
            <a:r>
              <a:rPr lang="cs-CZ" sz="3200" b="1" i="1" dirty="0" err="1">
                <a:solidFill>
                  <a:srgbClr val="FFFFFF"/>
                </a:solidFill>
              </a:rPr>
              <a:t>number</a:t>
            </a:r>
            <a:endParaRPr sz="3200" dirty="0"/>
          </a:p>
        </p:txBody>
      </p:sp>
      <p:sp>
        <p:nvSpPr>
          <p:cNvPr id="101" name="Google Shape;101;p2"/>
          <p:cNvSpPr txBox="1">
            <a:spLocks noGrp="1"/>
          </p:cNvSpPr>
          <p:nvPr>
            <p:ph type="body" idx="1"/>
          </p:nvPr>
        </p:nvSpPr>
        <p:spPr>
          <a:xfrm>
            <a:off x="1074198" y="2219417"/>
            <a:ext cx="10021302" cy="1393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2500" lnSpcReduction="20000"/>
          </a:bodyPr>
          <a:lstStyle/>
          <a:p>
            <a:pPr marL="5152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cs-CZ" sz="2400" dirty="0"/>
              <a:t>Vstup pro zadávání čísel (není možné vložit text). Je možné nastavit minimální a maximální hodnotu.</a:t>
            </a:r>
          </a:p>
          <a:p>
            <a:pPr marL="5152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endParaRPr lang="cs-CZ" sz="2400" dirty="0"/>
          </a:p>
          <a:p>
            <a:pPr marL="5152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cs-CZ" sz="2400" dirty="0"/>
              <a:t>Po najetí myší zobrazuje šipky pro „</a:t>
            </a:r>
            <a:r>
              <a:rPr lang="cs-CZ" sz="2400" dirty="0" err="1"/>
              <a:t>naklikání</a:t>
            </a:r>
            <a:r>
              <a:rPr lang="cs-CZ" sz="2400" dirty="0"/>
              <a:t>“ hodnoty:</a:t>
            </a: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FD515822-5153-C14B-4642-7372014D4C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9284" y="4013220"/>
            <a:ext cx="3953427" cy="743054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2C6EE0FD-E10C-4239-4ADA-5577833D0F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7154" y="5156282"/>
            <a:ext cx="6335389" cy="584775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&lt;label </a:t>
            </a:r>
            <a:r>
              <a:rPr kumimoji="0" lang="cs-CZ" altLang="cs-CZ" sz="16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for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="</a:t>
            </a:r>
            <a:r>
              <a:rPr kumimoji="0" lang="cs-CZ" altLang="cs-CZ" sz="16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amount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&gt;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Počet kusů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&lt;/label&gt;</a:t>
            </a:r>
            <a:b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</a:b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&lt;input 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id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="</a:t>
            </a:r>
            <a:r>
              <a:rPr kumimoji="0" lang="cs-CZ" altLang="cs-CZ" sz="16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amount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 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type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="</a:t>
            </a:r>
            <a:r>
              <a:rPr kumimoji="0" lang="cs-CZ" altLang="cs-CZ" sz="16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number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 </a:t>
            </a:r>
            <a:r>
              <a:rPr kumimoji="0" lang="cs-CZ" altLang="cs-CZ" sz="16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name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="</a:t>
            </a:r>
            <a:r>
              <a:rPr kumimoji="0" lang="cs-CZ" altLang="cs-CZ" sz="16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amount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 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min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="1" 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max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="10"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&gt;</a:t>
            </a:r>
            <a:endParaRPr kumimoji="0" lang="cs-CZ" altLang="cs-CZ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9843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/>
          <p:nvPr/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2"/>
          <p:cNvSpPr/>
          <p:nvPr/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117"/>
                </a:srgbClr>
              </a:gs>
            </a:gsLst>
            <a:lin ang="13800001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2"/>
          <p:cNvSpPr/>
          <p:nvPr/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rgbClr val="4472C4">
                  <a:alpha val="65098"/>
                </a:srgbClr>
              </a:gs>
              <a:gs pos="100000">
                <a:srgbClr val="000000">
                  <a:alpha val="29019"/>
                </a:srgbClr>
              </a:gs>
            </a:gsLst>
            <a:lin ang="13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2"/>
          <p:cNvSpPr/>
          <p:nvPr/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0980"/>
                </a:srgbClr>
              </a:gs>
              <a:gs pos="100000">
                <a:srgbClr val="1F3864">
                  <a:alpha val="50980"/>
                </a:srgbClr>
              </a:gs>
            </a:gsLst>
            <a:lin ang="16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2"/>
          <p:cNvSpPr txBox="1">
            <a:spLocks noGrp="1"/>
          </p:cNvSpPr>
          <p:nvPr>
            <p:ph type="title"/>
          </p:nvPr>
        </p:nvSpPr>
        <p:spPr>
          <a:xfrm>
            <a:off x="1074198" y="281876"/>
            <a:ext cx="7041101" cy="10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cs-CZ" sz="4000" dirty="0">
                <a:solidFill>
                  <a:srgbClr val="FFFFFF"/>
                </a:solidFill>
              </a:rPr>
              <a:t>Tabulka – příklady</a:t>
            </a:r>
            <a:endParaRPr dirty="0"/>
          </a:p>
        </p:txBody>
      </p:sp>
      <p:sp>
        <p:nvSpPr>
          <p:cNvPr id="101" name="Google Shape;101;p2"/>
          <p:cNvSpPr txBox="1">
            <a:spLocks noGrp="1"/>
          </p:cNvSpPr>
          <p:nvPr>
            <p:ph type="body" idx="1"/>
          </p:nvPr>
        </p:nvSpPr>
        <p:spPr>
          <a:xfrm>
            <a:off x="1074197" y="2345661"/>
            <a:ext cx="4785687" cy="14362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2500"/>
          </a:bodyPr>
          <a:lstStyle/>
          <a:p>
            <a:pPr marL="5152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cs-CZ" sz="2400" dirty="0">
                <a:latin typeface="Arial"/>
                <a:ea typeface="Arial"/>
                <a:cs typeface="Arial"/>
                <a:sym typeface="Arial"/>
              </a:rPr>
              <a:t>Základní tabulka – příklad použití všech dostupných tagů (styly najdete v prezentacích věnovaných CSS):</a:t>
            </a:r>
            <a:endParaRPr sz="2400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Obrázek 2">
            <a:extLst>
              <a:ext uri="{FF2B5EF4-FFF2-40B4-BE49-F238E27FC236}">
                <a16:creationId xmlns:a16="http://schemas.microsoft.com/office/drawing/2014/main" id="{7B90E91E-BE63-4A6D-BBF2-92C70F6897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197" y="4388309"/>
            <a:ext cx="4785687" cy="1249012"/>
          </a:xfrm>
          <a:prstGeom prst="rect">
            <a:avLst/>
          </a:prstGeom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0C57F278-7269-4247-7389-657E3430A8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2825" y="1812255"/>
            <a:ext cx="4834978" cy="4893647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&lt;table&gt;</a:t>
            </a:r>
            <a:b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</a:b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  &lt;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thead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&gt;</a:t>
            </a:r>
            <a:b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</a:b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    &lt;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tr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&gt;</a:t>
            </a:r>
            <a:b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</a:b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      &lt;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th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&gt;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Číslo objednávky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&lt;/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th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&gt;&lt;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th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&gt;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Zákazník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&lt;/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th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&gt;&lt;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th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&gt;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Hodnota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&lt;/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th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&gt;</a:t>
            </a:r>
            <a:b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</a:b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    &lt;/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tr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&gt;</a:t>
            </a:r>
            <a:b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</a:b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  &lt;/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thead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&gt;</a:t>
            </a:r>
            <a:b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</a:b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  &lt;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tbody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&gt;</a:t>
            </a:r>
            <a:b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</a:b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    &lt;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tr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&gt;</a:t>
            </a:r>
            <a:b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</a:b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      &lt;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td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&gt;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12653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&lt;/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td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&gt;&lt;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td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&gt;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tomas.marny@mail.cz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&lt;/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td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&gt;&lt;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td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&gt;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1 500,00 Kč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&lt;/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td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&gt;</a:t>
            </a:r>
            <a:b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</a:b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    &lt;/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tr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&gt;</a:t>
            </a:r>
            <a:b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</a:b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    &lt;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tr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&gt;</a:t>
            </a:r>
            <a:b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</a:b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      &lt;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td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&gt;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12354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&lt;/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td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&gt;&lt;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td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&gt;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petra.novakova@mail.cz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&lt;/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td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&gt;&lt;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td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&gt;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850,00 Kč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&lt;/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td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&gt;</a:t>
            </a:r>
            <a:b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</a:b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    &lt;/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tr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&gt;</a:t>
            </a:r>
            <a:b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</a:b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    &lt;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tr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&gt;</a:t>
            </a:r>
            <a:b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</a:b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      &lt;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td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&gt;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12355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&lt;/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td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&gt;&lt;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td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&gt;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jan.rychly@mail.cz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&lt;/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td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&gt;&lt;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td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&gt;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1 200,00 Kč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&lt;/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td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&gt;</a:t>
            </a:r>
            <a:b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</a:b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    &lt;/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tr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&gt;</a:t>
            </a:r>
            <a:b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</a:b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    &lt;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tr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&gt;</a:t>
            </a:r>
            <a:b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</a:b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      &lt;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td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&gt;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12356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&lt;/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td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&gt;&lt;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td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&gt;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jiri.novy@mail.cz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&lt;/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td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&gt;&lt;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td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&gt;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500,00 Kč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&lt;/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td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&gt;</a:t>
            </a:r>
            <a:b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</a:b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    &lt;/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tr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&gt;</a:t>
            </a:r>
            <a:b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</a:b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  &lt;/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tbody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&gt;</a:t>
            </a:r>
            <a:b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</a:b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  &lt;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tfoot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&gt;</a:t>
            </a:r>
            <a:b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</a:b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    &lt;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tr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&gt;</a:t>
            </a:r>
            <a:b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</a:b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      &lt;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td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&gt;&lt;/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td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&gt;&lt;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td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&gt;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Hodnota celkem: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&lt;/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td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&gt;&lt;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td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&gt;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4 050,00 Kč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&lt;/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td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&gt;</a:t>
            </a:r>
            <a:b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</a:b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    &lt;/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tr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&gt;</a:t>
            </a:r>
            <a:b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</a:b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  &lt;/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tfoot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&gt;</a:t>
            </a:r>
            <a:b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</a:b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&lt;/table&gt;</a:t>
            </a:r>
            <a:endParaRPr kumimoji="0" lang="cs-CZ" altLang="cs-CZ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4131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/>
          <p:nvPr/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2"/>
          <p:cNvSpPr/>
          <p:nvPr/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117"/>
                </a:srgbClr>
              </a:gs>
            </a:gsLst>
            <a:lin ang="13800001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2"/>
          <p:cNvSpPr/>
          <p:nvPr/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rgbClr val="4472C4">
                  <a:alpha val="65098"/>
                </a:srgbClr>
              </a:gs>
              <a:gs pos="100000">
                <a:srgbClr val="000000">
                  <a:alpha val="29019"/>
                </a:srgbClr>
              </a:gs>
            </a:gsLst>
            <a:lin ang="13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2"/>
          <p:cNvSpPr/>
          <p:nvPr/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0980"/>
                </a:srgbClr>
              </a:gs>
              <a:gs pos="100000">
                <a:srgbClr val="1F3864">
                  <a:alpha val="50980"/>
                </a:srgbClr>
              </a:gs>
            </a:gsLst>
            <a:lin ang="16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2"/>
          <p:cNvSpPr txBox="1">
            <a:spLocks noGrp="1"/>
          </p:cNvSpPr>
          <p:nvPr>
            <p:ph type="title"/>
          </p:nvPr>
        </p:nvSpPr>
        <p:spPr>
          <a:xfrm>
            <a:off x="1074198" y="281876"/>
            <a:ext cx="7041101" cy="10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cs-CZ" sz="4000" dirty="0">
                <a:solidFill>
                  <a:srgbClr val="FFFFFF"/>
                </a:solidFill>
              </a:rPr>
              <a:t>Formuláře – </a:t>
            </a:r>
            <a:r>
              <a:rPr lang="cs-CZ" sz="3200" i="1" dirty="0">
                <a:solidFill>
                  <a:srgbClr val="FFFFFF"/>
                </a:solidFill>
              </a:rPr>
              <a:t>input type </a:t>
            </a:r>
            <a:r>
              <a:rPr lang="cs-CZ" sz="3200" b="1" i="1" dirty="0" err="1">
                <a:solidFill>
                  <a:srgbClr val="FFFFFF"/>
                </a:solidFill>
              </a:rPr>
              <a:t>search</a:t>
            </a:r>
            <a:endParaRPr sz="3200" dirty="0"/>
          </a:p>
        </p:txBody>
      </p:sp>
      <p:sp>
        <p:nvSpPr>
          <p:cNvPr id="101" name="Google Shape;101;p2"/>
          <p:cNvSpPr txBox="1">
            <a:spLocks noGrp="1"/>
          </p:cNvSpPr>
          <p:nvPr>
            <p:ph type="body" idx="1"/>
          </p:nvPr>
        </p:nvSpPr>
        <p:spPr>
          <a:xfrm>
            <a:off x="1074198" y="2219418"/>
            <a:ext cx="10021302" cy="989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5152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cs-CZ" sz="2400" dirty="0"/>
              <a:t>Textový vstup pro vyhledávací pole – pokud je vyplněn, zobrazuje po najetí myší křížek pro rychlé vymazání vyplněné hodnoty:</a:t>
            </a: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C699548E-8728-548F-FD8A-5751DBD646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198" y="3835152"/>
            <a:ext cx="3915321" cy="438211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51DDA001-6D77-9BDB-8718-0A318B689E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8042" y="3880542"/>
            <a:ext cx="5679760" cy="338554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&lt;input 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type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="</a:t>
            </a:r>
            <a:r>
              <a:rPr kumimoji="0" lang="cs-CZ" altLang="cs-CZ" sz="16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search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 </a:t>
            </a:r>
            <a:r>
              <a:rPr kumimoji="0" lang="cs-CZ" altLang="cs-CZ" sz="16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name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="</a:t>
            </a:r>
            <a:r>
              <a:rPr kumimoji="0" lang="cs-CZ" altLang="cs-CZ" sz="16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search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 </a:t>
            </a:r>
            <a:r>
              <a:rPr kumimoji="0" lang="cs-CZ" altLang="cs-CZ" sz="16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placeholder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="Co hledáte?"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&gt;</a:t>
            </a:r>
            <a:endParaRPr kumimoji="0" lang="cs-CZ" altLang="cs-CZ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89560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/>
          <p:nvPr/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2"/>
          <p:cNvSpPr/>
          <p:nvPr/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117"/>
                </a:srgbClr>
              </a:gs>
            </a:gsLst>
            <a:lin ang="13800001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2"/>
          <p:cNvSpPr/>
          <p:nvPr/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rgbClr val="4472C4">
                  <a:alpha val="65098"/>
                </a:srgbClr>
              </a:gs>
              <a:gs pos="100000">
                <a:srgbClr val="000000">
                  <a:alpha val="29019"/>
                </a:srgbClr>
              </a:gs>
            </a:gsLst>
            <a:lin ang="13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2"/>
          <p:cNvSpPr/>
          <p:nvPr/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0980"/>
                </a:srgbClr>
              </a:gs>
              <a:gs pos="100000">
                <a:srgbClr val="1F3864">
                  <a:alpha val="50980"/>
                </a:srgbClr>
              </a:gs>
            </a:gsLst>
            <a:lin ang="16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2"/>
          <p:cNvSpPr txBox="1">
            <a:spLocks noGrp="1"/>
          </p:cNvSpPr>
          <p:nvPr>
            <p:ph type="title"/>
          </p:nvPr>
        </p:nvSpPr>
        <p:spPr>
          <a:xfrm>
            <a:off x="1074198" y="281876"/>
            <a:ext cx="7041101" cy="10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cs-CZ" sz="4000" dirty="0">
                <a:solidFill>
                  <a:srgbClr val="FFFFFF"/>
                </a:solidFill>
              </a:rPr>
              <a:t>Formuláře – </a:t>
            </a:r>
            <a:r>
              <a:rPr lang="cs-CZ" sz="3200" i="1" dirty="0">
                <a:solidFill>
                  <a:srgbClr val="FFFFFF"/>
                </a:solidFill>
              </a:rPr>
              <a:t>input type </a:t>
            </a:r>
            <a:r>
              <a:rPr lang="cs-CZ" sz="3200" b="1" i="1" dirty="0" err="1">
                <a:solidFill>
                  <a:srgbClr val="FFFFFF"/>
                </a:solidFill>
              </a:rPr>
              <a:t>file</a:t>
            </a:r>
            <a:endParaRPr sz="3200" dirty="0"/>
          </a:p>
        </p:txBody>
      </p:sp>
      <p:sp>
        <p:nvSpPr>
          <p:cNvPr id="101" name="Google Shape;101;p2"/>
          <p:cNvSpPr txBox="1">
            <a:spLocks noGrp="1"/>
          </p:cNvSpPr>
          <p:nvPr>
            <p:ph type="body" idx="1"/>
          </p:nvPr>
        </p:nvSpPr>
        <p:spPr>
          <a:xfrm>
            <a:off x="1074198" y="2219418"/>
            <a:ext cx="10021302" cy="989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5152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cs-CZ" sz="2400" dirty="0"/>
              <a:t>Vstup pro výběr souboru z počítače, pomocí atributu </a:t>
            </a:r>
            <a:r>
              <a:rPr lang="cs-CZ" sz="2400" i="1" dirty="0" err="1"/>
              <a:t>accept</a:t>
            </a:r>
            <a:r>
              <a:rPr lang="cs-CZ" sz="2400" dirty="0"/>
              <a:t> můžeme omezit typ souborů, které může uživatel vybrat:</a:t>
            </a:r>
          </a:p>
        </p:txBody>
      </p:sp>
      <p:pic>
        <p:nvPicPr>
          <p:cNvPr id="3" name="Obrázek 2">
            <a:extLst>
              <a:ext uri="{FF2B5EF4-FFF2-40B4-BE49-F238E27FC236}">
                <a16:creationId xmlns:a16="http://schemas.microsoft.com/office/drawing/2014/main" id="{76B46938-17F9-C55D-59E8-1CA05E1B17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0331" y="3962827"/>
            <a:ext cx="2667372" cy="352474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63DC5D6D-5A2A-E7D7-307F-25926A3CBB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9577" y="3969787"/>
            <a:ext cx="4362092" cy="338554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&lt;input 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type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="</a:t>
            </a:r>
            <a:r>
              <a:rPr kumimoji="0" lang="cs-CZ" altLang="cs-CZ" sz="16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file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 </a:t>
            </a:r>
            <a:r>
              <a:rPr kumimoji="0" lang="cs-CZ" altLang="cs-CZ" sz="16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name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="</a:t>
            </a:r>
            <a:r>
              <a:rPr kumimoji="0" lang="cs-CZ" altLang="cs-CZ" sz="16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file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 </a:t>
            </a:r>
            <a:r>
              <a:rPr kumimoji="0" lang="cs-CZ" altLang="cs-CZ" sz="16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accept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="image/*"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&gt;</a:t>
            </a:r>
            <a:endParaRPr kumimoji="0" lang="cs-CZ" altLang="cs-CZ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25643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/>
          <p:nvPr/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2"/>
          <p:cNvSpPr/>
          <p:nvPr/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117"/>
                </a:srgbClr>
              </a:gs>
            </a:gsLst>
            <a:lin ang="13800001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2"/>
          <p:cNvSpPr/>
          <p:nvPr/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rgbClr val="4472C4">
                  <a:alpha val="65098"/>
                </a:srgbClr>
              </a:gs>
              <a:gs pos="100000">
                <a:srgbClr val="000000">
                  <a:alpha val="29019"/>
                </a:srgbClr>
              </a:gs>
            </a:gsLst>
            <a:lin ang="13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2"/>
          <p:cNvSpPr/>
          <p:nvPr/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0980"/>
                </a:srgbClr>
              </a:gs>
              <a:gs pos="100000">
                <a:srgbClr val="1F3864">
                  <a:alpha val="50980"/>
                </a:srgbClr>
              </a:gs>
            </a:gsLst>
            <a:lin ang="16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2"/>
          <p:cNvSpPr txBox="1">
            <a:spLocks noGrp="1"/>
          </p:cNvSpPr>
          <p:nvPr>
            <p:ph type="title"/>
          </p:nvPr>
        </p:nvSpPr>
        <p:spPr>
          <a:xfrm>
            <a:off x="1074198" y="281876"/>
            <a:ext cx="7041101" cy="10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cs-CZ" sz="4000" dirty="0">
                <a:solidFill>
                  <a:srgbClr val="FFFFFF"/>
                </a:solidFill>
              </a:rPr>
              <a:t>Formuláře – </a:t>
            </a:r>
            <a:r>
              <a:rPr lang="cs-CZ" sz="3200" i="1" dirty="0">
                <a:solidFill>
                  <a:srgbClr val="FFFFFF"/>
                </a:solidFill>
              </a:rPr>
              <a:t>input type </a:t>
            </a:r>
            <a:r>
              <a:rPr lang="cs-CZ" sz="3200" b="1" i="1" dirty="0" err="1">
                <a:solidFill>
                  <a:srgbClr val="FFFFFF"/>
                </a:solidFill>
              </a:rPr>
              <a:t>submit</a:t>
            </a:r>
            <a:endParaRPr sz="3200" dirty="0"/>
          </a:p>
        </p:txBody>
      </p:sp>
      <p:sp>
        <p:nvSpPr>
          <p:cNvPr id="101" name="Google Shape;101;p2"/>
          <p:cNvSpPr txBox="1">
            <a:spLocks noGrp="1"/>
          </p:cNvSpPr>
          <p:nvPr>
            <p:ph type="body" idx="1"/>
          </p:nvPr>
        </p:nvSpPr>
        <p:spPr>
          <a:xfrm>
            <a:off x="1074198" y="2219418"/>
            <a:ext cx="10021302" cy="1283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2500"/>
          </a:bodyPr>
          <a:lstStyle/>
          <a:p>
            <a:pPr marL="5152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cs-CZ" sz="2400" dirty="0"/>
              <a:t>Tento </a:t>
            </a:r>
            <a:r>
              <a:rPr lang="cs-CZ" sz="2400" i="1" dirty="0"/>
              <a:t>input</a:t>
            </a:r>
            <a:r>
              <a:rPr lang="cs-CZ" sz="2400" dirty="0"/>
              <a:t> vykreslí tlačítko pro odeslání formuláře (v příkladu </a:t>
            </a:r>
            <a:r>
              <a:rPr lang="cs-CZ" sz="2400" dirty="0" err="1"/>
              <a:t>ostylováno</a:t>
            </a:r>
            <a:r>
              <a:rPr lang="cs-CZ" sz="2400" dirty="0"/>
              <a:t>).</a:t>
            </a:r>
          </a:p>
          <a:p>
            <a:pPr marL="5152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endParaRPr lang="cs-CZ" sz="2400" dirty="0"/>
          </a:p>
          <a:p>
            <a:pPr marL="5152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cs-CZ" sz="2400" dirty="0"/>
              <a:t>Text tlačítka je nastaven pomocí atributu </a:t>
            </a:r>
            <a:r>
              <a:rPr lang="cs-CZ" sz="2400" i="1" dirty="0" err="1"/>
              <a:t>value</a:t>
            </a:r>
            <a:r>
              <a:rPr lang="cs-CZ" sz="2400" i="1" dirty="0"/>
              <a:t>:</a:t>
            </a:r>
            <a:endParaRPr lang="cs-CZ" sz="2400" dirty="0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B92756B8-4194-734E-1ED4-E46C6F4726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5325" y="4016823"/>
            <a:ext cx="1419423" cy="514422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1B7C7E43-3074-9B4C-0E84-A9F3934DAE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64458" y="4104757"/>
            <a:ext cx="3926075" cy="338554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&lt;input 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type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="</a:t>
            </a:r>
            <a:r>
              <a:rPr kumimoji="0" lang="cs-CZ" altLang="cs-CZ" sz="16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submit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 </a:t>
            </a:r>
            <a:r>
              <a:rPr kumimoji="0" lang="cs-CZ" altLang="cs-CZ" sz="16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value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="Vytvořit účet"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&gt;</a:t>
            </a:r>
            <a:endParaRPr kumimoji="0" lang="cs-CZ" altLang="cs-CZ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5369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/>
          <p:nvPr/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2"/>
          <p:cNvSpPr/>
          <p:nvPr/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117"/>
                </a:srgbClr>
              </a:gs>
            </a:gsLst>
            <a:lin ang="13800001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2"/>
          <p:cNvSpPr/>
          <p:nvPr/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rgbClr val="4472C4">
                  <a:alpha val="65098"/>
                </a:srgbClr>
              </a:gs>
              <a:gs pos="100000">
                <a:srgbClr val="000000">
                  <a:alpha val="29019"/>
                </a:srgbClr>
              </a:gs>
            </a:gsLst>
            <a:lin ang="13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2"/>
          <p:cNvSpPr/>
          <p:nvPr/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0980"/>
                </a:srgbClr>
              </a:gs>
              <a:gs pos="100000">
                <a:srgbClr val="1F3864">
                  <a:alpha val="50980"/>
                </a:srgbClr>
              </a:gs>
            </a:gsLst>
            <a:lin ang="16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2"/>
          <p:cNvSpPr txBox="1">
            <a:spLocks noGrp="1"/>
          </p:cNvSpPr>
          <p:nvPr>
            <p:ph type="title"/>
          </p:nvPr>
        </p:nvSpPr>
        <p:spPr>
          <a:xfrm>
            <a:off x="1074198" y="281876"/>
            <a:ext cx="7041101" cy="10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cs-CZ" sz="4000" dirty="0">
                <a:solidFill>
                  <a:srgbClr val="FFFFFF"/>
                </a:solidFill>
              </a:rPr>
              <a:t>Formuláře – </a:t>
            </a:r>
            <a:r>
              <a:rPr lang="cs-CZ" sz="3200" i="1" dirty="0">
                <a:solidFill>
                  <a:srgbClr val="FFFFFF"/>
                </a:solidFill>
              </a:rPr>
              <a:t>input type </a:t>
            </a:r>
            <a:r>
              <a:rPr lang="cs-CZ" sz="3200" b="1" i="1" dirty="0" err="1">
                <a:solidFill>
                  <a:srgbClr val="FFFFFF"/>
                </a:solidFill>
              </a:rPr>
              <a:t>hidden</a:t>
            </a:r>
            <a:endParaRPr sz="3200" dirty="0"/>
          </a:p>
        </p:txBody>
      </p:sp>
      <p:sp>
        <p:nvSpPr>
          <p:cNvPr id="101" name="Google Shape;101;p2"/>
          <p:cNvSpPr txBox="1">
            <a:spLocks noGrp="1"/>
          </p:cNvSpPr>
          <p:nvPr>
            <p:ph type="body" idx="1"/>
          </p:nvPr>
        </p:nvSpPr>
        <p:spPr>
          <a:xfrm>
            <a:off x="1074198" y="2219418"/>
            <a:ext cx="10021302" cy="1251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2500"/>
          </a:bodyPr>
          <a:lstStyle/>
          <a:p>
            <a:pPr marL="5152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cs-CZ" sz="2400" dirty="0"/>
              <a:t>Skryté formulářové pole. V některých případech je velmi užitečné – například pokud potřebujete odeslat ve formuláři data, která nechcete uživateli dovolit editovat nebo pokud odesíláte informace pro správné fungování aplikace: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37E4194-BD47-D1E9-91B4-F2937CEE9D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90344" y="4083429"/>
            <a:ext cx="5011308" cy="338554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&lt;input 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type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="</a:t>
            </a:r>
            <a:r>
              <a:rPr kumimoji="0" lang="cs-CZ" altLang="cs-CZ" sz="16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hidden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 </a:t>
            </a:r>
            <a:r>
              <a:rPr kumimoji="0" lang="cs-CZ" altLang="cs-CZ" sz="16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name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="_</a:t>
            </a:r>
            <a:r>
              <a:rPr kumimoji="0" lang="cs-CZ" altLang="cs-CZ" sz="16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method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 </a:t>
            </a:r>
            <a:r>
              <a:rPr kumimoji="0" lang="cs-CZ" altLang="cs-CZ" sz="16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value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="DELETE"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&gt;</a:t>
            </a:r>
            <a:endParaRPr kumimoji="0" lang="cs-CZ" altLang="cs-CZ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743689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/>
          <p:nvPr/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2"/>
          <p:cNvSpPr/>
          <p:nvPr/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117"/>
                </a:srgbClr>
              </a:gs>
            </a:gsLst>
            <a:lin ang="13800001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2"/>
          <p:cNvSpPr/>
          <p:nvPr/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rgbClr val="4472C4">
                  <a:alpha val="65098"/>
                </a:srgbClr>
              </a:gs>
              <a:gs pos="100000">
                <a:srgbClr val="000000">
                  <a:alpha val="29019"/>
                </a:srgbClr>
              </a:gs>
            </a:gsLst>
            <a:lin ang="13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2"/>
          <p:cNvSpPr/>
          <p:nvPr/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0980"/>
                </a:srgbClr>
              </a:gs>
              <a:gs pos="100000">
                <a:srgbClr val="1F3864">
                  <a:alpha val="50980"/>
                </a:srgbClr>
              </a:gs>
            </a:gsLst>
            <a:lin ang="16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2"/>
          <p:cNvSpPr txBox="1">
            <a:spLocks noGrp="1"/>
          </p:cNvSpPr>
          <p:nvPr>
            <p:ph type="title"/>
          </p:nvPr>
        </p:nvSpPr>
        <p:spPr>
          <a:xfrm>
            <a:off x="1074198" y="281876"/>
            <a:ext cx="7041101" cy="10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cs-CZ" sz="4000" dirty="0">
                <a:solidFill>
                  <a:srgbClr val="FFFFFF"/>
                </a:solidFill>
              </a:rPr>
              <a:t>Formuláře – </a:t>
            </a:r>
            <a:r>
              <a:rPr lang="cs-CZ" sz="4000" i="1" dirty="0">
                <a:solidFill>
                  <a:srgbClr val="FFFFFF"/>
                </a:solidFill>
              </a:rPr>
              <a:t>input</a:t>
            </a:r>
            <a:endParaRPr sz="4000" dirty="0"/>
          </a:p>
        </p:txBody>
      </p:sp>
      <p:sp>
        <p:nvSpPr>
          <p:cNvPr id="101" name="Google Shape;101;p2"/>
          <p:cNvSpPr txBox="1">
            <a:spLocks noGrp="1"/>
          </p:cNvSpPr>
          <p:nvPr>
            <p:ph type="body" idx="1"/>
          </p:nvPr>
        </p:nvSpPr>
        <p:spPr>
          <a:xfrm>
            <a:off x="1074198" y="2219418"/>
            <a:ext cx="10021302" cy="2574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5152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cs-CZ" sz="2400" dirty="0"/>
              <a:t>Pro plný výčet všech možných formulářových stupů nahlédněte do dokumentace: </a:t>
            </a:r>
          </a:p>
          <a:p>
            <a:pPr marL="5152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endParaRPr lang="cs-CZ" sz="2400" dirty="0">
              <a:hlinkClick r:id="rId3"/>
            </a:endParaRPr>
          </a:p>
          <a:p>
            <a:pPr marL="5152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cs-CZ" sz="2400" dirty="0">
                <a:hlinkClick r:id="rId3"/>
              </a:rPr>
              <a:t>https://developer.mozilla.org/en-US/docs/Web/HTML/Element/input</a:t>
            </a:r>
            <a:r>
              <a:rPr lang="cs-CZ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8332124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/>
          <p:nvPr/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2"/>
          <p:cNvSpPr/>
          <p:nvPr/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117"/>
                </a:srgbClr>
              </a:gs>
            </a:gsLst>
            <a:lin ang="13800001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2"/>
          <p:cNvSpPr/>
          <p:nvPr/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rgbClr val="4472C4">
                  <a:alpha val="65098"/>
                </a:srgbClr>
              </a:gs>
              <a:gs pos="100000">
                <a:srgbClr val="000000">
                  <a:alpha val="29019"/>
                </a:srgbClr>
              </a:gs>
            </a:gsLst>
            <a:lin ang="13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2"/>
          <p:cNvSpPr/>
          <p:nvPr/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0980"/>
                </a:srgbClr>
              </a:gs>
              <a:gs pos="100000">
                <a:srgbClr val="1F3864">
                  <a:alpha val="50980"/>
                </a:srgbClr>
              </a:gs>
            </a:gsLst>
            <a:lin ang="16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2"/>
          <p:cNvSpPr txBox="1">
            <a:spLocks noGrp="1"/>
          </p:cNvSpPr>
          <p:nvPr>
            <p:ph type="title"/>
          </p:nvPr>
        </p:nvSpPr>
        <p:spPr>
          <a:xfrm>
            <a:off x="1074198" y="281876"/>
            <a:ext cx="7041101" cy="10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cs-CZ" sz="4000" dirty="0">
                <a:solidFill>
                  <a:srgbClr val="FFFFFF"/>
                </a:solidFill>
              </a:rPr>
              <a:t>Formuláře – </a:t>
            </a:r>
            <a:r>
              <a:rPr lang="cs-CZ" sz="4000" i="1" dirty="0">
                <a:solidFill>
                  <a:srgbClr val="FFFFFF"/>
                </a:solidFill>
              </a:rPr>
              <a:t>příklady</a:t>
            </a:r>
            <a:endParaRPr sz="4000" dirty="0"/>
          </a:p>
        </p:txBody>
      </p:sp>
      <p:pic>
        <p:nvPicPr>
          <p:cNvPr id="3" name="Obrázek 2">
            <a:extLst>
              <a:ext uri="{FF2B5EF4-FFF2-40B4-BE49-F238E27FC236}">
                <a16:creationId xmlns:a16="http://schemas.microsoft.com/office/drawing/2014/main" id="{5BE5F224-4D42-A104-54C4-55E17BB724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6996" y="1984428"/>
            <a:ext cx="3338004" cy="1902974"/>
          </a:xfrm>
          <a:prstGeom prst="rect">
            <a:avLst/>
          </a:prstGeom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A39BAEFD-6E7E-50D2-2285-B72ADD97DC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5844" y="4469708"/>
            <a:ext cx="7680308" cy="1815882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&lt;</a:t>
            </a:r>
            <a:r>
              <a:rPr kumimoji="0" lang="cs-CZ" altLang="cs-CZ" sz="16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form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 </a:t>
            </a:r>
            <a:r>
              <a:rPr kumimoji="0" lang="cs-CZ" altLang="cs-CZ" sz="16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action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="#" </a:t>
            </a:r>
            <a:r>
              <a:rPr kumimoji="0" lang="cs-CZ" altLang="cs-CZ" sz="16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method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="post"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&gt;</a:t>
            </a:r>
            <a:b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</a:b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  &lt;label </a:t>
            </a:r>
            <a:r>
              <a:rPr kumimoji="0" lang="cs-CZ" altLang="cs-CZ" sz="16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for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="email"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&gt;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Přihlašovací email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&lt;/label&gt;</a:t>
            </a:r>
            <a:b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</a:b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  &lt;input 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id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="email" 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type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="email" </a:t>
            </a:r>
            <a:r>
              <a:rPr kumimoji="0" lang="cs-CZ" altLang="cs-CZ" sz="16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name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="email" </a:t>
            </a:r>
            <a:r>
              <a:rPr kumimoji="0" lang="cs-CZ" altLang="cs-CZ" sz="16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placeholder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="jmeno@email.cz" </a:t>
            </a:r>
            <a:r>
              <a:rPr kumimoji="0" lang="cs-CZ" altLang="cs-CZ" sz="16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required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&gt;</a:t>
            </a:r>
            <a:b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</a:b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  &lt;label </a:t>
            </a:r>
            <a:r>
              <a:rPr kumimoji="0" lang="cs-CZ" altLang="cs-CZ" sz="16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for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="</a:t>
            </a:r>
            <a:r>
              <a:rPr kumimoji="0" lang="cs-CZ" altLang="cs-CZ" sz="16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password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&gt;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Heslo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&lt;/label&gt;</a:t>
            </a:r>
            <a:b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</a:b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  &lt;input 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id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="</a:t>
            </a:r>
            <a:r>
              <a:rPr kumimoji="0" lang="cs-CZ" altLang="cs-CZ" sz="16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password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 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type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="</a:t>
            </a:r>
            <a:r>
              <a:rPr kumimoji="0" lang="cs-CZ" altLang="cs-CZ" sz="16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password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 </a:t>
            </a:r>
            <a:r>
              <a:rPr kumimoji="0" lang="cs-CZ" altLang="cs-CZ" sz="16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name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="</a:t>
            </a:r>
            <a:r>
              <a:rPr kumimoji="0" lang="cs-CZ" altLang="cs-CZ" sz="16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password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&gt;</a:t>
            </a:r>
            <a:b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</a:b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  &lt;input 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type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="</a:t>
            </a:r>
            <a:r>
              <a:rPr kumimoji="0" lang="cs-CZ" altLang="cs-CZ" sz="16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submit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 </a:t>
            </a:r>
            <a:r>
              <a:rPr kumimoji="0" lang="cs-CZ" altLang="cs-CZ" sz="16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value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="Přihlásit se"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&gt;</a:t>
            </a:r>
            <a:b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</a:b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&lt;/</a:t>
            </a:r>
            <a:r>
              <a:rPr kumimoji="0" lang="cs-CZ" altLang="cs-CZ" sz="16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form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&gt;</a:t>
            </a:r>
            <a:endParaRPr kumimoji="0" lang="cs-CZ" altLang="cs-CZ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902738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/>
          <p:nvPr/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2"/>
          <p:cNvSpPr/>
          <p:nvPr/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117"/>
                </a:srgbClr>
              </a:gs>
            </a:gsLst>
            <a:lin ang="13800001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2"/>
          <p:cNvSpPr/>
          <p:nvPr/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rgbClr val="4472C4">
                  <a:alpha val="65098"/>
                </a:srgbClr>
              </a:gs>
              <a:gs pos="100000">
                <a:srgbClr val="000000">
                  <a:alpha val="29019"/>
                </a:srgbClr>
              </a:gs>
            </a:gsLst>
            <a:lin ang="13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2"/>
          <p:cNvSpPr/>
          <p:nvPr/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0980"/>
                </a:srgbClr>
              </a:gs>
              <a:gs pos="100000">
                <a:srgbClr val="1F3864">
                  <a:alpha val="50980"/>
                </a:srgbClr>
              </a:gs>
            </a:gsLst>
            <a:lin ang="16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2"/>
          <p:cNvSpPr txBox="1">
            <a:spLocks noGrp="1"/>
          </p:cNvSpPr>
          <p:nvPr>
            <p:ph type="title"/>
          </p:nvPr>
        </p:nvSpPr>
        <p:spPr>
          <a:xfrm>
            <a:off x="1074198" y="281876"/>
            <a:ext cx="7041101" cy="10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cs-CZ" sz="4000" dirty="0">
                <a:solidFill>
                  <a:srgbClr val="FFFFFF"/>
                </a:solidFill>
              </a:rPr>
              <a:t>Formuláře – </a:t>
            </a:r>
            <a:r>
              <a:rPr lang="cs-CZ" sz="4000" i="1" dirty="0">
                <a:solidFill>
                  <a:srgbClr val="FFFFFF"/>
                </a:solidFill>
              </a:rPr>
              <a:t>příklady</a:t>
            </a:r>
            <a:endParaRPr sz="4000" dirty="0"/>
          </a:p>
        </p:txBody>
      </p:sp>
      <p:pic>
        <p:nvPicPr>
          <p:cNvPr id="3" name="Obrázek 2">
            <a:extLst>
              <a:ext uri="{FF2B5EF4-FFF2-40B4-BE49-F238E27FC236}">
                <a16:creationId xmlns:a16="http://schemas.microsoft.com/office/drawing/2014/main" id="{2295A30A-5DD1-177B-1AF5-72B19AC3DC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0232" y="2128617"/>
            <a:ext cx="3991532" cy="1819529"/>
          </a:xfrm>
          <a:prstGeom prst="rect">
            <a:avLst/>
          </a:prstGeom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AAE63043-291F-2009-FBFF-2EFF4331F4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3256" y="4397510"/>
            <a:ext cx="5745484" cy="1569660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&lt;</a:t>
            </a:r>
            <a:r>
              <a:rPr kumimoji="0" lang="cs-CZ" altLang="cs-CZ" sz="16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form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 </a:t>
            </a:r>
            <a:r>
              <a:rPr kumimoji="0" lang="cs-CZ" altLang="cs-CZ" sz="16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action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="#" </a:t>
            </a:r>
            <a:r>
              <a:rPr kumimoji="0" lang="cs-CZ" altLang="cs-CZ" sz="16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method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="post" </a:t>
            </a:r>
            <a:r>
              <a:rPr kumimoji="0" lang="cs-CZ" altLang="cs-CZ" sz="16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enctype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="</a:t>
            </a:r>
            <a:r>
              <a:rPr kumimoji="0" lang="cs-CZ" altLang="cs-CZ" sz="16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multipart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/</a:t>
            </a:r>
            <a:r>
              <a:rPr kumimoji="0" lang="cs-CZ" altLang="cs-CZ" sz="16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form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-data"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&gt;</a:t>
            </a:r>
            <a:b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</a:b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  &lt;label </a:t>
            </a:r>
            <a:r>
              <a:rPr kumimoji="0" lang="cs-CZ" altLang="cs-CZ" sz="16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for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="</a:t>
            </a:r>
            <a:r>
              <a:rPr kumimoji="0" lang="cs-CZ" altLang="cs-CZ" sz="16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filename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&gt;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Název souboru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&lt;/label&gt;</a:t>
            </a:r>
            <a:b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</a:b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  &lt;input 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id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="</a:t>
            </a:r>
            <a:r>
              <a:rPr kumimoji="0" lang="cs-CZ" altLang="cs-CZ" sz="16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filename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 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type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="text" </a:t>
            </a:r>
            <a:r>
              <a:rPr kumimoji="0" lang="cs-CZ" altLang="cs-CZ" sz="16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name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="</a:t>
            </a:r>
            <a:r>
              <a:rPr kumimoji="0" lang="cs-CZ" altLang="cs-CZ" sz="16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filename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&gt;</a:t>
            </a:r>
            <a:b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</a:b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  &lt;input 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type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="</a:t>
            </a:r>
            <a:r>
              <a:rPr kumimoji="0" lang="cs-CZ" altLang="cs-CZ" sz="16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file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 </a:t>
            </a:r>
            <a:r>
              <a:rPr kumimoji="0" lang="cs-CZ" altLang="cs-CZ" sz="16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name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="</a:t>
            </a:r>
            <a:r>
              <a:rPr kumimoji="0" lang="cs-CZ" altLang="cs-CZ" sz="16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file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 </a:t>
            </a:r>
            <a:r>
              <a:rPr kumimoji="0" lang="cs-CZ" altLang="cs-CZ" sz="16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accept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="image/*"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&gt;</a:t>
            </a:r>
            <a:b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</a:b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  &lt;input 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type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="</a:t>
            </a:r>
            <a:r>
              <a:rPr kumimoji="0" lang="cs-CZ" altLang="cs-CZ" sz="16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submit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 </a:t>
            </a:r>
            <a:r>
              <a:rPr kumimoji="0" lang="cs-CZ" altLang="cs-CZ" sz="16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value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="Nahrát soubor"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&gt;</a:t>
            </a:r>
            <a:b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</a:b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&lt;/</a:t>
            </a:r>
            <a:r>
              <a:rPr kumimoji="0" lang="cs-CZ" altLang="cs-CZ" sz="16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form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&gt;</a:t>
            </a:r>
            <a:endParaRPr kumimoji="0" lang="cs-CZ" altLang="cs-CZ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949832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/>
          <p:nvPr/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2"/>
          <p:cNvSpPr/>
          <p:nvPr/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117"/>
                </a:srgbClr>
              </a:gs>
            </a:gsLst>
            <a:lin ang="13800001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2"/>
          <p:cNvSpPr/>
          <p:nvPr/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rgbClr val="4472C4">
                  <a:alpha val="65098"/>
                </a:srgbClr>
              </a:gs>
              <a:gs pos="100000">
                <a:srgbClr val="000000">
                  <a:alpha val="29019"/>
                </a:srgbClr>
              </a:gs>
            </a:gsLst>
            <a:lin ang="13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2"/>
          <p:cNvSpPr/>
          <p:nvPr/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0980"/>
                </a:srgbClr>
              </a:gs>
              <a:gs pos="100000">
                <a:srgbClr val="1F3864">
                  <a:alpha val="50980"/>
                </a:srgbClr>
              </a:gs>
            </a:gsLst>
            <a:lin ang="16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2"/>
          <p:cNvSpPr txBox="1">
            <a:spLocks noGrp="1"/>
          </p:cNvSpPr>
          <p:nvPr>
            <p:ph type="title"/>
          </p:nvPr>
        </p:nvSpPr>
        <p:spPr>
          <a:xfrm>
            <a:off x="1074198" y="281876"/>
            <a:ext cx="7041101" cy="10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cs-CZ" sz="4000" dirty="0">
                <a:solidFill>
                  <a:srgbClr val="FFFFFF"/>
                </a:solidFill>
              </a:rPr>
              <a:t>Formuláře – </a:t>
            </a:r>
            <a:r>
              <a:rPr lang="cs-CZ" sz="4000" i="1" dirty="0">
                <a:solidFill>
                  <a:srgbClr val="FFFFFF"/>
                </a:solidFill>
              </a:rPr>
              <a:t>příklady</a:t>
            </a:r>
            <a:endParaRPr sz="4000" dirty="0"/>
          </a:p>
        </p:txBody>
      </p:sp>
      <p:pic>
        <p:nvPicPr>
          <p:cNvPr id="3" name="Obrázek 2">
            <a:extLst>
              <a:ext uri="{FF2B5EF4-FFF2-40B4-BE49-F238E27FC236}">
                <a16:creationId xmlns:a16="http://schemas.microsoft.com/office/drawing/2014/main" id="{77F0F13D-B089-0592-E51D-89508C2BCD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0492" y="2355418"/>
            <a:ext cx="3972479" cy="3762900"/>
          </a:xfrm>
          <a:prstGeom prst="rect">
            <a:avLst/>
          </a:prstGeom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97486515-8BE7-181D-4AD5-4DEAE4BDBB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5998" y="3082706"/>
            <a:ext cx="4905510" cy="2308324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&lt;</a:t>
            </a:r>
            <a:r>
              <a:rPr kumimoji="0" lang="cs-CZ" altLang="cs-CZ" sz="16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form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 </a:t>
            </a:r>
            <a:r>
              <a:rPr kumimoji="0" lang="cs-CZ" altLang="cs-CZ" sz="16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action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="#" </a:t>
            </a:r>
            <a:r>
              <a:rPr kumimoji="0" lang="cs-CZ" altLang="cs-CZ" sz="16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method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="post"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&gt;</a:t>
            </a:r>
            <a:b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</a:b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  &lt;label </a:t>
            </a:r>
            <a:r>
              <a:rPr kumimoji="0" lang="cs-CZ" altLang="cs-CZ" sz="16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for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="</a:t>
            </a:r>
            <a:r>
              <a:rPr kumimoji="0" lang="cs-CZ" altLang="cs-CZ" sz="16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name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&gt;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Jméno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&lt;/label&gt;</a:t>
            </a:r>
            <a:b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</a:b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  &lt;input 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id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="</a:t>
            </a:r>
            <a:r>
              <a:rPr kumimoji="0" lang="cs-CZ" altLang="cs-CZ" sz="16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name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 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type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="text" </a:t>
            </a:r>
            <a:r>
              <a:rPr kumimoji="0" lang="cs-CZ" altLang="cs-CZ" sz="16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name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="</a:t>
            </a:r>
            <a:r>
              <a:rPr kumimoji="0" lang="cs-CZ" altLang="cs-CZ" sz="16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name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 </a:t>
            </a:r>
            <a:r>
              <a:rPr kumimoji="0" lang="cs-CZ" altLang="cs-CZ" sz="16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required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&gt;</a:t>
            </a:r>
            <a:b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</a:b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  &lt;label </a:t>
            </a:r>
            <a:r>
              <a:rPr kumimoji="0" lang="cs-CZ" altLang="cs-CZ" sz="16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for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="</a:t>
            </a:r>
            <a:r>
              <a:rPr kumimoji="0" lang="cs-CZ" altLang="cs-CZ" sz="16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phone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&gt;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Telefon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&lt;/label&gt;</a:t>
            </a:r>
            <a:b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</a:b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  &lt;input 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id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="</a:t>
            </a:r>
            <a:r>
              <a:rPr kumimoji="0" lang="cs-CZ" altLang="cs-CZ" sz="16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phone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 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type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="tel" </a:t>
            </a:r>
            <a:r>
              <a:rPr kumimoji="0" lang="cs-CZ" altLang="cs-CZ" sz="16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name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="</a:t>
            </a:r>
            <a:r>
              <a:rPr kumimoji="0" lang="cs-CZ" altLang="cs-CZ" sz="16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phone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 </a:t>
            </a:r>
            <a:r>
              <a:rPr kumimoji="0" lang="cs-CZ" altLang="cs-CZ" sz="16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required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&gt;</a:t>
            </a:r>
            <a:b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</a:b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  &lt;label </a:t>
            </a:r>
            <a:r>
              <a:rPr kumimoji="0" lang="cs-CZ" altLang="cs-CZ" sz="16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for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="bio"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&gt;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Informace o mě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&lt;/label&gt;</a:t>
            </a:r>
            <a:b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</a:b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  &lt;</a:t>
            </a:r>
            <a:r>
              <a:rPr kumimoji="0" lang="cs-CZ" altLang="cs-CZ" sz="16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textarea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 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id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="bio" </a:t>
            </a:r>
            <a:r>
              <a:rPr kumimoji="0" lang="cs-CZ" altLang="cs-CZ" sz="16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name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="bio" </a:t>
            </a:r>
            <a:r>
              <a:rPr kumimoji="0" lang="cs-CZ" altLang="cs-CZ" sz="16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rows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="5"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&gt;&lt;/</a:t>
            </a:r>
            <a:r>
              <a:rPr kumimoji="0" lang="cs-CZ" altLang="cs-CZ" sz="16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textarea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&gt;</a:t>
            </a:r>
            <a:b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</a:b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  &lt;input 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type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="</a:t>
            </a:r>
            <a:r>
              <a:rPr kumimoji="0" lang="cs-CZ" altLang="cs-CZ" sz="16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submit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 </a:t>
            </a:r>
            <a:r>
              <a:rPr kumimoji="0" lang="cs-CZ" altLang="cs-CZ" sz="16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value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="Uložit profil"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&gt;</a:t>
            </a:r>
            <a:b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</a:b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&lt;/</a:t>
            </a:r>
            <a:r>
              <a:rPr kumimoji="0" lang="cs-CZ" altLang="cs-CZ" sz="16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form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&gt;</a:t>
            </a:r>
            <a:endParaRPr kumimoji="0" lang="cs-CZ" altLang="cs-CZ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034438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/>
          <p:nvPr/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2"/>
          <p:cNvSpPr/>
          <p:nvPr/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117"/>
                </a:srgbClr>
              </a:gs>
            </a:gsLst>
            <a:lin ang="13800001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2"/>
          <p:cNvSpPr/>
          <p:nvPr/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rgbClr val="4472C4">
                  <a:alpha val="65098"/>
                </a:srgbClr>
              </a:gs>
              <a:gs pos="100000">
                <a:srgbClr val="000000">
                  <a:alpha val="29019"/>
                </a:srgbClr>
              </a:gs>
            </a:gsLst>
            <a:lin ang="13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2"/>
          <p:cNvSpPr/>
          <p:nvPr/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0980"/>
                </a:srgbClr>
              </a:gs>
              <a:gs pos="100000">
                <a:srgbClr val="1F3864">
                  <a:alpha val="50980"/>
                </a:srgbClr>
              </a:gs>
            </a:gsLst>
            <a:lin ang="16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2"/>
          <p:cNvSpPr txBox="1">
            <a:spLocks noGrp="1"/>
          </p:cNvSpPr>
          <p:nvPr>
            <p:ph type="title"/>
          </p:nvPr>
        </p:nvSpPr>
        <p:spPr>
          <a:xfrm>
            <a:off x="1074198" y="281876"/>
            <a:ext cx="7041101" cy="10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cs-CZ" sz="4000" dirty="0">
                <a:solidFill>
                  <a:srgbClr val="FFFFFF"/>
                </a:solidFill>
              </a:rPr>
              <a:t>Formuláře – </a:t>
            </a:r>
            <a:r>
              <a:rPr lang="cs-CZ" sz="4000" i="1" dirty="0">
                <a:solidFill>
                  <a:srgbClr val="FFFFFF"/>
                </a:solidFill>
              </a:rPr>
              <a:t>příklady</a:t>
            </a:r>
            <a:endParaRPr sz="4000" dirty="0"/>
          </a:p>
        </p:txBody>
      </p:sp>
      <p:pic>
        <p:nvPicPr>
          <p:cNvPr id="3" name="Obrázek 2">
            <a:extLst>
              <a:ext uri="{FF2B5EF4-FFF2-40B4-BE49-F238E27FC236}">
                <a16:creationId xmlns:a16="http://schemas.microsoft.com/office/drawing/2014/main" id="{0C1546D7-6DAF-9E80-92AB-261F3917F7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269" y="2034765"/>
            <a:ext cx="3972479" cy="4315427"/>
          </a:xfrm>
          <a:prstGeom prst="rect">
            <a:avLst/>
          </a:prstGeom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1C260198-E1C4-F777-5FD8-AADAE7A360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9452" y="2207319"/>
            <a:ext cx="6803466" cy="3970318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&lt;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form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 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action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="#" 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method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="post"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&gt;</a:t>
            </a:r>
            <a:b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</a:b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  &lt;label 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for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="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register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-email"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&gt;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Email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&lt;/label&gt;</a:t>
            </a:r>
            <a:b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</a:b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  &lt;input 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id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="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register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-email" 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type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="email" 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name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="email" 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required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&gt;</a:t>
            </a:r>
            <a:b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</a:b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  &lt;label 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for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="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new-password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&gt;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Heslo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&lt;/label&gt;</a:t>
            </a:r>
            <a:b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</a:b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  &lt;input 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id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="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new-password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 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type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="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password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 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name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="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password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 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required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&gt;</a:t>
            </a:r>
            <a:b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</a:b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  &lt;label 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for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="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confirm-password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&gt;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Heslo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&lt;/label&gt;</a:t>
            </a:r>
            <a:b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</a:b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  &lt;input 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id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="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confirm-password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 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type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="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password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 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name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="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confirm-password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 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required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&gt;</a:t>
            </a:r>
            <a:b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</a:b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  &lt;label 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for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="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terms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 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class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="checkbox-and-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radio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-label"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&gt;</a:t>
            </a:r>
            <a:b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</a:b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    &lt;input 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id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="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terms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 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type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="checkbox" 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name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="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terms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 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required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&gt; 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Souhlasím s podmínkami použití aplikace</a:t>
            </a:r>
            <a:b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&lt;/label&gt;</a:t>
            </a:r>
            <a:b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</a:b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  &lt;label 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for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="free-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plan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 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class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="checkbox-and-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radio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-label"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&gt;</a:t>
            </a:r>
            <a:b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</a:b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    &lt;input 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id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="free-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plan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 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type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="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radio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 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name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="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plan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 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value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="free" 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required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&gt; 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Účet zdarma</a:t>
            </a:r>
            <a:b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&lt;/label&gt;</a:t>
            </a:r>
            <a:b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</a:b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  &lt;label 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for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="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starter-plan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 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class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="checkbox-and-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radio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-label"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&gt;</a:t>
            </a:r>
            <a:b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</a:b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    &lt;input 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id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="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starter-plan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 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type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="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radio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 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name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="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plan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 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value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="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starter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 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required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&gt; 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Základní předplatné</a:t>
            </a:r>
            <a:b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&lt;/label&gt;</a:t>
            </a:r>
            <a:b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</a:b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  &lt;label 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for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="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premium-plan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 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class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="checkbox-and-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radio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-label"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&gt;</a:t>
            </a:r>
            <a:b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</a:b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    &lt;input 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id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="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premium-plan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 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type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="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radio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 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name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="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plan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 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value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="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premium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 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required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&gt; 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Prémiové předplatné</a:t>
            </a:r>
            <a:b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&lt;/label&gt;</a:t>
            </a:r>
            <a:b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</a:b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  &lt;input 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type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="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submit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 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value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="Vytvořit účet"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&gt;</a:t>
            </a:r>
            <a:b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</a:b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&lt;/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form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&gt;</a:t>
            </a:r>
            <a:endParaRPr kumimoji="0" lang="cs-CZ" altLang="cs-CZ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175002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/>
          <p:nvPr/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2"/>
          <p:cNvSpPr/>
          <p:nvPr/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117"/>
                </a:srgbClr>
              </a:gs>
            </a:gsLst>
            <a:lin ang="13800001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2"/>
          <p:cNvSpPr/>
          <p:nvPr/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rgbClr val="4472C4">
                  <a:alpha val="65098"/>
                </a:srgbClr>
              </a:gs>
              <a:gs pos="100000">
                <a:srgbClr val="000000">
                  <a:alpha val="29019"/>
                </a:srgbClr>
              </a:gs>
            </a:gsLst>
            <a:lin ang="13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2"/>
          <p:cNvSpPr/>
          <p:nvPr/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0980"/>
                </a:srgbClr>
              </a:gs>
              <a:gs pos="100000">
                <a:srgbClr val="1F3864">
                  <a:alpha val="50980"/>
                </a:srgbClr>
              </a:gs>
            </a:gsLst>
            <a:lin ang="16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2"/>
          <p:cNvSpPr txBox="1">
            <a:spLocks noGrp="1"/>
          </p:cNvSpPr>
          <p:nvPr>
            <p:ph type="title"/>
          </p:nvPr>
        </p:nvSpPr>
        <p:spPr>
          <a:xfrm>
            <a:off x="1074198" y="281876"/>
            <a:ext cx="7041101" cy="10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cs-CZ" sz="4000" dirty="0">
                <a:solidFill>
                  <a:srgbClr val="FFFFFF"/>
                </a:solidFill>
              </a:rPr>
              <a:t>Formuláře – </a:t>
            </a:r>
            <a:r>
              <a:rPr lang="cs-CZ" sz="4000" i="1" dirty="0">
                <a:solidFill>
                  <a:srgbClr val="FFFFFF"/>
                </a:solidFill>
              </a:rPr>
              <a:t>příklady</a:t>
            </a:r>
            <a:endParaRPr sz="4000" dirty="0"/>
          </a:p>
        </p:txBody>
      </p:sp>
      <p:pic>
        <p:nvPicPr>
          <p:cNvPr id="3" name="Obrázek 2">
            <a:extLst>
              <a:ext uri="{FF2B5EF4-FFF2-40B4-BE49-F238E27FC236}">
                <a16:creationId xmlns:a16="http://schemas.microsoft.com/office/drawing/2014/main" id="{EC7CBC51-FAB5-85FF-D369-FCB2A63CEB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927" y="2268161"/>
            <a:ext cx="4010585" cy="3848637"/>
          </a:xfrm>
          <a:prstGeom prst="rect">
            <a:avLst/>
          </a:prstGeom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B990B140-85CC-6BD8-4DDB-A5CE1FA0A0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8496" y="2391986"/>
            <a:ext cx="6649577" cy="3600986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&lt;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form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 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action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="#" 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method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="post"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&gt;</a:t>
            </a:r>
            <a:b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</a:b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  &lt;label 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for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="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subscription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-start"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&gt;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Začátek předplatného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&lt;/label&gt;</a:t>
            </a:r>
            <a:b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</a:b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  &lt;input 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id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="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subscription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-start" 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type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="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date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 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name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="sub-start" 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required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&gt;</a:t>
            </a:r>
            <a:b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</a:b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  &lt;label 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for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="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subscription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-end"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&gt;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Konec předplatného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&lt;/label&gt;</a:t>
            </a:r>
            <a:b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</a:b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  &lt;input 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id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="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subscription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-end" 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type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="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date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 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name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="sub-end" 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required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&gt;</a:t>
            </a:r>
            <a:b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</a:b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  &lt;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fieldset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&gt;</a:t>
            </a:r>
            <a:b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</a:b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    &lt;legend&gt;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Zvolte druh předplatného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&lt;/legend&gt;</a:t>
            </a:r>
            <a:b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</a:b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    &lt;label 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for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="basic-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plan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 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class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="checkbox-and-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radio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-label"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&gt;</a:t>
            </a:r>
            <a:b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</a:b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      &lt;input 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id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="basic-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plan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 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type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="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radio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 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name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="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plan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 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value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="basic" 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required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&gt; 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Základní předplatné</a:t>
            </a:r>
            <a:b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&lt;/label&gt;</a:t>
            </a:r>
            <a:b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</a:b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    &lt;label 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for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="pro-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plan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 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class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="checkbox-and-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radio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-label"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&gt;</a:t>
            </a:r>
            <a:b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</a:b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      &lt;input 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id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="pro-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plan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 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type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="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radio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 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name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="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plan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 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value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="pro" 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required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&gt; 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Profesionální předplatné</a:t>
            </a:r>
            <a:b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&lt;/label&gt;</a:t>
            </a:r>
            <a:b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</a:b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    &lt;label 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for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="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custom-plan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 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class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="checkbox-and-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radio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-label"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&gt;</a:t>
            </a:r>
            <a:b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</a:b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      &lt;input 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id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="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custom-plan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 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type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="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radio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 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name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="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plan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 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value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="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premium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 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required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&gt; 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Předplatné na míru</a:t>
            </a:r>
            <a:b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&lt;/label&gt;</a:t>
            </a:r>
            <a:b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</a:b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  &lt;/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fieldset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&gt;</a:t>
            </a:r>
            <a:b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</a:b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  &lt;input 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type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="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submit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 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value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="Uložit nastavení předplatného"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&gt;</a:t>
            </a:r>
            <a:b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</a:b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&lt;/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form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&gt;</a:t>
            </a:r>
            <a:endParaRPr kumimoji="0" lang="cs-CZ" altLang="cs-CZ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7348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/>
          <p:nvPr/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2"/>
          <p:cNvSpPr/>
          <p:nvPr/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117"/>
                </a:srgbClr>
              </a:gs>
            </a:gsLst>
            <a:lin ang="13800001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2"/>
          <p:cNvSpPr/>
          <p:nvPr/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rgbClr val="4472C4">
                  <a:alpha val="65098"/>
                </a:srgbClr>
              </a:gs>
              <a:gs pos="100000">
                <a:srgbClr val="000000">
                  <a:alpha val="29019"/>
                </a:srgbClr>
              </a:gs>
            </a:gsLst>
            <a:lin ang="13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2"/>
          <p:cNvSpPr/>
          <p:nvPr/>
        </p:nvSpPr>
        <p:spPr>
          <a:xfrm>
            <a:off x="459350" y="-1"/>
            <a:ext cx="7655949" cy="15974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0980"/>
                </a:srgbClr>
              </a:gs>
              <a:gs pos="100000">
                <a:srgbClr val="1F3864">
                  <a:alpha val="50980"/>
                </a:srgbClr>
              </a:gs>
            </a:gsLst>
            <a:lin ang="16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2"/>
          <p:cNvSpPr txBox="1">
            <a:spLocks noGrp="1"/>
          </p:cNvSpPr>
          <p:nvPr>
            <p:ph type="title"/>
          </p:nvPr>
        </p:nvSpPr>
        <p:spPr>
          <a:xfrm>
            <a:off x="1074198" y="281876"/>
            <a:ext cx="7041101" cy="10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cs-CZ" sz="4000" dirty="0">
                <a:solidFill>
                  <a:srgbClr val="FFFFFF"/>
                </a:solidFill>
              </a:rPr>
              <a:t>Tabulka – příklady (</a:t>
            </a:r>
            <a:r>
              <a:rPr lang="cs-CZ" sz="4000" dirty="0" err="1">
                <a:solidFill>
                  <a:srgbClr val="FFFFFF"/>
                </a:solidFill>
              </a:rPr>
              <a:t>colspan</a:t>
            </a:r>
            <a:r>
              <a:rPr lang="cs-CZ" sz="4000" dirty="0">
                <a:solidFill>
                  <a:srgbClr val="FFFFFF"/>
                </a:solidFill>
              </a:rPr>
              <a:t>)</a:t>
            </a:r>
            <a:endParaRPr dirty="0"/>
          </a:p>
        </p:txBody>
      </p:sp>
      <p:sp>
        <p:nvSpPr>
          <p:cNvPr id="101" name="Google Shape;101;p2"/>
          <p:cNvSpPr txBox="1">
            <a:spLocks noGrp="1"/>
          </p:cNvSpPr>
          <p:nvPr>
            <p:ph type="body" idx="1"/>
          </p:nvPr>
        </p:nvSpPr>
        <p:spPr>
          <a:xfrm>
            <a:off x="1074197" y="2345661"/>
            <a:ext cx="4785687" cy="14362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5152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cs-CZ" sz="2400" dirty="0">
                <a:latin typeface="Arial"/>
                <a:ea typeface="Arial"/>
                <a:cs typeface="Arial"/>
                <a:sym typeface="Arial"/>
              </a:rPr>
              <a:t>Základní tabulka – příklad použití atributu </a:t>
            </a:r>
            <a:r>
              <a:rPr lang="cs-CZ" sz="2400" i="1" dirty="0" err="1">
                <a:latin typeface="Arial"/>
                <a:ea typeface="Arial"/>
                <a:cs typeface="Arial"/>
                <a:sym typeface="Arial"/>
              </a:rPr>
              <a:t>colspan</a:t>
            </a:r>
            <a:r>
              <a:rPr lang="cs-CZ" sz="2400" dirty="0">
                <a:latin typeface="Arial"/>
                <a:ea typeface="Arial"/>
                <a:cs typeface="Arial"/>
                <a:sym typeface="Arial"/>
              </a:rPr>
              <a:t>:</a:t>
            </a:r>
            <a:endParaRPr sz="24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C57F278-7269-4247-7389-657E3430A8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2825" y="1719922"/>
            <a:ext cx="4834978" cy="5078313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&lt;table&gt;</a:t>
            </a:r>
            <a:b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</a:b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  &lt;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thead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&gt;</a:t>
            </a:r>
            <a:b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</a:b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    &lt;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tr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&gt;</a:t>
            </a:r>
            <a:b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</a:b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      &lt;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th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&gt;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Číslo objednávky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&lt;/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th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&gt;&lt;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th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&gt;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Zákazník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&lt;/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th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&gt;&lt;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th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&gt;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Hodnota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&lt;/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th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&gt;</a:t>
            </a:r>
            <a:b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</a:b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    &lt;/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tr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&gt;</a:t>
            </a:r>
            <a:b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</a:b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  &lt;/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thead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&gt;</a:t>
            </a:r>
            <a:b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</a:b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  &lt;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tbody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&gt;</a:t>
            </a:r>
            <a:b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</a:b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    &lt;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tr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&gt;</a:t>
            </a:r>
            <a:b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</a:b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      &lt;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td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&gt;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12653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&lt;/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td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&gt;&lt;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td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&gt;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tomas.marny@mail.cz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&lt;/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td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&gt;&lt;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td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&gt;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1 500,00 Kč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&lt;/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td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&gt;</a:t>
            </a:r>
            <a:b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</a:b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    &lt;/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tr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&gt;</a:t>
            </a:r>
            <a:b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</a:b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    &lt;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tr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&gt;</a:t>
            </a:r>
            <a:b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</a:b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      &lt;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td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&gt;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12354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&lt;/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td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&gt;&lt;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td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&gt;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petra.novakova@mail.cz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&lt;/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td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&gt;&lt;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td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&gt;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850,00 Kč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&lt;/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td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&gt;</a:t>
            </a:r>
            <a:b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</a:b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    &lt;/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tr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&gt;</a:t>
            </a:r>
            <a:b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</a:b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    &lt;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tr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&gt;</a:t>
            </a:r>
            <a:b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</a:b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      &lt;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td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&gt;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12355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&lt;/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td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&gt;&lt;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td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&gt;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jan.rychly@mail.cz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&lt;/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td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&gt;&lt;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td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&gt;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1 200,00 Kč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&lt;/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td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&gt;</a:t>
            </a:r>
            <a:b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</a:b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    &lt;/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tr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&gt;</a:t>
            </a:r>
            <a:b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</a:b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    &lt;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tr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&gt;</a:t>
            </a:r>
            <a:b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</a:b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      &lt;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td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&gt;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12356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&lt;/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td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&gt;&lt;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td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&gt;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jiri.novy@mail.cz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&lt;/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td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&gt;&lt;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td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&gt;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500,00 Kč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&lt;/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td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&gt;</a:t>
            </a:r>
            <a:b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</a:b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    &lt;/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tr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&gt;</a:t>
            </a:r>
            <a:b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</a:b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  &lt;/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tbody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&gt;</a:t>
            </a:r>
            <a:b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</a:b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  &lt;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tfoot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&gt;</a:t>
            </a:r>
            <a:b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</a:b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    &lt;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tr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&gt;</a:t>
            </a:r>
            <a:b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</a:b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      &lt;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td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 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colspan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="2"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&gt;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Hodnota celkem: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&lt;/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td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&gt;&lt;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td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&gt;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4 050,00 Kč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&lt;/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td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&gt;</a:t>
            </a:r>
            <a:b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</a:b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    &lt;/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tr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&gt;</a:t>
            </a:r>
            <a:b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</a:b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  &lt;/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tfoot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&gt;</a:t>
            </a:r>
            <a:b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</a:b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&lt;/table&gt;</a:t>
            </a:r>
            <a:endParaRPr kumimoji="0" lang="cs-CZ" altLang="cs-CZ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5C376F46-B6CE-4913-60A1-63C1630CDD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197" y="4259078"/>
            <a:ext cx="4785687" cy="1253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44581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/>
          <p:nvPr/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2"/>
          <p:cNvSpPr/>
          <p:nvPr/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117"/>
                </a:srgbClr>
              </a:gs>
            </a:gsLst>
            <a:lin ang="13800001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2"/>
          <p:cNvSpPr/>
          <p:nvPr/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rgbClr val="4472C4">
                  <a:alpha val="65098"/>
                </a:srgbClr>
              </a:gs>
              <a:gs pos="100000">
                <a:srgbClr val="000000">
                  <a:alpha val="29019"/>
                </a:srgbClr>
              </a:gs>
            </a:gsLst>
            <a:lin ang="13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2"/>
          <p:cNvSpPr/>
          <p:nvPr/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0980"/>
                </a:srgbClr>
              </a:gs>
              <a:gs pos="100000">
                <a:srgbClr val="1F3864">
                  <a:alpha val="50980"/>
                </a:srgbClr>
              </a:gs>
            </a:gsLst>
            <a:lin ang="16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2"/>
          <p:cNvSpPr txBox="1">
            <a:spLocks noGrp="1"/>
          </p:cNvSpPr>
          <p:nvPr>
            <p:ph type="title"/>
          </p:nvPr>
        </p:nvSpPr>
        <p:spPr>
          <a:xfrm>
            <a:off x="1074198" y="281876"/>
            <a:ext cx="7041101" cy="10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cs-CZ" sz="4000" dirty="0">
                <a:solidFill>
                  <a:srgbClr val="FFFFFF"/>
                </a:solidFill>
              </a:rPr>
              <a:t>Formuláře – </a:t>
            </a:r>
            <a:r>
              <a:rPr lang="cs-CZ" sz="4000" i="1" dirty="0">
                <a:solidFill>
                  <a:srgbClr val="FFFFFF"/>
                </a:solidFill>
              </a:rPr>
              <a:t>příklady</a:t>
            </a:r>
            <a:endParaRPr sz="4000" dirty="0"/>
          </a:p>
        </p:txBody>
      </p:sp>
      <p:pic>
        <p:nvPicPr>
          <p:cNvPr id="3" name="Obrázek 2">
            <a:extLst>
              <a:ext uri="{FF2B5EF4-FFF2-40B4-BE49-F238E27FC236}">
                <a16:creationId xmlns:a16="http://schemas.microsoft.com/office/drawing/2014/main" id="{210147E6-1670-5072-DFF4-5527A312B2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1608" y="2636870"/>
            <a:ext cx="4039164" cy="3057952"/>
          </a:xfrm>
          <a:prstGeom prst="rect">
            <a:avLst/>
          </a:prstGeom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444BD572-6C23-CCC9-E904-296FCEDBDB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1229" y="589461"/>
            <a:ext cx="3797835" cy="5847755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&lt;</a:t>
            </a:r>
            <a:r>
              <a:rPr kumimoji="0" lang="cs-CZ" altLang="cs-CZ" sz="11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form</a:t>
            </a:r>
            <a:r>
              <a:rPr kumimoji="0" lang="cs-CZ" altLang="cs-CZ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 </a:t>
            </a:r>
            <a:r>
              <a:rPr kumimoji="0" lang="cs-CZ" altLang="cs-CZ" sz="11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action</a:t>
            </a:r>
            <a:r>
              <a:rPr kumimoji="0" lang="cs-CZ" altLang="cs-CZ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="#" </a:t>
            </a:r>
            <a:r>
              <a:rPr kumimoji="0" lang="cs-CZ" altLang="cs-CZ" sz="11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method</a:t>
            </a:r>
            <a:r>
              <a:rPr kumimoji="0" lang="cs-CZ" altLang="cs-CZ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="post"</a:t>
            </a:r>
            <a:r>
              <a:rPr kumimoji="0" lang="cs-CZ" altLang="cs-CZ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&gt;</a:t>
            </a:r>
            <a:br>
              <a:rPr kumimoji="0" lang="cs-CZ" altLang="cs-CZ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</a:br>
            <a:r>
              <a:rPr kumimoji="0" lang="cs-CZ" altLang="cs-CZ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  &lt;label </a:t>
            </a:r>
            <a:r>
              <a:rPr kumimoji="0" lang="cs-CZ" altLang="cs-CZ" sz="11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for</a:t>
            </a:r>
            <a:r>
              <a:rPr kumimoji="0" lang="cs-CZ" altLang="cs-CZ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="</a:t>
            </a:r>
            <a:r>
              <a:rPr kumimoji="0" lang="cs-CZ" altLang="cs-CZ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subscription-length</a:t>
            </a:r>
            <a:r>
              <a:rPr kumimoji="0" lang="cs-CZ" altLang="cs-CZ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</a:t>
            </a:r>
            <a:r>
              <a:rPr kumimoji="0" lang="cs-CZ" altLang="cs-CZ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&gt;</a:t>
            </a:r>
            <a:r>
              <a:rPr kumimoji="0" lang="cs-CZ" altLang="cs-CZ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Délka předplatného</a:t>
            </a:r>
            <a:r>
              <a:rPr kumimoji="0" lang="cs-CZ" altLang="cs-CZ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&lt;/label&gt;</a:t>
            </a:r>
            <a:br>
              <a:rPr kumimoji="0" lang="cs-CZ" altLang="cs-CZ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</a:br>
            <a:r>
              <a:rPr kumimoji="0" lang="cs-CZ" altLang="cs-CZ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  &lt;</a:t>
            </a:r>
            <a:r>
              <a:rPr kumimoji="0" lang="cs-CZ" altLang="cs-CZ" sz="11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select</a:t>
            </a:r>
            <a:r>
              <a:rPr kumimoji="0" lang="cs-CZ" altLang="cs-CZ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 </a:t>
            </a:r>
            <a:r>
              <a:rPr kumimoji="0" lang="cs-CZ" altLang="cs-CZ" sz="11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id</a:t>
            </a:r>
            <a:r>
              <a:rPr kumimoji="0" lang="cs-CZ" altLang="cs-CZ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="</a:t>
            </a:r>
            <a:r>
              <a:rPr kumimoji="0" lang="cs-CZ" altLang="cs-CZ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subscription-length</a:t>
            </a:r>
            <a:r>
              <a:rPr kumimoji="0" lang="cs-CZ" altLang="cs-CZ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 </a:t>
            </a:r>
            <a:r>
              <a:rPr kumimoji="0" lang="cs-CZ" altLang="cs-CZ" sz="11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name</a:t>
            </a:r>
            <a:r>
              <a:rPr kumimoji="0" lang="cs-CZ" altLang="cs-CZ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="sub-</a:t>
            </a:r>
            <a:r>
              <a:rPr kumimoji="0" lang="cs-CZ" altLang="cs-CZ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length</a:t>
            </a:r>
            <a:r>
              <a:rPr kumimoji="0" lang="cs-CZ" altLang="cs-CZ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</a:t>
            </a:r>
            <a:r>
              <a:rPr kumimoji="0" lang="cs-CZ" altLang="cs-CZ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&gt;</a:t>
            </a:r>
            <a:br>
              <a:rPr kumimoji="0" lang="cs-CZ" altLang="cs-CZ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</a:br>
            <a:r>
              <a:rPr kumimoji="0" lang="cs-CZ" altLang="cs-CZ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    &lt;</a:t>
            </a:r>
            <a:r>
              <a:rPr kumimoji="0" lang="cs-CZ" altLang="cs-CZ" sz="11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option</a:t>
            </a:r>
            <a:r>
              <a:rPr kumimoji="0" lang="cs-CZ" altLang="cs-CZ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 </a:t>
            </a:r>
            <a:r>
              <a:rPr kumimoji="0" lang="cs-CZ" altLang="cs-CZ" sz="11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value</a:t>
            </a:r>
            <a:r>
              <a:rPr kumimoji="0" lang="cs-CZ" altLang="cs-CZ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="1"</a:t>
            </a:r>
            <a:r>
              <a:rPr kumimoji="0" lang="cs-CZ" altLang="cs-CZ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&gt;</a:t>
            </a:r>
            <a:r>
              <a:rPr kumimoji="0" lang="cs-CZ" altLang="cs-CZ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1 měsíc</a:t>
            </a:r>
            <a:r>
              <a:rPr kumimoji="0" lang="cs-CZ" altLang="cs-CZ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&lt;/</a:t>
            </a:r>
            <a:r>
              <a:rPr kumimoji="0" lang="cs-CZ" altLang="cs-CZ" sz="11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option</a:t>
            </a:r>
            <a:r>
              <a:rPr kumimoji="0" lang="cs-CZ" altLang="cs-CZ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&gt;</a:t>
            </a:r>
            <a:br>
              <a:rPr kumimoji="0" lang="cs-CZ" altLang="cs-CZ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</a:br>
            <a:r>
              <a:rPr kumimoji="0" lang="cs-CZ" altLang="cs-CZ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    &lt;</a:t>
            </a:r>
            <a:r>
              <a:rPr kumimoji="0" lang="cs-CZ" altLang="cs-CZ" sz="11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option</a:t>
            </a:r>
            <a:r>
              <a:rPr kumimoji="0" lang="cs-CZ" altLang="cs-CZ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 </a:t>
            </a:r>
            <a:r>
              <a:rPr kumimoji="0" lang="cs-CZ" altLang="cs-CZ" sz="11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value</a:t>
            </a:r>
            <a:r>
              <a:rPr kumimoji="0" lang="cs-CZ" altLang="cs-CZ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="6"</a:t>
            </a:r>
            <a:r>
              <a:rPr kumimoji="0" lang="cs-CZ" altLang="cs-CZ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&gt;</a:t>
            </a:r>
            <a:r>
              <a:rPr kumimoji="0" lang="cs-CZ" altLang="cs-CZ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6 měsíců</a:t>
            </a:r>
            <a:r>
              <a:rPr kumimoji="0" lang="cs-CZ" altLang="cs-CZ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&lt;/</a:t>
            </a:r>
            <a:r>
              <a:rPr kumimoji="0" lang="cs-CZ" altLang="cs-CZ" sz="11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option</a:t>
            </a:r>
            <a:r>
              <a:rPr kumimoji="0" lang="cs-CZ" altLang="cs-CZ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&gt;</a:t>
            </a:r>
            <a:br>
              <a:rPr kumimoji="0" lang="cs-CZ" altLang="cs-CZ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</a:br>
            <a:r>
              <a:rPr kumimoji="0" lang="cs-CZ" altLang="cs-CZ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    &lt;</a:t>
            </a:r>
            <a:r>
              <a:rPr kumimoji="0" lang="cs-CZ" altLang="cs-CZ" sz="11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option</a:t>
            </a:r>
            <a:r>
              <a:rPr kumimoji="0" lang="cs-CZ" altLang="cs-CZ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 </a:t>
            </a:r>
            <a:r>
              <a:rPr kumimoji="0" lang="cs-CZ" altLang="cs-CZ" sz="11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value</a:t>
            </a:r>
            <a:r>
              <a:rPr kumimoji="0" lang="cs-CZ" altLang="cs-CZ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="12"</a:t>
            </a:r>
            <a:r>
              <a:rPr kumimoji="0" lang="cs-CZ" altLang="cs-CZ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&gt;</a:t>
            </a:r>
            <a:r>
              <a:rPr kumimoji="0" lang="cs-CZ" altLang="cs-CZ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12 měsíců</a:t>
            </a:r>
            <a:r>
              <a:rPr kumimoji="0" lang="cs-CZ" altLang="cs-CZ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&lt;/</a:t>
            </a:r>
            <a:r>
              <a:rPr kumimoji="0" lang="cs-CZ" altLang="cs-CZ" sz="11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option</a:t>
            </a:r>
            <a:r>
              <a:rPr kumimoji="0" lang="cs-CZ" altLang="cs-CZ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&gt;</a:t>
            </a:r>
            <a:br>
              <a:rPr kumimoji="0" lang="cs-CZ" altLang="cs-CZ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</a:br>
            <a:r>
              <a:rPr kumimoji="0" lang="cs-CZ" altLang="cs-CZ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    &lt;</a:t>
            </a:r>
            <a:r>
              <a:rPr kumimoji="0" lang="cs-CZ" altLang="cs-CZ" sz="11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option</a:t>
            </a:r>
            <a:r>
              <a:rPr kumimoji="0" lang="cs-CZ" altLang="cs-CZ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 </a:t>
            </a:r>
            <a:r>
              <a:rPr kumimoji="0" lang="cs-CZ" altLang="cs-CZ" sz="11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value</a:t>
            </a:r>
            <a:r>
              <a:rPr kumimoji="0" lang="cs-CZ" altLang="cs-CZ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="24"</a:t>
            </a:r>
            <a:r>
              <a:rPr kumimoji="0" lang="cs-CZ" altLang="cs-CZ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&gt;</a:t>
            </a:r>
            <a:r>
              <a:rPr kumimoji="0" lang="cs-CZ" altLang="cs-CZ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24 měsíců</a:t>
            </a:r>
            <a:r>
              <a:rPr kumimoji="0" lang="cs-CZ" altLang="cs-CZ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&lt;/</a:t>
            </a:r>
            <a:r>
              <a:rPr kumimoji="0" lang="cs-CZ" altLang="cs-CZ" sz="11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option</a:t>
            </a:r>
            <a:r>
              <a:rPr kumimoji="0" lang="cs-CZ" altLang="cs-CZ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&gt;</a:t>
            </a:r>
            <a:br>
              <a:rPr kumimoji="0" lang="cs-CZ" altLang="cs-CZ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</a:br>
            <a:r>
              <a:rPr kumimoji="0" lang="cs-CZ" altLang="cs-CZ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  &lt;/</a:t>
            </a:r>
            <a:r>
              <a:rPr kumimoji="0" lang="cs-CZ" altLang="cs-CZ" sz="11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select</a:t>
            </a:r>
            <a:r>
              <a:rPr kumimoji="0" lang="cs-CZ" altLang="cs-CZ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&gt;</a:t>
            </a:r>
            <a:br>
              <a:rPr kumimoji="0" lang="cs-CZ" altLang="cs-CZ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</a:br>
            <a:r>
              <a:rPr kumimoji="0" lang="cs-CZ" altLang="cs-CZ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  &lt;label </a:t>
            </a:r>
            <a:r>
              <a:rPr kumimoji="0" lang="cs-CZ" altLang="cs-CZ" sz="11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for</a:t>
            </a:r>
            <a:r>
              <a:rPr kumimoji="0" lang="cs-CZ" altLang="cs-CZ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="</a:t>
            </a:r>
            <a:r>
              <a:rPr kumimoji="0" lang="cs-CZ" altLang="cs-CZ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subscription</a:t>
            </a:r>
            <a:r>
              <a:rPr kumimoji="0" lang="cs-CZ" altLang="cs-CZ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-type"</a:t>
            </a:r>
            <a:r>
              <a:rPr kumimoji="0" lang="cs-CZ" altLang="cs-CZ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&gt;</a:t>
            </a:r>
            <a:r>
              <a:rPr kumimoji="0" lang="cs-CZ" altLang="cs-CZ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Drub</a:t>
            </a:r>
            <a:r>
              <a:rPr kumimoji="0" lang="cs-CZ" altLang="cs-CZ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předplatného</a:t>
            </a:r>
            <a:r>
              <a:rPr kumimoji="0" lang="cs-CZ" altLang="cs-CZ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&lt;/label&gt;</a:t>
            </a:r>
            <a:br>
              <a:rPr kumimoji="0" lang="cs-CZ" altLang="cs-CZ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</a:br>
            <a:r>
              <a:rPr kumimoji="0" lang="cs-CZ" altLang="cs-CZ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  &lt;</a:t>
            </a:r>
            <a:r>
              <a:rPr kumimoji="0" lang="cs-CZ" altLang="cs-CZ" sz="11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select</a:t>
            </a:r>
            <a:r>
              <a:rPr kumimoji="0" lang="cs-CZ" altLang="cs-CZ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 </a:t>
            </a:r>
            <a:r>
              <a:rPr kumimoji="0" lang="cs-CZ" altLang="cs-CZ" sz="11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id</a:t>
            </a:r>
            <a:r>
              <a:rPr kumimoji="0" lang="cs-CZ" altLang="cs-CZ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="</a:t>
            </a:r>
            <a:r>
              <a:rPr kumimoji="0" lang="cs-CZ" altLang="cs-CZ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subscription</a:t>
            </a:r>
            <a:r>
              <a:rPr kumimoji="0" lang="cs-CZ" altLang="cs-CZ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-type" </a:t>
            </a:r>
            <a:r>
              <a:rPr kumimoji="0" lang="cs-CZ" altLang="cs-CZ" sz="11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name</a:t>
            </a:r>
            <a:r>
              <a:rPr kumimoji="0" lang="cs-CZ" altLang="cs-CZ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="sub-type"</a:t>
            </a:r>
            <a:r>
              <a:rPr kumimoji="0" lang="cs-CZ" altLang="cs-CZ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&gt;</a:t>
            </a:r>
            <a:br>
              <a:rPr kumimoji="0" lang="cs-CZ" altLang="cs-CZ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</a:br>
            <a:r>
              <a:rPr kumimoji="0" lang="cs-CZ" altLang="cs-CZ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    &lt;</a:t>
            </a:r>
            <a:r>
              <a:rPr kumimoji="0" lang="cs-CZ" altLang="cs-CZ" sz="11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option</a:t>
            </a:r>
            <a:r>
              <a:rPr kumimoji="0" lang="cs-CZ" altLang="cs-CZ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 </a:t>
            </a:r>
            <a:r>
              <a:rPr kumimoji="0" lang="cs-CZ" altLang="cs-CZ" sz="11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value</a:t>
            </a:r>
            <a:r>
              <a:rPr kumimoji="0" lang="cs-CZ" altLang="cs-CZ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="basic"</a:t>
            </a:r>
            <a:r>
              <a:rPr kumimoji="0" lang="cs-CZ" altLang="cs-CZ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&gt;</a:t>
            </a:r>
            <a:r>
              <a:rPr kumimoji="0" lang="cs-CZ" altLang="cs-CZ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Základní předplatné</a:t>
            </a:r>
            <a:r>
              <a:rPr kumimoji="0" lang="cs-CZ" altLang="cs-CZ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&lt;/</a:t>
            </a:r>
            <a:r>
              <a:rPr kumimoji="0" lang="cs-CZ" altLang="cs-CZ" sz="11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option</a:t>
            </a:r>
            <a:r>
              <a:rPr kumimoji="0" lang="cs-CZ" altLang="cs-CZ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&gt;</a:t>
            </a:r>
            <a:br>
              <a:rPr kumimoji="0" lang="cs-CZ" altLang="cs-CZ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</a:br>
            <a:r>
              <a:rPr kumimoji="0" lang="cs-CZ" altLang="cs-CZ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    &lt;</a:t>
            </a:r>
            <a:r>
              <a:rPr kumimoji="0" lang="cs-CZ" altLang="cs-CZ" sz="11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option</a:t>
            </a:r>
            <a:r>
              <a:rPr kumimoji="0" lang="cs-CZ" altLang="cs-CZ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 </a:t>
            </a:r>
            <a:r>
              <a:rPr kumimoji="0" lang="cs-CZ" altLang="cs-CZ" sz="11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value</a:t>
            </a:r>
            <a:r>
              <a:rPr kumimoji="0" lang="cs-CZ" altLang="cs-CZ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="pro"</a:t>
            </a:r>
            <a:r>
              <a:rPr kumimoji="0" lang="cs-CZ" altLang="cs-CZ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&gt;</a:t>
            </a:r>
            <a:r>
              <a:rPr kumimoji="0" lang="cs-CZ" altLang="cs-CZ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Profesionální předplatné</a:t>
            </a:r>
            <a:r>
              <a:rPr kumimoji="0" lang="cs-CZ" altLang="cs-CZ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&lt;/</a:t>
            </a:r>
            <a:r>
              <a:rPr kumimoji="0" lang="cs-CZ" altLang="cs-CZ" sz="11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option</a:t>
            </a:r>
            <a:r>
              <a:rPr kumimoji="0" lang="cs-CZ" altLang="cs-CZ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&gt;</a:t>
            </a:r>
            <a:br>
              <a:rPr kumimoji="0" lang="cs-CZ" altLang="cs-CZ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</a:br>
            <a:r>
              <a:rPr kumimoji="0" lang="cs-CZ" altLang="cs-CZ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    &lt;</a:t>
            </a:r>
            <a:r>
              <a:rPr kumimoji="0" lang="cs-CZ" altLang="cs-CZ" sz="11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option</a:t>
            </a:r>
            <a:r>
              <a:rPr kumimoji="0" lang="cs-CZ" altLang="cs-CZ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 </a:t>
            </a:r>
            <a:r>
              <a:rPr kumimoji="0" lang="cs-CZ" altLang="cs-CZ" sz="11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value</a:t>
            </a:r>
            <a:r>
              <a:rPr kumimoji="0" lang="cs-CZ" altLang="cs-CZ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="</a:t>
            </a:r>
            <a:r>
              <a:rPr kumimoji="0" lang="cs-CZ" altLang="cs-CZ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custom</a:t>
            </a:r>
            <a:r>
              <a:rPr kumimoji="0" lang="cs-CZ" altLang="cs-CZ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</a:t>
            </a:r>
            <a:r>
              <a:rPr kumimoji="0" lang="cs-CZ" altLang="cs-CZ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&gt;</a:t>
            </a:r>
            <a:r>
              <a:rPr kumimoji="0" lang="cs-CZ" altLang="cs-CZ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Předplatné na míru</a:t>
            </a:r>
            <a:r>
              <a:rPr kumimoji="0" lang="cs-CZ" altLang="cs-CZ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&lt;/</a:t>
            </a:r>
            <a:r>
              <a:rPr kumimoji="0" lang="cs-CZ" altLang="cs-CZ" sz="11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option</a:t>
            </a:r>
            <a:r>
              <a:rPr kumimoji="0" lang="cs-CZ" altLang="cs-CZ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&gt;</a:t>
            </a:r>
            <a:br>
              <a:rPr kumimoji="0" lang="cs-CZ" altLang="cs-CZ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</a:br>
            <a:r>
              <a:rPr kumimoji="0" lang="cs-CZ" altLang="cs-CZ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  &lt;/</a:t>
            </a:r>
            <a:r>
              <a:rPr kumimoji="0" lang="cs-CZ" altLang="cs-CZ" sz="11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select</a:t>
            </a:r>
            <a:r>
              <a:rPr kumimoji="0" lang="cs-CZ" altLang="cs-CZ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&gt;</a:t>
            </a:r>
            <a:br>
              <a:rPr kumimoji="0" lang="cs-CZ" altLang="cs-CZ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</a:br>
            <a:r>
              <a:rPr kumimoji="0" lang="cs-CZ" altLang="cs-CZ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  &lt;label </a:t>
            </a:r>
            <a:r>
              <a:rPr kumimoji="0" lang="cs-CZ" altLang="cs-CZ" sz="11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for</a:t>
            </a:r>
            <a:r>
              <a:rPr kumimoji="0" lang="cs-CZ" altLang="cs-CZ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="country"</a:t>
            </a:r>
            <a:r>
              <a:rPr kumimoji="0" lang="cs-CZ" altLang="cs-CZ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&gt;</a:t>
            </a:r>
            <a:r>
              <a:rPr kumimoji="0" lang="cs-CZ" altLang="cs-CZ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Stát sídla společnosti</a:t>
            </a:r>
            <a:r>
              <a:rPr kumimoji="0" lang="cs-CZ" altLang="cs-CZ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&lt;/label&gt;</a:t>
            </a:r>
            <a:br>
              <a:rPr kumimoji="0" lang="cs-CZ" altLang="cs-CZ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</a:br>
            <a:r>
              <a:rPr kumimoji="0" lang="cs-CZ" altLang="cs-CZ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  &lt;</a:t>
            </a:r>
            <a:r>
              <a:rPr kumimoji="0" lang="cs-CZ" altLang="cs-CZ" sz="11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select</a:t>
            </a:r>
            <a:r>
              <a:rPr kumimoji="0" lang="cs-CZ" altLang="cs-CZ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 </a:t>
            </a:r>
            <a:r>
              <a:rPr kumimoji="0" lang="cs-CZ" altLang="cs-CZ" sz="11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id</a:t>
            </a:r>
            <a:r>
              <a:rPr kumimoji="0" lang="cs-CZ" altLang="cs-CZ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="country" </a:t>
            </a:r>
            <a:r>
              <a:rPr kumimoji="0" lang="cs-CZ" altLang="cs-CZ" sz="11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name</a:t>
            </a:r>
            <a:r>
              <a:rPr kumimoji="0" lang="cs-CZ" altLang="cs-CZ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="country"</a:t>
            </a:r>
            <a:r>
              <a:rPr kumimoji="0" lang="cs-CZ" altLang="cs-CZ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&gt;</a:t>
            </a:r>
            <a:br>
              <a:rPr kumimoji="0" lang="cs-CZ" altLang="cs-CZ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</a:br>
            <a:r>
              <a:rPr kumimoji="0" lang="cs-CZ" altLang="cs-CZ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    &lt;</a:t>
            </a:r>
            <a:r>
              <a:rPr kumimoji="0" lang="cs-CZ" altLang="cs-CZ" sz="11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optgroup</a:t>
            </a:r>
            <a:r>
              <a:rPr kumimoji="0" lang="cs-CZ" altLang="cs-CZ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 </a:t>
            </a:r>
            <a:r>
              <a:rPr kumimoji="0" lang="cs-CZ" altLang="cs-CZ" sz="11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label</a:t>
            </a:r>
            <a:r>
              <a:rPr kumimoji="0" lang="cs-CZ" altLang="cs-CZ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="Evropa"</a:t>
            </a:r>
            <a:r>
              <a:rPr kumimoji="0" lang="cs-CZ" altLang="cs-CZ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&gt;</a:t>
            </a:r>
            <a:br>
              <a:rPr kumimoji="0" lang="cs-CZ" altLang="cs-CZ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</a:br>
            <a:r>
              <a:rPr kumimoji="0" lang="cs-CZ" altLang="cs-CZ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      &lt;</a:t>
            </a:r>
            <a:r>
              <a:rPr kumimoji="0" lang="cs-CZ" altLang="cs-CZ" sz="11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option</a:t>
            </a:r>
            <a:r>
              <a:rPr kumimoji="0" lang="cs-CZ" altLang="cs-CZ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 </a:t>
            </a:r>
            <a:r>
              <a:rPr kumimoji="0" lang="cs-CZ" altLang="cs-CZ" sz="11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value</a:t>
            </a:r>
            <a:r>
              <a:rPr kumimoji="0" lang="cs-CZ" altLang="cs-CZ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="</a:t>
            </a:r>
            <a:r>
              <a:rPr kumimoji="0" lang="cs-CZ" altLang="cs-CZ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cz</a:t>
            </a:r>
            <a:r>
              <a:rPr kumimoji="0" lang="cs-CZ" altLang="cs-CZ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</a:t>
            </a:r>
            <a:r>
              <a:rPr kumimoji="0" lang="cs-CZ" altLang="cs-CZ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&gt;</a:t>
            </a:r>
            <a:r>
              <a:rPr kumimoji="0" lang="cs-CZ" altLang="cs-CZ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Česko</a:t>
            </a:r>
            <a:r>
              <a:rPr kumimoji="0" lang="cs-CZ" altLang="cs-CZ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&lt;/</a:t>
            </a:r>
            <a:r>
              <a:rPr kumimoji="0" lang="cs-CZ" altLang="cs-CZ" sz="11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option</a:t>
            </a:r>
            <a:r>
              <a:rPr kumimoji="0" lang="cs-CZ" altLang="cs-CZ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&gt;</a:t>
            </a:r>
            <a:br>
              <a:rPr kumimoji="0" lang="cs-CZ" altLang="cs-CZ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</a:br>
            <a:r>
              <a:rPr kumimoji="0" lang="cs-CZ" altLang="cs-CZ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      &lt;</a:t>
            </a:r>
            <a:r>
              <a:rPr kumimoji="0" lang="cs-CZ" altLang="cs-CZ" sz="11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option</a:t>
            </a:r>
            <a:r>
              <a:rPr kumimoji="0" lang="cs-CZ" altLang="cs-CZ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 </a:t>
            </a:r>
            <a:r>
              <a:rPr kumimoji="0" lang="cs-CZ" altLang="cs-CZ" sz="11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value</a:t>
            </a:r>
            <a:r>
              <a:rPr kumimoji="0" lang="cs-CZ" altLang="cs-CZ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="sk"</a:t>
            </a:r>
            <a:r>
              <a:rPr kumimoji="0" lang="cs-CZ" altLang="cs-CZ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&gt;</a:t>
            </a:r>
            <a:r>
              <a:rPr kumimoji="0" lang="cs-CZ" altLang="cs-CZ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Slovensko</a:t>
            </a:r>
            <a:r>
              <a:rPr kumimoji="0" lang="cs-CZ" altLang="cs-CZ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&lt;/</a:t>
            </a:r>
            <a:r>
              <a:rPr kumimoji="0" lang="cs-CZ" altLang="cs-CZ" sz="11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option</a:t>
            </a:r>
            <a:r>
              <a:rPr kumimoji="0" lang="cs-CZ" altLang="cs-CZ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&gt;</a:t>
            </a:r>
            <a:br>
              <a:rPr kumimoji="0" lang="cs-CZ" altLang="cs-CZ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</a:br>
            <a:r>
              <a:rPr kumimoji="0" lang="cs-CZ" altLang="cs-CZ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      &lt;</a:t>
            </a:r>
            <a:r>
              <a:rPr kumimoji="0" lang="cs-CZ" altLang="cs-CZ" sz="11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option</a:t>
            </a:r>
            <a:r>
              <a:rPr kumimoji="0" lang="cs-CZ" altLang="cs-CZ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 </a:t>
            </a:r>
            <a:r>
              <a:rPr kumimoji="0" lang="cs-CZ" altLang="cs-CZ" sz="11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value</a:t>
            </a:r>
            <a:r>
              <a:rPr kumimoji="0" lang="cs-CZ" altLang="cs-CZ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="au"</a:t>
            </a:r>
            <a:r>
              <a:rPr kumimoji="0" lang="cs-CZ" altLang="cs-CZ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&gt;</a:t>
            </a:r>
            <a:r>
              <a:rPr kumimoji="0" lang="cs-CZ" altLang="cs-CZ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Rakousko</a:t>
            </a:r>
            <a:r>
              <a:rPr kumimoji="0" lang="cs-CZ" altLang="cs-CZ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&lt;/</a:t>
            </a:r>
            <a:r>
              <a:rPr kumimoji="0" lang="cs-CZ" altLang="cs-CZ" sz="11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option</a:t>
            </a:r>
            <a:r>
              <a:rPr kumimoji="0" lang="cs-CZ" altLang="cs-CZ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&gt;</a:t>
            </a:r>
            <a:br>
              <a:rPr kumimoji="0" lang="cs-CZ" altLang="cs-CZ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</a:br>
            <a:r>
              <a:rPr kumimoji="0" lang="cs-CZ" altLang="cs-CZ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      &lt;</a:t>
            </a:r>
            <a:r>
              <a:rPr kumimoji="0" lang="cs-CZ" altLang="cs-CZ" sz="11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option</a:t>
            </a:r>
            <a:r>
              <a:rPr kumimoji="0" lang="cs-CZ" altLang="cs-CZ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 </a:t>
            </a:r>
            <a:r>
              <a:rPr kumimoji="0" lang="cs-CZ" altLang="cs-CZ" sz="11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value</a:t>
            </a:r>
            <a:r>
              <a:rPr kumimoji="0" lang="cs-CZ" altLang="cs-CZ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="de"</a:t>
            </a:r>
            <a:r>
              <a:rPr kumimoji="0" lang="cs-CZ" altLang="cs-CZ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&gt;</a:t>
            </a:r>
            <a:r>
              <a:rPr kumimoji="0" lang="cs-CZ" altLang="cs-CZ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Německo</a:t>
            </a:r>
            <a:r>
              <a:rPr kumimoji="0" lang="cs-CZ" altLang="cs-CZ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&lt;/</a:t>
            </a:r>
            <a:r>
              <a:rPr kumimoji="0" lang="cs-CZ" altLang="cs-CZ" sz="11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option</a:t>
            </a:r>
            <a:r>
              <a:rPr kumimoji="0" lang="cs-CZ" altLang="cs-CZ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&gt;</a:t>
            </a:r>
            <a:br>
              <a:rPr kumimoji="0" lang="cs-CZ" altLang="cs-CZ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</a:br>
            <a:r>
              <a:rPr kumimoji="0" lang="cs-CZ" altLang="cs-CZ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    &lt;/</a:t>
            </a:r>
            <a:r>
              <a:rPr kumimoji="0" lang="cs-CZ" altLang="cs-CZ" sz="11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optgroup</a:t>
            </a:r>
            <a:r>
              <a:rPr kumimoji="0" lang="cs-CZ" altLang="cs-CZ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&gt;</a:t>
            </a:r>
            <a:br>
              <a:rPr kumimoji="0" lang="cs-CZ" altLang="cs-CZ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</a:br>
            <a:r>
              <a:rPr kumimoji="0" lang="cs-CZ" altLang="cs-CZ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    &lt;</a:t>
            </a:r>
            <a:r>
              <a:rPr kumimoji="0" lang="cs-CZ" altLang="cs-CZ" sz="11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optgroup</a:t>
            </a:r>
            <a:r>
              <a:rPr kumimoji="0" lang="cs-CZ" altLang="cs-CZ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 </a:t>
            </a:r>
            <a:r>
              <a:rPr kumimoji="0" lang="cs-CZ" altLang="cs-CZ" sz="11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label</a:t>
            </a:r>
            <a:r>
              <a:rPr kumimoji="0" lang="cs-CZ" altLang="cs-CZ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="Amerika"</a:t>
            </a:r>
            <a:r>
              <a:rPr kumimoji="0" lang="cs-CZ" altLang="cs-CZ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&gt;</a:t>
            </a:r>
            <a:br>
              <a:rPr kumimoji="0" lang="cs-CZ" altLang="cs-CZ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</a:br>
            <a:r>
              <a:rPr kumimoji="0" lang="cs-CZ" altLang="cs-CZ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      &lt;</a:t>
            </a:r>
            <a:r>
              <a:rPr kumimoji="0" lang="cs-CZ" altLang="cs-CZ" sz="11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option</a:t>
            </a:r>
            <a:r>
              <a:rPr kumimoji="0" lang="cs-CZ" altLang="cs-CZ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 </a:t>
            </a:r>
            <a:r>
              <a:rPr kumimoji="0" lang="cs-CZ" altLang="cs-CZ" sz="11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value</a:t>
            </a:r>
            <a:r>
              <a:rPr kumimoji="0" lang="cs-CZ" altLang="cs-CZ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="</a:t>
            </a:r>
            <a:r>
              <a:rPr kumimoji="0" lang="cs-CZ" altLang="cs-CZ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us</a:t>
            </a:r>
            <a:r>
              <a:rPr kumimoji="0" lang="cs-CZ" altLang="cs-CZ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</a:t>
            </a:r>
            <a:r>
              <a:rPr kumimoji="0" lang="cs-CZ" altLang="cs-CZ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&gt;</a:t>
            </a:r>
            <a:r>
              <a:rPr kumimoji="0" lang="cs-CZ" altLang="cs-CZ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USA</a:t>
            </a:r>
            <a:r>
              <a:rPr kumimoji="0" lang="cs-CZ" altLang="cs-CZ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&lt;/</a:t>
            </a:r>
            <a:r>
              <a:rPr kumimoji="0" lang="cs-CZ" altLang="cs-CZ" sz="11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option</a:t>
            </a:r>
            <a:r>
              <a:rPr kumimoji="0" lang="cs-CZ" altLang="cs-CZ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&gt;</a:t>
            </a:r>
            <a:br>
              <a:rPr kumimoji="0" lang="cs-CZ" altLang="cs-CZ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</a:br>
            <a:r>
              <a:rPr kumimoji="0" lang="cs-CZ" altLang="cs-CZ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      &lt;</a:t>
            </a:r>
            <a:r>
              <a:rPr kumimoji="0" lang="cs-CZ" altLang="cs-CZ" sz="11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option</a:t>
            </a:r>
            <a:r>
              <a:rPr kumimoji="0" lang="cs-CZ" altLang="cs-CZ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 </a:t>
            </a:r>
            <a:r>
              <a:rPr kumimoji="0" lang="cs-CZ" altLang="cs-CZ" sz="11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value</a:t>
            </a:r>
            <a:r>
              <a:rPr kumimoji="0" lang="cs-CZ" altLang="cs-CZ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="ca"</a:t>
            </a:r>
            <a:r>
              <a:rPr kumimoji="0" lang="cs-CZ" altLang="cs-CZ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&gt;</a:t>
            </a:r>
            <a:r>
              <a:rPr kumimoji="0" lang="cs-CZ" altLang="cs-CZ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Kanada</a:t>
            </a:r>
            <a:r>
              <a:rPr kumimoji="0" lang="cs-CZ" altLang="cs-CZ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&lt;/</a:t>
            </a:r>
            <a:r>
              <a:rPr kumimoji="0" lang="cs-CZ" altLang="cs-CZ" sz="11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option</a:t>
            </a:r>
            <a:r>
              <a:rPr kumimoji="0" lang="cs-CZ" altLang="cs-CZ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&gt;</a:t>
            </a:r>
            <a:br>
              <a:rPr kumimoji="0" lang="cs-CZ" altLang="cs-CZ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</a:br>
            <a:r>
              <a:rPr kumimoji="0" lang="cs-CZ" altLang="cs-CZ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    &lt;/</a:t>
            </a:r>
            <a:r>
              <a:rPr kumimoji="0" lang="cs-CZ" altLang="cs-CZ" sz="11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optgroup</a:t>
            </a:r>
            <a:r>
              <a:rPr kumimoji="0" lang="cs-CZ" altLang="cs-CZ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&gt;</a:t>
            </a:r>
            <a:br>
              <a:rPr kumimoji="0" lang="cs-CZ" altLang="cs-CZ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</a:br>
            <a:r>
              <a:rPr kumimoji="0" lang="cs-CZ" altLang="cs-CZ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    &lt;</a:t>
            </a:r>
            <a:r>
              <a:rPr kumimoji="0" lang="cs-CZ" altLang="cs-CZ" sz="11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optgroup</a:t>
            </a:r>
            <a:r>
              <a:rPr kumimoji="0" lang="cs-CZ" altLang="cs-CZ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 </a:t>
            </a:r>
            <a:r>
              <a:rPr kumimoji="0" lang="cs-CZ" altLang="cs-CZ" sz="11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label</a:t>
            </a:r>
            <a:r>
              <a:rPr kumimoji="0" lang="cs-CZ" altLang="cs-CZ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="Asie"</a:t>
            </a:r>
            <a:r>
              <a:rPr kumimoji="0" lang="cs-CZ" altLang="cs-CZ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&gt;</a:t>
            </a:r>
            <a:br>
              <a:rPr kumimoji="0" lang="cs-CZ" altLang="cs-CZ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</a:br>
            <a:r>
              <a:rPr kumimoji="0" lang="cs-CZ" altLang="cs-CZ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      &lt;</a:t>
            </a:r>
            <a:r>
              <a:rPr kumimoji="0" lang="cs-CZ" altLang="cs-CZ" sz="11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option</a:t>
            </a:r>
            <a:r>
              <a:rPr kumimoji="0" lang="cs-CZ" altLang="cs-CZ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 </a:t>
            </a:r>
            <a:r>
              <a:rPr kumimoji="0" lang="cs-CZ" altLang="cs-CZ" sz="11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value</a:t>
            </a:r>
            <a:r>
              <a:rPr kumimoji="0" lang="cs-CZ" altLang="cs-CZ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="</a:t>
            </a:r>
            <a:r>
              <a:rPr kumimoji="0" lang="cs-CZ" altLang="cs-CZ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jp</a:t>
            </a:r>
            <a:r>
              <a:rPr kumimoji="0" lang="cs-CZ" altLang="cs-CZ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</a:t>
            </a:r>
            <a:r>
              <a:rPr kumimoji="0" lang="cs-CZ" altLang="cs-CZ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&gt;</a:t>
            </a:r>
            <a:r>
              <a:rPr kumimoji="0" lang="cs-CZ" altLang="cs-CZ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Japonsko</a:t>
            </a:r>
            <a:r>
              <a:rPr kumimoji="0" lang="cs-CZ" altLang="cs-CZ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&lt;/</a:t>
            </a:r>
            <a:r>
              <a:rPr kumimoji="0" lang="cs-CZ" altLang="cs-CZ" sz="11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option</a:t>
            </a:r>
            <a:r>
              <a:rPr kumimoji="0" lang="cs-CZ" altLang="cs-CZ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&gt;</a:t>
            </a:r>
            <a:br>
              <a:rPr kumimoji="0" lang="cs-CZ" altLang="cs-CZ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</a:br>
            <a:r>
              <a:rPr kumimoji="0" lang="cs-CZ" altLang="cs-CZ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      &lt;</a:t>
            </a:r>
            <a:r>
              <a:rPr kumimoji="0" lang="cs-CZ" altLang="cs-CZ" sz="11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option</a:t>
            </a:r>
            <a:r>
              <a:rPr kumimoji="0" lang="cs-CZ" altLang="cs-CZ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 </a:t>
            </a:r>
            <a:r>
              <a:rPr kumimoji="0" lang="cs-CZ" altLang="cs-CZ" sz="11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value</a:t>
            </a:r>
            <a:r>
              <a:rPr kumimoji="0" lang="cs-CZ" altLang="cs-CZ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="</a:t>
            </a:r>
            <a:r>
              <a:rPr kumimoji="0" lang="cs-CZ" altLang="cs-CZ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kr</a:t>
            </a:r>
            <a:r>
              <a:rPr kumimoji="0" lang="cs-CZ" altLang="cs-CZ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</a:t>
            </a:r>
            <a:r>
              <a:rPr kumimoji="0" lang="cs-CZ" altLang="cs-CZ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&gt;</a:t>
            </a:r>
            <a:r>
              <a:rPr kumimoji="0" lang="cs-CZ" altLang="cs-CZ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Jiřní</a:t>
            </a:r>
            <a:r>
              <a:rPr kumimoji="0" lang="cs-CZ" altLang="cs-CZ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Korea</a:t>
            </a:r>
            <a:r>
              <a:rPr kumimoji="0" lang="cs-CZ" altLang="cs-CZ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&lt;/</a:t>
            </a:r>
            <a:r>
              <a:rPr kumimoji="0" lang="cs-CZ" altLang="cs-CZ" sz="11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option</a:t>
            </a:r>
            <a:r>
              <a:rPr kumimoji="0" lang="cs-CZ" altLang="cs-CZ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&gt;</a:t>
            </a:r>
            <a:br>
              <a:rPr kumimoji="0" lang="cs-CZ" altLang="cs-CZ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</a:br>
            <a:r>
              <a:rPr kumimoji="0" lang="cs-CZ" altLang="cs-CZ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      &lt;</a:t>
            </a:r>
            <a:r>
              <a:rPr kumimoji="0" lang="cs-CZ" altLang="cs-CZ" sz="11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option</a:t>
            </a:r>
            <a:r>
              <a:rPr kumimoji="0" lang="cs-CZ" altLang="cs-CZ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 </a:t>
            </a:r>
            <a:r>
              <a:rPr kumimoji="0" lang="cs-CZ" altLang="cs-CZ" sz="11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value</a:t>
            </a:r>
            <a:r>
              <a:rPr kumimoji="0" lang="cs-CZ" altLang="cs-CZ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="</a:t>
            </a:r>
            <a:r>
              <a:rPr kumimoji="0" lang="cs-CZ" altLang="cs-CZ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cn</a:t>
            </a:r>
            <a:r>
              <a:rPr kumimoji="0" lang="cs-CZ" altLang="cs-CZ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</a:t>
            </a:r>
            <a:r>
              <a:rPr kumimoji="0" lang="cs-CZ" altLang="cs-CZ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&gt;</a:t>
            </a:r>
            <a:r>
              <a:rPr kumimoji="0" lang="cs-CZ" altLang="cs-CZ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Čína</a:t>
            </a:r>
            <a:r>
              <a:rPr kumimoji="0" lang="cs-CZ" altLang="cs-CZ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&lt;/</a:t>
            </a:r>
            <a:r>
              <a:rPr kumimoji="0" lang="cs-CZ" altLang="cs-CZ" sz="11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option</a:t>
            </a:r>
            <a:r>
              <a:rPr kumimoji="0" lang="cs-CZ" altLang="cs-CZ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&gt;</a:t>
            </a:r>
            <a:br>
              <a:rPr kumimoji="0" lang="cs-CZ" altLang="cs-CZ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</a:br>
            <a:r>
              <a:rPr kumimoji="0" lang="cs-CZ" altLang="cs-CZ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    &lt;/</a:t>
            </a:r>
            <a:r>
              <a:rPr kumimoji="0" lang="cs-CZ" altLang="cs-CZ" sz="11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optgroup</a:t>
            </a:r>
            <a:r>
              <a:rPr kumimoji="0" lang="cs-CZ" altLang="cs-CZ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&gt;</a:t>
            </a:r>
            <a:br>
              <a:rPr kumimoji="0" lang="cs-CZ" altLang="cs-CZ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</a:br>
            <a:r>
              <a:rPr kumimoji="0" lang="cs-CZ" altLang="cs-CZ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  &lt;/</a:t>
            </a:r>
            <a:r>
              <a:rPr kumimoji="0" lang="cs-CZ" altLang="cs-CZ" sz="11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select</a:t>
            </a:r>
            <a:r>
              <a:rPr kumimoji="0" lang="cs-CZ" altLang="cs-CZ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&gt;</a:t>
            </a:r>
            <a:br>
              <a:rPr kumimoji="0" lang="cs-CZ" altLang="cs-CZ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</a:br>
            <a:r>
              <a:rPr kumimoji="0" lang="cs-CZ" altLang="cs-CZ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  &lt;input </a:t>
            </a:r>
            <a:r>
              <a:rPr kumimoji="0" lang="cs-CZ" altLang="cs-CZ" sz="11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type</a:t>
            </a:r>
            <a:r>
              <a:rPr kumimoji="0" lang="cs-CZ" altLang="cs-CZ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="</a:t>
            </a:r>
            <a:r>
              <a:rPr kumimoji="0" lang="cs-CZ" altLang="cs-CZ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submit</a:t>
            </a:r>
            <a:r>
              <a:rPr kumimoji="0" lang="cs-CZ" altLang="cs-CZ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 </a:t>
            </a:r>
            <a:r>
              <a:rPr kumimoji="0" lang="cs-CZ" altLang="cs-CZ" sz="11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value</a:t>
            </a:r>
            <a:r>
              <a:rPr kumimoji="0" lang="cs-CZ" altLang="cs-CZ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="Uložit nastavení předplatného"</a:t>
            </a:r>
            <a:r>
              <a:rPr kumimoji="0" lang="cs-CZ" altLang="cs-CZ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&gt;</a:t>
            </a:r>
            <a:br>
              <a:rPr kumimoji="0" lang="cs-CZ" altLang="cs-CZ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</a:br>
            <a:r>
              <a:rPr kumimoji="0" lang="cs-CZ" altLang="cs-CZ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&lt;/</a:t>
            </a:r>
            <a:r>
              <a:rPr kumimoji="0" lang="cs-CZ" altLang="cs-CZ" sz="11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form</a:t>
            </a:r>
            <a:r>
              <a:rPr kumimoji="0" lang="cs-CZ" altLang="cs-CZ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&gt;</a:t>
            </a:r>
            <a:endParaRPr kumimoji="0" lang="cs-CZ" altLang="cs-CZ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64945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/>
          <p:nvPr/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2"/>
          <p:cNvSpPr/>
          <p:nvPr/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117"/>
                </a:srgbClr>
              </a:gs>
            </a:gsLst>
            <a:lin ang="13800001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2"/>
          <p:cNvSpPr/>
          <p:nvPr/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rgbClr val="4472C4">
                  <a:alpha val="65098"/>
                </a:srgbClr>
              </a:gs>
              <a:gs pos="100000">
                <a:srgbClr val="000000">
                  <a:alpha val="29019"/>
                </a:srgbClr>
              </a:gs>
            </a:gsLst>
            <a:lin ang="13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2"/>
          <p:cNvSpPr/>
          <p:nvPr/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0980"/>
                </a:srgbClr>
              </a:gs>
              <a:gs pos="100000">
                <a:srgbClr val="1F3864">
                  <a:alpha val="50980"/>
                </a:srgbClr>
              </a:gs>
            </a:gsLst>
            <a:lin ang="16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2"/>
          <p:cNvSpPr txBox="1">
            <a:spLocks noGrp="1"/>
          </p:cNvSpPr>
          <p:nvPr>
            <p:ph type="title"/>
          </p:nvPr>
        </p:nvSpPr>
        <p:spPr>
          <a:xfrm>
            <a:off x="1074198" y="281876"/>
            <a:ext cx="7041101" cy="10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cs-CZ" sz="4000" dirty="0">
                <a:solidFill>
                  <a:srgbClr val="FFFFFF"/>
                </a:solidFill>
              </a:rPr>
              <a:t>Tabulka – příklady (</a:t>
            </a:r>
            <a:r>
              <a:rPr lang="cs-CZ" sz="4000" dirty="0" err="1">
                <a:solidFill>
                  <a:srgbClr val="FFFFFF"/>
                </a:solidFill>
              </a:rPr>
              <a:t>rowspan</a:t>
            </a:r>
            <a:r>
              <a:rPr lang="cs-CZ" sz="4000" dirty="0">
                <a:solidFill>
                  <a:srgbClr val="FFFFFF"/>
                </a:solidFill>
              </a:rPr>
              <a:t>)</a:t>
            </a:r>
            <a:endParaRPr dirty="0"/>
          </a:p>
        </p:txBody>
      </p:sp>
      <p:sp>
        <p:nvSpPr>
          <p:cNvPr id="101" name="Google Shape;101;p2"/>
          <p:cNvSpPr txBox="1">
            <a:spLocks noGrp="1"/>
          </p:cNvSpPr>
          <p:nvPr>
            <p:ph type="body" idx="1"/>
          </p:nvPr>
        </p:nvSpPr>
        <p:spPr>
          <a:xfrm>
            <a:off x="1074197" y="2345661"/>
            <a:ext cx="4785687" cy="14362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5152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cs-CZ" sz="2400" dirty="0">
                <a:latin typeface="Arial"/>
                <a:ea typeface="Arial"/>
                <a:cs typeface="Arial"/>
                <a:sym typeface="Arial"/>
              </a:rPr>
              <a:t>Základní tabulka – příklad použití atributu </a:t>
            </a:r>
            <a:r>
              <a:rPr lang="cs-CZ" sz="2400" i="1" dirty="0" err="1">
                <a:latin typeface="Arial"/>
                <a:ea typeface="Arial"/>
                <a:cs typeface="Arial"/>
                <a:sym typeface="Arial"/>
              </a:rPr>
              <a:t>rowspan</a:t>
            </a:r>
            <a:r>
              <a:rPr lang="cs-CZ" sz="2400" dirty="0">
                <a:latin typeface="Arial"/>
                <a:ea typeface="Arial"/>
                <a:cs typeface="Arial"/>
                <a:sym typeface="Arial"/>
              </a:rPr>
              <a:t>:</a:t>
            </a:r>
            <a:endParaRPr sz="2400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720CCC5D-932D-D238-5014-F5C15F2A6C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197" y="4133187"/>
            <a:ext cx="4785687" cy="1069353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7AC83F60-34B9-2C60-E69E-832834372E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0690" y="1963362"/>
            <a:ext cx="4907113" cy="4339650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&lt;table&gt;</a:t>
            </a:r>
            <a:b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</a:b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  &lt;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thead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&gt;</a:t>
            </a:r>
            <a:b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</a:b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    &lt;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tr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&gt;</a:t>
            </a:r>
            <a:b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</a:b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      &lt;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th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&gt;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Číslo objednávky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&lt;/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th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&gt;&lt;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th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&gt;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Zboží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&lt;/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th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&gt;&lt;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th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&gt;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Hodnota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&lt;/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th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&gt;</a:t>
            </a:r>
            <a:b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</a:b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    &lt;/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tr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&gt;</a:t>
            </a:r>
            <a:b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</a:b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  &lt;/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thead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&gt;</a:t>
            </a:r>
            <a:b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</a:b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  &lt;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tbody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&gt;</a:t>
            </a:r>
            <a:b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</a:b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    &lt;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tr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&gt;</a:t>
            </a:r>
            <a:b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</a:b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      &lt;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td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 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rowspan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="3"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&gt;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12653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&lt;/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td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&gt;&lt;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td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&gt;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Kabel USB-C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&lt;/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td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&gt;&lt;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td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&gt;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100,00 Kč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&lt;/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td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&gt;</a:t>
            </a:r>
            <a:b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</a:b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    &lt;/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tr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&gt;</a:t>
            </a:r>
            <a:b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</a:b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    &lt;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tr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&gt;</a:t>
            </a:r>
            <a:b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</a:b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      &lt;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td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&gt;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Powerbanka 25 000 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mAh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&lt;/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td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&gt;&lt;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td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&gt;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950,00 Kč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&lt;/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td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&gt;</a:t>
            </a:r>
            <a:b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</a:b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    &lt;/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tr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&gt;</a:t>
            </a:r>
            <a:b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</a:b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    &lt;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tr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&gt;</a:t>
            </a:r>
            <a:b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</a:b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      &lt;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td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&gt;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Obal na telefon - flip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&lt;/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td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&gt;&lt;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td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&gt;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450,00 Kč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&lt;/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td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&gt;</a:t>
            </a:r>
            <a:b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</a:b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    &lt;/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tr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&gt;</a:t>
            </a:r>
            <a:b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</a:b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  &lt;/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tbody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&gt;</a:t>
            </a:r>
            <a:b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</a:b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  &lt;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tfoot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&gt;</a:t>
            </a:r>
            <a:b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</a:b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    &lt;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tr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&gt;</a:t>
            </a:r>
            <a:b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</a:b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      &lt;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td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 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colspan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="2"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&gt;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Hodnota celkem: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&lt;/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td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&gt;&lt;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td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&gt;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1 500,00 Kč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&lt;/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td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&gt;</a:t>
            </a:r>
            <a:b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</a:b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    &lt;/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tr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&gt;</a:t>
            </a:r>
            <a:b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</a:b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  &lt;/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tfoot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&gt;</a:t>
            </a:r>
            <a:b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</a:b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&lt;/table&gt;</a:t>
            </a:r>
            <a:endParaRPr kumimoji="0" lang="cs-CZ" altLang="cs-CZ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1197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/>
          <p:nvPr/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2"/>
          <p:cNvSpPr/>
          <p:nvPr/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117"/>
                </a:srgbClr>
              </a:gs>
            </a:gsLst>
            <a:lin ang="13800001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2"/>
          <p:cNvSpPr/>
          <p:nvPr/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rgbClr val="4472C4">
                  <a:alpha val="65098"/>
                </a:srgbClr>
              </a:gs>
              <a:gs pos="100000">
                <a:srgbClr val="000000">
                  <a:alpha val="29019"/>
                </a:srgbClr>
              </a:gs>
            </a:gsLst>
            <a:lin ang="13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2"/>
          <p:cNvSpPr/>
          <p:nvPr/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0980"/>
                </a:srgbClr>
              </a:gs>
              <a:gs pos="100000">
                <a:srgbClr val="1F3864">
                  <a:alpha val="50980"/>
                </a:srgbClr>
              </a:gs>
            </a:gsLst>
            <a:lin ang="16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2"/>
          <p:cNvSpPr txBox="1">
            <a:spLocks noGrp="1"/>
          </p:cNvSpPr>
          <p:nvPr>
            <p:ph type="title"/>
          </p:nvPr>
        </p:nvSpPr>
        <p:spPr>
          <a:xfrm>
            <a:off x="1074198" y="281876"/>
            <a:ext cx="7041101" cy="10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cs-CZ" sz="4000" dirty="0">
                <a:solidFill>
                  <a:srgbClr val="FFFFFF"/>
                </a:solidFill>
              </a:rPr>
              <a:t>Formuláře</a:t>
            </a:r>
            <a:endParaRPr dirty="0"/>
          </a:p>
        </p:txBody>
      </p:sp>
      <p:sp>
        <p:nvSpPr>
          <p:cNvPr id="101" name="Google Shape;101;p2"/>
          <p:cNvSpPr txBox="1">
            <a:spLocks noGrp="1"/>
          </p:cNvSpPr>
          <p:nvPr>
            <p:ph type="body" idx="1"/>
          </p:nvPr>
        </p:nvSpPr>
        <p:spPr>
          <a:xfrm>
            <a:off x="1074198" y="2310151"/>
            <a:ext cx="10021302" cy="394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5152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cs-CZ" sz="2400" dirty="0">
                <a:latin typeface="Arial"/>
                <a:ea typeface="Arial"/>
                <a:cs typeface="Arial"/>
                <a:sym typeface="Arial"/>
              </a:rPr>
              <a:t>Formuláře slouží k získávání vstupů (dat) od uživatelů aplikace.</a:t>
            </a:r>
          </a:p>
          <a:p>
            <a:pPr marL="5152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endParaRPr lang="cs-CZ" sz="2400" dirty="0"/>
          </a:p>
          <a:p>
            <a:pPr marL="5152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cs-CZ" sz="2400" dirty="0">
                <a:latin typeface="Arial"/>
                <a:ea typeface="Arial"/>
                <a:cs typeface="Arial"/>
                <a:sym typeface="Arial"/>
              </a:rPr>
              <a:t>K tvorbě formuláře není potřeba mnoho různých tagů. Většina nastavení se provádí pomocí </a:t>
            </a:r>
            <a:r>
              <a:rPr lang="cs-CZ" sz="2400" i="1" dirty="0">
                <a:latin typeface="Arial"/>
                <a:ea typeface="Arial"/>
                <a:cs typeface="Arial"/>
                <a:sym typeface="Arial"/>
              </a:rPr>
              <a:t>atributů</a:t>
            </a:r>
            <a:r>
              <a:rPr lang="cs-CZ" sz="2400" dirty="0"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marL="5152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endParaRPr lang="cs-CZ" sz="2400" dirty="0"/>
          </a:p>
          <a:p>
            <a:pPr marL="5152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cs-CZ" sz="2400" dirty="0">
                <a:latin typeface="Arial"/>
                <a:ea typeface="Arial"/>
                <a:cs typeface="Arial"/>
                <a:sym typeface="Arial"/>
              </a:rPr>
              <a:t>S formuláři si zavedeme pojem </a:t>
            </a:r>
            <a:r>
              <a:rPr lang="cs-CZ" sz="2400" i="1" dirty="0">
                <a:latin typeface="Arial"/>
                <a:ea typeface="Arial"/>
                <a:cs typeface="Arial"/>
                <a:sym typeface="Arial"/>
              </a:rPr>
              <a:t>HTTP metoda</a:t>
            </a:r>
            <a:r>
              <a:rPr lang="cs-CZ" sz="2400" dirty="0">
                <a:latin typeface="Arial"/>
                <a:ea typeface="Arial"/>
                <a:cs typeface="Arial"/>
                <a:sym typeface="Arial"/>
              </a:rPr>
              <a:t>, která ovlivňuje způsob odeslání formuláře na server.</a:t>
            </a:r>
            <a:endParaRPr sz="2400" dirty="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68182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/>
          <p:nvPr/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2"/>
          <p:cNvSpPr/>
          <p:nvPr/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117"/>
                </a:srgbClr>
              </a:gs>
            </a:gsLst>
            <a:lin ang="13800001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2"/>
          <p:cNvSpPr/>
          <p:nvPr/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rgbClr val="4472C4">
                  <a:alpha val="65098"/>
                </a:srgbClr>
              </a:gs>
              <a:gs pos="100000">
                <a:srgbClr val="000000">
                  <a:alpha val="29019"/>
                </a:srgbClr>
              </a:gs>
            </a:gsLst>
            <a:lin ang="13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2"/>
          <p:cNvSpPr/>
          <p:nvPr/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0980"/>
                </a:srgbClr>
              </a:gs>
              <a:gs pos="100000">
                <a:srgbClr val="1F3864">
                  <a:alpha val="50980"/>
                </a:srgbClr>
              </a:gs>
            </a:gsLst>
            <a:lin ang="16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cs-CZ" sz="1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2"/>
          <p:cNvSpPr txBox="1">
            <a:spLocks noGrp="1"/>
          </p:cNvSpPr>
          <p:nvPr>
            <p:ph type="title"/>
          </p:nvPr>
        </p:nvSpPr>
        <p:spPr>
          <a:xfrm>
            <a:off x="1074198" y="281876"/>
            <a:ext cx="7041101" cy="10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cs-CZ" sz="4000" dirty="0">
                <a:solidFill>
                  <a:srgbClr val="FFFFFF"/>
                </a:solidFill>
              </a:rPr>
              <a:t>Formuláře – úvod </a:t>
            </a:r>
            <a:endParaRPr dirty="0"/>
          </a:p>
        </p:txBody>
      </p:sp>
      <p:sp>
        <p:nvSpPr>
          <p:cNvPr id="101" name="Google Shape;101;p2"/>
          <p:cNvSpPr txBox="1">
            <a:spLocks noGrp="1"/>
          </p:cNvSpPr>
          <p:nvPr>
            <p:ph type="body" idx="1"/>
          </p:nvPr>
        </p:nvSpPr>
        <p:spPr>
          <a:xfrm>
            <a:off x="1074198" y="2310151"/>
            <a:ext cx="10021302" cy="394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5152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cs-CZ" sz="2400" dirty="0">
                <a:latin typeface="Arial"/>
                <a:ea typeface="Arial"/>
                <a:cs typeface="Arial"/>
                <a:sym typeface="Arial"/>
              </a:rPr>
              <a:t>Formuláře slouží k získávání vstupů (dat) od uživatelů aplikace.</a:t>
            </a:r>
          </a:p>
          <a:p>
            <a:pPr marL="5152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endParaRPr lang="cs-CZ" sz="2400" dirty="0"/>
          </a:p>
          <a:p>
            <a:pPr marL="5152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cs-CZ" sz="2400" dirty="0">
                <a:latin typeface="Arial"/>
                <a:ea typeface="Arial"/>
                <a:cs typeface="Arial"/>
                <a:sym typeface="Arial"/>
              </a:rPr>
              <a:t>K tvorbě formuláře není potřeba mnoho různých tagů. Většina nastavení se provádí pomocí </a:t>
            </a:r>
            <a:r>
              <a:rPr lang="cs-CZ" sz="2400" b="1" i="1" dirty="0">
                <a:latin typeface="Arial"/>
                <a:ea typeface="Arial"/>
                <a:cs typeface="Arial"/>
                <a:sym typeface="Arial"/>
              </a:rPr>
              <a:t>atributů</a:t>
            </a:r>
            <a:r>
              <a:rPr lang="cs-CZ" sz="2400" dirty="0"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marL="5152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endParaRPr lang="cs-CZ" sz="2400" dirty="0"/>
          </a:p>
          <a:p>
            <a:pPr marL="5152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cs-CZ" sz="2400" dirty="0">
                <a:latin typeface="Arial"/>
                <a:ea typeface="Arial"/>
                <a:cs typeface="Arial"/>
                <a:sym typeface="Arial"/>
              </a:rPr>
              <a:t>S formuláři si zavedeme pojem </a:t>
            </a:r>
            <a:r>
              <a:rPr lang="cs-CZ" sz="2400" i="1" dirty="0">
                <a:latin typeface="Arial"/>
                <a:ea typeface="Arial"/>
                <a:cs typeface="Arial"/>
                <a:sym typeface="Arial"/>
              </a:rPr>
              <a:t>HTTP metoda</a:t>
            </a:r>
            <a:r>
              <a:rPr lang="cs-CZ" sz="2400" dirty="0">
                <a:latin typeface="Arial"/>
                <a:ea typeface="Arial"/>
                <a:cs typeface="Arial"/>
                <a:sym typeface="Arial"/>
              </a:rPr>
              <a:t>, která ovlivňuje způsob odeslání formuláře na server (HTML nám nabízí na výběr ze dvou metod: POST a GET – více informací dále v prezentaci).</a:t>
            </a:r>
            <a:endParaRPr sz="2400" dirty="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59820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/>
          <p:nvPr/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2"/>
          <p:cNvSpPr/>
          <p:nvPr/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117"/>
                </a:srgbClr>
              </a:gs>
            </a:gsLst>
            <a:lin ang="13800001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2"/>
          <p:cNvSpPr/>
          <p:nvPr/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rgbClr val="4472C4">
                  <a:alpha val="65098"/>
                </a:srgbClr>
              </a:gs>
              <a:gs pos="100000">
                <a:srgbClr val="000000">
                  <a:alpha val="29019"/>
                </a:srgbClr>
              </a:gs>
            </a:gsLst>
            <a:lin ang="13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2"/>
          <p:cNvSpPr/>
          <p:nvPr/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0980"/>
                </a:srgbClr>
              </a:gs>
              <a:gs pos="100000">
                <a:srgbClr val="1F3864">
                  <a:alpha val="50980"/>
                </a:srgbClr>
              </a:gs>
            </a:gsLst>
            <a:lin ang="16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2"/>
          <p:cNvSpPr txBox="1">
            <a:spLocks noGrp="1"/>
          </p:cNvSpPr>
          <p:nvPr>
            <p:ph type="title"/>
          </p:nvPr>
        </p:nvSpPr>
        <p:spPr>
          <a:xfrm>
            <a:off x="1074198" y="281876"/>
            <a:ext cx="7041101" cy="10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cs-CZ" sz="4000" dirty="0">
                <a:solidFill>
                  <a:srgbClr val="FFFFFF"/>
                </a:solidFill>
              </a:rPr>
              <a:t>Formuláře – tagy</a:t>
            </a:r>
            <a:endParaRPr dirty="0"/>
          </a:p>
        </p:txBody>
      </p:sp>
      <p:sp>
        <p:nvSpPr>
          <p:cNvPr id="101" name="Google Shape;101;p2"/>
          <p:cNvSpPr txBox="1">
            <a:spLocks noGrp="1"/>
          </p:cNvSpPr>
          <p:nvPr>
            <p:ph type="body" idx="1"/>
          </p:nvPr>
        </p:nvSpPr>
        <p:spPr>
          <a:xfrm>
            <a:off x="1074198" y="1670958"/>
            <a:ext cx="10021302" cy="4147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2500" lnSpcReduction="20000"/>
          </a:bodyPr>
          <a:lstStyle/>
          <a:p>
            <a:pPr marL="5152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cs-CZ" sz="2400" dirty="0">
                <a:latin typeface="Arial"/>
                <a:ea typeface="Arial"/>
                <a:cs typeface="Arial"/>
                <a:sym typeface="Arial"/>
              </a:rPr>
              <a:t>V tabulce níže jsou uvedeny nejběžněji používané formulářové tagy: </a:t>
            </a:r>
            <a:endParaRPr sz="2400" dirty="0"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" name="Tabulka 1">
            <a:extLst>
              <a:ext uri="{FF2B5EF4-FFF2-40B4-BE49-F238E27FC236}">
                <a16:creationId xmlns:a16="http://schemas.microsoft.com/office/drawing/2014/main" id="{C54480C0-8C9C-EC05-B056-B8C184498A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7061300"/>
              </p:ext>
            </p:extLst>
          </p:nvPr>
        </p:nvGraphicFramePr>
        <p:xfrm>
          <a:off x="1074198" y="2101126"/>
          <a:ext cx="10021302" cy="467342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539014">
                  <a:extLst>
                    <a:ext uri="{9D8B030D-6E8A-4147-A177-3AD203B41FA5}">
                      <a16:colId xmlns:a16="http://schemas.microsoft.com/office/drawing/2014/main" val="891696752"/>
                    </a:ext>
                  </a:extLst>
                </a:gridCol>
                <a:gridCol w="7482288">
                  <a:extLst>
                    <a:ext uri="{9D8B030D-6E8A-4147-A177-3AD203B41FA5}">
                      <a16:colId xmlns:a16="http://schemas.microsoft.com/office/drawing/2014/main" val="1145119585"/>
                    </a:ext>
                  </a:extLst>
                </a:gridCol>
              </a:tblGrid>
              <a:tr h="375776">
                <a:tc>
                  <a:txBody>
                    <a:bodyPr/>
                    <a:lstStyle/>
                    <a:p>
                      <a:r>
                        <a:rPr lang="cs-CZ" dirty="0"/>
                        <a:t>Tag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Popis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030361"/>
                  </a:ext>
                </a:extLst>
              </a:tr>
              <a:tr h="457194"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Vnější obal formuláře – všechny formulářové pole musí být uvnitř tohoto tagu.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204294"/>
                  </a:ext>
                </a:extLst>
              </a:tr>
              <a:tr h="457194"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Skupina formulářových polí (obal s rámečkem a popiskem pro pole, která spolu logicky souvisí), používá se pro členění složitějších formulářů.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0734405"/>
                  </a:ext>
                </a:extLst>
              </a:tr>
              <a:tr h="457194"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Popisek pro </a:t>
                      </a:r>
                      <a:r>
                        <a:rPr lang="cs-CZ" i="1" dirty="0" err="1"/>
                        <a:t>fieldset</a:t>
                      </a:r>
                      <a:r>
                        <a:rPr lang="cs-CZ" i="0" dirty="0"/>
                        <a:t> – je možné ho použít pouze uvnitř tagu </a:t>
                      </a:r>
                      <a:r>
                        <a:rPr lang="cs-CZ" i="1" dirty="0" err="1"/>
                        <a:t>fieldset</a:t>
                      </a:r>
                      <a:r>
                        <a:rPr lang="cs-CZ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0383228"/>
                  </a:ext>
                </a:extLst>
              </a:tr>
              <a:tr h="457194"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Popisek pro jednotlivá formulářová pole (každé pole/vstup by měl mít vlastní </a:t>
                      </a:r>
                      <a:r>
                        <a:rPr lang="cs-CZ" i="1" dirty="0"/>
                        <a:t>label</a:t>
                      </a:r>
                      <a:r>
                        <a:rPr lang="cs-CZ" dirty="0"/>
                        <a:t>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2666958"/>
                  </a:ext>
                </a:extLst>
              </a:tr>
              <a:tr h="457194"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Formulářové pole/vstup – zobrazí různé typy polí v závislosti na nastavení atributů. </a:t>
                      </a:r>
                    </a:p>
                    <a:p>
                      <a:r>
                        <a:rPr lang="cs-CZ" dirty="0"/>
                        <a:t>Pozor – nepárová značka!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8534"/>
                  </a:ext>
                </a:extLst>
              </a:tr>
              <a:tr h="457194"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Velké textové pole (s nastavitelnou velikostí).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9706564"/>
                  </a:ext>
                </a:extLst>
              </a:tr>
              <a:tr h="457194"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Rozbalovací seznam – výběr z předdefinovaných možností.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148264"/>
                  </a:ext>
                </a:extLst>
              </a:tr>
              <a:tr h="457194"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Obal pro skupinu možností </a:t>
                      </a:r>
                      <a:r>
                        <a:rPr lang="cs-CZ" i="1" dirty="0" err="1"/>
                        <a:t>selectu</a:t>
                      </a:r>
                      <a:r>
                        <a:rPr lang="cs-CZ" i="0" dirty="0"/>
                        <a:t>. Používá se pro logické seskupení možností a zobrazí také nadpis skupiny. Je možné ho použít pouze uvnitř tagu </a:t>
                      </a:r>
                      <a:r>
                        <a:rPr lang="cs-CZ" i="1" dirty="0" err="1"/>
                        <a:t>select</a:t>
                      </a:r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7684128"/>
                  </a:ext>
                </a:extLst>
              </a:tr>
              <a:tr h="457194"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Obal možnosti uvnitř </a:t>
                      </a:r>
                      <a:r>
                        <a:rPr lang="cs-CZ" i="1" dirty="0" err="1"/>
                        <a:t>selectu</a:t>
                      </a:r>
                      <a:r>
                        <a:rPr lang="cs-CZ" i="0" dirty="0"/>
                        <a:t> (pokud chceme seskupit, musí být ještě zanořena v </a:t>
                      </a:r>
                      <a:r>
                        <a:rPr lang="cs-CZ" i="1" dirty="0" err="1"/>
                        <a:t>optgroup</a:t>
                      </a:r>
                      <a:r>
                        <a:rPr lang="cs-CZ" i="0" dirty="0"/>
                        <a:t>).</a:t>
                      </a:r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1590736"/>
                  </a:ext>
                </a:extLst>
              </a:tr>
            </a:tbl>
          </a:graphicData>
        </a:graphic>
      </p:graphicFrame>
      <p:sp>
        <p:nvSpPr>
          <p:cNvPr id="3" name="Rectangle 1">
            <a:extLst>
              <a:ext uri="{FF2B5EF4-FFF2-40B4-BE49-F238E27FC236}">
                <a16:creationId xmlns:a16="http://schemas.microsoft.com/office/drawing/2014/main" id="{8991BBEC-0045-6D94-059B-D2ADFC4BCD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0730" y="2538693"/>
            <a:ext cx="1487908" cy="338554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&lt;</a:t>
            </a:r>
            <a:r>
              <a:rPr kumimoji="0" lang="cs-CZ" altLang="cs-CZ" sz="16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form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&gt;&lt;/</a:t>
            </a:r>
            <a:r>
              <a:rPr kumimoji="0" lang="cs-CZ" altLang="cs-CZ" sz="16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form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&gt;</a:t>
            </a:r>
            <a:endParaRPr kumimoji="0" lang="cs-CZ" altLang="cs-CZ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02C87192-4EE4-CEC6-B3AA-0638FD9117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0730" y="3011772"/>
            <a:ext cx="1907895" cy="338554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&lt;</a:t>
            </a:r>
            <a:r>
              <a:rPr kumimoji="0" lang="cs-CZ" altLang="cs-CZ" sz="16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fieldset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&gt;&lt;/</a:t>
            </a:r>
            <a:r>
              <a:rPr kumimoji="0" lang="cs-CZ" altLang="cs-CZ" sz="16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fieldset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&gt;</a:t>
            </a:r>
            <a:endParaRPr kumimoji="0" lang="cs-CZ" altLang="cs-CZ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8E8F8A88-938B-9455-AC65-90AE0AE80C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0730" y="3508011"/>
            <a:ext cx="1798890" cy="338554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&lt;legend&gt;&lt;/legend&gt;</a:t>
            </a:r>
            <a:endParaRPr kumimoji="0" lang="cs-CZ" altLang="cs-CZ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232F1976-B5B5-F854-678E-BD5A210214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0730" y="3968738"/>
            <a:ext cx="1475084" cy="338554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&lt;label&gt;&lt;/label&gt;</a:t>
            </a:r>
            <a:endParaRPr kumimoji="0" lang="cs-CZ" altLang="cs-CZ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9A1276E8-3EC7-19B1-7375-E3CC7D9880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0045" y="4420587"/>
            <a:ext cx="827471" cy="338554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&lt;input&gt;</a:t>
            </a:r>
            <a:endParaRPr kumimoji="0" lang="cs-CZ" altLang="cs-CZ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72E39DCC-2C60-80BE-59BB-ACDA8FE68B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0045" y="4934582"/>
            <a:ext cx="2071401" cy="338554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&lt;</a:t>
            </a:r>
            <a:r>
              <a:rPr kumimoji="0" lang="cs-CZ" altLang="cs-CZ" sz="16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textarea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&gt;&lt;/</a:t>
            </a:r>
            <a:r>
              <a:rPr kumimoji="0" lang="cs-CZ" altLang="cs-CZ" sz="16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textarea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&gt;</a:t>
            </a:r>
            <a:endParaRPr kumimoji="0" lang="cs-CZ" altLang="cs-CZ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26E31DB5-7FE5-9487-C279-ECB2CB4DE3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5123" y="5368675"/>
            <a:ext cx="1648208" cy="338554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&lt;</a:t>
            </a:r>
            <a:r>
              <a:rPr kumimoji="0" lang="cs-CZ" altLang="cs-CZ" sz="16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select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&gt;&lt;/</a:t>
            </a:r>
            <a:r>
              <a:rPr kumimoji="0" lang="cs-CZ" altLang="cs-CZ" sz="16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select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&gt;</a:t>
            </a:r>
            <a:endParaRPr kumimoji="0" lang="cs-CZ" altLang="cs-CZ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7">
            <a:extLst>
              <a:ext uri="{FF2B5EF4-FFF2-40B4-BE49-F238E27FC236}">
                <a16:creationId xmlns:a16="http://schemas.microsoft.com/office/drawing/2014/main" id="{2256881E-550D-C8EB-A826-E44CA16165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0045" y="5847158"/>
            <a:ext cx="2228495" cy="338554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&lt;</a:t>
            </a:r>
            <a:r>
              <a:rPr kumimoji="0" lang="cs-CZ" altLang="cs-CZ" sz="16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optgroup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&gt;&lt;/</a:t>
            </a:r>
            <a:r>
              <a:rPr kumimoji="0" lang="cs-CZ" altLang="cs-CZ" sz="16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optgroup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&gt;</a:t>
            </a:r>
            <a:endParaRPr kumimoji="0" lang="cs-CZ" altLang="cs-CZ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7">
            <a:extLst>
              <a:ext uri="{FF2B5EF4-FFF2-40B4-BE49-F238E27FC236}">
                <a16:creationId xmlns:a16="http://schemas.microsoft.com/office/drawing/2014/main" id="{66282B8B-8D39-A744-ECA2-3D3BC3FEDE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4967" y="6378909"/>
            <a:ext cx="1770036" cy="338554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&lt;</a:t>
            </a:r>
            <a:r>
              <a:rPr kumimoji="0" lang="cs-CZ" altLang="cs-CZ" sz="16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option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&gt;&lt;/</a:t>
            </a:r>
            <a:r>
              <a:rPr kumimoji="0" lang="cs-CZ" altLang="cs-CZ" sz="16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option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&gt;</a:t>
            </a:r>
            <a:endParaRPr kumimoji="0" lang="cs-CZ" altLang="cs-CZ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13326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/>
          <p:nvPr/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2"/>
          <p:cNvSpPr/>
          <p:nvPr/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117"/>
                </a:srgbClr>
              </a:gs>
            </a:gsLst>
            <a:lin ang="13800001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2"/>
          <p:cNvSpPr/>
          <p:nvPr/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rgbClr val="4472C4">
                  <a:alpha val="65098"/>
                </a:srgbClr>
              </a:gs>
              <a:gs pos="100000">
                <a:srgbClr val="000000">
                  <a:alpha val="29019"/>
                </a:srgbClr>
              </a:gs>
            </a:gsLst>
            <a:lin ang="13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2"/>
          <p:cNvSpPr/>
          <p:nvPr/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0980"/>
                </a:srgbClr>
              </a:gs>
              <a:gs pos="100000">
                <a:srgbClr val="1F3864">
                  <a:alpha val="50980"/>
                </a:srgbClr>
              </a:gs>
            </a:gsLst>
            <a:lin ang="16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2"/>
          <p:cNvSpPr txBox="1">
            <a:spLocks noGrp="1"/>
          </p:cNvSpPr>
          <p:nvPr>
            <p:ph type="title"/>
          </p:nvPr>
        </p:nvSpPr>
        <p:spPr>
          <a:xfrm>
            <a:off x="1074198" y="281876"/>
            <a:ext cx="7041101" cy="10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cs-CZ" sz="4000" dirty="0">
                <a:solidFill>
                  <a:srgbClr val="FFFFFF"/>
                </a:solidFill>
              </a:rPr>
              <a:t>Formuláře – </a:t>
            </a:r>
            <a:r>
              <a:rPr lang="cs-CZ" sz="4000" i="1" dirty="0" err="1">
                <a:solidFill>
                  <a:srgbClr val="FFFFFF"/>
                </a:solidFill>
              </a:rPr>
              <a:t>form</a:t>
            </a:r>
            <a:r>
              <a:rPr lang="cs-CZ" sz="4000" i="1" dirty="0">
                <a:solidFill>
                  <a:srgbClr val="FFFFFF"/>
                </a:solidFill>
              </a:rPr>
              <a:t> </a:t>
            </a:r>
            <a:endParaRPr dirty="0"/>
          </a:p>
        </p:txBody>
      </p:sp>
      <p:sp>
        <p:nvSpPr>
          <p:cNvPr id="101" name="Google Shape;101;p2"/>
          <p:cNvSpPr txBox="1">
            <a:spLocks noGrp="1"/>
          </p:cNvSpPr>
          <p:nvPr>
            <p:ph type="body" idx="1"/>
          </p:nvPr>
        </p:nvSpPr>
        <p:spPr>
          <a:xfrm>
            <a:off x="1074198" y="2310151"/>
            <a:ext cx="10021302" cy="38687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5152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cs-CZ" sz="2400" dirty="0">
                <a:latin typeface="Arial"/>
                <a:ea typeface="Arial"/>
                <a:cs typeface="Arial"/>
                <a:sym typeface="Arial"/>
              </a:rPr>
              <a:t>Tagu </a:t>
            </a:r>
            <a:r>
              <a:rPr lang="cs-CZ" sz="2400" i="1" dirty="0" err="1">
                <a:latin typeface="Arial"/>
                <a:ea typeface="Arial"/>
                <a:cs typeface="Arial"/>
                <a:sym typeface="Arial"/>
              </a:rPr>
              <a:t>form</a:t>
            </a:r>
            <a:r>
              <a:rPr lang="cs-CZ" sz="2400" i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cs-CZ" sz="2400" dirty="0">
                <a:latin typeface="Arial"/>
                <a:ea typeface="Arial"/>
                <a:cs typeface="Arial"/>
                <a:sym typeface="Arial"/>
              </a:rPr>
              <a:t>nastavujeme nejčastěji tyto atributy:</a:t>
            </a:r>
          </a:p>
          <a:p>
            <a:pPr marL="348052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cs-CZ" sz="2400" i="1" dirty="0" err="1"/>
              <a:t>action</a:t>
            </a:r>
            <a:r>
              <a:rPr lang="cs-CZ" sz="2400" dirty="0"/>
              <a:t> – odkaz, kam se mají data z formuláře odeslat</a:t>
            </a:r>
          </a:p>
          <a:p>
            <a:pPr marL="348052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cs-CZ" sz="2400" i="1" dirty="0" err="1"/>
              <a:t>m</a:t>
            </a:r>
            <a:r>
              <a:rPr lang="cs-CZ" sz="2400" i="1" dirty="0" err="1">
                <a:latin typeface="Arial"/>
                <a:ea typeface="Arial"/>
                <a:cs typeface="Arial"/>
                <a:sym typeface="Arial"/>
              </a:rPr>
              <a:t>ethod</a:t>
            </a:r>
            <a:r>
              <a:rPr lang="cs-CZ" sz="2400" i="1" dirty="0">
                <a:latin typeface="Arial"/>
                <a:ea typeface="Arial"/>
                <a:cs typeface="Arial"/>
                <a:sym typeface="Arial"/>
              </a:rPr>
              <a:t> – </a:t>
            </a:r>
            <a:r>
              <a:rPr lang="cs-CZ" sz="2400" dirty="0">
                <a:latin typeface="Arial"/>
                <a:ea typeface="Arial"/>
                <a:cs typeface="Arial"/>
                <a:sym typeface="Arial"/>
              </a:rPr>
              <a:t>HTTP metoda (GET nebo mnohem častěji POST)</a:t>
            </a:r>
          </a:p>
          <a:p>
            <a:pPr marL="348052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cs-CZ" sz="2400" i="1" dirty="0" err="1"/>
              <a:t>enctype</a:t>
            </a:r>
            <a:r>
              <a:rPr lang="cs-CZ" sz="2400" dirty="0"/>
              <a:t> – nastavení jaký druh dat odesíláme (typicky při práci se soubory, např. obrázky)</a:t>
            </a:r>
            <a:endParaRPr sz="2400" dirty="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221294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440</TotalTime>
  <Words>4391</Words>
  <Application>Microsoft Office PowerPoint</Application>
  <PresentationFormat>Širokoúhlá obrazovka</PresentationFormat>
  <Paragraphs>222</Paragraphs>
  <Slides>40</Slides>
  <Notes>40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40</vt:i4>
      </vt:variant>
    </vt:vector>
  </HeadingPairs>
  <TitlesOfParts>
    <vt:vector size="44" baseType="lpstr">
      <vt:lpstr>Arial</vt:lpstr>
      <vt:lpstr>Calibri</vt:lpstr>
      <vt:lpstr>JetBrains Mono</vt:lpstr>
      <vt:lpstr>Office Theme</vt:lpstr>
      <vt:lpstr>Frontend – HTML (tabulky a formuláře)</vt:lpstr>
      <vt:lpstr>Tabulka – tagy</vt:lpstr>
      <vt:lpstr>Tabulka – příklady</vt:lpstr>
      <vt:lpstr>Tabulka – příklady (colspan)</vt:lpstr>
      <vt:lpstr>Tabulka – příklady (rowspan)</vt:lpstr>
      <vt:lpstr>Formuláře</vt:lpstr>
      <vt:lpstr>Formuláře – úvod </vt:lpstr>
      <vt:lpstr>Formuláře – tagy</vt:lpstr>
      <vt:lpstr>Formuláře – form </vt:lpstr>
      <vt:lpstr>Formuláře – form </vt:lpstr>
      <vt:lpstr>Formuláře – fieldset a legend </vt:lpstr>
      <vt:lpstr>Formuláře – label </vt:lpstr>
      <vt:lpstr>Formuláře – label </vt:lpstr>
      <vt:lpstr>Formuláře – společné atributy polí </vt:lpstr>
      <vt:lpstr>Formuláře – textarea </vt:lpstr>
      <vt:lpstr>Formuláře – textarea </vt:lpstr>
      <vt:lpstr>Formuláře – select </vt:lpstr>
      <vt:lpstr>Formuláře – select </vt:lpstr>
      <vt:lpstr>Formuláře – select </vt:lpstr>
      <vt:lpstr>Formuláře – select </vt:lpstr>
      <vt:lpstr>Formuláře – input</vt:lpstr>
      <vt:lpstr>Formuláře – input type text</vt:lpstr>
      <vt:lpstr>Formuláře – input type email</vt:lpstr>
      <vt:lpstr>Formuláře – input type password</vt:lpstr>
      <vt:lpstr>Formuláře – input type checkbox</vt:lpstr>
      <vt:lpstr>Formuláře – input type radio</vt:lpstr>
      <vt:lpstr>Formuláře – input type date</vt:lpstr>
      <vt:lpstr>Formuláře – input type date</vt:lpstr>
      <vt:lpstr>Formuláře – input type number</vt:lpstr>
      <vt:lpstr>Formuláře – input type search</vt:lpstr>
      <vt:lpstr>Formuláře – input type file</vt:lpstr>
      <vt:lpstr>Formuláře – input type submit</vt:lpstr>
      <vt:lpstr>Formuláře – input type hidden</vt:lpstr>
      <vt:lpstr>Formuláře – input</vt:lpstr>
      <vt:lpstr>Formuláře – příklady</vt:lpstr>
      <vt:lpstr>Formuláře – příklady</vt:lpstr>
      <vt:lpstr>Formuláře – příklady</vt:lpstr>
      <vt:lpstr>Formuláře – příklady</vt:lpstr>
      <vt:lpstr>Formuláře – příklady</vt:lpstr>
      <vt:lpstr>Formuláře – příklady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Development Kurz</dc:title>
  <dc:creator>HlavniProfil</dc:creator>
  <cp:lastModifiedBy>Jakub Pradeniak</cp:lastModifiedBy>
  <cp:revision>37</cp:revision>
  <dcterms:modified xsi:type="dcterms:W3CDTF">2024-01-12T18:03:31Z</dcterms:modified>
</cp:coreProperties>
</file>