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77" r:id="rId4"/>
    <p:sldId id="278" r:id="rId5"/>
    <p:sldId id="279" r:id="rId6"/>
    <p:sldId id="281" r:id="rId7"/>
    <p:sldId id="280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2374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672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328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156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216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298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240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323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590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636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126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ext-decor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text-transfor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" y="0"/>
            <a:ext cx="1219200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HTML + CSS – reset, CSS proměnné a práce s textem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dirty="0">
                <a:solidFill>
                  <a:srgbClr val="FFFFFF"/>
                </a:solidFill>
              </a:rPr>
              <a:t>CSS</a:t>
            </a:r>
            <a:r>
              <a:rPr lang="cs-CZ" sz="4000" dirty="0">
                <a:solidFill>
                  <a:srgbClr val="FFFFFF"/>
                </a:solidFill>
              </a:rPr>
              <a:t> </a:t>
            </a:r>
            <a:r>
              <a:rPr lang="cs-CZ" dirty="0">
                <a:solidFill>
                  <a:srgbClr val="FFFFFF"/>
                </a:solidFill>
              </a:rPr>
              <a:t>–</a:t>
            </a:r>
            <a:r>
              <a:rPr lang="cs-CZ" sz="4000" dirty="0">
                <a:solidFill>
                  <a:srgbClr val="FFFFFF"/>
                </a:solidFill>
              </a:rPr>
              <a:t> práce s textem (příklady)</a:t>
            </a:r>
            <a:endParaRPr sz="40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12054" y="1872617"/>
            <a:ext cx="4068440" cy="440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Vytvoření jednoduché karty.  CSS</a:t>
            </a:r>
            <a:r>
              <a:rPr lang="cs-CZ" sz="2400" dirty="0"/>
              <a:t> včetně proměnných a resetu (vlevo).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4FD2D6-323B-107A-DA69-26B31B49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494" y="1728015"/>
            <a:ext cx="3034805" cy="50013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root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--default-font-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family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Arial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sans-serif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heading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family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"Calibri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Light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sans-serif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--default-font-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16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color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#000000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--background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#ffffff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html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--default-font-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size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*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*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before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*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after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box-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sizing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border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-box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body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margin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padding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family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--default-font-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family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color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color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background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--background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img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max-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7F1DF7-4C15-A69A-803F-757E6CE05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084" y="2290806"/>
            <a:ext cx="2667718" cy="398570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simple-card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max-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1.15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h2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family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heading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family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last-child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text-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align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right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text-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decoration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none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weight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bold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color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--font-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color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&amp;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hover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text-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decoration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underline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6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dirty="0">
                <a:solidFill>
                  <a:srgbClr val="FFFFFF"/>
                </a:solidFill>
              </a:rPr>
              <a:t>CSS</a:t>
            </a:r>
            <a:r>
              <a:rPr lang="cs-CZ" sz="4400" dirty="0">
                <a:solidFill>
                  <a:srgbClr val="FFFFFF"/>
                </a:solidFill>
              </a:rPr>
              <a:t> – </a:t>
            </a:r>
            <a:r>
              <a:rPr lang="cs-CZ" sz="4000" dirty="0">
                <a:solidFill>
                  <a:srgbClr val="FFFFFF"/>
                </a:solidFill>
              </a:rPr>
              <a:t>práce s textem (příklady)</a:t>
            </a:r>
            <a:endParaRPr sz="40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6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Vytvoření jednoduchého záhlaví pro příspěvek – HTML struktura: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54B64E23-4765-97EB-556A-8B14E346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76" y="3000620"/>
            <a:ext cx="7230484" cy="124794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A4A3BBF-A51A-CA51-D09C-EEE2D6071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40" y="3852978"/>
            <a:ext cx="5285421" cy="280076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header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hgroup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&lt;h1&gt;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Tvorba webových aplikací - základní technologie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&lt;p&gt;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Naposledy upraveno 15. 6. 2023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&lt;p&gt;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Doba čtení: 16 minut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hgroup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1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dirty="0">
                <a:solidFill>
                  <a:srgbClr val="FFFFFF"/>
                </a:solidFill>
              </a:rPr>
              <a:t>CSS</a:t>
            </a:r>
            <a:r>
              <a:rPr lang="cs-CZ" sz="4400" dirty="0">
                <a:solidFill>
                  <a:srgbClr val="FFFFFF"/>
                </a:solidFill>
              </a:rPr>
              <a:t> – </a:t>
            </a:r>
            <a:r>
              <a:rPr lang="cs-CZ" sz="4000" dirty="0">
                <a:solidFill>
                  <a:srgbClr val="FFFFFF"/>
                </a:solidFill>
              </a:rPr>
              <a:t>práce s textem (příklady)</a:t>
            </a:r>
            <a:endParaRPr sz="40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6516210" cy="407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Vytvoření jednoduchého záhlaví pro příspěvek CSS – reset zůstává stejný jako u Karty, pouze přidána proměnná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EB5314-1622-3571-02AC-0B5A86D68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777" y="4613568"/>
            <a:ext cx="2457724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--font-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gray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#9b9b9b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81B23F-598D-094B-43AD-D644FE728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543" y="2595162"/>
            <a:ext cx="3089307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post-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text-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align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right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&amp;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first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of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-type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text-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transform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uppercase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&amp;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last-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of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-type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weight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700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font-style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italic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--font-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color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gray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6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reset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CSS reset je běžná praktika pro sjednocení vzhledu napříč prohlížeči.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Zjednodušeně řečeno se jedná o nastavení některých CSS vlastností do námi definovaných hodnot.</a:t>
            </a:r>
          </a:p>
          <a:p>
            <a:pPr marL="5152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Důvod pro použití CSS resetu je jednoduchý – různé prohlížeče mají pro některé CSS vlastnosti nastavené různé hodnoty. To se nám moc nehodí, protože chceme, aby naše aplikace vypadala vždy stejně.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63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reset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730632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Napravo je příklad velmi jednoduchého resetu CSS.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Co nám zajistí:</a:t>
            </a:r>
          </a:p>
          <a:p>
            <a:pPr marL="805252"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000" dirty="0"/>
              <a:t>Nastaví velikost písma (16px by mělo být výchozí nastavení, ale pro jistotu si ho nastavíme explicitně)</a:t>
            </a:r>
          </a:p>
          <a:p>
            <a:pPr marL="805252"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000" dirty="0"/>
              <a:t>Odstraní nechtěné vnější a vnitřní okraje na </a:t>
            </a:r>
            <a:r>
              <a:rPr lang="cs-CZ" sz="2000" i="1" dirty="0"/>
              <a:t>body</a:t>
            </a:r>
            <a:r>
              <a:rPr lang="cs-CZ" sz="2000" dirty="0"/>
              <a:t> elementu</a:t>
            </a:r>
          </a:p>
          <a:p>
            <a:pPr marL="805252"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000" dirty="0">
                <a:latin typeface="Arial"/>
                <a:ea typeface="Arial"/>
                <a:cs typeface="Arial"/>
                <a:sym typeface="Arial"/>
              </a:rPr>
              <a:t>Všem elementům nastaví jednotné vypočítávaní vnitřních a vnějších okrajů a rámečků</a:t>
            </a:r>
          </a:p>
          <a:p>
            <a:pPr marL="805252"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000" dirty="0"/>
              <a:t>Nastaví obrázky tak, aby nepřetékaly ven ze svého obalu</a:t>
            </a:r>
            <a:r>
              <a:rPr lang="cs-CZ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9ED2D-C8CF-3BDE-F6A9-BBCCEDFE5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393" y="2265364"/>
            <a:ext cx="2289409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html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16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*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*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before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*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after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box-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sizing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border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-box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body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margin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padding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img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max-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proměnné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CSS proměnné nám dávají možnost uložit si nastavení (různé hodnoty) tak, abychom je mohli snadno změnit napříč celou aplikací.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Různé barvy, velikosti, stínování nebo i nastavení jednoduchých animací si můžeme uložit na jedno místo – typicky ke kořenovému elementu.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Ve zbytku kódu budeme místo samotných hodnot používat právě CSS proměnné.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Počet proměnných není omezen, můžeme si jich vytvořit kolik potřebujeme.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11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proměnné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59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CSS proměnné vytvoříme snadno: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10A94-CDB3-4B1B-2DA4-94B3F41A0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2459491"/>
            <a:ext cx="2638864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jmeno-promenne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hodnota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4CB67D5C-3382-C799-5377-8721C778F63B}"/>
              </a:ext>
            </a:extLst>
          </p:cNvPr>
          <p:cNvSpPr txBox="1">
            <a:spLocks/>
          </p:cNvSpPr>
          <p:nvPr/>
        </p:nvSpPr>
        <p:spPr>
          <a:xfrm>
            <a:off x="1074198" y="3132576"/>
            <a:ext cx="10021302" cy="59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Pozor! Název proměnné vždy musí začínat dvěma pomlčkami.</a:t>
            </a:r>
          </a:p>
        </p:txBody>
      </p:sp>
      <p:sp>
        <p:nvSpPr>
          <p:cNvPr id="4" name="Google Shape;101;p2">
            <a:extLst>
              <a:ext uri="{FF2B5EF4-FFF2-40B4-BE49-F238E27FC236}">
                <a16:creationId xmlns:a16="http://schemas.microsoft.com/office/drawing/2014/main" id="{22966A03-C23D-6115-E65A-90C62C1706C4}"/>
              </a:ext>
            </a:extLst>
          </p:cNvPr>
          <p:cNvSpPr txBox="1">
            <a:spLocks/>
          </p:cNvSpPr>
          <p:nvPr/>
        </p:nvSpPr>
        <p:spPr>
          <a:xfrm>
            <a:off x="1074198" y="4305908"/>
            <a:ext cx="7611528" cy="203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Příklad vytvoření proměnných pro výchozí velikost písma, barvy písma a barvy pozadí aplikace.</a:t>
            </a:r>
          </a:p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cs-CZ" sz="2400" dirty="0"/>
          </a:p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Proměnné ukládáme ke kořenovému elementu – všimněte si, že používáme selektor pseudo elementu </a:t>
            </a:r>
            <a:r>
              <a:rPr lang="cs-CZ" sz="2400" i="1" dirty="0"/>
              <a:t>:</a:t>
            </a:r>
            <a:r>
              <a:rPr lang="cs-CZ" sz="2400" i="1" dirty="0" err="1"/>
              <a:t>root</a:t>
            </a:r>
            <a:r>
              <a:rPr lang="cs-CZ" sz="2400" dirty="0"/>
              <a:t> (kořen).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1274F4-438E-A577-F1D3-2749981E9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726" y="4660562"/>
            <a:ext cx="2432076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root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--default-font-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16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--font-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#000000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--background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#ffffff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43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proměnné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7377344" cy="15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CSS proměnné použijeme pomocí funkce </a:t>
            </a:r>
            <a:r>
              <a:rPr lang="cs-CZ" sz="2400" b="1" i="1" dirty="0"/>
              <a:t>var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Obecně se tedy CSS proměnná použije následovně: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1650D-6BE0-50F3-5045-CE746768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014" y="1834477"/>
            <a:ext cx="2598788" cy="489364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root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--default-font-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16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--font-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color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#000000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--background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#ffffff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html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--default-font-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size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*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*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before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*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after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box-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sizing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border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-box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body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margin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padding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color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--font-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color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background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--background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img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max-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116E34-5716-8055-149A-4E38E63C0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910" y="3942746"/>
            <a:ext cx="3071675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vlastnost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jmeno-promenne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Google Shape;101;p2">
            <a:extLst>
              <a:ext uri="{FF2B5EF4-FFF2-40B4-BE49-F238E27FC236}">
                <a16:creationId xmlns:a16="http://schemas.microsoft.com/office/drawing/2014/main" id="{D70D98E0-A56E-3E88-F261-EB4B2FDBBBBE}"/>
              </a:ext>
            </a:extLst>
          </p:cNvPr>
          <p:cNvSpPr txBox="1">
            <a:spLocks/>
          </p:cNvSpPr>
          <p:nvPr/>
        </p:nvSpPr>
        <p:spPr>
          <a:xfrm>
            <a:off x="1074198" y="4556750"/>
            <a:ext cx="7377344" cy="15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Vpravo je upravený CSS reset, kde se se již využívají proměnné.</a:t>
            </a:r>
          </a:p>
        </p:txBody>
      </p:sp>
    </p:spTree>
    <p:extLst>
      <p:ext uri="{BB962C8B-B14F-4D97-AF65-F5344CB8AC3E}">
        <p14:creationId xmlns:p14="http://schemas.microsoft.com/office/powerpoint/2010/main" val="330578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proměnné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7377344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K čemu je to dobré?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praxi si můžete představit, že bude nutné upravit barvu písma. 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Barva by ovšem nebyla nastavena pouze u </a:t>
            </a:r>
            <a:r>
              <a:rPr lang="cs-CZ" sz="2400" i="1" dirty="0"/>
              <a:t>body</a:t>
            </a:r>
            <a:r>
              <a:rPr lang="cs-CZ" sz="2400" dirty="0"/>
              <a:t> elementu, jako v příkladu, ale u mnoha dalších. 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Při použití CSS proměnných stačí upravit pouze jeden řádek.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1650D-6BE0-50F3-5045-CE746768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014" y="1834477"/>
            <a:ext cx="2598788" cy="489364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root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--default-font-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16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--font-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color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#000000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--background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#ffffff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html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--default-font-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size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*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*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before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*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after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box-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sizing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border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-box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body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margin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padding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color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--font-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color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background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--background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img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max-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3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– práce s textem</a:t>
            </a:r>
            <a:endParaRPr dirty="0"/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DE34C18B-BB34-BEF3-ADFB-CD6CD46B4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61921"/>
              </p:ext>
            </p:extLst>
          </p:nvPr>
        </p:nvGraphicFramePr>
        <p:xfrm>
          <a:off x="1074198" y="1766657"/>
          <a:ext cx="10021302" cy="49165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6109">
                  <a:extLst>
                    <a:ext uri="{9D8B030D-6E8A-4147-A177-3AD203B41FA5}">
                      <a16:colId xmlns:a16="http://schemas.microsoft.com/office/drawing/2014/main" val="891696752"/>
                    </a:ext>
                  </a:extLst>
                </a:gridCol>
                <a:gridCol w="1526109">
                  <a:extLst>
                    <a:ext uri="{9D8B030D-6E8A-4147-A177-3AD203B41FA5}">
                      <a16:colId xmlns:a16="http://schemas.microsoft.com/office/drawing/2014/main" val="1597771242"/>
                    </a:ext>
                  </a:extLst>
                </a:gridCol>
                <a:gridCol w="6969084">
                  <a:extLst>
                    <a:ext uri="{9D8B030D-6E8A-4147-A177-3AD203B41FA5}">
                      <a16:colId xmlns:a16="http://schemas.microsoft.com/office/drawing/2014/main" val="1145119585"/>
                    </a:ext>
                  </a:extLst>
                </a:gridCol>
              </a:tblGrid>
              <a:tr h="344510">
                <a:tc>
                  <a:txBody>
                    <a:bodyPr/>
                    <a:lstStyle/>
                    <a:p>
                      <a:r>
                        <a:rPr lang="cs-CZ" dirty="0"/>
                        <a:t>Vlastnost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361"/>
                  </a:ext>
                </a:extLst>
              </a:tr>
              <a:tr h="927259">
                <a:tc>
                  <a:txBody>
                    <a:bodyPr/>
                    <a:lstStyle/>
                    <a:p>
                      <a:r>
                        <a:rPr lang="cs-CZ" dirty="0"/>
                        <a:t>font-</a:t>
                      </a:r>
                      <a:r>
                        <a:rPr lang="cs-CZ" dirty="0" err="1"/>
                        <a:t>family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Text – název písma.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konkrétní druh písma (font) danému elementu i jeho potomkům (pokud nemají nastavenu velikost písma separátně).</a:t>
                      </a:r>
                    </a:p>
                    <a:p>
                      <a:r>
                        <a:rPr lang="cs-CZ" i="1" dirty="0"/>
                        <a:t>Vždy chcete mít kromě konkrétního písma nastavenou i tzv. rodinu písma, kdyby se konkrétní písmo nepodařilo načíst.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73068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/>
                        <a:t>font-</a:t>
                      </a:r>
                      <a:r>
                        <a:rPr lang="cs-CZ" dirty="0" err="1"/>
                        <a:t>size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Číslo v em, rem nebo px.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velikost písma danému elementu i jeho potomkům (pokud nemají separátní nastavení).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4294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/>
                        <a:t>font-</a:t>
                      </a:r>
                      <a:r>
                        <a:rPr lang="cs-CZ" dirty="0" err="1"/>
                        <a:t>weight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Číslo nebo klíčová slova.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tučnost písma danému elementu i jeho potomkům (pokud nemají separátní nastavení).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34405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/>
                        <a:t>font-style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normal</a:t>
                      </a:r>
                      <a:r>
                        <a:rPr lang="cs-CZ" dirty="0"/>
                        <a:t>/</a:t>
                      </a:r>
                      <a:r>
                        <a:rPr lang="cs-CZ" dirty="0" err="1"/>
                        <a:t>italic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písmo na kurzívu pro daný element i jeho potomky (pokud nemají separátní nastavení).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83228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/>
                        <a:t>text-</a:t>
                      </a:r>
                      <a:r>
                        <a:rPr lang="cs-CZ" dirty="0" err="1"/>
                        <a:t>align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left</a:t>
                      </a:r>
                      <a:r>
                        <a:rPr lang="cs-CZ" dirty="0"/>
                        <a:t>/</a:t>
                      </a:r>
                      <a:r>
                        <a:rPr lang="cs-CZ" dirty="0" err="1"/>
                        <a:t>right</a:t>
                      </a:r>
                      <a:r>
                        <a:rPr lang="cs-CZ" dirty="0"/>
                        <a:t>/center/</a:t>
                      </a:r>
                    </a:p>
                    <a:p>
                      <a:r>
                        <a:rPr lang="cs-CZ" dirty="0" err="1"/>
                        <a:t>justify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zarovnání písma v daném elementu i jeho potomcích (pokud nemají separátní nastavení). </a:t>
                      </a:r>
                      <a:r>
                        <a:rPr lang="cs-CZ" i="1" dirty="0"/>
                        <a:t>Pouze u blokových elementů.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66958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/>
                        <a:t>text-</a:t>
                      </a:r>
                      <a:r>
                        <a:rPr lang="cs-CZ" dirty="0" err="1"/>
                        <a:t>decoration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Klíčová slova.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„dekoraci“ písma v daném elementu i jeho potomcích (pokud nemají separátní nastavení). Viz.: </a:t>
                      </a:r>
                      <a:r>
                        <a:rPr lang="cs-CZ" dirty="0">
                          <a:hlinkClick r:id="rId3"/>
                        </a:rPr>
                        <a:t>https://developer.mozilla.org/en-US/docs/Web/CSS/text-decoration</a:t>
                      </a:r>
                      <a:r>
                        <a:rPr lang="cs-CZ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534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/>
                        <a:t>text-</a:t>
                      </a:r>
                      <a:r>
                        <a:rPr lang="cs-CZ" dirty="0" err="1"/>
                        <a:t>transform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Klíčová slova.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Transformuje písmo v daném elementu i jeho potomcích (pokud nemají separátní nastavení). Viz.: </a:t>
                      </a:r>
                      <a:r>
                        <a:rPr lang="cs-CZ" dirty="0">
                          <a:hlinkClick r:id="rId4"/>
                        </a:rPr>
                        <a:t>https://developer.mozilla.org/en-US/docs/Web/CSS/text-transform</a:t>
                      </a:r>
                      <a:r>
                        <a:rPr lang="cs-CZ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7233"/>
                  </a:ext>
                </a:extLst>
              </a:tr>
              <a:tr h="419154">
                <a:tc>
                  <a:txBody>
                    <a:bodyPr/>
                    <a:lstStyle/>
                    <a:p>
                      <a:r>
                        <a:rPr lang="cs-CZ" dirty="0" err="1"/>
                        <a:t>color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Kód barvy.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/>
                        <a:t>Nastaví barvu písma danému elementu i jeho potomkům (pokud nemají separátní nastavení).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2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92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dirty="0">
                <a:solidFill>
                  <a:srgbClr val="FFFFFF"/>
                </a:solidFill>
              </a:rPr>
              <a:t>CSS</a:t>
            </a:r>
            <a:r>
              <a:rPr lang="cs-CZ" sz="4000" dirty="0">
                <a:solidFill>
                  <a:srgbClr val="FFFFFF"/>
                </a:solidFill>
              </a:rPr>
              <a:t> </a:t>
            </a:r>
            <a:r>
              <a:rPr lang="cs-CZ" dirty="0">
                <a:solidFill>
                  <a:srgbClr val="FFFFFF"/>
                </a:solidFill>
              </a:rPr>
              <a:t>–</a:t>
            </a:r>
            <a:r>
              <a:rPr lang="cs-CZ" sz="4000" dirty="0">
                <a:solidFill>
                  <a:srgbClr val="FFFFFF"/>
                </a:solidFill>
              </a:rPr>
              <a:t> práce s textem (příklady)</a:t>
            </a:r>
            <a:endParaRPr sz="40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7041101" cy="53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Vytvoření jednoduché karty – HTML struktura: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27DB578-1CDD-A67C-9D7C-B04049961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299" y="2431267"/>
            <a:ext cx="2805019" cy="370006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1358A9D-9E74-8D68-9F84-EBCB03C4C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93" y="2840854"/>
            <a:ext cx="5923416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&lt;div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simple-card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&lt;h2&gt;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Jednoduchá karta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&lt;/h2&gt;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img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="peyto-lake.jpg"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="Jezero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Peyto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&lt;p&gt;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ipsum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dolor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amet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consectetur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adipisicing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elit.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&lt;p&gt;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Alias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aliquam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consectetur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debitis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dolorem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doloremque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exercitationem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illum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inventore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maxime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nihil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provident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quibusdam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sed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suscipit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unde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vel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veniam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&lt;p&gt;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&lt;a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Odkaz na další stránku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&lt;/a&gt;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&lt;/p&gt;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1457</Words>
  <Application>Microsoft Office PowerPoint</Application>
  <PresentationFormat>Širokoúhlá obrazovka</PresentationFormat>
  <Paragraphs>92</Paragraphs>
  <Slides>12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JetBrains Mono</vt:lpstr>
      <vt:lpstr>Office Theme</vt:lpstr>
      <vt:lpstr>Frontend – HTML + CSS – reset, CSS proměnné a práce s textem</vt:lpstr>
      <vt:lpstr>CSS reset</vt:lpstr>
      <vt:lpstr>CSS reset</vt:lpstr>
      <vt:lpstr>CSS proměnné</vt:lpstr>
      <vt:lpstr>CSS proměnné</vt:lpstr>
      <vt:lpstr>CSS proměnné</vt:lpstr>
      <vt:lpstr>CSS proměnné</vt:lpstr>
      <vt:lpstr>CSS – práce s textem</vt:lpstr>
      <vt:lpstr>CSS – práce s textem (příklady)</vt:lpstr>
      <vt:lpstr>CSS – práce s textem (příklady)</vt:lpstr>
      <vt:lpstr>CSS – práce s textem (příklady)</vt:lpstr>
      <vt:lpstr>CSS – práce s textem (příklady)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24</cp:revision>
  <dcterms:modified xsi:type="dcterms:W3CDTF">2024-03-25T20:00:24Z</dcterms:modified>
</cp:coreProperties>
</file>