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1" r:id="rId16"/>
    <p:sldId id="277" r:id="rId17"/>
    <p:sldId id="270" r:id="rId18"/>
    <p:sldId id="278" r:id="rId19"/>
    <p:sldId id="279" r:id="rId20"/>
    <p:sldId id="276" r:id="rId21"/>
    <p:sldId id="272" r:id="rId22"/>
    <p:sldId id="274" r:id="rId23"/>
    <p:sldId id="275" r:id="rId24"/>
    <p:sldId id="287" r:id="rId25"/>
    <p:sldId id="286" r:id="rId26"/>
    <p:sldId id="273" r:id="rId27"/>
    <p:sldId id="280" r:id="rId28"/>
    <p:sldId id="281" r:id="rId29"/>
    <p:sldId id="282" r:id="rId30"/>
    <p:sldId id="285"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C49DC-6CDA-3A79-E5E2-61500BDCE015}" v="361" dt="2024-05-08T23:13:40.255"/>
    <p1510:client id="{09CC5F45-100F-7CAC-B53B-78B57373F863}" v="2092" dt="2024-05-08T08:20:18.042"/>
    <p1510:client id="{97112CA2-79FE-6F19-E7C9-D2AB397589B0}" v="913" dt="2024-05-08T03:40:41.220"/>
    <p1510:client id="{F26577F9-6DF6-AD7E-29B3-973DD56B6D62}" v="4" dt="2024-05-10T00:07:39.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7879D-254A-47EF-A14C-0ED8FDE1DEED}" type="datetimeFigureOut">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8DE3F-1910-486F-96A7-A75E8B3715D3}" type="slidenum">
              <a:t>‹#›</a:t>
            </a:fld>
            <a:endParaRPr lang="en-US"/>
          </a:p>
        </p:txBody>
      </p:sp>
    </p:spTree>
    <p:extLst>
      <p:ext uri="{BB962C8B-B14F-4D97-AF65-F5344CB8AC3E}">
        <p14:creationId xmlns:p14="http://schemas.microsoft.com/office/powerpoint/2010/main" val="1153010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https://excalidraw.com/</a:t>
            </a:r>
          </a:p>
        </p:txBody>
      </p:sp>
      <p:sp>
        <p:nvSpPr>
          <p:cNvPr id="4" name="Slide Number Placeholder 3"/>
          <p:cNvSpPr>
            <a:spLocks noGrp="1"/>
          </p:cNvSpPr>
          <p:nvPr>
            <p:ph type="sldNum" sz="quarter" idx="5"/>
          </p:nvPr>
        </p:nvSpPr>
        <p:spPr/>
        <p:txBody>
          <a:bodyPr/>
          <a:lstStyle/>
          <a:p>
            <a:fld id="{36F8DE3F-1910-486F-96A7-A75E8B3715D3}" type="slidenum">
              <a:rPr lang="en-US"/>
              <a:t>1</a:t>
            </a:fld>
            <a:endParaRPr lang="en-US"/>
          </a:p>
        </p:txBody>
      </p:sp>
    </p:spTree>
    <p:extLst>
      <p:ext uri="{BB962C8B-B14F-4D97-AF65-F5344CB8AC3E}">
        <p14:creationId xmlns:p14="http://schemas.microsoft.com/office/powerpoint/2010/main" val="2268049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nderstanding</a:t>
            </a:r>
            <a:r>
              <a:rPr lang="en-US"/>
              <a:t> memory management, threads, and exception handling in Java is crucial for developing efficient and robust applications. Let's break down why we learn each of these concepts:</a:t>
            </a:r>
          </a:p>
          <a:p>
            <a:r>
              <a:rPr lang="en-US" b="1"/>
              <a:t>Memory Management:</a:t>
            </a:r>
            <a:r>
              <a:rPr lang="en-US"/>
              <a:t> When the Java Virtual Machine (JVM) starts up, it allocates memory from the operating system. Understanding memory management helps us comprehend how Java handles memory allocation for different types of variables and objects. For instance, instance variables and fields within a class are stored in the heap memory, while local variables within a method are stored in the stack memory. Visualizing this process with an example code snippet, such as Student </a:t>
            </a:r>
            <a:r>
              <a:rPr lang="en-US" err="1"/>
              <a:t>st</a:t>
            </a:r>
            <a:r>
              <a:rPr lang="en-US"/>
              <a:t> = new Student();, helps illustrate how references and objects are stored in memory: the reference variable </a:t>
            </a:r>
            <a:r>
              <a:rPr lang="en-US" err="1"/>
              <a:t>st</a:t>
            </a:r>
            <a:r>
              <a:rPr lang="en-US"/>
              <a:t> resides in the stack, while the Student object is allocated in the heap.</a:t>
            </a:r>
          </a:p>
          <a:p>
            <a:r>
              <a:rPr lang="en-US" b="1" dirty="0"/>
              <a:t>Threads:</a:t>
            </a:r>
            <a:r>
              <a:rPr lang="en-US" dirty="0"/>
              <a:t> In Java, multithreading allows programs to perform multiple tasks concurrently, enhancing performance and responsiveness. Thread management is vital for developing applications that can execute tasks simultaneously, improving overall efficiency. Understanding threads helps us design applications that can handle complex operations concurrently, optimizing resource utilization and enhancing user experience.</a:t>
            </a:r>
            <a:endParaRPr lang="en-US" dirty="0">
              <a:ea typeface="Calibri"/>
              <a:cs typeface="Calibri"/>
            </a:endParaRPr>
          </a:p>
          <a:p>
            <a:r>
              <a:rPr lang="en-US" b="1" dirty="0"/>
              <a:t>Exception Handling:</a:t>
            </a:r>
            <a:r>
              <a:rPr lang="en-US" dirty="0"/>
              <a:t> Exception handling is essential for writing robust and reliable code. In Java, exceptions represent unexpected conditions that disrupt the normal flow of a program. By learning exception handling mechanisms, such as try-catch blocks, we can gracefully handle errors and failures, ensuring that our applications remain stable and resilient. Effective exception handling improves the overall quality of software by anticipating and addressing potential issues before they lead to program crashes or unexpected behavior.</a:t>
            </a:r>
            <a:endParaRPr lang="en-US" dirty="0">
              <a:ea typeface="Calibri"/>
              <a:cs typeface="Calibri"/>
            </a:endParaRPr>
          </a:p>
          <a:p>
            <a:r>
              <a:rPr lang="en-US" dirty="0"/>
              <a:t>In summary, mastering memory management, threads, and exception handling in Java equips developers with the necessary skills to build high-performance, scalable, and robust applications that can efficiently manage resources, handle concurrent tasks, and gracefully recover from errors. These concepts form the foundation of Java programming and are essential for creating reliable software solutions.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36F8DE3F-1910-486F-96A7-A75E8B3715D3}" type="slidenum">
              <a:rPr lang="en-US"/>
              <a:t>26</a:t>
            </a:fld>
            <a:endParaRPr lang="en-US"/>
          </a:p>
        </p:txBody>
      </p:sp>
    </p:spTree>
    <p:extLst>
      <p:ext uri="{BB962C8B-B14F-4D97-AF65-F5344CB8AC3E}">
        <p14:creationId xmlns:p14="http://schemas.microsoft.com/office/powerpoint/2010/main" val="192077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GB will destroy some objects if low on memory. You can not control it. Make sure you can make them eligible. </a:t>
            </a:r>
          </a:p>
        </p:txBody>
      </p:sp>
      <p:sp>
        <p:nvSpPr>
          <p:cNvPr id="4" name="Slide Number Placeholder 3"/>
          <p:cNvSpPr>
            <a:spLocks noGrp="1"/>
          </p:cNvSpPr>
          <p:nvPr>
            <p:ph type="sldNum" sz="quarter" idx="5"/>
          </p:nvPr>
        </p:nvSpPr>
        <p:spPr/>
        <p:txBody>
          <a:bodyPr/>
          <a:lstStyle/>
          <a:p>
            <a:fld id="{36F8DE3F-1910-486F-96A7-A75E8B3715D3}" type="slidenum">
              <a:rPr lang="en-US"/>
              <a:t>27</a:t>
            </a:fld>
            <a:endParaRPr lang="en-US"/>
          </a:p>
        </p:txBody>
      </p:sp>
    </p:spTree>
    <p:extLst>
      <p:ext uri="{BB962C8B-B14F-4D97-AF65-F5344CB8AC3E}">
        <p14:creationId xmlns:p14="http://schemas.microsoft.com/office/powerpoint/2010/main" val="3008436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For the utility class there is no need to have an instance of the class. </a:t>
            </a:r>
            <a:r>
              <a:rPr lang="en-US" err="1">
                <a:ea typeface="Calibri"/>
                <a:cs typeface="Calibri"/>
              </a:rPr>
              <a:t>E.g</a:t>
            </a:r>
            <a:r>
              <a:rPr lang="en-US">
                <a:ea typeface="Calibri"/>
                <a:cs typeface="Calibri"/>
              </a:rPr>
              <a:t> Math. No point to create the object on the Heap. </a:t>
            </a:r>
          </a:p>
        </p:txBody>
      </p:sp>
      <p:sp>
        <p:nvSpPr>
          <p:cNvPr id="4" name="Slide Number Placeholder 3"/>
          <p:cNvSpPr>
            <a:spLocks noGrp="1"/>
          </p:cNvSpPr>
          <p:nvPr>
            <p:ph type="sldNum" sz="quarter" idx="5"/>
          </p:nvPr>
        </p:nvSpPr>
        <p:spPr/>
        <p:txBody>
          <a:bodyPr/>
          <a:lstStyle/>
          <a:p>
            <a:fld id="{36F8DE3F-1910-486F-96A7-A75E8B3715D3}" type="slidenum">
              <a:rPr lang="en-US"/>
              <a:t>28</a:t>
            </a:fld>
            <a:endParaRPr lang="en-US"/>
          </a:p>
        </p:txBody>
      </p:sp>
    </p:spTree>
    <p:extLst>
      <p:ext uri="{BB962C8B-B14F-4D97-AF65-F5344CB8AC3E}">
        <p14:creationId xmlns:p14="http://schemas.microsoft.com/office/powerpoint/2010/main" val="1461004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Answer:</a:t>
            </a:r>
          </a:p>
          <a:p>
            <a:r>
              <a:rPr lang="en-US" dirty="0">
                <a:ea typeface="Calibri"/>
                <a:cs typeface="Calibri"/>
              </a:rPr>
              <a:t>1 – yes,</a:t>
            </a:r>
            <a:endParaRPr lang="en-US" dirty="0"/>
          </a:p>
          <a:p>
            <a:r>
              <a:rPr lang="en-US" dirty="0">
                <a:ea typeface="Calibri"/>
                <a:cs typeface="Calibri"/>
              </a:rPr>
              <a:t>2 – no, static method references a non-static instance variable</a:t>
            </a:r>
          </a:p>
          <a:p>
            <a:r>
              <a:rPr lang="en-US" dirty="0">
                <a:ea typeface="Calibri"/>
                <a:cs typeface="Calibri"/>
              </a:rPr>
              <a:t>3 – instance variable is final and hasn't been initialized. </a:t>
            </a:r>
          </a:p>
        </p:txBody>
      </p:sp>
      <p:sp>
        <p:nvSpPr>
          <p:cNvPr id="4" name="Slide Number Placeholder 3"/>
          <p:cNvSpPr>
            <a:spLocks noGrp="1"/>
          </p:cNvSpPr>
          <p:nvPr>
            <p:ph type="sldNum" sz="quarter" idx="5"/>
          </p:nvPr>
        </p:nvSpPr>
        <p:spPr/>
        <p:txBody>
          <a:bodyPr/>
          <a:lstStyle/>
          <a:p>
            <a:fld id="{36F8DE3F-1910-486F-96A7-A75E8B3715D3}" type="slidenum">
              <a:rPr lang="en-US"/>
              <a:t>30</a:t>
            </a:fld>
            <a:endParaRPr lang="en-US"/>
          </a:p>
        </p:txBody>
      </p:sp>
    </p:spTree>
    <p:extLst>
      <p:ext uri="{BB962C8B-B14F-4D97-AF65-F5344CB8AC3E}">
        <p14:creationId xmlns:p14="http://schemas.microsoft.com/office/powerpoint/2010/main" val="1483054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High-level programming languages, such as Java, are akin to human language and are mostly independent of the machine they run on. Java's compatibility with a range of machines is facilitated by the Java Virtual Machine (JVM), fulfilling the "write once, run everywhere" promise. Below high-level languages lie assembly language, with machine language at the bottom, directly interpretable by hardware. High-level languages aim to communicate with hardware effectively. Aside from Java, other notable high-level languages include Fortran, C, Pascal, C++, PHP, Python, and Dart.</a:t>
            </a:r>
          </a:p>
          <a:p>
            <a:endParaRPr lang="en-US">
              <a:cs typeface="Calibri"/>
            </a:endParaRPr>
          </a:p>
          <a:p>
            <a:r>
              <a:rPr lang="en-US"/>
              <a:t>This is the completion of our code, which is also called Java byte code. This byte code of Java is completely platform-independent. It can run on Linux, Windows, and macOS if that computer system has Java Runtime Environment (JRE). </a:t>
            </a:r>
            <a:endParaRPr lang="en-US">
              <a:cs typeface="Calibri"/>
            </a:endParaRPr>
          </a:p>
          <a:p>
            <a:r>
              <a:rPr lang="en-US"/>
              <a:t>JRE, released by Oracle, is a freely available software for personal use. This JRE contains the standalone Java Virtual Machine (JVM). JVM is a virtual machine that enables a computer to run any Java programs as well as other programs written in other languages, which are compiled to Java Byte Code.</a:t>
            </a:r>
            <a:endParaRPr lang="en-US">
              <a:cs typeface="Calibri" panose="020F0502020204030204"/>
            </a:endParaRPr>
          </a:p>
          <a:p>
            <a:r>
              <a:rPr lang="en-US"/>
              <a:t> Java source code is compiled to a byte code (</a:t>
            </a:r>
            <a:r>
              <a:rPr lang="en-US" err="1"/>
              <a:t>Main.class</a:t>
            </a:r>
            <a:r>
              <a:rPr lang="en-US"/>
              <a:t>). This byte code goes to a JVM, which is also called an interpreter. It actually interprets the Byte Code into the Native Code that can be run in any operating system.</a:t>
            </a:r>
            <a:endParaRPr lang="en-US">
              <a:cs typeface="Calibri"/>
            </a:endParaRPr>
          </a:p>
          <a:p>
            <a:endParaRPr lang="en-US">
              <a:cs typeface="Calibri"/>
            </a:endParaRPr>
          </a:p>
          <a:p>
            <a:r>
              <a:rPr lang="en-US">
                <a:cs typeface="Calibri"/>
              </a:rPr>
              <a:t>Type source code, compile by </a:t>
            </a:r>
            <a:r>
              <a:rPr lang="en-US" err="1">
                <a:cs typeface="Calibri"/>
              </a:rPr>
              <a:t>javac</a:t>
            </a:r>
            <a:r>
              <a:rPr lang="en-US">
                <a:cs typeface="Calibri"/>
              </a:rPr>
              <a:t>, no error get the class made up of byte code.  Run the program by starting the Java Virtual Machine (optimize). The JVM translate into something the underlying platform understands. And run your program. </a:t>
            </a:r>
          </a:p>
        </p:txBody>
      </p:sp>
      <p:sp>
        <p:nvSpPr>
          <p:cNvPr id="4" name="Slide Number Placeholder 3"/>
          <p:cNvSpPr>
            <a:spLocks noGrp="1"/>
          </p:cNvSpPr>
          <p:nvPr>
            <p:ph type="sldNum" sz="quarter" idx="5"/>
          </p:nvPr>
        </p:nvSpPr>
        <p:spPr/>
        <p:txBody>
          <a:bodyPr/>
          <a:lstStyle/>
          <a:p>
            <a:fld id="{36F8DE3F-1910-486F-96A7-A75E8B3715D3}" type="slidenum">
              <a:t>8</a:t>
            </a:fld>
            <a:endParaRPr lang="en-US"/>
          </a:p>
        </p:txBody>
      </p:sp>
    </p:spTree>
    <p:extLst>
      <p:ext uri="{BB962C8B-B14F-4D97-AF65-F5344CB8AC3E}">
        <p14:creationId xmlns:p14="http://schemas.microsoft.com/office/powerpoint/2010/main" val="179068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t>Reference variable</a:t>
            </a:r>
          </a:p>
          <a:p>
            <a:pPr marL="285750" indent="-285750">
              <a:buFont typeface="Calibri"/>
              <a:buChar char="-"/>
            </a:pPr>
            <a:r>
              <a:rPr lang="en-US"/>
              <a:t>Local variable</a:t>
            </a:r>
            <a:endParaRPr lang="en-US">
              <a:cs typeface="Calibri"/>
            </a:endParaRPr>
          </a:p>
          <a:p>
            <a:pPr marL="285750" indent="-285750">
              <a:buFont typeface="Calibri"/>
              <a:buChar char="-"/>
            </a:pPr>
            <a:r>
              <a:rPr lang="en-US"/>
              <a:t>Instance variable</a:t>
            </a:r>
            <a:endParaRPr lang="en-US">
              <a:cs typeface="Calibri"/>
            </a:endParaRPr>
          </a:p>
          <a:p>
            <a:pPr marL="171450" indent="-171450">
              <a:buFont typeface="Calibri"/>
              <a:buChar char="-"/>
            </a:pPr>
            <a:r>
              <a:rPr lang="en-US"/>
              <a:t>we have to initialize local variables.</a:t>
            </a:r>
            <a:endParaRPr lang="en-US">
              <a:cs typeface="Calibri"/>
            </a:endParaRPr>
          </a:p>
          <a:p>
            <a:r>
              <a:rPr lang="en-US"/>
              <a:t>-   It is not mandatory that we should initialize the instance variable. Its default value is 0. Objects store their states inside the fields or variables and that value is unique to each instance or object.</a:t>
            </a:r>
            <a:endParaRPr lang="en-US">
              <a:cs typeface="Calibri"/>
            </a:endParaRPr>
          </a:p>
          <a:p>
            <a:pPr marL="171450" indent="-171450">
              <a:buFont typeface="Calibri"/>
              <a:buChar char="-"/>
            </a:pPr>
            <a:r>
              <a:rPr lang="en-US"/>
              <a:t>The word static means you can access the variable directly through the class name. You don’t have to create an object to do that anymore. It also tells the compiler that there is exactly one copy of this variable in existence.</a:t>
            </a:r>
            <a:endParaRPr lang="en-US">
              <a:cs typeface="Calibri"/>
            </a:endParaRPr>
          </a:p>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36F8DE3F-1910-486F-96A7-A75E8B3715D3}" type="slidenum">
              <a:t>11</a:t>
            </a:fld>
            <a:endParaRPr lang="en-US"/>
          </a:p>
        </p:txBody>
      </p:sp>
    </p:spTree>
    <p:extLst>
      <p:ext uri="{BB962C8B-B14F-4D97-AF65-F5344CB8AC3E}">
        <p14:creationId xmlns:p14="http://schemas.microsoft.com/office/powerpoint/2010/main" val="306409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36F8DE3F-1910-486F-96A7-A75E8B3715D3}" type="slidenum">
              <a:rPr lang="en-US"/>
              <a:t>16</a:t>
            </a:fld>
            <a:endParaRPr lang="en-US"/>
          </a:p>
        </p:txBody>
      </p:sp>
    </p:spTree>
    <p:extLst>
      <p:ext uri="{BB962C8B-B14F-4D97-AF65-F5344CB8AC3E}">
        <p14:creationId xmlns:p14="http://schemas.microsoft.com/office/powerpoint/2010/main" val="2954403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mn-lt"/>
            </a:endParaRPr>
          </a:p>
        </p:txBody>
      </p:sp>
      <p:sp>
        <p:nvSpPr>
          <p:cNvPr id="4" name="Slide Number Placeholder 3"/>
          <p:cNvSpPr>
            <a:spLocks noGrp="1"/>
          </p:cNvSpPr>
          <p:nvPr>
            <p:ph type="sldNum" sz="quarter" idx="5"/>
          </p:nvPr>
        </p:nvSpPr>
        <p:spPr/>
        <p:txBody>
          <a:bodyPr/>
          <a:lstStyle/>
          <a:p>
            <a:fld id="{36F8DE3F-1910-486F-96A7-A75E8B3715D3}" type="slidenum">
              <a:rPr lang="en-US"/>
              <a:t>17</a:t>
            </a:fld>
            <a:endParaRPr lang="en-US"/>
          </a:p>
        </p:txBody>
      </p:sp>
    </p:spTree>
    <p:extLst>
      <p:ext uri="{BB962C8B-B14F-4D97-AF65-F5344CB8AC3E}">
        <p14:creationId xmlns:p14="http://schemas.microsoft.com/office/powerpoint/2010/main" val="3779075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Software objects are often used to model the real-life objects that we see around us every day.</a:t>
            </a:r>
          </a:p>
          <a:p>
            <a:endParaRPr lang="en-US"/>
          </a:p>
          <a:p>
            <a:r>
              <a:rPr lang="en-US"/>
              <a:t>// Shape.java</a:t>
            </a:r>
          </a:p>
          <a:p>
            <a:r>
              <a:rPr lang="en-US"/>
              <a:t>abstract class Shape {</a:t>
            </a:r>
          </a:p>
          <a:p>
            <a:r>
              <a:rPr lang="en-US"/>
              <a:t>    abstract double area();</a:t>
            </a:r>
          </a:p>
          <a:p>
            <a:r>
              <a:rPr lang="en-US"/>
              <a:t>    abstract double perimeter();</a:t>
            </a:r>
          </a:p>
          <a:p>
            <a:r>
              <a:rPr lang="en-US"/>
              <a:t>}</a:t>
            </a:r>
          </a:p>
          <a:p>
            <a:r>
              <a:rPr lang="en-US"/>
              <a:t> </a:t>
            </a:r>
          </a:p>
          <a:p>
            <a:r>
              <a:rPr lang="en-US"/>
              <a:t>// Circle.java</a:t>
            </a:r>
          </a:p>
          <a:p>
            <a:r>
              <a:rPr lang="en-US"/>
              <a:t>class Circle extends Shape {</a:t>
            </a:r>
          </a:p>
          <a:p>
            <a:r>
              <a:rPr lang="en-US"/>
              <a:t>    private double radius;</a:t>
            </a:r>
          </a:p>
          <a:p>
            <a:r>
              <a:rPr lang="en-US"/>
              <a:t> </a:t>
            </a:r>
          </a:p>
          <a:p>
            <a:r>
              <a:rPr lang="en-US"/>
              <a:t>    Circle(double radius) {</a:t>
            </a:r>
          </a:p>
          <a:p>
            <a:r>
              <a:rPr lang="en-US"/>
              <a:t>        </a:t>
            </a:r>
            <a:r>
              <a:rPr lang="en-US" err="1"/>
              <a:t>this.radius</a:t>
            </a:r>
            <a:r>
              <a:rPr lang="en-US"/>
              <a:t> = radius;</a:t>
            </a:r>
          </a:p>
          <a:p>
            <a:r>
              <a:rPr lang="en-US"/>
              <a:t>    }</a:t>
            </a:r>
          </a:p>
          <a:p>
            <a:r>
              <a:rPr lang="en-US"/>
              <a:t> </a:t>
            </a:r>
          </a:p>
          <a:p>
            <a:r>
              <a:rPr lang="en-US"/>
              <a:t>    @Override</a:t>
            </a:r>
          </a:p>
          <a:p>
            <a:r>
              <a:rPr lang="en-US"/>
              <a:t>    double area() {</a:t>
            </a:r>
          </a:p>
          <a:p>
            <a:r>
              <a:rPr lang="en-US"/>
              <a:t>        return </a:t>
            </a:r>
            <a:r>
              <a:rPr lang="en-US" err="1"/>
              <a:t>Math.PI</a:t>
            </a:r>
            <a:r>
              <a:rPr lang="en-US"/>
              <a:t> * radius * radius;</a:t>
            </a:r>
          </a:p>
          <a:p>
            <a:r>
              <a:rPr lang="en-US"/>
              <a:t>    }</a:t>
            </a:r>
          </a:p>
          <a:p>
            <a:r>
              <a:rPr lang="en-US"/>
              <a:t> </a:t>
            </a:r>
          </a:p>
          <a:p>
            <a:r>
              <a:rPr lang="en-US"/>
              <a:t>    @Override</a:t>
            </a:r>
          </a:p>
          <a:p>
            <a:r>
              <a:rPr lang="en-US"/>
              <a:t>    double perimeter() {</a:t>
            </a:r>
          </a:p>
          <a:p>
            <a:r>
              <a:rPr lang="en-US"/>
              <a:t>        return 2 * </a:t>
            </a:r>
            <a:r>
              <a:rPr lang="en-US" err="1"/>
              <a:t>Math.PI</a:t>
            </a:r>
            <a:r>
              <a:rPr lang="en-US"/>
              <a:t> * radius;</a:t>
            </a:r>
          </a:p>
          <a:p>
            <a:r>
              <a:rPr lang="en-US"/>
              <a:t>    }</a:t>
            </a:r>
          </a:p>
          <a:p>
            <a:r>
              <a:rPr lang="en-US"/>
              <a:t>}</a:t>
            </a:r>
          </a:p>
          <a:p>
            <a:r>
              <a:rPr lang="en-US"/>
              <a:t> </a:t>
            </a:r>
          </a:p>
          <a:p>
            <a:r>
              <a:rPr lang="en-US"/>
              <a:t>// Rectangle.java</a:t>
            </a:r>
          </a:p>
          <a:p>
            <a:r>
              <a:rPr lang="en-US"/>
              <a:t>class Rectangle extends Shape {</a:t>
            </a:r>
          </a:p>
          <a:p>
            <a:r>
              <a:rPr lang="en-US"/>
              <a:t>    private double width;</a:t>
            </a:r>
          </a:p>
          <a:p>
            <a:r>
              <a:rPr lang="en-US"/>
              <a:t>    private double height;</a:t>
            </a:r>
          </a:p>
          <a:p>
            <a:r>
              <a:rPr lang="en-US"/>
              <a:t> </a:t>
            </a:r>
          </a:p>
          <a:p>
            <a:r>
              <a:rPr lang="en-US"/>
              <a:t>    Rectangle(double width, double height) {</a:t>
            </a:r>
          </a:p>
          <a:p>
            <a:r>
              <a:rPr lang="en-US"/>
              <a:t>        </a:t>
            </a:r>
            <a:r>
              <a:rPr lang="en-US" err="1"/>
              <a:t>this.width</a:t>
            </a:r>
            <a:r>
              <a:rPr lang="en-US"/>
              <a:t> = width;</a:t>
            </a:r>
          </a:p>
          <a:p>
            <a:r>
              <a:rPr lang="en-US"/>
              <a:t>        </a:t>
            </a:r>
            <a:r>
              <a:rPr lang="en-US" err="1"/>
              <a:t>this.height</a:t>
            </a:r>
            <a:r>
              <a:rPr lang="en-US"/>
              <a:t> = height;</a:t>
            </a:r>
          </a:p>
          <a:p>
            <a:r>
              <a:rPr lang="en-US"/>
              <a:t>    }</a:t>
            </a:r>
          </a:p>
          <a:p>
            <a:r>
              <a:rPr lang="en-US"/>
              <a:t> </a:t>
            </a:r>
          </a:p>
          <a:p>
            <a:r>
              <a:rPr lang="en-US"/>
              <a:t>    @Override</a:t>
            </a:r>
          </a:p>
          <a:p>
            <a:r>
              <a:rPr lang="en-US"/>
              <a:t>    double area() {</a:t>
            </a:r>
          </a:p>
          <a:p>
            <a:r>
              <a:rPr lang="en-US"/>
              <a:t>        return width * height;</a:t>
            </a:r>
          </a:p>
          <a:p>
            <a:r>
              <a:rPr lang="en-US"/>
              <a:t>    }</a:t>
            </a:r>
          </a:p>
          <a:p>
            <a:r>
              <a:rPr lang="en-US"/>
              <a:t> </a:t>
            </a:r>
          </a:p>
          <a:p>
            <a:r>
              <a:rPr lang="en-US"/>
              <a:t>    @Override</a:t>
            </a:r>
          </a:p>
          <a:p>
            <a:r>
              <a:rPr lang="en-US"/>
              <a:t>    double perimeter() {</a:t>
            </a:r>
          </a:p>
          <a:p>
            <a:r>
              <a:rPr lang="en-US"/>
              <a:t>        return 2 * (width + height);</a:t>
            </a:r>
          </a:p>
          <a:p>
            <a:r>
              <a:rPr lang="en-US"/>
              <a:t>    }</a:t>
            </a:r>
          </a:p>
          <a:p>
            <a:r>
              <a:rPr lang="en-US"/>
              <a:t>}</a:t>
            </a:r>
          </a:p>
          <a:p>
            <a:r>
              <a:rPr lang="en-US"/>
              <a:t> </a:t>
            </a:r>
          </a:p>
          <a:p>
            <a:r>
              <a:rPr lang="en-US"/>
              <a:t>// Resizable.java</a:t>
            </a:r>
          </a:p>
          <a:p>
            <a:r>
              <a:rPr lang="en-US"/>
              <a:t>interface Resizable {</a:t>
            </a:r>
          </a:p>
          <a:p>
            <a:r>
              <a:rPr lang="en-US"/>
              <a:t>    void resize(double factor);</a:t>
            </a:r>
          </a:p>
          <a:p>
            <a:r>
              <a:rPr lang="en-US"/>
              <a:t>}</a:t>
            </a:r>
          </a:p>
          <a:p>
            <a:r>
              <a:rPr lang="en-US"/>
              <a:t> </a:t>
            </a:r>
          </a:p>
          <a:p>
            <a:r>
              <a:rPr lang="en-US"/>
              <a:t>// ResizableCircle.java</a:t>
            </a:r>
          </a:p>
          <a:p>
            <a:r>
              <a:rPr lang="en-US"/>
              <a:t>class </a:t>
            </a:r>
            <a:r>
              <a:rPr lang="en-US" err="1"/>
              <a:t>ResizableCircle</a:t>
            </a:r>
            <a:r>
              <a:rPr lang="en-US"/>
              <a:t> extends Circle implements Resizable {</a:t>
            </a:r>
          </a:p>
          <a:p>
            <a:r>
              <a:rPr lang="en-US"/>
              <a:t>    </a:t>
            </a:r>
            <a:r>
              <a:rPr lang="en-US" err="1"/>
              <a:t>ResizableCircle</a:t>
            </a:r>
            <a:r>
              <a:rPr lang="en-US"/>
              <a:t>(double radius) {</a:t>
            </a:r>
          </a:p>
          <a:p>
            <a:r>
              <a:rPr lang="en-US"/>
              <a:t>        super(radius);</a:t>
            </a:r>
          </a:p>
          <a:p>
            <a:r>
              <a:rPr lang="en-US"/>
              <a:t>    }</a:t>
            </a:r>
          </a:p>
          <a:p>
            <a:r>
              <a:rPr lang="en-US"/>
              <a:t> </a:t>
            </a:r>
          </a:p>
          <a:p>
            <a:r>
              <a:rPr lang="en-US"/>
              <a:t>    @Override</a:t>
            </a:r>
          </a:p>
          <a:p>
            <a:r>
              <a:rPr lang="en-US"/>
              <a:t>    public void resize(double factor) {</a:t>
            </a:r>
          </a:p>
          <a:p>
            <a:r>
              <a:rPr lang="en-US"/>
              <a:t>        </a:t>
            </a:r>
            <a:r>
              <a:rPr lang="en-US" err="1"/>
              <a:t>this.radius</a:t>
            </a:r>
            <a:r>
              <a:rPr lang="en-US"/>
              <a:t> *= factor;</a:t>
            </a:r>
          </a:p>
          <a:p>
            <a:r>
              <a:rPr lang="en-US"/>
              <a:t>    }</a:t>
            </a:r>
          </a:p>
          <a:p>
            <a:r>
              <a:rPr lang="en-US"/>
              <a:t>}</a:t>
            </a:r>
          </a:p>
          <a:p>
            <a:r>
              <a:rPr lang="en-US"/>
              <a:t> </a:t>
            </a:r>
          </a:p>
          <a:p>
            <a:r>
              <a:rPr lang="en-US"/>
              <a:t>// ResizableRectangle.java</a:t>
            </a:r>
          </a:p>
          <a:p>
            <a:r>
              <a:rPr lang="en-US"/>
              <a:t>class </a:t>
            </a:r>
            <a:r>
              <a:rPr lang="en-US" err="1"/>
              <a:t>ResizableRectangle</a:t>
            </a:r>
            <a:r>
              <a:rPr lang="en-US"/>
              <a:t> extends Rectangle implements Resizable {</a:t>
            </a:r>
          </a:p>
          <a:p>
            <a:r>
              <a:rPr lang="en-US"/>
              <a:t>    </a:t>
            </a:r>
            <a:r>
              <a:rPr lang="en-US" err="1"/>
              <a:t>ResizableRectangle</a:t>
            </a:r>
            <a:r>
              <a:rPr lang="en-US"/>
              <a:t>(double width, double height) {</a:t>
            </a:r>
          </a:p>
          <a:p>
            <a:r>
              <a:rPr lang="en-US"/>
              <a:t>        super(width, height);</a:t>
            </a:r>
          </a:p>
          <a:p>
            <a:r>
              <a:rPr lang="en-US"/>
              <a:t>    }</a:t>
            </a:r>
          </a:p>
          <a:p>
            <a:r>
              <a:rPr lang="en-US"/>
              <a:t> </a:t>
            </a:r>
          </a:p>
          <a:p>
            <a:r>
              <a:rPr lang="en-US"/>
              <a:t>    @Override</a:t>
            </a:r>
          </a:p>
          <a:p>
            <a:r>
              <a:rPr lang="en-US"/>
              <a:t>    public void resize(double factor) {</a:t>
            </a:r>
          </a:p>
          <a:p>
            <a:r>
              <a:rPr lang="en-US"/>
              <a:t>        </a:t>
            </a:r>
            <a:r>
              <a:rPr lang="en-US" err="1"/>
              <a:t>this.width</a:t>
            </a:r>
            <a:r>
              <a:rPr lang="en-US"/>
              <a:t> *= factor;</a:t>
            </a:r>
          </a:p>
          <a:p>
            <a:r>
              <a:rPr lang="en-US"/>
              <a:t>        </a:t>
            </a:r>
            <a:r>
              <a:rPr lang="en-US" err="1"/>
              <a:t>this.height</a:t>
            </a:r>
            <a:r>
              <a:rPr lang="en-US"/>
              <a:t> *= factor;</a:t>
            </a:r>
          </a:p>
          <a:p>
            <a:r>
              <a:rPr lang="en-US"/>
              <a:t>    }</a:t>
            </a:r>
          </a:p>
          <a:p>
            <a:r>
              <a:rPr lang="en-US"/>
              <a:t>}</a:t>
            </a:r>
          </a:p>
          <a:p>
            <a:r>
              <a:rPr lang="en-US"/>
              <a:t> </a:t>
            </a:r>
          </a:p>
          <a:p>
            <a:r>
              <a:rPr lang="en-US"/>
              <a:t>// Main.java</a:t>
            </a:r>
          </a:p>
          <a:p>
            <a:r>
              <a:rPr lang="en-US"/>
              <a:t>public class Main {</a:t>
            </a:r>
          </a:p>
          <a:p>
            <a:r>
              <a:rPr lang="en-US"/>
              <a:t>    public static void main(String[] </a:t>
            </a:r>
            <a:r>
              <a:rPr lang="en-US" err="1"/>
              <a:t>args</a:t>
            </a:r>
            <a:r>
              <a:rPr lang="en-US"/>
              <a:t>) {</a:t>
            </a:r>
          </a:p>
          <a:p>
            <a:r>
              <a:rPr lang="en-US"/>
              <a:t>        Circle </a:t>
            </a:r>
            <a:r>
              <a:rPr lang="en-US" err="1"/>
              <a:t>circle</a:t>
            </a:r>
            <a:r>
              <a:rPr lang="en-US"/>
              <a:t> = new Circle(5);</a:t>
            </a:r>
          </a:p>
          <a:p>
            <a:r>
              <a:rPr lang="en-US"/>
              <a:t>        </a:t>
            </a:r>
            <a:r>
              <a:rPr lang="en-US" err="1"/>
              <a:t>System.out.println</a:t>
            </a:r>
            <a:r>
              <a:rPr lang="en-US"/>
              <a:t>("Circle Area: " + </a:t>
            </a:r>
            <a:r>
              <a:rPr lang="en-US" err="1"/>
              <a:t>circle.area</a:t>
            </a:r>
            <a:r>
              <a:rPr lang="en-US"/>
              <a:t>());</a:t>
            </a:r>
          </a:p>
          <a:p>
            <a:r>
              <a:rPr lang="en-US"/>
              <a:t>        </a:t>
            </a:r>
            <a:r>
              <a:rPr lang="en-US" err="1"/>
              <a:t>System.out.println</a:t>
            </a:r>
            <a:r>
              <a:rPr lang="en-US"/>
              <a:t>("Circle Perimeter: " + </a:t>
            </a:r>
            <a:r>
              <a:rPr lang="en-US" err="1"/>
              <a:t>circle.perimeter</a:t>
            </a:r>
            <a:r>
              <a:rPr lang="en-US"/>
              <a:t>());</a:t>
            </a:r>
          </a:p>
          <a:p>
            <a:r>
              <a:rPr lang="en-US"/>
              <a:t> </a:t>
            </a:r>
          </a:p>
          <a:p>
            <a:r>
              <a:rPr lang="en-US"/>
              <a:t>        Rectangle </a:t>
            </a:r>
            <a:r>
              <a:rPr lang="en-US" err="1"/>
              <a:t>rectangle</a:t>
            </a:r>
            <a:r>
              <a:rPr lang="en-US"/>
              <a:t> = new Rectangle(4, 6);</a:t>
            </a:r>
          </a:p>
          <a:p>
            <a:r>
              <a:rPr lang="en-US"/>
              <a:t>        </a:t>
            </a:r>
            <a:r>
              <a:rPr lang="en-US" err="1"/>
              <a:t>System.out.println</a:t>
            </a:r>
            <a:r>
              <a:rPr lang="en-US"/>
              <a:t>("Rectangle Area: " + </a:t>
            </a:r>
            <a:r>
              <a:rPr lang="en-US" err="1"/>
              <a:t>rectangle.area</a:t>
            </a:r>
            <a:r>
              <a:rPr lang="en-US"/>
              <a:t>());</a:t>
            </a:r>
          </a:p>
          <a:p>
            <a:r>
              <a:rPr lang="en-US"/>
              <a:t>        </a:t>
            </a:r>
            <a:r>
              <a:rPr lang="en-US" err="1"/>
              <a:t>System.out.println</a:t>
            </a:r>
            <a:r>
              <a:rPr lang="en-US"/>
              <a:t>("Rectangle Perimeter: " + </a:t>
            </a:r>
            <a:r>
              <a:rPr lang="en-US" err="1"/>
              <a:t>rectangle.perimeter</a:t>
            </a:r>
            <a:r>
              <a:rPr lang="en-US"/>
              <a:t>());</a:t>
            </a:r>
          </a:p>
          <a:p>
            <a:r>
              <a:rPr lang="en-US"/>
              <a:t> </a:t>
            </a:r>
          </a:p>
          <a:p>
            <a:r>
              <a:rPr lang="en-US"/>
              <a:t>        </a:t>
            </a:r>
            <a:r>
              <a:rPr lang="en-US" err="1"/>
              <a:t>ResizableCircle</a:t>
            </a:r>
            <a:r>
              <a:rPr lang="en-US"/>
              <a:t> </a:t>
            </a:r>
            <a:r>
              <a:rPr lang="en-US" err="1"/>
              <a:t>resizableCircle</a:t>
            </a:r>
            <a:r>
              <a:rPr lang="en-US"/>
              <a:t> = new </a:t>
            </a:r>
            <a:r>
              <a:rPr lang="en-US" err="1"/>
              <a:t>ResizableCircle</a:t>
            </a:r>
            <a:r>
              <a:rPr lang="en-US"/>
              <a:t>(5);</a:t>
            </a:r>
          </a:p>
          <a:p>
            <a:r>
              <a:rPr lang="en-US"/>
              <a:t>        </a:t>
            </a:r>
            <a:r>
              <a:rPr lang="en-US" err="1"/>
              <a:t>resizableCircle.resize</a:t>
            </a:r>
            <a:r>
              <a:rPr lang="en-US"/>
              <a:t>(2);</a:t>
            </a:r>
          </a:p>
          <a:p>
            <a:r>
              <a:rPr lang="en-US"/>
              <a:t>        </a:t>
            </a:r>
            <a:r>
              <a:rPr lang="en-US" err="1"/>
              <a:t>System.out.println</a:t>
            </a:r>
            <a:r>
              <a:rPr lang="en-US"/>
              <a:t>("Resizable Circle Area after resizing: " + </a:t>
            </a:r>
            <a:r>
              <a:rPr lang="en-US" err="1"/>
              <a:t>resizableCircle.area</a:t>
            </a:r>
            <a:r>
              <a:rPr lang="en-US"/>
              <a:t>());</a:t>
            </a:r>
          </a:p>
          <a:p>
            <a:r>
              <a:rPr lang="en-US"/>
              <a:t>        </a:t>
            </a:r>
            <a:r>
              <a:rPr lang="en-US" err="1"/>
              <a:t>System.out.println</a:t>
            </a:r>
            <a:r>
              <a:rPr lang="en-US"/>
              <a:t>("Resizable Circle Perimeter after resizing: " + </a:t>
            </a:r>
            <a:r>
              <a:rPr lang="en-US" err="1"/>
              <a:t>resizableCircle.perimeter</a:t>
            </a:r>
            <a:r>
              <a:rPr lang="en-US"/>
              <a:t>());</a:t>
            </a:r>
          </a:p>
          <a:p>
            <a:r>
              <a:rPr lang="en-US"/>
              <a:t> </a:t>
            </a:r>
          </a:p>
          <a:p>
            <a:r>
              <a:rPr lang="en-US"/>
              <a:t>        </a:t>
            </a:r>
            <a:r>
              <a:rPr lang="en-US" err="1"/>
              <a:t>ResizableRectangle</a:t>
            </a:r>
            <a:r>
              <a:rPr lang="en-US"/>
              <a:t> </a:t>
            </a:r>
            <a:r>
              <a:rPr lang="en-US" err="1"/>
              <a:t>resizableRectangle</a:t>
            </a:r>
            <a:r>
              <a:rPr lang="en-US"/>
              <a:t> = new </a:t>
            </a:r>
            <a:r>
              <a:rPr lang="en-US" err="1"/>
              <a:t>ResizableRectangle</a:t>
            </a:r>
            <a:r>
              <a:rPr lang="en-US"/>
              <a:t>(4, 6);</a:t>
            </a:r>
          </a:p>
          <a:p>
            <a:r>
              <a:rPr lang="en-US"/>
              <a:t>        </a:t>
            </a:r>
            <a:r>
              <a:rPr lang="en-US" err="1"/>
              <a:t>resizableRectangle.resize</a:t>
            </a:r>
            <a:r>
              <a:rPr lang="en-US"/>
              <a:t>(1.5);</a:t>
            </a:r>
          </a:p>
          <a:p>
            <a:r>
              <a:rPr lang="en-US"/>
              <a:t>        </a:t>
            </a:r>
            <a:r>
              <a:rPr lang="en-US" err="1"/>
              <a:t>System.out.println</a:t>
            </a:r>
            <a:r>
              <a:rPr lang="en-US"/>
              <a:t>("Resizable Rectangle Area after resizing: " + </a:t>
            </a:r>
            <a:r>
              <a:rPr lang="en-US" err="1"/>
              <a:t>resizableRectangle.area</a:t>
            </a:r>
            <a:r>
              <a:rPr lang="en-US"/>
              <a:t>());</a:t>
            </a:r>
          </a:p>
          <a:p>
            <a:r>
              <a:rPr lang="en-US"/>
              <a:t>        </a:t>
            </a:r>
            <a:r>
              <a:rPr lang="en-US" err="1"/>
              <a:t>System.out.println</a:t>
            </a:r>
            <a:r>
              <a:rPr lang="en-US"/>
              <a:t>("Resizable Rectangle Perimeter after resizing: " + </a:t>
            </a:r>
            <a:r>
              <a:rPr lang="en-US" err="1"/>
              <a:t>resizableRectangle.perimeter</a:t>
            </a:r>
            <a:r>
              <a:rPr lang="en-US"/>
              <a:t>());</a:t>
            </a:r>
          </a:p>
          <a:p>
            <a:r>
              <a:rPr lang="en-US"/>
              <a:t>    }</a:t>
            </a:r>
          </a:p>
          <a:p>
            <a:r>
              <a:rPr lang="en-US"/>
              <a:t>}</a:t>
            </a:r>
          </a:p>
          <a:p>
            <a:endParaRPr lang="en-US"/>
          </a:p>
          <a:p>
            <a:r>
              <a:rPr lang="en-US"/>
              <a:t>Tasks:</a:t>
            </a:r>
          </a:p>
          <a:p>
            <a:pPr marL="171450" indent="-171450">
              <a:buFont typeface="Arial,Sans-Serif"/>
              <a:buChar char="•"/>
            </a:pPr>
            <a:r>
              <a:rPr lang="en-US" b="1"/>
              <a:t>Create Additional Shapes</a:t>
            </a:r>
            <a:r>
              <a:rPr lang="en-US"/>
              <a:t>: Ask students to create additional shape classes such as Triangle, Square, or any other geometric shape they prefer. These classes should extend the abstract class </a:t>
            </a:r>
            <a:r>
              <a:rPr lang="en-US" b="1"/>
              <a:t>Shape</a:t>
            </a:r>
            <a:r>
              <a:rPr lang="en-US"/>
              <a:t> and implement its abstract methods </a:t>
            </a:r>
            <a:r>
              <a:rPr lang="en-US" b="1"/>
              <a:t>area()</a:t>
            </a:r>
            <a:r>
              <a:rPr lang="en-US"/>
              <a:t> and </a:t>
            </a:r>
            <a:r>
              <a:rPr lang="en-US" b="1"/>
              <a:t>perimeter()</a:t>
            </a:r>
            <a:r>
              <a:rPr lang="en-US"/>
              <a:t>.</a:t>
            </a:r>
          </a:p>
          <a:p>
            <a:pPr marL="171450" indent="-171450">
              <a:buFont typeface="Arial,Sans-Serif"/>
              <a:buChar char="•"/>
            </a:pPr>
            <a:r>
              <a:rPr lang="en-US" b="1"/>
              <a:t>Implement Interface</a:t>
            </a:r>
            <a:r>
              <a:rPr lang="en-US"/>
              <a:t>: Create a new interface called </a:t>
            </a:r>
            <a:r>
              <a:rPr lang="en-US" b="1"/>
              <a:t>Scalable</a:t>
            </a:r>
            <a:r>
              <a:rPr lang="en-US"/>
              <a:t> with a method </a:t>
            </a:r>
            <a:r>
              <a:rPr lang="en-US" b="1"/>
              <a:t>scale(double factor)</a:t>
            </a:r>
            <a:r>
              <a:rPr lang="en-US"/>
              <a:t>. Ask students to implement this interface in the existing shape classes (</a:t>
            </a:r>
            <a:r>
              <a:rPr lang="en-US" b="1"/>
              <a:t>Circle</a:t>
            </a:r>
            <a:r>
              <a:rPr lang="en-US"/>
              <a:t>, </a:t>
            </a:r>
            <a:r>
              <a:rPr lang="en-US" b="1"/>
              <a:t>Rectangle</a:t>
            </a:r>
            <a:r>
              <a:rPr lang="en-US"/>
              <a:t>, etc.) to allow scaling the shape by a certain factor.</a:t>
            </a:r>
          </a:p>
          <a:p>
            <a:pPr marL="171450" indent="-171450">
              <a:buFont typeface="Arial,Sans-Serif"/>
              <a:buChar char="•"/>
            </a:pPr>
            <a:r>
              <a:rPr lang="en-US" b="1"/>
              <a:t>Finalize Methods</a:t>
            </a:r>
            <a:r>
              <a:rPr lang="en-US"/>
              <a:t>: Choose certain methods in the </a:t>
            </a:r>
            <a:r>
              <a:rPr lang="en-US" b="1"/>
              <a:t>Circle</a:t>
            </a:r>
            <a:r>
              <a:rPr lang="en-US"/>
              <a:t>, </a:t>
            </a:r>
            <a:r>
              <a:rPr lang="en-US" b="1"/>
              <a:t>Rectangle</a:t>
            </a:r>
            <a:r>
              <a:rPr lang="en-US"/>
              <a:t>, or other shape classes and make them </a:t>
            </a:r>
            <a:r>
              <a:rPr lang="en-US" b="1"/>
              <a:t>final</a:t>
            </a:r>
            <a:r>
              <a:rPr lang="en-US"/>
              <a:t>, preventing them from being overridden in subclasses. For example, you might make the </a:t>
            </a:r>
            <a:r>
              <a:rPr lang="en-US" b="1"/>
              <a:t>area()</a:t>
            </a:r>
            <a:r>
              <a:rPr lang="en-US"/>
              <a:t> method final to ensure that all subclasses use the same formula for calculating the area.</a:t>
            </a:r>
          </a:p>
          <a:p>
            <a:pPr marL="171450" indent="-171450">
              <a:buFont typeface="Arial,Sans-Serif"/>
              <a:buChar char="•"/>
            </a:pPr>
            <a:r>
              <a:rPr lang="en-US" b="1"/>
              <a:t>Override Methods</a:t>
            </a:r>
            <a:r>
              <a:rPr lang="en-US"/>
              <a:t>: In the </a:t>
            </a:r>
            <a:r>
              <a:rPr lang="en-US" b="1" err="1"/>
              <a:t>ResizableCircle</a:t>
            </a:r>
            <a:r>
              <a:rPr lang="en-US"/>
              <a:t> and </a:t>
            </a:r>
            <a:r>
              <a:rPr lang="en-US" b="1" err="1"/>
              <a:t>ResizableRectangle</a:t>
            </a:r>
            <a:r>
              <a:rPr lang="en-US"/>
              <a:t> classes, override the </a:t>
            </a:r>
            <a:r>
              <a:rPr lang="en-US" b="1"/>
              <a:t>resize(double factor)</a:t>
            </a:r>
            <a:r>
              <a:rPr lang="en-US"/>
              <a:t> method inherited from the </a:t>
            </a:r>
            <a:r>
              <a:rPr lang="en-US" b="1"/>
              <a:t>Resizable</a:t>
            </a:r>
            <a:r>
              <a:rPr lang="en-US"/>
              <a:t> interface to provide custom resizing behavior.</a:t>
            </a:r>
          </a:p>
          <a:p>
            <a:pPr marL="171450" indent="-171450">
              <a:buFont typeface="Arial,Sans-Serif"/>
              <a:buChar char="•"/>
            </a:pPr>
            <a:r>
              <a:rPr lang="en-US" b="1"/>
              <a:t>Additional Functionality</a:t>
            </a:r>
            <a:r>
              <a:rPr lang="en-US"/>
              <a:t>: Add additional functionality to the </a:t>
            </a:r>
            <a:r>
              <a:rPr lang="en-US" b="1"/>
              <a:t>Main</a:t>
            </a:r>
            <a:r>
              <a:rPr lang="en-US"/>
              <a:t> class. For example, create an array or list of </a:t>
            </a:r>
            <a:r>
              <a:rPr lang="en-US" b="1"/>
              <a:t>Shape</a:t>
            </a:r>
            <a:r>
              <a:rPr lang="en-US"/>
              <a:t> objects and demonstrate polymorphism by iterating over them and calling the </a:t>
            </a:r>
            <a:r>
              <a:rPr lang="en-US" b="1"/>
              <a:t>area()</a:t>
            </a:r>
            <a:r>
              <a:rPr lang="en-US"/>
              <a:t> and </a:t>
            </a:r>
            <a:r>
              <a:rPr lang="en-US" b="1"/>
              <a:t>perimeter()</a:t>
            </a:r>
            <a:r>
              <a:rPr lang="en-US"/>
              <a:t> methods.</a:t>
            </a:r>
          </a:p>
          <a:p>
            <a:pPr marL="171450" indent="-171450">
              <a:buFont typeface="Arial,Sans-Serif"/>
              <a:buChar char="•"/>
            </a:pPr>
            <a:r>
              <a:rPr lang="en-US" b="1"/>
              <a:t>Test Cases</a:t>
            </a:r>
            <a:r>
              <a:rPr lang="en-US"/>
              <a:t>: Encourage students to write test cases to verify that their implementations work correctly. This could involve testing different shapes, scaling factors, and edge cases.</a:t>
            </a:r>
          </a:p>
          <a:p>
            <a:r>
              <a:rPr lang="en-US"/>
              <a:t>By completing these tasks, students will gain a deeper understanding of inheritance, abstract classes, interfaces, and the use of final methods in Java. They will also get practice with object-oriented design principles and writing testable code.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36F8DE3F-1910-486F-96A7-A75E8B3715D3}" type="slidenum">
              <a:rPr lang="en-US"/>
              <a:t>18</a:t>
            </a:fld>
            <a:endParaRPr lang="en-US"/>
          </a:p>
        </p:txBody>
      </p:sp>
    </p:spTree>
    <p:extLst>
      <p:ext uri="{BB962C8B-B14F-4D97-AF65-F5344CB8AC3E}">
        <p14:creationId xmlns:p14="http://schemas.microsoft.com/office/powerpoint/2010/main" val="3581631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Readability and Maintenance</a:t>
            </a:r>
            <a:r>
              <a:rPr lang="en-US"/>
              <a:t>: Studies have shown that developers spend a significant portion of their time understanding and modifying existing code rather than writing new code from scratch. For example, a study by Lutz </a:t>
            </a:r>
            <a:r>
              <a:rPr lang="en-US" err="1"/>
              <a:t>Prechelt</a:t>
            </a:r>
            <a:r>
              <a:rPr lang="en-US"/>
              <a:t> found that developers spend about 50% to 80% of their time on maintenance activities. Clean code practices, such as clear naming conventions and modular design, can significantly reduce the time required for these tasks.</a:t>
            </a:r>
          </a:p>
          <a:p>
            <a:pPr marL="285750" indent="-285750">
              <a:buFont typeface="Arial"/>
              <a:buChar char="•"/>
            </a:pPr>
            <a:r>
              <a:rPr lang="en-US" b="1"/>
              <a:t>Bug Fixing</a:t>
            </a:r>
            <a:r>
              <a:rPr lang="en-US"/>
              <a:t>: According to a study by Cambridge University, developers spend approximately 50% of their time debugging code. Clean code can streamline the debugging process by making it easier to identify the root cause of issues and apply fixes. This leads to faster resolution of bugs and ultimately improves software reliability.</a:t>
            </a:r>
          </a:p>
          <a:p>
            <a:endParaRPr lang="en-US">
              <a:cs typeface="Calibri"/>
            </a:endParaRPr>
          </a:p>
        </p:txBody>
      </p:sp>
      <p:sp>
        <p:nvSpPr>
          <p:cNvPr id="4" name="Slide Number Placeholder 3"/>
          <p:cNvSpPr>
            <a:spLocks noGrp="1"/>
          </p:cNvSpPr>
          <p:nvPr>
            <p:ph type="sldNum" sz="quarter" idx="5"/>
          </p:nvPr>
        </p:nvSpPr>
        <p:spPr/>
        <p:txBody>
          <a:bodyPr/>
          <a:lstStyle/>
          <a:p>
            <a:fld id="{36F8DE3F-1910-486F-96A7-A75E8B3715D3}" type="slidenum">
              <a:rPr lang="en-US"/>
              <a:t>21</a:t>
            </a:fld>
            <a:endParaRPr lang="en-US"/>
          </a:p>
        </p:txBody>
      </p:sp>
    </p:spTree>
    <p:extLst>
      <p:ext uri="{BB962C8B-B14F-4D97-AF65-F5344CB8AC3E}">
        <p14:creationId xmlns:p14="http://schemas.microsoft.com/office/powerpoint/2010/main" val="358413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package</a:t>
            </a:r>
            <a:r>
              <a:rPr lang="en-US"/>
              <a:t> lecture1;</a:t>
            </a:r>
          </a:p>
          <a:p>
            <a:r>
              <a:rPr lang="en-US" b="1"/>
              <a:t>import</a:t>
            </a:r>
            <a:r>
              <a:rPr lang="en-US"/>
              <a:t> </a:t>
            </a:r>
            <a:r>
              <a:rPr lang="en-US" err="1"/>
              <a:t>java.util.ArrayList</a:t>
            </a:r>
            <a:r>
              <a:rPr lang="en-US"/>
              <a:t>;</a:t>
            </a:r>
          </a:p>
          <a:p>
            <a:r>
              <a:rPr lang="en-US" b="1"/>
              <a:t>import</a:t>
            </a:r>
            <a:r>
              <a:rPr lang="en-US"/>
              <a:t> </a:t>
            </a:r>
            <a:r>
              <a:rPr lang="en-US" err="1"/>
              <a:t>java.util.List</a:t>
            </a:r>
            <a:r>
              <a:rPr lang="en-US"/>
              <a:t>;</a:t>
            </a:r>
          </a:p>
          <a:p>
            <a:r>
              <a:rPr lang="en-US" b="1"/>
              <a:t>import</a:t>
            </a:r>
            <a:r>
              <a:rPr lang="en-US"/>
              <a:t> </a:t>
            </a:r>
            <a:r>
              <a:rPr lang="en-US" u="sng" err="1"/>
              <a:t>java.util.stream</a:t>
            </a:r>
            <a:r>
              <a:rPr lang="en-US"/>
              <a:t>.*;</a:t>
            </a:r>
            <a:endParaRPr lang="en-US">
              <a:cs typeface="Calibri"/>
            </a:endParaRPr>
          </a:p>
          <a:p>
            <a:r>
              <a:rPr lang="en-US" b="1"/>
              <a:t>import</a:t>
            </a:r>
            <a:r>
              <a:rPr lang="en-US"/>
              <a:t> </a:t>
            </a:r>
            <a:r>
              <a:rPr lang="en-US" err="1"/>
              <a:t>java.util.Collections</a:t>
            </a:r>
            <a:r>
              <a:rPr lang="en-US"/>
              <a:t>;</a:t>
            </a:r>
            <a:endParaRPr lang="en-US">
              <a:cs typeface="Calibri"/>
            </a:endParaRPr>
          </a:p>
          <a:p>
            <a:r>
              <a:rPr lang="en-US" b="1"/>
              <a:t>import</a:t>
            </a:r>
            <a:r>
              <a:rPr lang="en-US"/>
              <a:t> </a:t>
            </a:r>
            <a:r>
              <a:rPr lang="en-US" u="sng" err="1"/>
              <a:t>java.util.LinkedList</a:t>
            </a:r>
            <a:r>
              <a:rPr lang="en-US"/>
              <a:t>;</a:t>
            </a:r>
            <a:endParaRPr lang="en-US">
              <a:cs typeface="Calibri"/>
            </a:endParaRPr>
          </a:p>
          <a:p>
            <a:br>
              <a:rPr lang="en-US"/>
            </a:br>
            <a:endParaRPr lang="en-US"/>
          </a:p>
          <a:p>
            <a:r>
              <a:rPr lang="en-US" b="1"/>
              <a:t>class</a:t>
            </a:r>
            <a:r>
              <a:rPr lang="en-US"/>
              <a:t> Employee {</a:t>
            </a:r>
            <a:endParaRPr lang="en-US">
              <a:cs typeface="Calibri"/>
            </a:endParaRPr>
          </a:p>
          <a:p>
            <a:r>
              <a:rPr lang="en-US" b="1"/>
              <a:t>private</a:t>
            </a:r>
            <a:r>
              <a:rPr lang="en-US"/>
              <a:t> String name;</a:t>
            </a:r>
            <a:endParaRPr lang="en-US">
              <a:cs typeface="Calibri"/>
            </a:endParaRPr>
          </a:p>
          <a:p>
            <a:r>
              <a:rPr lang="en-US" b="1"/>
              <a:t>private</a:t>
            </a:r>
            <a:r>
              <a:rPr lang="en-US"/>
              <a:t> </a:t>
            </a:r>
            <a:r>
              <a:rPr lang="en-US" b="1"/>
              <a:t>int</a:t>
            </a:r>
            <a:r>
              <a:rPr lang="en-US"/>
              <a:t> age;</a:t>
            </a:r>
            <a:endParaRPr lang="en-US">
              <a:cs typeface="Calibri"/>
            </a:endParaRPr>
          </a:p>
          <a:p>
            <a:r>
              <a:rPr lang="en-US" b="1"/>
              <a:t>private</a:t>
            </a:r>
            <a:r>
              <a:rPr lang="en-US"/>
              <a:t> String country;</a:t>
            </a:r>
            <a:endParaRPr lang="en-US">
              <a:cs typeface="Calibri"/>
            </a:endParaRPr>
          </a:p>
          <a:p>
            <a:r>
              <a:rPr lang="en-US" b="1"/>
              <a:t>public</a:t>
            </a:r>
            <a:r>
              <a:rPr lang="en-US"/>
              <a:t> Employee(String name, </a:t>
            </a:r>
            <a:r>
              <a:rPr lang="en-US" b="1"/>
              <a:t>int</a:t>
            </a:r>
            <a:r>
              <a:rPr lang="en-US"/>
              <a:t> age, String country) {</a:t>
            </a:r>
            <a:endParaRPr lang="en-US">
              <a:cs typeface="Calibri"/>
            </a:endParaRPr>
          </a:p>
          <a:p>
            <a:r>
              <a:rPr lang="en-US" b="1"/>
              <a:t>this</a:t>
            </a:r>
            <a:r>
              <a:rPr lang="en-US"/>
              <a:t>.name = name;</a:t>
            </a:r>
            <a:endParaRPr lang="en-US">
              <a:cs typeface="Calibri"/>
            </a:endParaRPr>
          </a:p>
          <a:p>
            <a:r>
              <a:rPr lang="en-US" b="1" err="1"/>
              <a:t>this</a:t>
            </a:r>
            <a:r>
              <a:rPr lang="en-US" err="1"/>
              <a:t>.age</a:t>
            </a:r>
            <a:r>
              <a:rPr lang="en-US"/>
              <a:t> = age;</a:t>
            </a:r>
            <a:endParaRPr lang="en-US">
              <a:cs typeface="Calibri"/>
            </a:endParaRPr>
          </a:p>
          <a:p>
            <a:r>
              <a:rPr lang="en-US" b="1" err="1"/>
              <a:t>this</a:t>
            </a:r>
            <a:r>
              <a:rPr lang="en-US" err="1"/>
              <a:t>.country</a:t>
            </a:r>
            <a:r>
              <a:rPr lang="en-US"/>
              <a:t> = country;</a:t>
            </a:r>
            <a:endParaRPr lang="en-US">
              <a:cs typeface="Calibri"/>
            </a:endParaRPr>
          </a:p>
          <a:p>
            <a:r>
              <a:rPr lang="en-US"/>
              <a:t>}</a:t>
            </a:r>
            <a:endParaRPr lang="en-US">
              <a:cs typeface="Calibri"/>
            </a:endParaRPr>
          </a:p>
          <a:p>
            <a:r>
              <a:rPr lang="en-US" b="1"/>
              <a:t>public</a:t>
            </a:r>
            <a:r>
              <a:rPr lang="en-US"/>
              <a:t> </a:t>
            </a:r>
            <a:r>
              <a:rPr lang="en-US" b="1"/>
              <a:t>int</a:t>
            </a:r>
            <a:r>
              <a:rPr lang="en-US"/>
              <a:t> </a:t>
            </a:r>
            <a:r>
              <a:rPr lang="en-US" err="1"/>
              <a:t>getAge</a:t>
            </a:r>
            <a:r>
              <a:rPr lang="en-US"/>
              <a:t>() {</a:t>
            </a:r>
            <a:endParaRPr lang="en-US">
              <a:cs typeface="Calibri"/>
            </a:endParaRPr>
          </a:p>
          <a:p>
            <a:r>
              <a:rPr lang="en-US" b="1"/>
              <a:t>return</a:t>
            </a:r>
            <a:r>
              <a:rPr lang="en-US"/>
              <a:t> </a:t>
            </a:r>
            <a:r>
              <a:rPr lang="en-US" b="1" err="1"/>
              <a:t>this</a:t>
            </a:r>
            <a:r>
              <a:rPr lang="en-US" err="1"/>
              <a:t>.age</a:t>
            </a:r>
            <a:r>
              <a:rPr lang="en-US"/>
              <a:t>;</a:t>
            </a:r>
            <a:endParaRPr lang="en-US">
              <a:cs typeface="Calibri"/>
            </a:endParaRPr>
          </a:p>
          <a:p>
            <a:r>
              <a:rPr lang="en-US"/>
              <a:t>}</a:t>
            </a:r>
            <a:endParaRPr lang="en-US">
              <a:cs typeface="Calibri"/>
            </a:endParaRPr>
          </a:p>
          <a:p>
            <a:r>
              <a:rPr lang="en-US" b="1"/>
              <a:t>public</a:t>
            </a:r>
            <a:r>
              <a:rPr lang="en-US"/>
              <a:t> String </a:t>
            </a:r>
            <a:r>
              <a:rPr lang="en-US" err="1"/>
              <a:t>getName</a:t>
            </a:r>
            <a:r>
              <a:rPr lang="en-US"/>
              <a:t>() {</a:t>
            </a:r>
            <a:endParaRPr lang="en-US">
              <a:cs typeface="Calibri"/>
            </a:endParaRPr>
          </a:p>
          <a:p>
            <a:r>
              <a:rPr lang="en-US" b="1"/>
              <a:t>return</a:t>
            </a:r>
            <a:r>
              <a:rPr lang="en-US"/>
              <a:t> </a:t>
            </a:r>
            <a:r>
              <a:rPr lang="en-US" b="1"/>
              <a:t>this</a:t>
            </a:r>
            <a:r>
              <a:rPr lang="en-US"/>
              <a:t>.name;</a:t>
            </a:r>
            <a:endParaRPr lang="en-US">
              <a:cs typeface="Calibri"/>
            </a:endParaRPr>
          </a:p>
          <a:p>
            <a:r>
              <a:rPr lang="en-US"/>
              <a:t>}</a:t>
            </a:r>
            <a:endParaRPr lang="en-US">
              <a:cs typeface="Calibri"/>
            </a:endParaRPr>
          </a:p>
          <a:p>
            <a:r>
              <a:rPr lang="en-US" b="1"/>
              <a:t>public</a:t>
            </a:r>
            <a:r>
              <a:rPr lang="en-US"/>
              <a:t> String </a:t>
            </a:r>
            <a:r>
              <a:rPr lang="en-US" err="1"/>
              <a:t>getCountry</a:t>
            </a:r>
            <a:r>
              <a:rPr lang="en-US"/>
              <a:t>() {</a:t>
            </a:r>
            <a:endParaRPr lang="en-US">
              <a:cs typeface="Calibri"/>
            </a:endParaRPr>
          </a:p>
          <a:p>
            <a:r>
              <a:rPr lang="en-US" b="1"/>
              <a:t>return</a:t>
            </a:r>
            <a:r>
              <a:rPr lang="en-US"/>
              <a:t> </a:t>
            </a:r>
            <a:r>
              <a:rPr lang="en-US" b="1" err="1"/>
              <a:t>this</a:t>
            </a:r>
            <a:r>
              <a:rPr lang="en-US" err="1"/>
              <a:t>.country</a:t>
            </a:r>
            <a:r>
              <a:rPr lang="en-US"/>
              <a:t>;</a:t>
            </a:r>
            <a:endParaRPr lang="en-US">
              <a:cs typeface="Calibri"/>
            </a:endParaRPr>
          </a:p>
          <a:p>
            <a:r>
              <a:rPr lang="en-US"/>
              <a:t>}</a:t>
            </a:r>
            <a:endParaRPr lang="en-US">
              <a:cs typeface="Calibri"/>
            </a:endParaRPr>
          </a:p>
          <a:p>
            <a:r>
              <a:rPr lang="en-US" b="1"/>
              <a:t>public</a:t>
            </a:r>
            <a:r>
              <a:rPr lang="en-US"/>
              <a:t> </a:t>
            </a:r>
            <a:r>
              <a:rPr lang="en-US" b="1"/>
              <a:t>void</a:t>
            </a:r>
            <a:r>
              <a:rPr lang="en-US"/>
              <a:t> </a:t>
            </a:r>
            <a:r>
              <a:rPr lang="en-US" err="1"/>
              <a:t>setName</a:t>
            </a:r>
            <a:r>
              <a:rPr lang="en-US"/>
              <a:t>(String name) {</a:t>
            </a:r>
            <a:endParaRPr lang="en-US">
              <a:cs typeface="Calibri"/>
            </a:endParaRPr>
          </a:p>
          <a:p>
            <a:r>
              <a:rPr lang="en-US" b="1"/>
              <a:t>this</a:t>
            </a:r>
            <a:r>
              <a:rPr lang="en-US"/>
              <a:t>.name = name;</a:t>
            </a:r>
            <a:endParaRPr lang="en-US">
              <a:cs typeface="Calibri"/>
            </a:endParaRPr>
          </a:p>
          <a:p>
            <a:r>
              <a:rPr lang="en-US"/>
              <a:t>}</a:t>
            </a:r>
            <a:endParaRPr lang="en-US">
              <a:cs typeface="Calibri"/>
            </a:endParaRPr>
          </a:p>
          <a:p>
            <a:r>
              <a:rPr lang="en-US"/>
              <a:t>}</a:t>
            </a:r>
            <a:endParaRPr lang="en-US">
              <a:cs typeface="Calibri"/>
            </a:endParaRPr>
          </a:p>
          <a:p>
            <a:br>
              <a:rPr lang="en-US"/>
            </a:br>
            <a:endParaRPr lang="en-US"/>
          </a:p>
          <a:p>
            <a:r>
              <a:rPr lang="en-US" b="1"/>
              <a:t>public</a:t>
            </a:r>
            <a:r>
              <a:rPr lang="en-US"/>
              <a:t> </a:t>
            </a:r>
            <a:r>
              <a:rPr lang="en-US" b="1"/>
              <a:t>class</a:t>
            </a:r>
            <a:r>
              <a:rPr lang="en-US"/>
              <a:t> </a:t>
            </a:r>
            <a:r>
              <a:rPr lang="en-US" err="1"/>
              <a:t>MainEmployee</a:t>
            </a:r>
            <a:r>
              <a:rPr lang="en-US"/>
              <a:t> {</a:t>
            </a:r>
            <a:endParaRPr lang="en-US">
              <a:cs typeface="Calibri"/>
            </a:endParaRPr>
          </a:p>
          <a:p>
            <a:r>
              <a:rPr lang="en-US" b="1"/>
              <a:t>public</a:t>
            </a:r>
            <a:r>
              <a:rPr lang="en-US"/>
              <a:t> </a:t>
            </a:r>
            <a:r>
              <a:rPr lang="en-US" b="1"/>
              <a:t>static</a:t>
            </a:r>
            <a:r>
              <a:rPr lang="en-US"/>
              <a:t> </a:t>
            </a:r>
            <a:r>
              <a:rPr lang="en-US" b="1"/>
              <a:t>void</a:t>
            </a:r>
            <a:r>
              <a:rPr lang="en-US"/>
              <a:t> main(String[] </a:t>
            </a:r>
            <a:r>
              <a:rPr lang="en-US" err="1"/>
              <a:t>args</a:t>
            </a:r>
            <a:r>
              <a:rPr lang="en-US"/>
              <a:t>)</a:t>
            </a:r>
            <a:endParaRPr lang="en-US">
              <a:cs typeface="Calibri"/>
            </a:endParaRPr>
          </a:p>
          <a:p>
            <a:r>
              <a:rPr lang="en-US"/>
              <a:t>{</a:t>
            </a:r>
            <a:endParaRPr lang="en-US">
              <a:cs typeface="Calibri"/>
            </a:endParaRPr>
          </a:p>
          <a:p>
            <a:r>
              <a:rPr lang="en-US"/>
              <a:t>List&lt;Employee&gt; list = </a:t>
            </a:r>
            <a:r>
              <a:rPr lang="en-US" b="1"/>
              <a:t>new</a:t>
            </a:r>
            <a:r>
              <a:rPr lang="en-US"/>
              <a:t> </a:t>
            </a:r>
            <a:r>
              <a:rPr lang="en-US" err="1"/>
              <a:t>ArrayList</a:t>
            </a:r>
            <a:r>
              <a:rPr lang="en-US"/>
              <a:t>&lt;&gt;(); // LinkedList</a:t>
            </a:r>
            <a:endParaRPr lang="en-US">
              <a:cs typeface="Calibri"/>
            </a:endParaRPr>
          </a:p>
          <a:p>
            <a:r>
              <a:rPr lang="en-US" err="1"/>
              <a:t>list.add</a:t>
            </a:r>
            <a:r>
              <a:rPr lang="en-US"/>
              <a:t>(</a:t>
            </a:r>
            <a:r>
              <a:rPr lang="en-US" b="1"/>
              <a:t>new</a:t>
            </a:r>
            <a:r>
              <a:rPr lang="en-US"/>
              <a:t> Employee("Alex", 23, "USA"));</a:t>
            </a:r>
            <a:endParaRPr lang="en-US">
              <a:cs typeface="Calibri"/>
            </a:endParaRPr>
          </a:p>
          <a:p>
            <a:r>
              <a:rPr lang="en-US" err="1"/>
              <a:t>list.add</a:t>
            </a:r>
            <a:r>
              <a:rPr lang="en-US"/>
              <a:t>(</a:t>
            </a:r>
            <a:r>
              <a:rPr lang="en-US" b="1"/>
              <a:t>new</a:t>
            </a:r>
            <a:r>
              <a:rPr lang="en-US"/>
              <a:t> Employee("Dave", 34, "India"));</a:t>
            </a:r>
            <a:endParaRPr lang="en-US">
              <a:cs typeface="Calibri"/>
            </a:endParaRPr>
          </a:p>
          <a:p>
            <a:r>
              <a:rPr lang="en-US" err="1"/>
              <a:t>list.add</a:t>
            </a:r>
            <a:r>
              <a:rPr lang="en-US"/>
              <a:t>(</a:t>
            </a:r>
            <a:r>
              <a:rPr lang="en-US" b="1"/>
              <a:t>new</a:t>
            </a:r>
            <a:r>
              <a:rPr lang="en-US"/>
              <a:t> Employee("Carl", 21, "USA"));</a:t>
            </a:r>
            <a:endParaRPr lang="en-US">
              <a:cs typeface="Calibri"/>
            </a:endParaRPr>
          </a:p>
          <a:p>
            <a:r>
              <a:rPr lang="en-US" err="1"/>
              <a:t>list.add</a:t>
            </a:r>
            <a:r>
              <a:rPr lang="en-US"/>
              <a:t>(</a:t>
            </a:r>
            <a:r>
              <a:rPr lang="en-US" b="1"/>
              <a:t>new</a:t>
            </a:r>
            <a:r>
              <a:rPr lang="en-US"/>
              <a:t> Employee("Joe", 56, "Russia"));</a:t>
            </a:r>
          </a:p>
          <a:p>
            <a:r>
              <a:rPr lang="en-US" err="1"/>
              <a:t>list.add</a:t>
            </a:r>
            <a:r>
              <a:rPr lang="en-US"/>
              <a:t>(</a:t>
            </a:r>
            <a:r>
              <a:rPr lang="en-US" b="1"/>
              <a:t>new</a:t>
            </a:r>
            <a:r>
              <a:rPr lang="en-US"/>
              <a:t> Employee("Amit", 64, "China"));</a:t>
            </a:r>
          </a:p>
          <a:p>
            <a:r>
              <a:rPr lang="en-US" err="1"/>
              <a:t>list.add</a:t>
            </a:r>
            <a:r>
              <a:rPr lang="en-US"/>
              <a:t>(</a:t>
            </a:r>
            <a:r>
              <a:rPr lang="en-US" b="1"/>
              <a:t>new</a:t>
            </a:r>
            <a:r>
              <a:rPr lang="en-US"/>
              <a:t> Employee("Ryan", 19, "Brazil"));</a:t>
            </a:r>
          </a:p>
          <a:p>
            <a:r>
              <a:rPr lang="en-US"/>
              <a:t>// 1 Find employees aged over 50</a:t>
            </a:r>
          </a:p>
          <a:p>
            <a:r>
              <a:rPr lang="en-US"/>
              <a:t>List&lt;Employee&gt; listOver50 = </a:t>
            </a:r>
            <a:r>
              <a:rPr lang="en-US" i="1" err="1"/>
              <a:t>findEmployees</a:t>
            </a:r>
            <a:r>
              <a:rPr lang="en-US"/>
              <a:t>(list);</a:t>
            </a:r>
          </a:p>
          <a:p>
            <a:r>
              <a:rPr lang="en-US" b="1"/>
              <a:t>for</a:t>
            </a:r>
            <a:r>
              <a:rPr lang="en-US"/>
              <a:t> (Employee emp : listOver50) {</a:t>
            </a:r>
          </a:p>
          <a:p>
            <a:r>
              <a:rPr lang="en-US" err="1"/>
              <a:t>System.</a:t>
            </a:r>
            <a:r>
              <a:rPr lang="en-US" b="1" i="1" err="1"/>
              <a:t>out</a:t>
            </a:r>
            <a:r>
              <a:rPr lang="en-US" err="1"/>
              <a:t>.println</a:t>
            </a:r>
            <a:r>
              <a:rPr lang="en-US"/>
              <a:t>("Employee Name: " + </a:t>
            </a:r>
            <a:r>
              <a:rPr lang="en-US" err="1"/>
              <a:t>emp.getName</a:t>
            </a:r>
            <a:r>
              <a:rPr lang="en-US"/>
              <a:t>() + ", Employee Age: " + </a:t>
            </a:r>
            <a:r>
              <a:rPr lang="en-US" err="1"/>
              <a:t>emp.getAge</a:t>
            </a:r>
            <a:r>
              <a:rPr lang="en-US"/>
              <a:t>());</a:t>
            </a:r>
          </a:p>
          <a:p>
            <a:r>
              <a:rPr lang="en-US"/>
              <a:t>}</a:t>
            </a:r>
          </a:p>
          <a:p>
            <a:r>
              <a:rPr lang="en-US"/>
              <a:t>// Another way to implement </a:t>
            </a:r>
            <a:r>
              <a:rPr lang="en-US" err="1"/>
              <a:t>findEmployees</a:t>
            </a:r>
            <a:r>
              <a:rPr lang="en-US"/>
              <a:t> using stream</a:t>
            </a:r>
          </a:p>
          <a:p>
            <a:r>
              <a:rPr lang="en-US" err="1"/>
              <a:t>list.stream</a:t>
            </a:r>
            <a:r>
              <a:rPr lang="en-US"/>
              <a:t>().filter(emp -&gt; </a:t>
            </a:r>
            <a:r>
              <a:rPr lang="en-US" err="1"/>
              <a:t>emp.getAge</a:t>
            </a:r>
            <a:r>
              <a:rPr lang="en-US"/>
              <a:t>() &gt; 50).map(emp -&gt; </a:t>
            </a:r>
            <a:r>
              <a:rPr lang="en-US" err="1"/>
              <a:t>emp.getName</a:t>
            </a:r>
            <a:r>
              <a:rPr lang="en-US"/>
              <a:t>() ).</a:t>
            </a:r>
            <a:r>
              <a:rPr lang="en-US" err="1"/>
              <a:t>forEach</a:t>
            </a:r>
            <a:r>
              <a:rPr lang="en-US"/>
              <a:t>(</a:t>
            </a:r>
            <a:r>
              <a:rPr lang="en-US" err="1"/>
              <a:t>System.</a:t>
            </a:r>
            <a:r>
              <a:rPr lang="en-US" b="1" i="1" err="1"/>
              <a:t>out</a:t>
            </a:r>
            <a:r>
              <a:rPr lang="en-US"/>
              <a:t>::</a:t>
            </a:r>
            <a:r>
              <a:rPr lang="en-US" err="1"/>
              <a:t>println</a:t>
            </a:r>
            <a:r>
              <a:rPr lang="en-US"/>
              <a:t>);</a:t>
            </a:r>
          </a:p>
          <a:p>
            <a:r>
              <a:rPr lang="en-US" err="1"/>
              <a:t>System.</a:t>
            </a:r>
            <a:r>
              <a:rPr lang="en-US" b="1" i="1" err="1"/>
              <a:t>out</a:t>
            </a:r>
            <a:r>
              <a:rPr lang="en-US" err="1"/>
              <a:t>.println</a:t>
            </a:r>
            <a:r>
              <a:rPr lang="en-US"/>
              <a:t>("________");</a:t>
            </a:r>
          </a:p>
          <a:p>
            <a:r>
              <a:rPr lang="en-US"/>
              <a:t>//2 Find employees from the USA</a:t>
            </a:r>
          </a:p>
          <a:p>
            <a:r>
              <a:rPr lang="en-US"/>
              <a:t>List&lt;Employee&gt; </a:t>
            </a:r>
            <a:r>
              <a:rPr lang="en-US" err="1"/>
              <a:t>listUSA</a:t>
            </a:r>
            <a:r>
              <a:rPr lang="en-US"/>
              <a:t> = </a:t>
            </a:r>
            <a:r>
              <a:rPr lang="en-US" i="1" err="1"/>
              <a:t>findEmployeesByCountry</a:t>
            </a:r>
            <a:r>
              <a:rPr lang="en-US"/>
              <a:t>(list, "USA");</a:t>
            </a:r>
          </a:p>
          <a:p>
            <a:r>
              <a:rPr lang="en-US" b="1"/>
              <a:t>for</a:t>
            </a:r>
            <a:r>
              <a:rPr lang="en-US"/>
              <a:t> (Employee emp : </a:t>
            </a:r>
            <a:r>
              <a:rPr lang="en-US" err="1"/>
              <a:t>listUSA</a:t>
            </a:r>
            <a:r>
              <a:rPr lang="en-US"/>
              <a:t>) {</a:t>
            </a:r>
          </a:p>
          <a:p>
            <a:r>
              <a:rPr lang="en-US" err="1"/>
              <a:t>System.</a:t>
            </a:r>
            <a:r>
              <a:rPr lang="en-US" b="1" i="1" err="1"/>
              <a:t>out</a:t>
            </a:r>
            <a:r>
              <a:rPr lang="en-US" err="1"/>
              <a:t>.println</a:t>
            </a:r>
            <a:r>
              <a:rPr lang="en-US"/>
              <a:t>("Employee Name: " + </a:t>
            </a:r>
            <a:r>
              <a:rPr lang="en-US" err="1"/>
              <a:t>emp.getName</a:t>
            </a:r>
            <a:r>
              <a:rPr lang="en-US"/>
              <a:t>() + ", Employee Age: " + </a:t>
            </a:r>
            <a:r>
              <a:rPr lang="en-US" err="1"/>
              <a:t>emp.getAge</a:t>
            </a:r>
            <a:r>
              <a:rPr lang="en-US"/>
              <a:t>());</a:t>
            </a:r>
          </a:p>
          <a:p>
            <a:r>
              <a:rPr lang="en-US"/>
              <a:t>}</a:t>
            </a:r>
          </a:p>
          <a:p>
            <a:r>
              <a:rPr lang="en-US"/>
              <a:t>//3 Sort employees by country</a:t>
            </a:r>
          </a:p>
          <a:p>
            <a:r>
              <a:rPr lang="en-US" err="1"/>
              <a:t>Collections.</a:t>
            </a:r>
            <a:r>
              <a:rPr lang="en-US" i="1" err="1"/>
              <a:t>sort</a:t>
            </a:r>
            <a:r>
              <a:rPr lang="en-US"/>
              <a:t>(list, (e1, e2) -&gt; e1.getCountry().</a:t>
            </a:r>
            <a:r>
              <a:rPr lang="en-US" err="1"/>
              <a:t>compareTo</a:t>
            </a:r>
            <a:r>
              <a:rPr lang="en-US"/>
              <a:t>(e2.getCountry()));</a:t>
            </a:r>
          </a:p>
          <a:p>
            <a:r>
              <a:rPr lang="en-US" err="1"/>
              <a:t>System.</a:t>
            </a:r>
            <a:r>
              <a:rPr lang="en-US" b="1" i="1" err="1"/>
              <a:t>out</a:t>
            </a:r>
            <a:r>
              <a:rPr lang="en-US" err="1"/>
              <a:t>.println</a:t>
            </a:r>
            <a:r>
              <a:rPr lang="en-US"/>
              <a:t>("Hello World !!");</a:t>
            </a:r>
          </a:p>
          <a:p>
            <a:r>
              <a:rPr lang="en-US"/>
              <a:t>}</a:t>
            </a:r>
          </a:p>
          <a:p>
            <a:r>
              <a:rPr lang="en-US" b="1"/>
              <a:t>public</a:t>
            </a:r>
            <a:r>
              <a:rPr lang="en-US"/>
              <a:t> </a:t>
            </a:r>
            <a:r>
              <a:rPr lang="en-US" b="1"/>
              <a:t>static</a:t>
            </a:r>
            <a:r>
              <a:rPr lang="en-US"/>
              <a:t> List&lt;Employee&gt; </a:t>
            </a:r>
            <a:r>
              <a:rPr lang="en-US" err="1"/>
              <a:t>findEmployees</a:t>
            </a:r>
            <a:r>
              <a:rPr lang="en-US"/>
              <a:t>(List&lt;Employee&gt; employees) {</a:t>
            </a:r>
          </a:p>
          <a:p>
            <a:r>
              <a:rPr lang="en-US"/>
              <a:t>List&lt;Employee&gt; result = </a:t>
            </a:r>
            <a:r>
              <a:rPr lang="en-US" b="1"/>
              <a:t>new</a:t>
            </a:r>
            <a:r>
              <a:rPr lang="en-US"/>
              <a:t> </a:t>
            </a:r>
            <a:r>
              <a:rPr lang="en-US" err="1"/>
              <a:t>ArrayList</a:t>
            </a:r>
            <a:r>
              <a:rPr lang="en-US"/>
              <a:t>&lt;&gt;();</a:t>
            </a:r>
          </a:p>
          <a:p>
            <a:r>
              <a:rPr lang="en-US" b="1"/>
              <a:t>for</a:t>
            </a:r>
            <a:r>
              <a:rPr lang="en-US"/>
              <a:t>(Employee emp: employees) {</a:t>
            </a:r>
          </a:p>
          <a:p>
            <a:r>
              <a:rPr lang="en-US" b="1"/>
              <a:t>if</a:t>
            </a:r>
            <a:r>
              <a:rPr lang="en-US"/>
              <a:t>(</a:t>
            </a:r>
            <a:r>
              <a:rPr lang="en-US" err="1"/>
              <a:t>emp.getAge</a:t>
            </a:r>
            <a:r>
              <a:rPr lang="en-US"/>
              <a:t>() &gt; 50) {</a:t>
            </a:r>
          </a:p>
          <a:p>
            <a:r>
              <a:rPr lang="en-US" err="1"/>
              <a:t>result.add</a:t>
            </a:r>
            <a:r>
              <a:rPr lang="en-US"/>
              <a:t>(emp);</a:t>
            </a:r>
          </a:p>
          <a:p>
            <a:r>
              <a:rPr lang="en-US"/>
              <a:t>}</a:t>
            </a:r>
          </a:p>
          <a:p>
            <a:r>
              <a:rPr lang="en-US"/>
              <a:t>}</a:t>
            </a:r>
          </a:p>
          <a:p>
            <a:r>
              <a:rPr lang="en-US" b="1"/>
              <a:t>return</a:t>
            </a:r>
            <a:r>
              <a:rPr lang="en-US"/>
              <a:t> result;</a:t>
            </a:r>
          </a:p>
          <a:p>
            <a:r>
              <a:rPr lang="en-US"/>
              <a:t>}</a:t>
            </a:r>
          </a:p>
          <a:p>
            <a:r>
              <a:rPr lang="en-US" b="1"/>
              <a:t>public</a:t>
            </a:r>
            <a:r>
              <a:rPr lang="en-US"/>
              <a:t> </a:t>
            </a:r>
            <a:r>
              <a:rPr lang="en-US" b="1"/>
              <a:t>static</a:t>
            </a:r>
            <a:r>
              <a:rPr lang="en-US"/>
              <a:t> List&lt;Employee&gt; </a:t>
            </a:r>
            <a:r>
              <a:rPr lang="en-US" err="1"/>
              <a:t>findEmployeesByCountry</a:t>
            </a:r>
            <a:r>
              <a:rPr lang="en-US"/>
              <a:t>(List&lt;Employee&gt; employees, String country) {</a:t>
            </a:r>
          </a:p>
          <a:p>
            <a:r>
              <a:rPr lang="en-US"/>
              <a:t>List&lt;Employee&gt; result = </a:t>
            </a:r>
            <a:r>
              <a:rPr lang="en-US" b="1"/>
              <a:t>new</a:t>
            </a:r>
            <a:r>
              <a:rPr lang="en-US"/>
              <a:t> </a:t>
            </a:r>
            <a:r>
              <a:rPr lang="en-US" err="1"/>
              <a:t>ArrayList</a:t>
            </a:r>
            <a:r>
              <a:rPr lang="en-US"/>
              <a:t>&lt;&gt;();</a:t>
            </a:r>
          </a:p>
          <a:p>
            <a:r>
              <a:rPr lang="en-US" b="1"/>
              <a:t>for</a:t>
            </a:r>
            <a:r>
              <a:rPr lang="en-US"/>
              <a:t>(Employee emp: employees) {</a:t>
            </a:r>
          </a:p>
          <a:p>
            <a:r>
              <a:rPr lang="en-US" b="1"/>
              <a:t>if</a:t>
            </a:r>
            <a:r>
              <a:rPr lang="en-US"/>
              <a:t>(</a:t>
            </a:r>
            <a:r>
              <a:rPr lang="en-US" err="1"/>
              <a:t>emp.getCountry</a:t>
            </a:r>
            <a:r>
              <a:rPr lang="en-US"/>
              <a:t>().equals(country)) {</a:t>
            </a:r>
          </a:p>
          <a:p>
            <a:r>
              <a:rPr lang="en-US" err="1"/>
              <a:t>result.add</a:t>
            </a:r>
            <a:r>
              <a:rPr lang="en-US"/>
              <a:t>(emp);</a:t>
            </a:r>
          </a:p>
          <a:p>
            <a:r>
              <a:rPr lang="en-US"/>
              <a:t>}</a:t>
            </a:r>
          </a:p>
          <a:p>
            <a:r>
              <a:rPr lang="en-US"/>
              <a:t>}</a:t>
            </a:r>
          </a:p>
          <a:p>
            <a:r>
              <a:rPr lang="en-US" b="1"/>
              <a:t>return</a:t>
            </a:r>
            <a:r>
              <a:rPr lang="en-US"/>
              <a:t> result;</a:t>
            </a:r>
          </a:p>
          <a:p>
            <a:r>
              <a:rPr lang="en-US"/>
              <a:t>}</a:t>
            </a:r>
          </a:p>
          <a:p>
            <a:r>
              <a:rPr lang="en-US"/>
              <a:t>}</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36F8DE3F-1910-486F-96A7-A75E8B3715D3}" type="slidenum">
              <a:rPr lang="en-US"/>
              <a:t>24</a:t>
            </a:fld>
            <a:endParaRPr lang="en-US"/>
          </a:p>
        </p:txBody>
      </p:sp>
    </p:spTree>
    <p:extLst>
      <p:ext uri="{BB962C8B-B14F-4D97-AF65-F5344CB8AC3E}">
        <p14:creationId xmlns:p14="http://schemas.microsoft.com/office/powerpoint/2010/main" val="23560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The </a:t>
            </a:r>
            <a:r>
              <a:rPr lang="en-US" b="1"/>
              <a:t>Collection in Java</a:t>
            </a:r>
            <a:r>
              <a:rPr lang="en-US"/>
              <a:t> is a framework that provides an architecture to store and manipulate the group of objects.</a:t>
            </a:r>
          </a:p>
          <a:p>
            <a:pPr algn="just"/>
            <a:r>
              <a:rPr lang="en-US"/>
              <a:t>Java Collections can achieve all the operations that you perform on a data such as searching, sorting, insertion, manipulation, and deletion.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36F8DE3F-1910-486F-96A7-A75E8B3715D3}" type="slidenum">
              <a:rPr lang="en-US"/>
              <a:t>25</a:t>
            </a:fld>
            <a:endParaRPr lang="en-US"/>
          </a:p>
        </p:txBody>
      </p:sp>
    </p:spTree>
    <p:extLst>
      <p:ext uri="{BB962C8B-B14F-4D97-AF65-F5344CB8AC3E}">
        <p14:creationId xmlns:p14="http://schemas.microsoft.com/office/powerpoint/2010/main" val="222009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845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07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3190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5/9/2024</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9138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7258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189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0169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322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3491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9010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5/9/2024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4512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5/9/2024</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790268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nofaq.org/posts/2017/05/top-online-resources-to-learn-java-programming-faster-and-better/"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ightbulb idea concept">
            <a:extLst>
              <a:ext uri="{FF2B5EF4-FFF2-40B4-BE49-F238E27FC236}">
                <a16:creationId xmlns:a16="http://schemas.microsoft.com/office/drawing/2014/main" id="{C5C22C44-8A08-173C-9CDD-C00FD685EE33}"/>
              </a:ext>
            </a:extLst>
          </p:cNvPr>
          <p:cNvPicPr>
            <a:picLocks noChangeAspect="1"/>
          </p:cNvPicPr>
          <p:nvPr/>
        </p:nvPicPr>
        <p:blipFill rotWithShape="1">
          <a:blip r:embed="rId3"/>
          <a:srcRect r="9085" b="2327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53930" y="1524001"/>
            <a:ext cx="3712073" cy="3478384"/>
          </a:xfrm>
        </p:spPr>
        <p:txBody>
          <a:bodyPr>
            <a:normAutofit fontScale="90000"/>
          </a:bodyPr>
          <a:lstStyle/>
          <a:p>
            <a:br>
              <a:rPr lang="en-US">
                <a:solidFill>
                  <a:srgbClr val="FFFFFF"/>
                </a:solidFill>
                <a:latin typeface="Arial Nova Light"/>
                <a:cs typeface="Arial"/>
              </a:rPr>
            </a:br>
            <a:r>
              <a:rPr lang="en-US">
                <a:solidFill>
                  <a:srgbClr val="FFFFFF"/>
                </a:solidFill>
                <a:latin typeface="Arial Nova Light"/>
                <a:cs typeface="Arial"/>
              </a:rPr>
              <a:t>CSTP1303</a:t>
            </a:r>
            <a:br>
              <a:rPr lang="en-US">
                <a:solidFill>
                  <a:srgbClr val="FFFFFF"/>
                </a:solidFill>
                <a:latin typeface="Arial Nova Light"/>
                <a:cs typeface="Arial"/>
              </a:rPr>
            </a:br>
            <a:br>
              <a:rPr lang="en-US">
                <a:latin typeface="Arial Nova Light"/>
                <a:cs typeface="Arial"/>
              </a:rPr>
            </a:br>
            <a:r>
              <a:rPr lang="en-US">
                <a:solidFill>
                  <a:srgbClr val="FFFFFF"/>
                </a:solidFill>
                <a:latin typeface="Arial Nova Light"/>
                <a:cs typeface="Arial"/>
              </a:rPr>
              <a:t>INTRO TO CLIENT-SERVER COMPUTING IN JAVA</a:t>
            </a:r>
          </a:p>
        </p:txBody>
      </p:sp>
      <p:sp>
        <p:nvSpPr>
          <p:cNvPr id="3" name="Subtitle 2"/>
          <p:cNvSpPr>
            <a:spLocks noGrp="1"/>
          </p:cNvSpPr>
          <p:nvPr>
            <p:ph type="subTitle" idx="1"/>
          </p:nvPr>
        </p:nvSpPr>
        <p:spPr>
          <a:xfrm>
            <a:off x="8298345" y="5145513"/>
            <a:ext cx="3208866" cy="738820"/>
          </a:xfrm>
        </p:spPr>
        <p:txBody>
          <a:bodyPr>
            <a:normAutofit fontScale="85000" lnSpcReduction="20000"/>
          </a:bodyPr>
          <a:lstStyle/>
          <a:p>
            <a:r>
              <a:rPr lang="en-US">
                <a:solidFill>
                  <a:srgbClr val="FFFFFF">
                    <a:alpha val="75000"/>
                  </a:srgbClr>
                </a:solidFill>
              </a:rPr>
              <a:t>Tatyana </a:t>
            </a:r>
            <a:r>
              <a:rPr lang="en-US" err="1">
                <a:solidFill>
                  <a:srgbClr val="FFFFFF">
                    <a:alpha val="75000"/>
                  </a:srgbClr>
                </a:solidFill>
              </a:rPr>
              <a:t>Mozgacheva</a:t>
            </a:r>
          </a:p>
          <a:p>
            <a:r>
              <a:rPr lang="en-US">
                <a:solidFill>
                  <a:srgbClr val="FFFFFF"/>
                </a:solidFill>
                <a:ea typeface="+mn-lt"/>
                <a:cs typeface="+mn-lt"/>
              </a:rPr>
              <a:t>tmozgacheva@vcc.ca</a:t>
            </a:r>
            <a:endParaRPr lang="en-US"/>
          </a:p>
          <a:p>
            <a:endParaRPr lang="en-US">
              <a:solidFill>
                <a:srgbClr val="FFFFFF">
                  <a:alpha val="75000"/>
                </a:srgbClr>
              </a:solidFill>
            </a:endParaRPr>
          </a:p>
        </p:txBody>
      </p:sp>
      <p:sp>
        <p:nvSpPr>
          <p:cNvPr id="4" name="TextBox 3">
            <a:extLst>
              <a:ext uri="{FF2B5EF4-FFF2-40B4-BE49-F238E27FC236}">
                <a16:creationId xmlns:a16="http://schemas.microsoft.com/office/drawing/2014/main" id="{81F590F7-03FE-F14C-EECE-3734664A2908}"/>
              </a:ext>
            </a:extLst>
          </p:cNvPr>
          <p:cNvSpPr txBox="1"/>
          <p:nvPr/>
        </p:nvSpPr>
        <p:spPr>
          <a:xfrm>
            <a:off x="511834" y="253042"/>
            <a:ext cx="75596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ighlight>
                  <a:srgbClr val="FFFF00"/>
                </a:highlight>
              </a:rPr>
              <a:t>OPEN THE SLIDES IN THE EDITTING MODE, THERE ARE SOME USEFULL INFO AND SOLUTION IN NOTES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F565-4746-016C-AB24-CB291FB56AE3}"/>
              </a:ext>
            </a:extLst>
          </p:cNvPr>
          <p:cNvSpPr>
            <a:spLocks noGrp="1"/>
          </p:cNvSpPr>
          <p:nvPr>
            <p:ph type="title"/>
          </p:nvPr>
        </p:nvSpPr>
        <p:spPr/>
        <p:txBody>
          <a:bodyPr/>
          <a:lstStyle/>
          <a:p>
            <a:r>
              <a:rPr lang="en-US"/>
              <a:t>Data TYPES</a:t>
            </a:r>
          </a:p>
        </p:txBody>
      </p:sp>
      <p:pic>
        <p:nvPicPr>
          <p:cNvPr id="6" name="Picture 5" descr="A screenshot of a computer program&#10;&#10;Description automatically generated">
            <a:extLst>
              <a:ext uri="{FF2B5EF4-FFF2-40B4-BE49-F238E27FC236}">
                <a16:creationId xmlns:a16="http://schemas.microsoft.com/office/drawing/2014/main" id="{7CBD893F-6693-CDD0-5775-26D8615D52EC}"/>
              </a:ext>
            </a:extLst>
          </p:cNvPr>
          <p:cNvPicPr>
            <a:picLocks noChangeAspect="1"/>
          </p:cNvPicPr>
          <p:nvPr/>
        </p:nvPicPr>
        <p:blipFill rotWithShape="1">
          <a:blip r:embed="rId2"/>
          <a:srcRect t="-2763" r="-124" b="2210"/>
          <a:stretch/>
        </p:blipFill>
        <p:spPr>
          <a:xfrm>
            <a:off x="220242" y="2475871"/>
            <a:ext cx="11607750" cy="2625178"/>
          </a:xfrm>
          <a:prstGeom prst="rect">
            <a:avLst/>
          </a:prstGeom>
        </p:spPr>
      </p:pic>
    </p:spTree>
    <p:extLst>
      <p:ext uri="{BB962C8B-B14F-4D97-AF65-F5344CB8AC3E}">
        <p14:creationId xmlns:p14="http://schemas.microsoft.com/office/powerpoint/2010/main" val="108386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9F22-1AAC-6B84-815D-7B4CC90A9DAF}"/>
              </a:ext>
            </a:extLst>
          </p:cNvPr>
          <p:cNvSpPr>
            <a:spLocks noGrp="1"/>
          </p:cNvSpPr>
          <p:nvPr>
            <p:ph type="title"/>
          </p:nvPr>
        </p:nvSpPr>
        <p:spPr/>
        <p:txBody>
          <a:bodyPr/>
          <a:lstStyle/>
          <a:p>
            <a:r>
              <a:rPr lang="en-US"/>
              <a:t>Variables</a:t>
            </a:r>
          </a:p>
        </p:txBody>
      </p:sp>
      <p:pic>
        <p:nvPicPr>
          <p:cNvPr id="4" name="Content Placeholder 3" descr="A diagram of a block diagram&#10;&#10;Description automatically generated">
            <a:extLst>
              <a:ext uri="{FF2B5EF4-FFF2-40B4-BE49-F238E27FC236}">
                <a16:creationId xmlns:a16="http://schemas.microsoft.com/office/drawing/2014/main" id="{CCA699E9-BDE2-431E-5C3F-99E990D655C1}"/>
              </a:ext>
            </a:extLst>
          </p:cNvPr>
          <p:cNvPicPr>
            <a:picLocks noGrp="1" noChangeAspect="1"/>
          </p:cNvPicPr>
          <p:nvPr>
            <p:ph idx="1"/>
          </p:nvPr>
        </p:nvPicPr>
        <p:blipFill>
          <a:blip r:embed="rId3"/>
          <a:stretch>
            <a:fillRect/>
          </a:stretch>
        </p:blipFill>
        <p:spPr>
          <a:xfrm>
            <a:off x="542924" y="4249763"/>
            <a:ext cx="5010150" cy="1714500"/>
          </a:xfrm>
        </p:spPr>
      </p:pic>
      <p:pic>
        <p:nvPicPr>
          <p:cNvPr id="5" name="Picture 4" descr="A diagram of a diagram&#10;&#10;Description automatically generated">
            <a:extLst>
              <a:ext uri="{FF2B5EF4-FFF2-40B4-BE49-F238E27FC236}">
                <a16:creationId xmlns:a16="http://schemas.microsoft.com/office/drawing/2014/main" id="{28B88F4D-5AFE-3E4D-C650-5C498748E542}"/>
              </a:ext>
            </a:extLst>
          </p:cNvPr>
          <p:cNvPicPr>
            <a:picLocks noChangeAspect="1"/>
          </p:cNvPicPr>
          <p:nvPr/>
        </p:nvPicPr>
        <p:blipFill>
          <a:blip r:embed="rId4"/>
          <a:stretch>
            <a:fillRect/>
          </a:stretch>
        </p:blipFill>
        <p:spPr>
          <a:xfrm>
            <a:off x="5540495" y="688767"/>
            <a:ext cx="5869915" cy="6170581"/>
          </a:xfrm>
          <a:prstGeom prst="rect">
            <a:avLst/>
          </a:prstGeom>
        </p:spPr>
      </p:pic>
    </p:spTree>
    <p:extLst>
      <p:ext uri="{BB962C8B-B14F-4D97-AF65-F5344CB8AC3E}">
        <p14:creationId xmlns:p14="http://schemas.microsoft.com/office/powerpoint/2010/main" val="192718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52E0-B2CB-FC0B-A53C-F5DADB0FC8CA}"/>
              </a:ext>
            </a:extLst>
          </p:cNvPr>
          <p:cNvSpPr>
            <a:spLocks noGrp="1"/>
          </p:cNvSpPr>
          <p:nvPr>
            <p:ph type="title"/>
          </p:nvPr>
        </p:nvSpPr>
        <p:spPr>
          <a:xfrm>
            <a:off x="581192" y="702156"/>
            <a:ext cx="11029616" cy="584871"/>
          </a:xfrm>
        </p:spPr>
        <p:txBody>
          <a:bodyPr/>
          <a:lstStyle/>
          <a:p>
            <a:r>
              <a:rPr lang="en-US"/>
              <a:t>ARRAY</a:t>
            </a:r>
          </a:p>
        </p:txBody>
      </p:sp>
      <p:pic>
        <p:nvPicPr>
          <p:cNvPr id="7" name="Content Placeholder 6" descr="A computer screen shot of a program&#10;&#10;Description automatically generated">
            <a:extLst>
              <a:ext uri="{FF2B5EF4-FFF2-40B4-BE49-F238E27FC236}">
                <a16:creationId xmlns:a16="http://schemas.microsoft.com/office/drawing/2014/main" id="{634096E7-7AB6-B53F-56B6-B735B1891177}"/>
              </a:ext>
            </a:extLst>
          </p:cNvPr>
          <p:cNvPicPr>
            <a:picLocks noGrp="1" noChangeAspect="1"/>
          </p:cNvPicPr>
          <p:nvPr>
            <p:ph idx="1"/>
          </p:nvPr>
        </p:nvPicPr>
        <p:blipFill>
          <a:blip r:embed="rId2"/>
          <a:stretch>
            <a:fillRect/>
          </a:stretch>
        </p:blipFill>
        <p:spPr>
          <a:xfrm>
            <a:off x="2343868" y="1445998"/>
            <a:ext cx="7173582" cy="4892255"/>
          </a:xfrm>
        </p:spPr>
      </p:pic>
    </p:spTree>
    <p:extLst>
      <p:ext uri="{BB962C8B-B14F-4D97-AF65-F5344CB8AC3E}">
        <p14:creationId xmlns:p14="http://schemas.microsoft.com/office/powerpoint/2010/main" val="376713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5BBB-F519-BFDD-9094-3E0C84069E7F}"/>
              </a:ext>
            </a:extLst>
          </p:cNvPr>
          <p:cNvSpPr>
            <a:spLocks noGrp="1"/>
          </p:cNvSpPr>
          <p:nvPr>
            <p:ph type="title"/>
          </p:nvPr>
        </p:nvSpPr>
        <p:spPr>
          <a:xfrm>
            <a:off x="581192" y="702156"/>
            <a:ext cx="11029616" cy="613626"/>
          </a:xfrm>
        </p:spPr>
        <p:txBody>
          <a:bodyPr/>
          <a:lstStyle/>
          <a:p>
            <a:r>
              <a:rPr lang="en-US"/>
              <a:t>OPERATORS</a:t>
            </a:r>
          </a:p>
        </p:txBody>
      </p:sp>
      <p:pic>
        <p:nvPicPr>
          <p:cNvPr id="4" name="Content Placeholder 3" descr="A table with text and symbols&#10;&#10;Description automatically generated">
            <a:extLst>
              <a:ext uri="{FF2B5EF4-FFF2-40B4-BE49-F238E27FC236}">
                <a16:creationId xmlns:a16="http://schemas.microsoft.com/office/drawing/2014/main" id="{41D0683D-0458-DB1F-2EC4-C66AB1F1D02C}"/>
              </a:ext>
            </a:extLst>
          </p:cNvPr>
          <p:cNvPicPr>
            <a:picLocks noGrp="1" noChangeAspect="1"/>
          </p:cNvPicPr>
          <p:nvPr>
            <p:ph idx="1"/>
          </p:nvPr>
        </p:nvPicPr>
        <p:blipFill>
          <a:blip r:embed="rId2"/>
          <a:stretch>
            <a:fillRect/>
          </a:stretch>
        </p:blipFill>
        <p:spPr>
          <a:xfrm>
            <a:off x="1700865" y="1320071"/>
            <a:ext cx="8775891" cy="5345390"/>
          </a:xfrm>
        </p:spPr>
      </p:pic>
    </p:spTree>
    <p:extLst>
      <p:ext uri="{BB962C8B-B14F-4D97-AF65-F5344CB8AC3E}">
        <p14:creationId xmlns:p14="http://schemas.microsoft.com/office/powerpoint/2010/main" val="319045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75DF-DCD0-F694-F491-058E38ECA6CA}"/>
              </a:ext>
            </a:extLst>
          </p:cNvPr>
          <p:cNvSpPr>
            <a:spLocks noGrp="1"/>
          </p:cNvSpPr>
          <p:nvPr>
            <p:ph type="title"/>
          </p:nvPr>
        </p:nvSpPr>
        <p:spPr>
          <a:xfrm>
            <a:off x="581192" y="141439"/>
            <a:ext cx="11029616" cy="1188720"/>
          </a:xfrm>
        </p:spPr>
        <p:txBody>
          <a:bodyPr/>
          <a:lstStyle/>
          <a:p>
            <a:r>
              <a:rPr lang="en-US"/>
              <a:t>Loop, </a:t>
            </a:r>
            <a:r>
              <a:rPr lang="en-US" err="1"/>
              <a:t>COnditional</a:t>
            </a:r>
            <a:r>
              <a:rPr lang="en-US"/>
              <a:t> statement</a:t>
            </a:r>
          </a:p>
        </p:txBody>
      </p:sp>
      <p:pic>
        <p:nvPicPr>
          <p:cNvPr id="4" name="Content Placeholder 3" descr="A computer screen shot of a program code&#10;&#10;Description automatically generated">
            <a:extLst>
              <a:ext uri="{FF2B5EF4-FFF2-40B4-BE49-F238E27FC236}">
                <a16:creationId xmlns:a16="http://schemas.microsoft.com/office/drawing/2014/main" id="{5DA4D969-70D0-A062-E3EC-DFACD21D2C7E}"/>
              </a:ext>
            </a:extLst>
          </p:cNvPr>
          <p:cNvPicPr>
            <a:picLocks noGrp="1" noChangeAspect="1"/>
          </p:cNvPicPr>
          <p:nvPr>
            <p:ph idx="1"/>
          </p:nvPr>
        </p:nvPicPr>
        <p:blipFill>
          <a:blip r:embed="rId2"/>
          <a:stretch>
            <a:fillRect/>
          </a:stretch>
        </p:blipFill>
        <p:spPr>
          <a:xfrm>
            <a:off x="1780186" y="2115265"/>
            <a:ext cx="8660381" cy="4286968"/>
          </a:xfrm>
        </p:spPr>
      </p:pic>
    </p:spTree>
    <p:extLst>
      <p:ext uri="{BB962C8B-B14F-4D97-AF65-F5344CB8AC3E}">
        <p14:creationId xmlns:p14="http://schemas.microsoft.com/office/powerpoint/2010/main" val="321632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2D12-0CAD-6413-A291-80F48FC881DF}"/>
              </a:ext>
            </a:extLst>
          </p:cNvPr>
          <p:cNvSpPr>
            <a:spLocks noGrp="1"/>
          </p:cNvSpPr>
          <p:nvPr>
            <p:ph type="title"/>
          </p:nvPr>
        </p:nvSpPr>
        <p:spPr>
          <a:xfrm>
            <a:off x="581192" y="-2335"/>
            <a:ext cx="11029616" cy="1188720"/>
          </a:xfrm>
        </p:spPr>
        <p:txBody>
          <a:bodyPr/>
          <a:lstStyle/>
          <a:p>
            <a:r>
              <a:rPr lang="en-US"/>
              <a:t>EXCEPTION HANDLING</a:t>
            </a:r>
          </a:p>
        </p:txBody>
      </p:sp>
      <p:pic>
        <p:nvPicPr>
          <p:cNvPr id="4" name="Content Placeholder 3" descr="A computer screen shot of a program code&#10;&#10;Description automatically generated">
            <a:extLst>
              <a:ext uri="{FF2B5EF4-FFF2-40B4-BE49-F238E27FC236}">
                <a16:creationId xmlns:a16="http://schemas.microsoft.com/office/drawing/2014/main" id="{F30AE826-D4C1-2C3C-796A-E7EAEB60FF2C}"/>
              </a:ext>
            </a:extLst>
          </p:cNvPr>
          <p:cNvPicPr>
            <a:picLocks noGrp="1" noChangeAspect="1"/>
          </p:cNvPicPr>
          <p:nvPr>
            <p:ph idx="1"/>
          </p:nvPr>
        </p:nvPicPr>
        <p:blipFill>
          <a:blip r:embed="rId2"/>
          <a:stretch>
            <a:fillRect/>
          </a:stretch>
        </p:blipFill>
        <p:spPr>
          <a:xfrm>
            <a:off x="1011178" y="1710991"/>
            <a:ext cx="10169642" cy="4649815"/>
          </a:xfrm>
        </p:spPr>
      </p:pic>
    </p:spTree>
    <p:extLst>
      <p:ext uri="{BB962C8B-B14F-4D97-AF65-F5344CB8AC3E}">
        <p14:creationId xmlns:p14="http://schemas.microsoft.com/office/powerpoint/2010/main" val="353022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F69C-F006-E9DB-88EE-4FEFF0F47298}"/>
              </a:ext>
            </a:extLst>
          </p:cNvPr>
          <p:cNvSpPr>
            <a:spLocks noGrp="1"/>
          </p:cNvSpPr>
          <p:nvPr>
            <p:ph type="title"/>
          </p:nvPr>
        </p:nvSpPr>
        <p:spPr>
          <a:xfrm>
            <a:off x="581192" y="-2335"/>
            <a:ext cx="11029616" cy="1188720"/>
          </a:xfrm>
        </p:spPr>
        <p:txBody>
          <a:bodyPr/>
          <a:lstStyle/>
          <a:p>
            <a:r>
              <a:rPr lang="en-US"/>
              <a:t>Protected VS PUBLIC VS PRIVATED VS PACKAGE</a:t>
            </a:r>
          </a:p>
        </p:txBody>
      </p:sp>
      <p:sp>
        <p:nvSpPr>
          <p:cNvPr id="3" name="Content Placeholder 2">
            <a:extLst>
              <a:ext uri="{FF2B5EF4-FFF2-40B4-BE49-F238E27FC236}">
                <a16:creationId xmlns:a16="http://schemas.microsoft.com/office/drawing/2014/main" id="{ED3E0B55-E76F-0799-40B1-8BE862205ED0}"/>
              </a:ext>
            </a:extLst>
          </p:cNvPr>
          <p:cNvSpPr>
            <a:spLocks noGrp="1"/>
          </p:cNvSpPr>
          <p:nvPr>
            <p:ph idx="1"/>
          </p:nvPr>
        </p:nvSpPr>
        <p:spPr/>
        <p:txBody>
          <a:bodyPr vert="horz" lIns="91440" tIns="45720" rIns="91440" bIns="45720" rtlCol="0" anchor="ctr">
            <a:noAutofit/>
          </a:bodyPr>
          <a:lstStyle/>
          <a:p>
            <a:pPr marL="305435" indent="-305435"/>
            <a:r>
              <a:rPr lang="en-US" sz="1800" b="1">
                <a:ea typeface="+mn-lt"/>
                <a:cs typeface="+mn-lt"/>
              </a:rPr>
              <a:t>Public (+ in the class diagram):</a:t>
            </a:r>
            <a:r>
              <a:rPr lang="en-US" sz="1800">
                <a:solidFill>
                  <a:srgbClr val="0D0D0D"/>
                </a:solidFill>
                <a:ea typeface="+mn-lt"/>
                <a:cs typeface="+mn-lt"/>
              </a:rPr>
              <a:t> When a member (method, field, class, etc.) is declared as public, it means it can be accessed from anywhere, by any other class.</a:t>
            </a:r>
            <a:endParaRPr lang="en-US" sz="1800"/>
          </a:p>
          <a:p>
            <a:pPr marL="305435" indent="-305435"/>
            <a:endParaRPr lang="en-US" sz="1800">
              <a:solidFill>
                <a:srgbClr val="0D0D0D"/>
              </a:solidFill>
              <a:ea typeface="+mn-lt"/>
              <a:cs typeface="+mn-lt"/>
            </a:endParaRPr>
          </a:p>
          <a:p>
            <a:pPr marL="305435" indent="-305435"/>
            <a:r>
              <a:rPr lang="en-US" sz="1800" b="1">
                <a:ea typeface="+mn-lt"/>
                <a:cs typeface="+mn-lt"/>
              </a:rPr>
              <a:t>Protected (# in the class diagram):</a:t>
            </a:r>
            <a:r>
              <a:rPr lang="en-US" sz="1800">
                <a:solidFill>
                  <a:srgbClr val="0D0D0D"/>
                </a:solidFill>
                <a:ea typeface="+mn-lt"/>
                <a:cs typeface="+mn-lt"/>
              </a:rPr>
              <a:t> When a member is declared as protected, it can be accessed within its own class, by subclasses, and by classes in the same package.</a:t>
            </a:r>
            <a:endParaRPr lang="en-US" sz="1800"/>
          </a:p>
          <a:p>
            <a:pPr marL="305435" indent="-305435"/>
            <a:endParaRPr lang="en-US" sz="1800">
              <a:solidFill>
                <a:srgbClr val="0D0D0D"/>
              </a:solidFill>
              <a:ea typeface="+mn-lt"/>
              <a:cs typeface="+mn-lt"/>
            </a:endParaRPr>
          </a:p>
          <a:p>
            <a:pPr marL="305435" indent="-305435"/>
            <a:r>
              <a:rPr lang="en-US" sz="1800" b="1">
                <a:ea typeface="+mn-lt"/>
                <a:cs typeface="+mn-lt"/>
              </a:rPr>
              <a:t>Private(- in the class diagram):</a:t>
            </a:r>
            <a:r>
              <a:rPr lang="en-US" sz="1800">
                <a:solidFill>
                  <a:srgbClr val="0D0D0D"/>
                </a:solidFill>
                <a:ea typeface="+mn-lt"/>
                <a:cs typeface="+mn-lt"/>
              </a:rPr>
              <a:t> When a member is declared as private, it can only be accessed within its own class.</a:t>
            </a:r>
            <a:endParaRPr lang="en-US" sz="1800"/>
          </a:p>
          <a:p>
            <a:pPr marL="305435" indent="-305435"/>
            <a:endParaRPr lang="en-US" sz="1800">
              <a:solidFill>
                <a:srgbClr val="0D0D0D"/>
              </a:solidFill>
              <a:ea typeface="+mn-lt"/>
              <a:cs typeface="+mn-lt"/>
            </a:endParaRPr>
          </a:p>
          <a:p>
            <a:pPr marL="305435" indent="-305435"/>
            <a:r>
              <a:rPr lang="en-US" sz="1800" b="1">
                <a:ea typeface="+mn-lt"/>
                <a:cs typeface="+mn-lt"/>
              </a:rPr>
              <a:t>Package-private (default, empty in the class diagram):</a:t>
            </a:r>
            <a:r>
              <a:rPr lang="en-US" sz="1800">
                <a:solidFill>
                  <a:srgbClr val="0D0D0D"/>
                </a:solidFill>
                <a:ea typeface="+mn-lt"/>
                <a:cs typeface="+mn-lt"/>
              </a:rPr>
              <a:t> In Java, if no access modifier is specified, it defaults to package-private. It means the member is accessible only within the same package.</a:t>
            </a:r>
            <a:endParaRPr lang="en-US" sz="1800"/>
          </a:p>
          <a:p>
            <a:pPr marL="305435" indent="-305435"/>
            <a:endParaRPr lang="en-US"/>
          </a:p>
        </p:txBody>
      </p:sp>
    </p:spTree>
    <p:extLst>
      <p:ext uri="{BB962C8B-B14F-4D97-AF65-F5344CB8AC3E}">
        <p14:creationId xmlns:p14="http://schemas.microsoft.com/office/powerpoint/2010/main" val="206484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34E8-FB68-5472-2709-45B9B8DAEE4F}"/>
              </a:ext>
            </a:extLst>
          </p:cNvPr>
          <p:cNvSpPr>
            <a:spLocks noGrp="1"/>
          </p:cNvSpPr>
          <p:nvPr>
            <p:ph type="title"/>
          </p:nvPr>
        </p:nvSpPr>
        <p:spPr>
          <a:xfrm>
            <a:off x="581192" y="-2335"/>
            <a:ext cx="11029616" cy="1188720"/>
          </a:xfrm>
        </p:spPr>
        <p:txBody>
          <a:bodyPr/>
          <a:lstStyle/>
          <a:p>
            <a:r>
              <a:rPr lang="en-US"/>
              <a:t>Class, INHERETENCE, ABSTRACT and INTERFACE</a:t>
            </a:r>
          </a:p>
        </p:txBody>
      </p:sp>
      <p:sp>
        <p:nvSpPr>
          <p:cNvPr id="3" name="Content Placeholder 2">
            <a:extLst>
              <a:ext uri="{FF2B5EF4-FFF2-40B4-BE49-F238E27FC236}">
                <a16:creationId xmlns:a16="http://schemas.microsoft.com/office/drawing/2014/main" id="{4CEE7AEC-1F19-4188-449F-30EA2CAD17FB}"/>
              </a:ext>
            </a:extLst>
          </p:cNvPr>
          <p:cNvSpPr>
            <a:spLocks noGrp="1"/>
          </p:cNvSpPr>
          <p:nvPr>
            <p:ph idx="1"/>
          </p:nvPr>
        </p:nvSpPr>
        <p:spPr>
          <a:xfrm>
            <a:off x="250513" y="1665129"/>
            <a:ext cx="11360294" cy="5187240"/>
          </a:xfrm>
        </p:spPr>
        <p:txBody>
          <a:bodyPr vert="horz" lIns="91440" tIns="45720" rIns="91440" bIns="45720" rtlCol="0" anchor="ctr">
            <a:noAutofit/>
          </a:bodyPr>
          <a:lstStyle/>
          <a:p>
            <a:pPr marL="305435" indent="-305435">
              <a:spcBef>
                <a:spcPts val="20"/>
              </a:spcBef>
            </a:pPr>
            <a:r>
              <a:rPr lang="en-US" sz="1800" b="1"/>
              <a:t>Class:</a:t>
            </a:r>
          </a:p>
          <a:p>
            <a:pPr marL="305435" indent="-305435"/>
            <a:r>
              <a:rPr lang="en-US" sz="1800"/>
              <a:t>A blueprint for creating objects in object-oriented programming. It defines the attributes and behaviors that objects of the class will possess.</a:t>
            </a:r>
          </a:p>
          <a:p>
            <a:pPr marL="305435" indent="-305435">
              <a:spcBef>
                <a:spcPts val="20"/>
              </a:spcBef>
            </a:pPr>
            <a:r>
              <a:rPr lang="en-US" sz="1800" b="1"/>
              <a:t>Inheritance:</a:t>
            </a:r>
          </a:p>
          <a:p>
            <a:pPr marL="305435" indent="-305435"/>
            <a:r>
              <a:rPr lang="en-US" sz="1800"/>
              <a:t>A mechanism in object-oriented programming that allows a new class to inherit properties and behaviors (methods) from an existing class. This promotes code reuse and supports the concept of hierarchical classification.</a:t>
            </a:r>
          </a:p>
          <a:p>
            <a:pPr marL="305435" indent="-305435">
              <a:spcBef>
                <a:spcPts val="20"/>
              </a:spcBef>
            </a:pPr>
            <a:r>
              <a:rPr lang="en-US" sz="1800" b="1"/>
              <a:t>Abstract:</a:t>
            </a:r>
          </a:p>
          <a:p>
            <a:pPr marL="305435" indent="-305435"/>
            <a:r>
              <a:rPr lang="en-US" sz="1800"/>
              <a:t>An abstract class in Java is a class that cannot be instantiated on its own and may contain one or more abstract methods. Abstract classes are meant to be subclassed, providing a common interface for a group of related classes.</a:t>
            </a:r>
          </a:p>
          <a:p>
            <a:pPr marL="305435" indent="-305435">
              <a:spcBef>
                <a:spcPts val="20"/>
              </a:spcBef>
            </a:pPr>
            <a:r>
              <a:rPr lang="en-US" sz="1800" b="1"/>
              <a:t>Interface:</a:t>
            </a:r>
          </a:p>
          <a:p>
            <a:pPr marL="305435" indent="-305435"/>
            <a:r>
              <a:rPr lang="en-US" sz="1800"/>
              <a:t>In Java, an interface is a reference type that defines a set of abstract methods. It provides a contract for classes to adhere to, specifying what methods they must implement. Interfaces facilitate multiple inheritances, allowing a class to implement multiple interfaces.</a:t>
            </a:r>
          </a:p>
          <a:p>
            <a:pPr marL="305435" indent="-305435"/>
            <a:endParaRPr lang="en-US" sz="1800"/>
          </a:p>
        </p:txBody>
      </p:sp>
    </p:spTree>
    <p:extLst>
      <p:ext uri="{BB962C8B-B14F-4D97-AF65-F5344CB8AC3E}">
        <p14:creationId xmlns:p14="http://schemas.microsoft.com/office/powerpoint/2010/main" val="2019407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C31C-B8C4-645E-0072-D0629C70812E}"/>
              </a:ext>
            </a:extLst>
          </p:cNvPr>
          <p:cNvSpPr>
            <a:spLocks noGrp="1"/>
          </p:cNvSpPr>
          <p:nvPr>
            <p:ph type="title"/>
          </p:nvPr>
        </p:nvSpPr>
        <p:spPr>
          <a:xfrm>
            <a:off x="581192" y="-5415"/>
            <a:ext cx="11029616" cy="1188720"/>
          </a:xfrm>
        </p:spPr>
        <p:txBody>
          <a:bodyPr/>
          <a:lstStyle/>
          <a:p>
            <a:r>
              <a:rPr lang="en-US"/>
              <a:t>Class DIAGRAM</a:t>
            </a:r>
          </a:p>
        </p:txBody>
      </p:sp>
      <p:pic>
        <p:nvPicPr>
          <p:cNvPr id="4" name="Content Placeholder 3" descr="A diagram of a program&#10;&#10;Description automatically generated">
            <a:extLst>
              <a:ext uri="{FF2B5EF4-FFF2-40B4-BE49-F238E27FC236}">
                <a16:creationId xmlns:a16="http://schemas.microsoft.com/office/drawing/2014/main" id="{B06EE143-4756-64D5-3B35-D05F9F46D144}"/>
              </a:ext>
            </a:extLst>
          </p:cNvPr>
          <p:cNvPicPr>
            <a:picLocks noGrp="1" noChangeAspect="1"/>
          </p:cNvPicPr>
          <p:nvPr>
            <p:ph idx="1"/>
          </p:nvPr>
        </p:nvPicPr>
        <p:blipFill>
          <a:blip r:embed="rId3"/>
          <a:stretch>
            <a:fillRect/>
          </a:stretch>
        </p:blipFill>
        <p:spPr>
          <a:xfrm>
            <a:off x="958649" y="1823794"/>
            <a:ext cx="5484985" cy="4559771"/>
          </a:xfrm>
        </p:spPr>
      </p:pic>
      <p:sp>
        <p:nvSpPr>
          <p:cNvPr id="5" name="TextBox 4">
            <a:extLst>
              <a:ext uri="{FF2B5EF4-FFF2-40B4-BE49-F238E27FC236}">
                <a16:creationId xmlns:a16="http://schemas.microsoft.com/office/drawing/2014/main" id="{8F147B88-C8A3-B035-6055-7BF2071A07E9}"/>
              </a:ext>
            </a:extLst>
          </p:cNvPr>
          <p:cNvSpPr txBox="1"/>
          <p:nvPr/>
        </p:nvSpPr>
        <p:spPr>
          <a:xfrm>
            <a:off x="6814508" y="1179098"/>
            <a:ext cx="5001985"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5435" indent="-305435">
              <a:buFont typeface=""/>
              <a:buChar char="•"/>
            </a:pPr>
            <a:r>
              <a:rPr lang="en-US" b="1">
                <a:solidFill>
                  <a:srgbClr val="000000"/>
                </a:solidFill>
                <a:cs typeface="Arial"/>
              </a:rPr>
              <a:t>Task: </a:t>
            </a:r>
            <a:r>
              <a:rPr lang="en-US">
                <a:solidFill>
                  <a:srgbClr val="000000"/>
                </a:solidFill>
                <a:cs typeface="Arial"/>
              </a:rPr>
              <a:t>Create the Circle and Rectangle classes and calculate their area and perimeter. In the addition to this, the shapes can be resized by the factor.</a:t>
            </a:r>
          </a:p>
          <a:p>
            <a:pPr marL="305435" indent="-305435">
              <a:buFont typeface=""/>
              <a:buChar char="•"/>
            </a:pPr>
            <a:endParaRPr lang="en-US">
              <a:solidFill>
                <a:srgbClr val="000000"/>
              </a:solidFill>
              <a:cs typeface="Arial"/>
            </a:endParaRPr>
          </a:p>
          <a:p>
            <a:pPr marL="305435" indent="-305435">
              <a:buFont typeface=""/>
              <a:buChar char="•"/>
            </a:pPr>
            <a:r>
              <a:rPr lang="en-US">
                <a:solidFill>
                  <a:srgbClr val="0D0D0D"/>
                </a:solidFill>
                <a:ea typeface="+mn-lt"/>
                <a:cs typeface="+mn-lt"/>
              </a:rPr>
              <a:t>Using </a:t>
            </a:r>
            <a:r>
              <a:rPr lang="en-US" b="1">
                <a:solidFill>
                  <a:srgbClr val="0D0D0D"/>
                </a:solidFill>
                <a:ea typeface="+mn-lt"/>
                <a:cs typeface="+mn-lt"/>
              </a:rPr>
              <a:t>abstract </a:t>
            </a:r>
            <a:r>
              <a:rPr lang="en-US">
                <a:solidFill>
                  <a:srgbClr val="0D0D0D"/>
                </a:solidFill>
                <a:ea typeface="+mn-lt"/>
                <a:cs typeface="+mn-lt"/>
              </a:rPr>
              <a:t>classes and </a:t>
            </a:r>
            <a:r>
              <a:rPr lang="en-US" b="1">
                <a:solidFill>
                  <a:srgbClr val="0D0D0D"/>
                </a:solidFill>
                <a:ea typeface="+mn-lt"/>
                <a:cs typeface="+mn-lt"/>
              </a:rPr>
              <a:t>interfaces </a:t>
            </a:r>
            <a:r>
              <a:rPr lang="en-US">
                <a:solidFill>
                  <a:srgbClr val="0D0D0D"/>
                </a:solidFill>
                <a:ea typeface="+mn-lt"/>
                <a:cs typeface="+mn-lt"/>
              </a:rPr>
              <a:t>promotes cleaner, reusable, and more flexible code. They encapsulate common behavior, encourage code reusability, allow for flexible extension, and promote standardized and maintainable designs.</a:t>
            </a:r>
          </a:p>
          <a:p>
            <a:pPr marL="305435" indent="-305435">
              <a:buFont typeface=""/>
              <a:buChar char="•"/>
            </a:pPr>
            <a:endParaRPr lang="en-US">
              <a:solidFill>
                <a:srgbClr val="0D0D0D"/>
              </a:solidFill>
              <a:cs typeface="Arial"/>
            </a:endParaRPr>
          </a:p>
          <a:p>
            <a:pPr marL="305435" indent="-305435">
              <a:buFont typeface=""/>
              <a:buChar char="•"/>
            </a:pPr>
            <a:r>
              <a:rPr lang="en-US">
                <a:solidFill>
                  <a:srgbClr val="0D0D0D"/>
                </a:solidFill>
                <a:ea typeface="+mn-lt"/>
                <a:cs typeface="+mn-lt"/>
              </a:rPr>
              <a:t>Java </a:t>
            </a:r>
            <a:r>
              <a:rPr lang="en-US" b="1">
                <a:solidFill>
                  <a:srgbClr val="0D0D0D"/>
                </a:solidFill>
                <a:ea typeface="+mn-lt"/>
                <a:cs typeface="+mn-lt"/>
              </a:rPr>
              <a:t>doesn't allow multiple inheritance</a:t>
            </a:r>
            <a:r>
              <a:rPr lang="en-US">
                <a:solidFill>
                  <a:srgbClr val="0D0D0D"/>
                </a:solidFill>
                <a:ea typeface="+mn-lt"/>
                <a:cs typeface="+mn-lt"/>
              </a:rPr>
              <a:t> of classes to avoid ambiguity and complexity, like the diamond problem (next slide). However, it supports multiple inheritance </a:t>
            </a:r>
            <a:r>
              <a:rPr lang="en-US" b="1">
                <a:solidFill>
                  <a:srgbClr val="0D0D0D"/>
                </a:solidFill>
                <a:ea typeface="+mn-lt"/>
                <a:cs typeface="+mn-lt"/>
              </a:rPr>
              <a:t>through interfaces</a:t>
            </a:r>
            <a:r>
              <a:rPr lang="en-US">
                <a:solidFill>
                  <a:srgbClr val="0D0D0D"/>
                </a:solidFill>
                <a:ea typeface="+mn-lt"/>
                <a:cs typeface="+mn-lt"/>
              </a:rPr>
              <a:t>, allowing a class to implement multiple interfaces to inherit behavior. </a:t>
            </a:r>
            <a:endParaRPr lang="en-US">
              <a:solidFill>
                <a:srgbClr val="0D0D0D"/>
              </a:solidFill>
              <a:cs typeface="Arial"/>
            </a:endParaRPr>
          </a:p>
        </p:txBody>
      </p:sp>
    </p:spTree>
    <p:extLst>
      <p:ext uri="{BB962C8B-B14F-4D97-AF65-F5344CB8AC3E}">
        <p14:creationId xmlns:p14="http://schemas.microsoft.com/office/powerpoint/2010/main" val="207325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F227-D6E7-0833-6E3F-336FAA5C3123}"/>
              </a:ext>
            </a:extLst>
          </p:cNvPr>
          <p:cNvSpPr>
            <a:spLocks noGrp="1"/>
          </p:cNvSpPr>
          <p:nvPr>
            <p:ph type="title"/>
          </p:nvPr>
        </p:nvSpPr>
        <p:spPr>
          <a:xfrm>
            <a:off x="744478" y="-127880"/>
            <a:ext cx="11029616" cy="1188720"/>
          </a:xfrm>
        </p:spPr>
        <p:txBody>
          <a:bodyPr>
            <a:normAutofit/>
          </a:bodyPr>
          <a:lstStyle/>
          <a:p>
            <a:r>
              <a:rPr lang="en-US">
                <a:solidFill>
                  <a:srgbClr val="0D0D0D"/>
                </a:solidFill>
                <a:ea typeface="+mj-lt"/>
                <a:cs typeface="+mj-lt"/>
              </a:rPr>
              <a:t>diamond problem</a:t>
            </a:r>
            <a:endParaRPr lang="en-US"/>
          </a:p>
        </p:txBody>
      </p:sp>
      <p:pic>
        <p:nvPicPr>
          <p:cNvPr id="5" name="Picture 4" descr="A computer screen shot of text&#10;&#10;Description automatically generated">
            <a:extLst>
              <a:ext uri="{FF2B5EF4-FFF2-40B4-BE49-F238E27FC236}">
                <a16:creationId xmlns:a16="http://schemas.microsoft.com/office/drawing/2014/main" id="{4A3CC30D-7B92-496E-3283-5E8A0166037F}"/>
              </a:ext>
            </a:extLst>
          </p:cNvPr>
          <p:cNvPicPr>
            <a:picLocks noChangeAspect="1"/>
          </p:cNvPicPr>
          <p:nvPr/>
        </p:nvPicPr>
        <p:blipFill>
          <a:blip r:embed="rId2"/>
          <a:stretch>
            <a:fillRect/>
          </a:stretch>
        </p:blipFill>
        <p:spPr>
          <a:xfrm>
            <a:off x="838200" y="1170895"/>
            <a:ext cx="7875814" cy="5087710"/>
          </a:xfrm>
          <a:prstGeom prst="rect">
            <a:avLst/>
          </a:prstGeom>
        </p:spPr>
      </p:pic>
      <p:sp>
        <p:nvSpPr>
          <p:cNvPr id="6" name="TextBox 5">
            <a:extLst>
              <a:ext uri="{FF2B5EF4-FFF2-40B4-BE49-F238E27FC236}">
                <a16:creationId xmlns:a16="http://schemas.microsoft.com/office/drawing/2014/main" id="{1CAB64A7-D73A-9C7B-4994-40D3B96C9C7F}"/>
              </a:ext>
            </a:extLst>
          </p:cNvPr>
          <p:cNvSpPr txBox="1"/>
          <p:nvPr/>
        </p:nvSpPr>
        <p:spPr>
          <a:xfrm>
            <a:off x="9024257" y="1172936"/>
            <a:ext cx="27432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D0D0D"/>
                </a:solidFill>
                <a:latin typeface="Arial Nova Light"/>
              </a:rPr>
              <a:t>In this example, both classes </a:t>
            </a:r>
            <a:r>
              <a:rPr lang="en-US"/>
              <a:t>B</a:t>
            </a:r>
            <a:r>
              <a:rPr lang="en-US">
                <a:solidFill>
                  <a:srgbClr val="0D0D0D"/>
                </a:solidFill>
                <a:latin typeface="Arial Nova Light"/>
              </a:rPr>
              <a:t> and </a:t>
            </a:r>
            <a:r>
              <a:rPr lang="en-US"/>
              <a:t>C</a:t>
            </a:r>
            <a:r>
              <a:rPr lang="en-US">
                <a:solidFill>
                  <a:srgbClr val="0D0D0D"/>
                </a:solidFill>
                <a:latin typeface="Arial Nova Light"/>
              </a:rPr>
              <a:t> inherit from class </a:t>
            </a:r>
            <a:r>
              <a:rPr lang="en-US"/>
              <a:t>A</a:t>
            </a:r>
            <a:r>
              <a:rPr lang="en-US">
                <a:solidFill>
                  <a:srgbClr val="0D0D0D"/>
                </a:solidFill>
                <a:latin typeface="Arial Nova Light"/>
              </a:rPr>
              <a:t>. Now, class </a:t>
            </a:r>
            <a:r>
              <a:rPr lang="en-US"/>
              <a:t>D</a:t>
            </a:r>
            <a:r>
              <a:rPr lang="en-US">
                <a:solidFill>
                  <a:srgbClr val="0D0D0D"/>
                </a:solidFill>
                <a:latin typeface="Arial Nova Light"/>
              </a:rPr>
              <a:t> tries to inherit from both </a:t>
            </a:r>
            <a:r>
              <a:rPr lang="en-US"/>
              <a:t>B</a:t>
            </a:r>
            <a:r>
              <a:rPr lang="en-US">
                <a:solidFill>
                  <a:srgbClr val="0D0D0D"/>
                </a:solidFill>
                <a:latin typeface="Arial Nova Light"/>
              </a:rPr>
              <a:t> and </a:t>
            </a:r>
            <a:r>
              <a:rPr lang="en-US"/>
              <a:t>C</a:t>
            </a:r>
            <a:r>
              <a:rPr lang="en-US">
                <a:solidFill>
                  <a:srgbClr val="0D0D0D"/>
                </a:solidFill>
                <a:latin typeface="Arial Nova Light"/>
              </a:rPr>
              <a:t>. If </a:t>
            </a:r>
            <a:r>
              <a:rPr lang="en-US"/>
              <a:t>D</a:t>
            </a:r>
            <a:r>
              <a:rPr lang="en-US">
                <a:solidFill>
                  <a:srgbClr val="0D0D0D"/>
                </a:solidFill>
                <a:latin typeface="Arial Nova Light"/>
              </a:rPr>
              <a:t> doesn't override the </a:t>
            </a:r>
            <a:r>
              <a:rPr lang="en-US"/>
              <a:t>method()</a:t>
            </a:r>
            <a:r>
              <a:rPr lang="en-US">
                <a:solidFill>
                  <a:srgbClr val="0D0D0D"/>
                </a:solidFill>
                <a:latin typeface="Arial Nova Light"/>
              </a:rPr>
              <a:t> from </a:t>
            </a:r>
            <a:r>
              <a:rPr lang="en-US"/>
              <a:t>A</a:t>
            </a:r>
            <a:r>
              <a:rPr lang="en-US">
                <a:solidFill>
                  <a:srgbClr val="0D0D0D"/>
                </a:solidFill>
                <a:latin typeface="Arial Nova Light"/>
              </a:rPr>
              <a:t>, there's ambiguity about whether </a:t>
            </a:r>
            <a:r>
              <a:rPr lang="en-US"/>
              <a:t>method()</a:t>
            </a:r>
            <a:r>
              <a:rPr lang="en-US">
                <a:solidFill>
                  <a:srgbClr val="0D0D0D"/>
                </a:solidFill>
                <a:latin typeface="Arial Nova Light"/>
              </a:rPr>
              <a:t> from </a:t>
            </a:r>
            <a:r>
              <a:rPr lang="en-US"/>
              <a:t>B</a:t>
            </a:r>
            <a:r>
              <a:rPr lang="en-US">
                <a:solidFill>
                  <a:srgbClr val="0D0D0D"/>
                </a:solidFill>
                <a:latin typeface="Arial Nova Light"/>
              </a:rPr>
              <a:t> or </a:t>
            </a:r>
            <a:r>
              <a:rPr lang="en-US"/>
              <a:t>C</a:t>
            </a:r>
            <a:r>
              <a:rPr lang="en-US">
                <a:solidFill>
                  <a:srgbClr val="0D0D0D"/>
                </a:solidFill>
                <a:latin typeface="Arial Nova Light"/>
              </a:rPr>
              <a:t> should be used when calling </a:t>
            </a:r>
            <a:r>
              <a:rPr lang="en-US" err="1"/>
              <a:t>d.method</a:t>
            </a:r>
            <a:r>
              <a:rPr lang="en-US"/>
              <a:t>()</a:t>
            </a:r>
            <a:r>
              <a:rPr lang="en-US">
                <a:solidFill>
                  <a:srgbClr val="0D0D0D"/>
                </a:solidFill>
                <a:latin typeface="Arial Nova Light"/>
              </a:rPr>
              <a:t>. This ambiguity is the diamond problem.</a:t>
            </a:r>
            <a:endParaRPr lang="en-US">
              <a:latin typeface="Arial Nova Light"/>
            </a:endParaRPr>
          </a:p>
        </p:txBody>
      </p:sp>
    </p:spTree>
    <p:extLst>
      <p:ext uri="{BB962C8B-B14F-4D97-AF65-F5344CB8AC3E}">
        <p14:creationId xmlns:p14="http://schemas.microsoft.com/office/powerpoint/2010/main" val="305697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qr code on a screen&#10;&#10;Description automatically generated">
            <a:extLst>
              <a:ext uri="{FF2B5EF4-FFF2-40B4-BE49-F238E27FC236}">
                <a16:creationId xmlns:a16="http://schemas.microsoft.com/office/drawing/2014/main" id="{7C36B198-76B4-851D-1C77-157D9BF6A544}"/>
              </a:ext>
            </a:extLst>
          </p:cNvPr>
          <p:cNvPicPr>
            <a:picLocks noChangeAspect="1"/>
          </p:cNvPicPr>
          <p:nvPr/>
        </p:nvPicPr>
        <p:blipFill rotWithShape="1">
          <a:blip r:embed="rId2"/>
          <a:srcRect b="11065"/>
          <a:stretch/>
        </p:blipFill>
        <p:spPr>
          <a:xfrm>
            <a:off x="20" y="10"/>
            <a:ext cx="7537685" cy="6857990"/>
          </a:xfrm>
          <a:prstGeom prst="rect">
            <a:avLst/>
          </a:prstGeom>
        </p:spPr>
      </p:pic>
      <p:sp>
        <p:nvSpPr>
          <p:cNvPr id="14" name="Rectangle 1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C991DDA8-A11C-2411-4E0A-CAF262F731AB}"/>
              </a:ext>
            </a:extLst>
          </p:cNvPr>
          <p:cNvSpPr>
            <a:spLocks noGrp="1"/>
          </p:cNvSpPr>
          <p:nvPr>
            <p:ph idx="1"/>
          </p:nvPr>
        </p:nvSpPr>
        <p:spPr>
          <a:xfrm>
            <a:off x="8042187" y="816864"/>
            <a:ext cx="3511153" cy="5158486"/>
          </a:xfrm>
        </p:spPr>
        <p:txBody>
          <a:bodyPr>
            <a:normAutofit/>
          </a:bodyPr>
          <a:lstStyle/>
          <a:p>
            <a:pPr marL="305435" indent="-305435"/>
            <a:r>
              <a:rPr lang="en-US">
                <a:solidFill>
                  <a:srgbClr val="1F2020"/>
                </a:solidFill>
                <a:ea typeface="+mn-lt"/>
                <a:cs typeface="+mn-lt"/>
              </a:rPr>
              <a:t>Completed a </a:t>
            </a:r>
            <a:r>
              <a:rPr lang="en-US" b="1">
                <a:solidFill>
                  <a:srgbClr val="1F2020"/>
                </a:solidFill>
                <a:ea typeface="+mn-lt"/>
                <a:cs typeface="+mn-lt"/>
              </a:rPr>
              <a:t>Master </a:t>
            </a:r>
            <a:r>
              <a:rPr lang="en-US">
                <a:solidFill>
                  <a:srgbClr val="1F2020"/>
                </a:solidFill>
                <a:ea typeface="+mn-lt"/>
                <a:cs typeface="+mn-lt"/>
              </a:rPr>
              <a:t>degree in </a:t>
            </a:r>
            <a:r>
              <a:rPr lang="en-US" b="1">
                <a:solidFill>
                  <a:srgbClr val="1F2020"/>
                </a:solidFill>
                <a:ea typeface="+mn-lt"/>
                <a:cs typeface="+mn-lt"/>
              </a:rPr>
              <a:t>Computer Science</a:t>
            </a:r>
            <a:r>
              <a:rPr lang="en-US">
                <a:solidFill>
                  <a:srgbClr val="1F2020"/>
                </a:solidFill>
                <a:ea typeface="+mn-lt"/>
                <a:cs typeface="+mn-lt"/>
              </a:rPr>
              <a:t> at Simon Fraser University (SFU);</a:t>
            </a:r>
            <a:endParaRPr lang="en-US"/>
          </a:p>
          <a:p>
            <a:pPr marL="305435" indent="-305435"/>
            <a:endParaRPr lang="en-US">
              <a:solidFill>
                <a:srgbClr val="1F2020"/>
              </a:solidFill>
              <a:ea typeface="+mn-lt"/>
              <a:cs typeface="+mn-lt"/>
            </a:endParaRPr>
          </a:p>
          <a:p>
            <a:pPr marL="305435" indent="-305435"/>
            <a:r>
              <a:rPr lang="en-US">
                <a:solidFill>
                  <a:srgbClr val="1F2020"/>
                </a:solidFill>
                <a:ea typeface="+mn-lt"/>
                <a:cs typeface="+mn-lt"/>
              </a:rPr>
              <a:t>Internships: </a:t>
            </a:r>
            <a:r>
              <a:rPr lang="en-US" b="1">
                <a:solidFill>
                  <a:srgbClr val="1F2020"/>
                </a:solidFill>
                <a:ea typeface="+mn-lt"/>
                <a:cs typeface="+mn-lt"/>
              </a:rPr>
              <a:t>Oracle</a:t>
            </a:r>
            <a:r>
              <a:rPr lang="en-US">
                <a:solidFill>
                  <a:srgbClr val="1F2020"/>
                </a:solidFill>
                <a:ea typeface="+mn-lt"/>
                <a:cs typeface="+mn-lt"/>
              </a:rPr>
              <a:t>, BC Cancer Agency, </a:t>
            </a:r>
            <a:r>
              <a:rPr lang="en-US" err="1">
                <a:solidFill>
                  <a:srgbClr val="1F2020"/>
                </a:solidFill>
                <a:ea typeface="+mn-lt"/>
                <a:cs typeface="+mn-lt"/>
              </a:rPr>
              <a:t>Kardium</a:t>
            </a:r>
            <a:r>
              <a:rPr lang="en-US">
                <a:solidFill>
                  <a:srgbClr val="1F2020"/>
                </a:solidFill>
                <a:ea typeface="+mn-lt"/>
                <a:cs typeface="+mn-lt"/>
              </a:rPr>
              <a:t>;</a:t>
            </a:r>
            <a:endParaRPr lang="en-US"/>
          </a:p>
          <a:p>
            <a:pPr marL="305435" indent="-305435"/>
            <a:endParaRPr lang="en-US">
              <a:solidFill>
                <a:srgbClr val="1F2020"/>
              </a:solidFill>
              <a:ea typeface="+mn-lt"/>
              <a:cs typeface="+mn-lt"/>
            </a:endParaRPr>
          </a:p>
          <a:p>
            <a:pPr marL="305435" indent="-305435"/>
            <a:r>
              <a:rPr lang="en-US">
                <a:solidFill>
                  <a:srgbClr val="1F2020"/>
                </a:solidFill>
                <a:ea typeface="+mn-lt"/>
                <a:cs typeface="+mn-lt"/>
              </a:rPr>
              <a:t>Worked as a </a:t>
            </a:r>
            <a:r>
              <a:rPr lang="en-US" b="1">
                <a:solidFill>
                  <a:srgbClr val="1F2020"/>
                </a:solidFill>
                <a:ea typeface="+mn-lt"/>
                <a:cs typeface="+mn-lt"/>
              </a:rPr>
              <a:t>Software Development Engineer</a:t>
            </a:r>
            <a:r>
              <a:rPr lang="en-US">
                <a:solidFill>
                  <a:srgbClr val="1F2020"/>
                </a:solidFill>
                <a:ea typeface="+mn-lt"/>
                <a:cs typeface="+mn-lt"/>
              </a:rPr>
              <a:t> at </a:t>
            </a:r>
            <a:r>
              <a:rPr lang="en-US" b="1">
                <a:solidFill>
                  <a:srgbClr val="1F2020"/>
                </a:solidFill>
                <a:ea typeface="+mn-lt"/>
                <a:cs typeface="+mn-lt"/>
              </a:rPr>
              <a:t>Amazon </a:t>
            </a:r>
            <a:r>
              <a:rPr lang="en-US">
                <a:solidFill>
                  <a:srgbClr val="1F2020"/>
                </a:solidFill>
                <a:ea typeface="+mn-lt"/>
                <a:cs typeface="+mn-lt"/>
              </a:rPr>
              <a:t>for 3.5 years.</a:t>
            </a:r>
            <a:endParaRPr lang="en-US"/>
          </a:p>
          <a:p>
            <a:pPr marL="305435" indent="-305435"/>
            <a:endParaRPr lang="en-US">
              <a:solidFill>
                <a:srgbClr val="1F2020"/>
              </a:solidFill>
            </a:endParaRPr>
          </a:p>
          <a:p>
            <a:pPr marL="305435" indent="-305435"/>
            <a:endParaRPr lang="en-US"/>
          </a:p>
        </p:txBody>
      </p:sp>
    </p:spTree>
    <p:extLst>
      <p:ext uri="{BB962C8B-B14F-4D97-AF65-F5344CB8AC3E}">
        <p14:creationId xmlns:p14="http://schemas.microsoft.com/office/powerpoint/2010/main" val="4021064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409F327-FE5B-45BE-9891-0AC2BB3C7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EA2409-B68F-42C1-811F-AF7213494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3426179-F318-4F63-8D09-77B498805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85292831-A37E-45F7-8CA8-0223DD3FA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E98CEF4-BA5B-692F-9AFC-9976340EC935}"/>
              </a:ext>
            </a:extLst>
          </p:cNvPr>
          <p:cNvSpPr>
            <a:spLocks/>
          </p:cNvSpPr>
          <p:nvPr/>
        </p:nvSpPr>
        <p:spPr>
          <a:xfrm>
            <a:off x="581193" y="820526"/>
            <a:ext cx="10679642" cy="3378575"/>
          </a:xfrm>
          <a:prstGeom prst="rect">
            <a:avLst/>
          </a:prstGeom>
        </p:spPr>
        <p:txBody>
          <a:bodyPr vert="horz" lIns="91440" tIns="45720" rIns="91440" bIns="45720" rtlCol="0" anchor="ctr">
            <a:noAutofit/>
          </a:bodyPr>
          <a:lstStyle/>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endParaRPr lang="en-US" sz="1000">
              <a:solidFill>
                <a:schemeClr val="tx1">
                  <a:lumMod val="75000"/>
                  <a:lumOff val="25000"/>
                </a:schemeClr>
              </a:solidFill>
            </a:endParaRPr>
          </a:p>
          <a:p>
            <a:pPr defTabSz="457200">
              <a:lnSpc>
                <a:spcPct val="90000"/>
              </a:lnSpc>
            </a:pPr>
            <a:r>
              <a:rPr lang="en-US" sz="1000">
                <a:solidFill>
                  <a:schemeClr val="tx1">
                    <a:lumMod val="75000"/>
                    <a:lumOff val="25000"/>
                  </a:schemeClr>
                </a:solidFill>
              </a:rPr>
              <a:t>Import </a:t>
            </a:r>
            <a:r>
              <a:rPr lang="en-US" sz="1000" err="1">
                <a:solidFill>
                  <a:schemeClr val="tx1">
                    <a:lumMod val="75000"/>
                    <a:lumOff val="25000"/>
                  </a:schemeClr>
                </a:solidFill>
              </a:rPr>
              <a:t>java.lang.Math</a:t>
            </a:r>
            <a:r>
              <a:rPr lang="en-US" sz="1000">
                <a:solidFill>
                  <a:schemeClr val="tx1">
                    <a:lumMod val="75000"/>
                    <a:lumOff val="25000"/>
                  </a:schemeClr>
                </a:solidFill>
              </a:rPr>
              <a:t>;</a:t>
            </a:r>
          </a:p>
          <a:p>
            <a:pPr defTabSz="457200">
              <a:lnSpc>
                <a:spcPct val="90000"/>
              </a:lnSpc>
            </a:pPr>
            <a:endParaRPr lang="en-US" sz="1000">
              <a:solidFill>
                <a:schemeClr val="tx1">
                  <a:lumMod val="75000"/>
                  <a:lumOff val="25000"/>
                </a:schemeClr>
              </a:solidFill>
            </a:endParaRPr>
          </a:p>
          <a:p>
            <a:pPr defTabSz="457200">
              <a:lnSpc>
                <a:spcPct val="90000"/>
              </a:lnSpc>
            </a:pPr>
            <a:r>
              <a:rPr lang="en-US" sz="1000">
                <a:solidFill>
                  <a:schemeClr val="tx1">
                    <a:lumMod val="75000"/>
                    <a:lumOff val="25000"/>
                  </a:schemeClr>
                </a:solidFill>
              </a:rPr>
              <a:t>abstract class Shape {</a:t>
            </a:r>
            <a:endParaRPr lang="en-US">
              <a:solidFill>
                <a:schemeClr val="tx1">
                  <a:lumMod val="75000"/>
                  <a:lumOff val="25000"/>
                </a:schemeClr>
              </a:solidFill>
            </a:endParaRPr>
          </a:p>
          <a:p>
            <a:pPr defTabSz="457200">
              <a:lnSpc>
                <a:spcPct val="90000"/>
              </a:lnSpc>
              <a:buClr>
                <a:schemeClr val="accent1"/>
              </a:buClr>
              <a:buSzPct val="92000"/>
            </a:pPr>
            <a:r>
              <a:rPr lang="en-US" sz="1000">
                <a:solidFill>
                  <a:schemeClr val="tx1">
                    <a:lumMod val="75000"/>
                    <a:lumOff val="25000"/>
                  </a:schemeClr>
                </a:solidFill>
              </a:rPr>
              <a:t>    abstract double area();</a:t>
            </a:r>
          </a:p>
          <a:p>
            <a:pPr defTabSz="457200">
              <a:lnSpc>
                <a:spcPct val="90000"/>
              </a:lnSpc>
              <a:buClr>
                <a:schemeClr val="accent1"/>
              </a:buClr>
              <a:buSzPct val="92000"/>
            </a:pPr>
            <a:r>
              <a:rPr lang="en-US" sz="1000">
                <a:solidFill>
                  <a:schemeClr val="tx1">
                    <a:lumMod val="75000"/>
                    <a:lumOff val="25000"/>
                  </a:schemeClr>
                </a:solidFill>
              </a:rPr>
              <a:t>    abstract double perimeter();</a:t>
            </a:r>
          </a:p>
          <a:p>
            <a:pPr defTabSz="457200">
              <a:lnSpc>
                <a:spcPct val="90000"/>
              </a:lnSpc>
              <a:buClr>
                <a:schemeClr val="accent1"/>
              </a:buClr>
              <a:buSzPct val="92000"/>
            </a:pPr>
            <a:r>
              <a:rPr lang="en-US" sz="1000">
                <a:solidFill>
                  <a:schemeClr val="tx1">
                    <a:lumMod val="75000"/>
                    <a:lumOff val="25000"/>
                  </a:schemeClr>
                </a:solidFill>
              </a:rPr>
              <a:t>}</a:t>
            </a:r>
          </a:p>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buClr>
                <a:schemeClr val="accent1"/>
              </a:buClr>
              <a:buSzPct val="92000"/>
            </a:pPr>
            <a:r>
              <a:rPr lang="en-US" sz="1000">
                <a:solidFill>
                  <a:schemeClr val="tx1">
                    <a:lumMod val="75000"/>
                    <a:lumOff val="25000"/>
                  </a:schemeClr>
                </a:solidFill>
              </a:rPr>
              <a:t>class Circle extends Shape {</a:t>
            </a:r>
          </a:p>
          <a:p>
            <a:pPr defTabSz="457200">
              <a:lnSpc>
                <a:spcPct val="90000"/>
              </a:lnSpc>
              <a:buClr>
                <a:schemeClr val="accent1"/>
              </a:buClr>
              <a:buSzPct val="92000"/>
            </a:pPr>
            <a:r>
              <a:rPr lang="en-US" sz="1000">
                <a:solidFill>
                  <a:schemeClr val="tx1">
                    <a:lumMod val="75000"/>
                    <a:lumOff val="25000"/>
                  </a:schemeClr>
                </a:solidFill>
              </a:rPr>
              <a:t>    protected double radius;</a:t>
            </a:r>
          </a:p>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buClr>
                <a:schemeClr val="accent1"/>
              </a:buClr>
              <a:buSzPct val="92000"/>
            </a:pPr>
            <a:r>
              <a:rPr lang="en-US" sz="1000">
                <a:solidFill>
                  <a:schemeClr val="tx1">
                    <a:lumMod val="75000"/>
                    <a:lumOff val="25000"/>
                  </a:schemeClr>
                </a:solidFill>
              </a:rPr>
              <a:t>    Circle(double radius) {</a:t>
            </a:r>
          </a:p>
          <a:p>
            <a:pPr defTabSz="457200">
              <a:lnSpc>
                <a:spcPct val="90000"/>
              </a:lnSpc>
              <a:buClr>
                <a:schemeClr val="accent1"/>
              </a:buClr>
              <a:buSzPct val="92000"/>
            </a:pPr>
            <a:r>
              <a:rPr lang="en-US" sz="1000">
                <a:solidFill>
                  <a:schemeClr val="tx1">
                    <a:lumMod val="75000"/>
                    <a:lumOff val="25000"/>
                  </a:schemeClr>
                </a:solidFill>
              </a:rPr>
              <a:t>        </a:t>
            </a:r>
            <a:r>
              <a:rPr lang="en-US" sz="1000" err="1">
                <a:solidFill>
                  <a:schemeClr val="tx1">
                    <a:lumMod val="75000"/>
                    <a:lumOff val="25000"/>
                  </a:schemeClr>
                </a:solidFill>
              </a:rPr>
              <a:t>this.radius</a:t>
            </a:r>
            <a:r>
              <a:rPr lang="en-US" sz="1000">
                <a:solidFill>
                  <a:schemeClr val="tx1">
                    <a:lumMod val="75000"/>
                    <a:lumOff val="25000"/>
                  </a:schemeClr>
                </a:solidFill>
              </a:rPr>
              <a:t> = radius;</a:t>
            </a:r>
          </a:p>
          <a:p>
            <a:pPr defTabSz="457200">
              <a:lnSpc>
                <a:spcPct val="90000"/>
              </a:lnSpc>
              <a:buClr>
                <a:schemeClr val="accent1"/>
              </a:buClr>
              <a:buSzPct val="92000"/>
            </a:pPr>
            <a:r>
              <a:rPr lang="en-US" sz="1000">
                <a:solidFill>
                  <a:schemeClr val="tx1">
                    <a:lumMod val="75000"/>
                    <a:lumOff val="25000"/>
                  </a:schemeClr>
                </a:solidFill>
              </a:rPr>
              <a:t>    }</a:t>
            </a:r>
          </a:p>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buClr>
                <a:schemeClr val="accent1"/>
              </a:buClr>
              <a:buSzPct val="92000"/>
            </a:pPr>
            <a:r>
              <a:rPr lang="en-US" sz="1000">
                <a:solidFill>
                  <a:schemeClr val="tx1">
                    <a:lumMod val="75000"/>
                    <a:lumOff val="25000"/>
                  </a:schemeClr>
                </a:solidFill>
              </a:rPr>
              <a:t>    @Override</a:t>
            </a:r>
          </a:p>
          <a:p>
            <a:pPr defTabSz="457200">
              <a:lnSpc>
                <a:spcPct val="90000"/>
              </a:lnSpc>
              <a:buClr>
                <a:schemeClr val="accent1"/>
              </a:buClr>
              <a:buSzPct val="92000"/>
            </a:pPr>
            <a:r>
              <a:rPr lang="en-US" sz="1000">
                <a:solidFill>
                  <a:schemeClr val="tx1">
                    <a:lumMod val="75000"/>
                    <a:lumOff val="25000"/>
                  </a:schemeClr>
                </a:solidFill>
              </a:rPr>
              <a:t>    double area() {</a:t>
            </a:r>
          </a:p>
          <a:p>
            <a:pPr defTabSz="457200">
              <a:lnSpc>
                <a:spcPct val="90000"/>
              </a:lnSpc>
              <a:buClr>
                <a:schemeClr val="accent1"/>
              </a:buClr>
              <a:buSzPct val="92000"/>
            </a:pPr>
            <a:r>
              <a:rPr lang="en-US" sz="1000">
                <a:solidFill>
                  <a:schemeClr val="tx1">
                    <a:lumMod val="75000"/>
                    <a:lumOff val="25000"/>
                  </a:schemeClr>
                </a:solidFill>
              </a:rPr>
              <a:t>        return </a:t>
            </a:r>
            <a:r>
              <a:rPr lang="en-US" sz="1000" err="1">
                <a:solidFill>
                  <a:schemeClr val="tx1">
                    <a:lumMod val="75000"/>
                    <a:lumOff val="25000"/>
                  </a:schemeClr>
                </a:solidFill>
              </a:rPr>
              <a:t>Math.PI</a:t>
            </a:r>
            <a:r>
              <a:rPr lang="en-US" sz="1000">
                <a:solidFill>
                  <a:schemeClr val="tx1">
                    <a:lumMod val="75000"/>
                    <a:lumOff val="25000"/>
                  </a:schemeClr>
                </a:solidFill>
              </a:rPr>
              <a:t> * radius * radius;</a:t>
            </a:r>
          </a:p>
          <a:p>
            <a:pPr defTabSz="457200">
              <a:lnSpc>
                <a:spcPct val="90000"/>
              </a:lnSpc>
              <a:buClr>
                <a:schemeClr val="accent1"/>
              </a:buClr>
              <a:buSzPct val="92000"/>
            </a:pPr>
            <a:r>
              <a:rPr lang="en-US" sz="1000">
                <a:solidFill>
                  <a:schemeClr val="tx1">
                    <a:lumMod val="75000"/>
                    <a:lumOff val="25000"/>
                  </a:schemeClr>
                </a:solidFill>
              </a:rPr>
              <a:t>    }</a:t>
            </a:r>
          </a:p>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buClr>
                <a:schemeClr val="accent1"/>
              </a:buClr>
              <a:buSzPct val="92000"/>
            </a:pPr>
            <a:r>
              <a:rPr lang="en-US" sz="1000">
                <a:solidFill>
                  <a:schemeClr val="tx1">
                    <a:lumMod val="75000"/>
                    <a:lumOff val="25000"/>
                  </a:schemeClr>
                </a:solidFill>
              </a:rPr>
              <a:t>    @Override</a:t>
            </a:r>
          </a:p>
          <a:p>
            <a:pPr defTabSz="457200">
              <a:lnSpc>
                <a:spcPct val="90000"/>
              </a:lnSpc>
              <a:buClr>
                <a:schemeClr val="accent1"/>
              </a:buClr>
              <a:buSzPct val="92000"/>
            </a:pPr>
            <a:r>
              <a:rPr lang="en-US" sz="1000">
                <a:solidFill>
                  <a:schemeClr val="tx1">
                    <a:lumMod val="75000"/>
                    <a:lumOff val="25000"/>
                  </a:schemeClr>
                </a:solidFill>
              </a:rPr>
              <a:t>    double perimeter() {</a:t>
            </a:r>
          </a:p>
          <a:p>
            <a:pPr defTabSz="457200">
              <a:lnSpc>
                <a:spcPct val="90000"/>
              </a:lnSpc>
              <a:buClr>
                <a:schemeClr val="accent1"/>
              </a:buClr>
              <a:buSzPct val="92000"/>
            </a:pPr>
            <a:r>
              <a:rPr lang="en-US" sz="1000">
                <a:solidFill>
                  <a:schemeClr val="tx1">
                    <a:lumMod val="75000"/>
                    <a:lumOff val="25000"/>
                  </a:schemeClr>
                </a:solidFill>
              </a:rPr>
              <a:t>        return 2 * </a:t>
            </a:r>
            <a:r>
              <a:rPr lang="en-US" sz="1000" err="1">
                <a:solidFill>
                  <a:schemeClr val="tx1">
                    <a:lumMod val="75000"/>
                    <a:lumOff val="25000"/>
                  </a:schemeClr>
                </a:solidFill>
              </a:rPr>
              <a:t>Math.PI</a:t>
            </a:r>
            <a:r>
              <a:rPr lang="en-US" sz="1000">
                <a:solidFill>
                  <a:schemeClr val="tx1">
                    <a:lumMod val="75000"/>
                    <a:lumOff val="25000"/>
                  </a:schemeClr>
                </a:solidFill>
              </a:rPr>
              <a:t> * radius;</a:t>
            </a:r>
          </a:p>
          <a:p>
            <a:pPr defTabSz="457200">
              <a:lnSpc>
                <a:spcPct val="90000"/>
              </a:lnSpc>
              <a:buClr>
                <a:schemeClr val="accent1"/>
              </a:buClr>
              <a:buSzPct val="92000"/>
            </a:pPr>
            <a:r>
              <a:rPr lang="en-US" sz="1000">
                <a:solidFill>
                  <a:schemeClr val="tx1">
                    <a:lumMod val="75000"/>
                    <a:lumOff val="25000"/>
                  </a:schemeClr>
                </a:solidFill>
              </a:rPr>
              <a:t>    }</a:t>
            </a:r>
          </a:p>
          <a:p>
            <a:pPr defTabSz="457200">
              <a:lnSpc>
                <a:spcPct val="90000"/>
              </a:lnSpc>
              <a:buClr>
                <a:schemeClr val="accent1"/>
              </a:buClr>
              <a:buSzPct val="92000"/>
            </a:pPr>
            <a:r>
              <a:rPr lang="en-US" sz="1000">
                <a:solidFill>
                  <a:schemeClr val="tx1">
                    <a:lumMod val="75000"/>
                    <a:lumOff val="25000"/>
                  </a:schemeClr>
                </a:solidFill>
              </a:rPr>
              <a:t>}</a:t>
            </a:r>
          </a:p>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buClr>
                <a:schemeClr val="accent1"/>
              </a:buClr>
              <a:buSzPct val="92000"/>
            </a:pPr>
            <a:r>
              <a:rPr lang="en-US" sz="1000">
                <a:solidFill>
                  <a:schemeClr val="tx1">
                    <a:lumMod val="75000"/>
                    <a:lumOff val="25000"/>
                  </a:schemeClr>
                </a:solidFill>
              </a:rPr>
              <a:t>class Rectangle extends Shape {</a:t>
            </a:r>
          </a:p>
          <a:p>
            <a:pPr defTabSz="457200">
              <a:lnSpc>
                <a:spcPct val="90000"/>
              </a:lnSpc>
              <a:buClr>
                <a:schemeClr val="accent1"/>
              </a:buClr>
              <a:buSzPct val="92000"/>
            </a:pPr>
            <a:r>
              <a:rPr lang="en-US" sz="1000">
                <a:solidFill>
                  <a:schemeClr val="tx1">
                    <a:lumMod val="75000"/>
                    <a:lumOff val="25000"/>
                  </a:schemeClr>
                </a:solidFill>
              </a:rPr>
              <a:t>    protected double width;</a:t>
            </a:r>
          </a:p>
          <a:p>
            <a:pPr defTabSz="457200">
              <a:lnSpc>
                <a:spcPct val="90000"/>
              </a:lnSpc>
              <a:buClr>
                <a:schemeClr val="accent1"/>
              </a:buClr>
              <a:buSzPct val="92000"/>
            </a:pPr>
            <a:r>
              <a:rPr lang="en-US" sz="1000">
                <a:solidFill>
                  <a:schemeClr val="tx1">
                    <a:lumMod val="75000"/>
                    <a:lumOff val="25000"/>
                  </a:schemeClr>
                </a:solidFill>
              </a:rPr>
              <a:t>    protected double height;</a:t>
            </a:r>
          </a:p>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buClr>
                <a:schemeClr val="accent1"/>
              </a:buClr>
              <a:buSzPct val="92000"/>
            </a:pPr>
            <a:r>
              <a:rPr lang="en-US" sz="1000">
                <a:solidFill>
                  <a:schemeClr val="tx1">
                    <a:lumMod val="75000"/>
                    <a:lumOff val="25000"/>
                  </a:schemeClr>
                </a:solidFill>
              </a:rPr>
              <a:t>    Rectangle(double width, double height) {</a:t>
            </a:r>
          </a:p>
          <a:p>
            <a:pPr defTabSz="457200">
              <a:lnSpc>
                <a:spcPct val="90000"/>
              </a:lnSpc>
              <a:buClr>
                <a:schemeClr val="accent1"/>
              </a:buClr>
              <a:buSzPct val="92000"/>
            </a:pPr>
            <a:r>
              <a:rPr lang="en-US" sz="1000">
                <a:solidFill>
                  <a:schemeClr val="tx1">
                    <a:lumMod val="75000"/>
                    <a:lumOff val="25000"/>
                  </a:schemeClr>
                </a:solidFill>
              </a:rPr>
              <a:t>        </a:t>
            </a:r>
            <a:r>
              <a:rPr lang="en-US" sz="1000" err="1">
                <a:solidFill>
                  <a:schemeClr val="tx1">
                    <a:lumMod val="75000"/>
                    <a:lumOff val="25000"/>
                  </a:schemeClr>
                </a:solidFill>
              </a:rPr>
              <a:t>this.width</a:t>
            </a:r>
            <a:r>
              <a:rPr lang="en-US" sz="1000">
                <a:solidFill>
                  <a:schemeClr val="tx1">
                    <a:lumMod val="75000"/>
                    <a:lumOff val="25000"/>
                  </a:schemeClr>
                </a:solidFill>
              </a:rPr>
              <a:t> = width;</a:t>
            </a:r>
          </a:p>
          <a:p>
            <a:pPr defTabSz="457200">
              <a:lnSpc>
                <a:spcPct val="90000"/>
              </a:lnSpc>
              <a:buClr>
                <a:schemeClr val="accent1"/>
              </a:buClr>
              <a:buSzPct val="92000"/>
            </a:pPr>
            <a:r>
              <a:rPr lang="en-US" sz="1000">
                <a:solidFill>
                  <a:schemeClr val="tx1">
                    <a:lumMod val="75000"/>
                    <a:lumOff val="25000"/>
                  </a:schemeClr>
                </a:solidFill>
              </a:rPr>
              <a:t>        </a:t>
            </a:r>
            <a:r>
              <a:rPr lang="en-US" sz="1000" err="1">
                <a:solidFill>
                  <a:schemeClr val="tx1">
                    <a:lumMod val="75000"/>
                    <a:lumOff val="25000"/>
                  </a:schemeClr>
                </a:solidFill>
              </a:rPr>
              <a:t>this.height</a:t>
            </a:r>
            <a:r>
              <a:rPr lang="en-US" sz="1000">
                <a:solidFill>
                  <a:schemeClr val="tx1">
                    <a:lumMod val="75000"/>
                    <a:lumOff val="25000"/>
                  </a:schemeClr>
                </a:solidFill>
              </a:rPr>
              <a:t> = height;</a:t>
            </a:r>
          </a:p>
          <a:p>
            <a:pPr defTabSz="457200">
              <a:lnSpc>
                <a:spcPct val="90000"/>
              </a:lnSpc>
              <a:buClr>
                <a:schemeClr val="accent1"/>
              </a:buClr>
              <a:buSzPct val="92000"/>
            </a:pPr>
            <a:r>
              <a:rPr lang="en-US" sz="1000">
                <a:solidFill>
                  <a:schemeClr val="tx1">
                    <a:lumMod val="75000"/>
                    <a:lumOff val="25000"/>
                  </a:schemeClr>
                </a:solidFill>
              </a:rPr>
              <a:t>    }</a:t>
            </a:r>
          </a:p>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buClr>
                <a:schemeClr val="accent1"/>
              </a:buClr>
              <a:buSzPct val="92000"/>
            </a:pPr>
            <a:r>
              <a:rPr lang="en-US" sz="1000">
                <a:solidFill>
                  <a:schemeClr val="tx1">
                    <a:lumMod val="75000"/>
                    <a:lumOff val="25000"/>
                  </a:schemeClr>
                </a:solidFill>
              </a:rPr>
              <a:t>    @Override</a:t>
            </a:r>
          </a:p>
          <a:p>
            <a:pPr defTabSz="457200">
              <a:lnSpc>
                <a:spcPct val="90000"/>
              </a:lnSpc>
              <a:buClr>
                <a:schemeClr val="accent1"/>
              </a:buClr>
              <a:buSzPct val="92000"/>
            </a:pPr>
            <a:r>
              <a:rPr lang="en-US" sz="1000">
                <a:solidFill>
                  <a:schemeClr val="tx1">
                    <a:lumMod val="75000"/>
                    <a:lumOff val="25000"/>
                  </a:schemeClr>
                </a:solidFill>
              </a:rPr>
              <a:t>    double area() {</a:t>
            </a:r>
          </a:p>
          <a:p>
            <a:pPr defTabSz="457200">
              <a:lnSpc>
                <a:spcPct val="90000"/>
              </a:lnSpc>
              <a:buClr>
                <a:schemeClr val="accent1"/>
              </a:buClr>
              <a:buSzPct val="92000"/>
            </a:pPr>
            <a:r>
              <a:rPr lang="en-US" sz="1000">
                <a:solidFill>
                  <a:schemeClr val="tx1">
                    <a:lumMod val="75000"/>
                    <a:lumOff val="25000"/>
                  </a:schemeClr>
                </a:solidFill>
              </a:rPr>
              <a:t>        return width * height;</a:t>
            </a:r>
          </a:p>
          <a:p>
            <a:pPr defTabSz="457200">
              <a:lnSpc>
                <a:spcPct val="90000"/>
              </a:lnSpc>
              <a:buClr>
                <a:schemeClr val="accent1"/>
              </a:buClr>
              <a:buSzPct val="92000"/>
            </a:pPr>
            <a:r>
              <a:rPr lang="en-US" sz="1000">
                <a:solidFill>
                  <a:schemeClr val="tx1">
                    <a:lumMod val="75000"/>
                    <a:lumOff val="25000"/>
                  </a:schemeClr>
                </a:solidFill>
              </a:rPr>
              <a:t>    }</a:t>
            </a:r>
          </a:p>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buClr>
                <a:schemeClr val="accent1"/>
              </a:buClr>
              <a:buSzPct val="92000"/>
            </a:pPr>
            <a:r>
              <a:rPr lang="en-US" sz="1000">
                <a:solidFill>
                  <a:schemeClr val="tx1">
                    <a:lumMod val="75000"/>
                    <a:lumOff val="25000"/>
                  </a:schemeClr>
                </a:solidFill>
              </a:rPr>
              <a:t>    @Override</a:t>
            </a:r>
          </a:p>
          <a:p>
            <a:pPr defTabSz="457200">
              <a:lnSpc>
                <a:spcPct val="90000"/>
              </a:lnSpc>
              <a:buClr>
                <a:schemeClr val="accent1"/>
              </a:buClr>
              <a:buSzPct val="92000"/>
            </a:pPr>
            <a:r>
              <a:rPr lang="en-US" sz="1000">
                <a:solidFill>
                  <a:schemeClr val="tx1">
                    <a:lumMod val="75000"/>
                    <a:lumOff val="25000"/>
                  </a:schemeClr>
                </a:solidFill>
              </a:rPr>
              <a:t>    double perimeter() {</a:t>
            </a:r>
          </a:p>
          <a:p>
            <a:pPr defTabSz="457200">
              <a:lnSpc>
                <a:spcPct val="90000"/>
              </a:lnSpc>
              <a:buClr>
                <a:schemeClr val="accent1"/>
              </a:buClr>
              <a:buSzPct val="92000"/>
            </a:pPr>
            <a:r>
              <a:rPr lang="en-US" sz="1000">
                <a:solidFill>
                  <a:schemeClr val="tx1">
                    <a:lumMod val="75000"/>
                    <a:lumOff val="25000"/>
                  </a:schemeClr>
                </a:solidFill>
              </a:rPr>
              <a:t>        return 2 * (width + height);</a:t>
            </a:r>
          </a:p>
          <a:p>
            <a:pPr defTabSz="457200">
              <a:lnSpc>
                <a:spcPct val="90000"/>
              </a:lnSpc>
              <a:buClr>
                <a:schemeClr val="accent1"/>
              </a:buClr>
              <a:buSzPct val="92000"/>
            </a:pPr>
            <a:r>
              <a:rPr lang="en-US" sz="1000">
                <a:solidFill>
                  <a:schemeClr val="tx1">
                    <a:lumMod val="75000"/>
                    <a:lumOff val="25000"/>
                  </a:schemeClr>
                </a:solidFill>
              </a:rPr>
              <a:t>    }</a:t>
            </a:r>
          </a:p>
          <a:p>
            <a:pPr defTabSz="457200">
              <a:lnSpc>
                <a:spcPct val="90000"/>
              </a:lnSpc>
              <a:buClr>
                <a:schemeClr val="accent1"/>
              </a:buClr>
              <a:buSzPct val="92000"/>
            </a:pPr>
            <a:r>
              <a:rPr lang="en-US" sz="1000">
                <a:solidFill>
                  <a:schemeClr val="tx1">
                    <a:lumMod val="75000"/>
                    <a:lumOff val="25000"/>
                  </a:schemeClr>
                </a:solidFill>
              </a:rPr>
              <a:t>}</a:t>
            </a:r>
          </a:p>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buClr>
                <a:schemeClr val="accent1"/>
              </a:buClr>
              <a:buSzPct val="92000"/>
            </a:pPr>
            <a:endParaRPr lang="en-US" sz="1000">
              <a:solidFill>
                <a:schemeClr val="tx1">
                  <a:lumMod val="75000"/>
                  <a:lumOff val="25000"/>
                </a:schemeClr>
              </a:solidFill>
            </a:endParaRPr>
          </a:p>
          <a:p>
            <a:pPr defTabSz="457200">
              <a:lnSpc>
                <a:spcPct val="90000"/>
              </a:lnSpc>
              <a:buClr>
                <a:schemeClr val="accent1"/>
              </a:buClr>
              <a:buSzPct val="92000"/>
            </a:pPr>
            <a:endParaRPr lang="en-US" sz="1000">
              <a:solidFill>
                <a:schemeClr val="tx1">
                  <a:lumMod val="75000"/>
                  <a:lumOff val="25000"/>
                </a:schemeClr>
              </a:solidFill>
            </a:endParaRPr>
          </a:p>
        </p:txBody>
      </p:sp>
      <p:sp>
        <p:nvSpPr>
          <p:cNvPr id="5" name="Content Placeholder 2">
            <a:extLst>
              <a:ext uri="{FF2B5EF4-FFF2-40B4-BE49-F238E27FC236}">
                <a16:creationId xmlns:a16="http://schemas.microsoft.com/office/drawing/2014/main" id="{98C31CFF-05DF-810B-95C6-2719DB46A120}"/>
              </a:ext>
            </a:extLst>
          </p:cNvPr>
          <p:cNvSpPr txBox="1">
            <a:spLocks/>
          </p:cNvSpPr>
          <p:nvPr/>
        </p:nvSpPr>
        <p:spPr>
          <a:xfrm>
            <a:off x="7257140" y="646323"/>
            <a:ext cx="3189439" cy="5568210"/>
          </a:xfrm>
          <a:prstGeom prst="rect">
            <a:avLst/>
          </a:prstGeom>
        </p:spPr>
        <p:txBody>
          <a:bodyPr vert="horz" lIns="91440" tIns="45720" rIns="91440" bIns="45720" rtlCol="0" anchor="ctr">
            <a:no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342900">
              <a:lnSpc>
                <a:spcPct val="90000"/>
              </a:lnSpc>
              <a:spcBef>
                <a:spcPts val="0"/>
              </a:spcBef>
              <a:spcAft>
                <a:spcPts val="0"/>
              </a:spcAft>
              <a:buNone/>
            </a:pPr>
            <a:endParaRPr lang="en-US" sz="800" kern="1200">
              <a:solidFill>
                <a:srgbClr val="000000"/>
              </a:solidFill>
              <a:latin typeface="+mn-lt"/>
              <a:ea typeface="+mn-lt"/>
              <a:cs typeface="+mn-lt"/>
            </a:endParaRPr>
          </a:p>
          <a:p>
            <a:pPr marL="0" indent="0" defTabSz="342900">
              <a:lnSpc>
                <a:spcPct val="90000"/>
              </a:lnSpc>
              <a:spcBef>
                <a:spcPts val="0"/>
              </a:spcBef>
              <a:spcAft>
                <a:spcPts val="0"/>
              </a:spcAft>
              <a:buNone/>
            </a:pP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endParaRPr lang="en-US" sz="800">
              <a:solidFill>
                <a:srgbClr val="000000"/>
              </a:solidFill>
              <a:ea typeface="+mn-lt"/>
              <a:cs typeface="+mn-lt"/>
            </a:endParaRPr>
          </a:p>
          <a:p>
            <a:pPr marL="0" indent="0" defTabSz="342900">
              <a:lnSpc>
                <a:spcPct val="90000"/>
              </a:lnSpc>
              <a:spcBef>
                <a:spcPts val="0"/>
              </a:spcBef>
              <a:spcAft>
                <a:spcPts val="0"/>
              </a:spcAft>
              <a:buNone/>
            </a:pPr>
            <a:endParaRPr lang="en-US" sz="800">
              <a:solidFill>
                <a:srgbClr val="000000"/>
              </a:solidFill>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interface Resizable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void resize(double factor);</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class </a:t>
            </a:r>
            <a:r>
              <a:rPr lang="en-US" sz="800" kern="1200" err="1">
                <a:solidFill>
                  <a:srgbClr val="000000"/>
                </a:solidFill>
                <a:latin typeface="+mn-lt"/>
                <a:ea typeface="+mn-lt"/>
                <a:cs typeface="+mn-lt"/>
              </a:rPr>
              <a:t>ResizableCircle</a:t>
            </a:r>
            <a:r>
              <a:rPr lang="en-US" sz="800" kern="1200">
                <a:solidFill>
                  <a:srgbClr val="000000"/>
                </a:solidFill>
                <a:latin typeface="+mn-lt"/>
                <a:ea typeface="+mn-lt"/>
                <a:cs typeface="+mn-lt"/>
              </a:rPr>
              <a:t> extends Circle implements Resizable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ResizableCircle</a:t>
            </a:r>
            <a:r>
              <a:rPr lang="en-US" sz="800" kern="1200">
                <a:solidFill>
                  <a:srgbClr val="000000"/>
                </a:solidFill>
                <a:latin typeface="+mn-lt"/>
                <a:ea typeface="+mn-lt"/>
                <a:cs typeface="+mn-lt"/>
              </a:rPr>
              <a:t>(double radius)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super(radius);</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@Override</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public void resize(double factor)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this.radius</a:t>
            </a:r>
            <a:r>
              <a:rPr lang="en-US" sz="800" kern="1200">
                <a:solidFill>
                  <a:srgbClr val="000000"/>
                </a:solidFill>
                <a:latin typeface="+mn-lt"/>
                <a:ea typeface="+mn-lt"/>
                <a:cs typeface="+mn-lt"/>
              </a:rPr>
              <a:t> *= factor;</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class </a:t>
            </a:r>
            <a:r>
              <a:rPr lang="en-US" sz="800" kern="1200" err="1">
                <a:solidFill>
                  <a:srgbClr val="000000"/>
                </a:solidFill>
                <a:latin typeface="+mn-lt"/>
                <a:ea typeface="+mn-lt"/>
                <a:cs typeface="+mn-lt"/>
              </a:rPr>
              <a:t>ResizableRectangle</a:t>
            </a:r>
            <a:r>
              <a:rPr lang="en-US" sz="800" kern="1200">
                <a:solidFill>
                  <a:srgbClr val="000000"/>
                </a:solidFill>
                <a:latin typeface="+mn-lt"/>
                <a:ea typeface="+mn-lt"/>
                <a:cs typeface="+mn-lt"/>
              </a:rPr>
              <a:t> extends Rectangle implements Resizable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ResizableRectangle</a:t>
            </a:r>
            <a:r>
              <a:rPr lang="en-US" sz="800" kern="1200">
                <a:solidFill>
                  <a:srgbClr val="000000"/>
                </a:solidFill>
                <a:latin typeface="+mn-lt"/>
                <a:ea typeface="+mn-lt"/>
                <a:cs typeface="+mn-lt"/>
              </a:rPr>
              <a:t>(double width, double height)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super(width, height);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@Override</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public void resize(double factor)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this.width</a:t>
            </a:r>
            <a:r>
              <a:rPr lang="en-US" sz="800" kern="1200">
                <a:solidFill>
                  <a:srgbClr val="000000"/>
                </a:solidFill>
                <a:latin typeface="+mn-lt"/>
                <a:ea typeface="+mn-lt"/>
                <a:cs typeface="+mn-lt"/>
              </a:rPr>
              <a:t> *= factor;</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this.height</a:t>
            </a:r>
            <a:r>
              <a:rPr lang="en-US" sz="800" kern="1200">
                <a:solidFill>
                  <a:srgbClr val="000000"/>
                </a:solidFill>
                <a:latin typeface="+mn-lt"/>
                <a:ea typeface="+mn-lt"/>
                <a:cs typeface="+mn-lt"/>
              </a:rPr>
              <a:t> *= factor;</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public class Main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public static void main(String[] </a:t>
            </a:r>
            <a:r>
              <a:rPr lang="en-US" sz="800" kern="1200" err="1">
                <a:solidFill>
                  <a:srgbClr val="000000"/>
                </a:solidFill>
                <a:latin typeface="+mn-lt"/>
                <a:ea typeface="+mn-lt"/>
                <a:cs typeface="+mn-lt"/>
              </a:rPr>
              <a:t>args</a:t>
            </a:r>
            <a:r>
              <a:rPr lang="en-US" sz="800" kern="1200">
                <a:solidFill>
                  <a:srgbClr val="000000"/>
                </a:solidFill>
                <a:latin typeface="+mn-lt"/>
                <a:ea typeface="+mn-lt"/>
                <a:cs typeface="+mn-lt"/>
              </a:rPr>
              <a:t>)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Circle </a:t>
            </a:r>
            <a:r>
              <a:rPr lang="en-US" sz="800" kern="1200" err="1">
                <a:solidFill>
                  <a:srgbClr val="000000"/>
                </a:solidFill>
                <a:latin typeface="+mn-lt"/>
                <a:ea typeface="+mn-lt"/>
                <a:cs typeface="+mn-lt"/>
              </a:rPr>
              <a:t>circle</a:t>
            </a:r>
            <a:r>
              <a:rPr lang="en-US" sz="800" kern="1200">
                <a:solidFill>
                  <a:srgbClr val="000000"/>
                </a:solidFill>
                <a:latin typeface="+mn-lt"/>
                <a:ea typeface="+mn-lt"/>
                <a:cs typeface="+mn-lt"/>
              </a:rPr>
              <a:t> = new Circle(5);</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System.out.println</a:t>
            </a:r>
            <a:r>
              <a:rPr lang="en-US" sz="800" kern="1200">
                <a:solidFill>
                  <a:srgbClr val="000000"/>
                </a:solidFill>
                <a:latin typeface="+mn-lt"/>
                <a:ea typeface="+mn-lt"/>
                <a:cs typeface="+mn-lt"/>
              </a:rPr>
              <a:t>("Circle Area: " + </a:t>
            </a:r>
            <a:r>
              <a:rPr lang="en-US" sz="800" kern="1200" err="1">
                <a:solidFill>
                  <a:srgbClr val="000000"/>
                </a:solidFill>
                <a:latin typeface="+mn-lt"/>
                <a:ea typeface="+mn-lt"/>
                <a:cs typeface="+mn-lt"/>
              </a:rPr>
              <a:t>circle.area</a:t>
            </a: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System.out.println</a:t>
            </a:r>
            <a:r>
              <a:rPr lang="en-US" sz="800" kern="1200">
                <a:solidFill>
                  <a:srgbClr val="000000"/>
                </a:solidFill>
                <a:latin typeface="+mn-lt"/>
                <a:ea typeface="+mn-lt"/>
                <a:cs typeface="+mn-lt"/>
              </a:rPr>
              <a:t>("Circle Perimeter: " + </a:t>
            </a:r>
            <a:r>
              <a:rPr lang="en-US" sz="800" kern="1200" err="1">
                <a:solidFill>
                  <a:srgbClr val="000000"/>
                </a:solidFill>
                <a:latin typeface="+mn-lt"/>
                <a:ea typeface="+mn-lt"/>
                <a:cs typeface="+mn-lt"/>
              </a:rPr>
              <a:t>circle.perimeter</a:t>
            </a: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Rectangle </a:t>
            </a:r>
            <a:r>
              <a:rPr lang="en-US" sz="800" kern="1200" err="1">
                <a:solidFill>
                  <a:srgbClr val="000000"/>
                </a:solidFill>
                <a:latin typeface="+mn-lt"/>
                <a:ea typeface="+mn-lt"/>
                <a:cs typeface="+mn-lt"/>
              </a:rPr>
              <a:t>rectangle</a:t>
            </a:r>
            <a:r>
              <a:rPr lang="en-US" sz="800" kern="1200">
                <a:solidFill>
                  <a:srgbClr val="000000"/>
                </a:solidFill>
                <a:latin typeface="+mn-lt"/>
                <a:ea typeface="+mn-lt"/>
                <a:cs typeface="+mn-lt"/>
              </a:rPr>
              <a:t> = new Rectangle(4, 6);</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System.out.println</a:t>
            </a:r>
            <a:r>
              <a:rPr lang="en-US" sz="800" kern="1200">
                <a:solidFill>
                  <a:srgbClr val="000000"/>
                </a:solidFill>
                <a:latin typeface="+mn-lt"/>
                <a:ea typeface="+mn-lt"/>
                <a:cs typeface="+mn-lt"/>
              </a:rPr>
              <a:t>("Rectangle Area: " + </a:t>
            </a:r>
            <a:r>
              <a:rPr lang="en-US" sz="800" kern="1200" err="1">
                <a:solidFill>
                  <a:srgbClr val="000000"/>
                </a:solidFill>
                <a:latin typeface="+mn-lt"/>
                <a:ea typeface="+mn-lt"/>
                <a:cs typeface="+mn-lt"/>
              </a:rPr>
              <a:t>rectangle.area</a:t>
            </a: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System.out.println</a:t>
            </a:r>
            <a:r>
              <a:rPr lang="en-US" sz="800" kern="1200">
                <a:solidFill>
                  <a:srgbClr val="000000"/>
                </a:solidFill>
                <a:latin typeface="+mn-lt"/>
                <a:ea typeface="+mn-lt"/>
                <a:cs typeface="+mn-lt"/>
              </a:rPr>
              <a:t>("Rectangle Perimeter: " + </a:t>
            </a:r>
            <a:r>
              <a:rPr lang="en-US" sz="800" kern="1200" err="1">
                <a:solidFill>
                  <a:srgbClr val="000000"/>
                </a:solidFill>
                <a:latin typeface="+mn-lt"/>
                <a:ea typeface="+mn-lt"/>
                <a:cs typeface="+mn-lt"/>
              </a:rPr>
              <a:t>rectangle.perimeter</a:t>
            </a: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ResizableCircle</a:t>
            </a: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resizableCircle</a:t>
            </a:r>
            <a:r>
              <a:rPr lang="en-US" sz="800" kern="1200">
                <a:solidFill>
                  <a:srgbClr val="000000"/>
                </a:solidFill>
                <a:latin typeface="+mn-lt"/>
                <a:ea typeface="+mn-lt"/>
                <a:cs typeface="+mn-lt"/>
              </a:rPr>
              <a:t> = new </a:t>
            </a:r>
            <a:r>
              <a:rPr lang="en-US" sz="800" kern="1200" err="1">
                <a:solidFill>
                  <a:srgbClr val="000000"/>
                </a:solidFill>
                <a:latin typeface="+mn-lt"/>
                <a:ea typeface="+mn-lt"/>
                <a:cs typeface="+mn-lt"/>
              </a:rPr>
              <a:t>ResizableCircle</a:t>
            </a:r>
            <a:r>
              <a:rPr lang="en-US" sz="800" kern="1200">
                <a:solidFill>
                  <a:srgbClr val="000000"/>
                </a:solidFill>
                <a:latin typeface="+mn-lt"/>
                <a:ea typeface="+mn-lt"/>
                <a:cs typeface="+mn-lt"/>
              </a:rPr>
              <a:t>(5);</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resizableCircle.resize</a:t>
            </a:r>
            <a:r>
              <a:rPr lang="en-US" sz="800" kern="1200">
                <a:solidFill>
                  <a:srgbClr val="000000"/>
                </a:solidFill>
                <a:latin typeface="+mn-lt"/>
                <a:ea typeface="+mn-lt"/>
                <a:cs typeface="+mn-lt"/>
              </a:rPr>
              <a:t>(2);</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System.out.println</a:t>
            </a:r>
            <a:r>
              <a:rPr lang="en-US" sz="800" kern="1200">
                <a:solidFill>
                  <a:srgbClr val="000000"/>
                </a:solidFill>
                <a:latin typeface="+mn-lt"/>
                <a:ea typeface="+mn-lt"/>
                <a:cs typeface="+mn-lt"/>
              </a:rPr>
              <a:t>("Resizable Circle Area after resizing: " + </a:t>
            </a:r>
            <a:r>
              <a:rPr lang="en-US" sz="800" kern="1200" err="1">
                <a:solidFill>
                  <a:srgbClr val="000000"/>
                </a:solidFill>
                <a:latin typeface="+mn-lt"/>
                <a:ea typeface="+mn-lt"/>
                <a:cs typeface="+mn-lt"/>
              </a:rPr>
              <a:t>resizableCircle.area</a:t>
            </a: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System.out.println</a:t>
            </a:r>
            <a:r>
              <a:rPr lang="en-US" sz="800" kern="1200">
                <a:solidFill>
                  <a:srgbClr val="000000"/>
                </a:solidFill>
                <a:latin typeface="+mn-lt"/>
                <a:ea typeface="+mn-lt"/>
                <a:cs typeface="+mn-lt"/>
              </a:rPr>
              <a:t>("Resizable Circle Perimeter after resizing: " + </a:t>
            </a:r>
            <a:r>
              <a:rPr lang="en-US" sz="800" kern="1200" err="1">
                <a:solidFill>
                  <a:srgbClr val="000000"/>
                </a:solidFill>
                <a:latin typeface="+mn-lt"/>
                <a:ea typeface="+mn-lt"/>
                <a:cs typeface="+mn-lt"/>
              </a:rPr>
              <a:t>resizableCircle.perimeter</a:t>
            </a: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ResizableRectangle</a:t>
            </a: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resizableRectangle</a:t>
            </a:r>
            <a:r>
              <a:rPr lang="en-US" sz="800" kern="1200">
                <a:solidFill>
                  <a:srgbClr val="000000"/>
                </a:solidFill>
                <a:latin typeface="+mn-lt"/>
                <a:ea typeface="+mn-lt"/>
                <a:cs typeface="+mn-lt"/>
              </a:rPr>
              <a:t> = new </a:t>
            </a:r>
            <a:r>
              <a:rPr lang="en-US" sz="800" kern="1200" err="1">
                <a:solidFill>
                  <a:srgbClr val="000000"/>
                </a:solidFill>
                <a:latin typeface="+mn-lt"/>
                <a:ea typeface="+mn-lt"/>
                <a:cs typeface="+mn-lt"/>
              </a:rPr>
              <a:t>ResizableRectangle</a:t>
            </a:r>
            <a:r>
              <a:rPr lang="en-US" sz="800" kern="1200">
                <a:solidFill>
                  <a:srgbClr val="000000"/>
                </a:solidFill>
                <a:latin typeface="+mn-lt"/>
                <a:ea typeface="+mn-lt"/>
                <a:cs typeface="+mn-lt"/>
              </a:rPr>
              <a:t>(4, 6);</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resizableRectangle.resize</a:t>
            </a:r>
            <a:r>
              <a:rPr lang="en-US" sz="800" kern="1200">
                <a:solidFill>
                  <a:srgbClr val="000000"/>
                </a:solidFill>
                <a:latin typeface="+mn-lt"/>
                <a:ea typeface="+mn-lt"/>
                <a:cs typeface="+mn-lt"/>
              </a:rPr>
              <a:t>(1.5);</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System.out.println</a:t>
            </a:r>
            <a:r>
              <a:rPr lang="en-US" sz="800" kern="1200">
                <a:solidFill>
                  <a:srgbClr val="000000"/>
                </a:solidFill>
                <a:latin typeface="+mn-lt"/>
                <a:ea typeface="+mn-lt"/>
                <a:cs typeface="+mn-lt"/>
              </a:rPr>
              <a:t>("Resizable Rectangle Area after resizing: " + </a:t>
            </a:r>
            <a:r>
              <a:rPr lang="en-US" sz="800" kern="1200" err="1">
                <a:solidFill>
                  <a:srgbClr val="000000"/>
                </a:solidFill>
                <a:latin typeface="+mn-lt"/>
                <a:ea typeface="+mn-lt"/>
                <a:cs typeface="+mn-lt"/>
              </a:rPr>
              <a:t>resizableRectangle.area</a:t>
            </a: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r>
              <a:rPr lang="en-US" sz="800" kern="1200" err="1">
                <a:solidFill>
                  <a:srgbClr val="000000"/>
                </a:solidFill>
                <a:latin typeface="+mn-lt"/>
                <a:ea typeface="+mn-lt"/>
                <a:cs typeface="+mn-lt"/>
              </a:rPr>
              <a:t>System.out.println</a:t>
            </a:r>
            <a:r>
              <a:rPr lang="en-US" sz="800" kern="1200">
                <a:solidFill>
                  <a:srgbClr val="000000"/>
                </a:solidFill>
                <a:latin typeface="+mn-lt"/>
                <a:ea typeface="+mn-lt"/>
                <a:cs typeface="+mn-lt"/>
              </a:rPr>
              <a:t>("Resizable Rectangle Perimeter after resizing: " + </a:t>
            </a:r>
            <a:r>
              <a:rPr lang="en-US" sz="800" kern="1200" err="1">
                <a:solidFill>
                  <a:srgbClr val="000000"/>
                </a:solidFill>
                <a:latin typeface="+mn-lt"/>
                <a:ea typeface="+mn-lt"/>
                <a:cs typeface="+mn-lt"/>
              </a:rPr>
              <a:t>resizableRectangle.perimeter</a:t>
            </a: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    }</a:t>
            </a:r>
            <a:endParaRPr lang="en-US" sz="800" kern="1200">
              <a:solidFill>
                <a:srgbClr val="444444"/>
              </a:solidFill>
              <a:latin typeface="+mn-lt"/>
              <a:ea typeface="+mn-lt"/>
              <a:cs typeface="+mn-lt"/>
            </a:endParaRPr>
          </a:p>
          <a:p>
            <a:pPr marL="0" indent="0" defTabSz="342900">
              <a:lnSpc>
                <a:spcPct val="90000"/>
              </a:lnSpc>
              <a:spcBef>
                <a:spcPts val="0"/>
              </a:spcBef>
              <a:spcAft>
                <a:spcPts val="0"/>
              </a:spcAft>
              <a:buNone/>
            </a:pPr>
            <a:r>
              <a:rPr lang="en-US" sz="800" kern="1200">
                <a:solidFill>
                  <a:srgbClr val="000000"/>
                </a:solidFill>
                <a:latin typeface="+mn-lt"/>
                <a:ea typeface="+mn-lt"/>
                <a:cs typeface="+mn-lt"/>
              </a:rPr>
              <a:t>}</a:t>
            </a:r>
            <a:endParaRPr lang="en-US" sz="800" kern="1200">
              <a:solidFill>
                <a:srgbClr val="444444"/>
              </a:solidFill>
              <a:latin typeface="+mn-lt"/>
              <a:ea typeface="+mn-lt"/>
              <a:cs typeface="+mn-lt"/>
            </a:endParaRPr>
          </a:p>
          <a:p>
            <a:pPr marL="0" indent="0">
              <a:lnSpc>
                <a:spcPct val="90000"/>
              </a:lnSpc>
              <a:spcBef>
                <a:spcPts val="0"/>
              </a:spcBef>
              <a:spcAft>
                <a:spcPts val="0"/>
              </a:spcAft>
              <a:buNone/>
            </a:pPr>
            <a:endParaRPr lang="en-US" sz="800"/>
          </a:p>
        </p:txBody>
      </p:sp>
    </p:spTree>
    <p:extLst>
      <p:ext uri="{BB962C8B-B14F-4D97-AF65-F5344CB8AC3E}">
        <p14:creationId xmlns:p14="http://schemas.microsoft.com/office/powerpoint/2010/main" val="192434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F236-D3C3-BF80-4BA9-C0016B0A718A}"/>
              </a:ext>
            </a:extLst>
          </p:cNvPr>
          <p:cNvSpPr>
            <a:spLocks noGrp="1"/>
          </p:cNvSpPr>
          <p:nvPr>
            <p:ph type="title"/>
          </p:nvPr>
        </p:nvSpPr>
        <p:spPr>
          <a:xfrm>
            <a:off x="581192" y="-2335"/>
            <a:ext cx="11029616" cy="1188720"/>
          </a:xfrm>
        </p:spPr>
        <p:txBody>
          <a:bodyPr/>
          <a:lstStyle/>
          <a:p>
            <a:r>
              <a:rPr lang="en-US"/>
              <a:t>Best Practices for cleaner code</a:t>
            </a:r>
          </a:p>
        </p:txBody>
      </p:sp>
      <p:sp>
        <p:nvSpPr>
          <p:cNvPr id="3" name="Content Placeholder 2">
            <a:extLst>
              <a:ext uri="{FF2B5EF4-FFF2-40B4-BE49-F238E27FC236}">
                <a16:creationId xmlns:a16="http://schemas.microsoft.com/office/drawing/2014/main" id="{CDA97998-D2A7-F9B7-9006-627EAFF05BAD}"/>
              </a:ext>
            </a:extLst>
          </p:cNvPr>
          <p:cNvSpPr>
            <a:spLocks noGrp="1"/>
          </p:cNvSpPr>
          <p:nvPr>
            <p:ph idx="1"/>
          </p:nvPr>
        </p:nvSpPr>
        <p:spPr>
          <a:xfrm>
            <a:off x="581192" y="1607618"/>
            <a:ext cx="11029615" cy="3634486"/>
          </a:xfrm>
        </p:spPr>
        <p:txBody>
          <a:bodyPr vert="horz" lIns="91440" tIns="45720" rIns="91440" bIns="45720" rtlCol="0" anchor="ctr">
            <a:noAutofit/>
          </a:bodyPr>
          <a:lstStyle/>
          <a:p>
            <a:pPr marL="0" indent="0">
              <a:buNone/>
            </a:pPr>
            <a:r>
              <a:rPr lang="en-US" sz="1800" b="1">
                <a:solidFill>
                  <a:schemeClr val="tx1"/>
                </a:solidFill>
              </a:rPr>
              <a:t>Why important?: </a:t>
            </a:r>
            <a:endParaRPr lang="en-US" sz="1800" b="1">
              <a:solidFill>
                <a:schemeClr val="tx1"/>
              </a:solidFill>
              <a:ea typeface="+mn-lt"/>
              <a:cs typeface="+mn-lt"/>
            </a:endParaRPr>
          </a:p>
          <a:p>
            <a:pPr marL="0" indent="0">
              <a:buNone/>
            </a:pPr>
            <a:r>
              <a:rPr lang="en-US" sz="1800">
                <a:solidFill>
                  <a:schemeClr val="tx1"/>
                </a:solidFill>
                <a:ea typeface="+mn-lt"/>
                <a:cs typeface="+mn-lt"/>
              </a:rPr>
              <a:t>Readability and Maintenance, Bug Fixing</a:t>
            </a:r>
          </a:p>
          <a:p>
            <a:pPr marL="0" indent="0">
              <a:buNone/>
            </a:pPr>
            <a:endParaRPr lang="en-US" sz="1800">
              <a:solidFill>
                <a:schemeClr val="tx1"/>
              </a:solidFill>
            </a:endParaRPr>
          </a:p>
          <a:p>
            <a:pPr marL="0" indent="0">
              <a:buNone/>
            </a:pPr>
            <a:r>
              <a:rPr lang="en-US" sz="1800" b="1">
                <a:solidFill>
                  <a:schemeClr val="tx1"/>
                </a:solidFill>
              </a:rPr>
              <a:t>Heuristics:</a:t>
            </a:r>
          </a:p>
          <a:p>
            <a:pPr marL="342900" indent="-342900">
              <a:buAutoNum type="arabicParenR"/>
            </a:pPr>
            <a:r>
              <a:rPr lang="en-US" sz="1800">
                <a:solidFill>
                  <a:schemeClr val="tx1"/>
                </a:solidFill>
              </a:rPr>
              <a:t>Comments should say things that the code cannot say for itself;</a:t>
            </a:r>
          </a:p>
          <a:p>
            <a:pPr marL="342900" indent="-342900">
              <a:buAutoNum type="arabicParenR"/>
            </a:pPr>
            <a:r>
              <a:rPr lang="en-US" sz="1800">
                <a:solidFill>
                  <a:schemeClr val="tx1"/>
                </a:solidFill>
              </a:rPr>
              <a:t>No duplication -&gt; DRY ("Do not repeat yourself");</a:t>
            </a:r>
          </a:p>
          <a:p>
            <a:pPr marL="342900" indent="-342900">
              <a:buAutoNum type="arabicParenR"/>
            </a:pPr>
            <a:r>
              <a:rPr lang="en-US" sz="1800">
                <a:solidFill>
                  <a:schemeClr val="tx1"/>
                </a:solidFill>
              </a:rPr>
              <a:t>Function Names Should Say What They Do;</a:t>
            </a:r>
          </a:p>
          <a:p>
            <a:pPr marL="342900" indent="-342900">
              <a:buAutoNum type="arabicParenR"/>
            </a:pPr>
            <a:r>
              <a:rPr lang="en-US" sz="1800">
                <a:solidFill>
                  <a:schemeClr val="tx1"/>
                </a:solidFill>
              </a:rPr>
              <a:t>Function should do one thing;</a:t>
            </a:r>
          </a:p>
          <a:p>
            <a:pPr marL="342900" indent="-342900">
              <a:buAutoNum type="arabicParenR"/>
            </a:pPr>
            <a:r>
              <a:rPr lang="en-US" sz="1800">
                <a:solidFill>
                  <a:schemeClr val="tx1"/>
                </a:solidFill>
              </a:rPr>
              <a:t>Etc...</a:t>
            </a:r>
          </a:p>
        </p:txBody>
      </p:sp>
    </p:spTree>
    <p:extLst>
      <p:ext uri="{BB962C8B-B14F-4D97-AF65-F5344CB8AC3E}">
        <p14:creationId xmlns:p14="http://schemas.microsoft.com/office/powerpoint/2010/main" val="423304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459DB7-8CAC-158A-7DF9-574D087B6289}"/>
              </a:ext>
            </a:extLst>
          </p:cNvPr>
          <p:cNvSpPr>
            <a:spLocks noGrp="1"/>
          </p:cNvSpPr>
          <p:nvPr>
            <p:ph type="title"/>
          </p:nvPr>
        </p:nvSpPr>
        <p:spPr>
          <a:xfrm>
            <a:off x="8013433" y="702156"/>
            <a:ext cx="3568661" cy="1188720"/>
          </a:xfrm>
        </p:spPr>
        <p:txBody>
          <a:bodyPr>
            <a:normAutofit/>
          </a:bodyPr>
          <a:lstStyle/>
          <a:p>
            <a:r>
              <a:rPr lang="en-US"/>
              <a:t>Java library: Array LIST</a:t>
            </a:r>
          </a:p>
        </p:txBody>
      </p:sp>
      <p:pic>
        <p:nvPicPr>
          <p:cNvPr id="4" name="Content Placeholder 3" descr="A screen shot of a computer program&#10;&#10;Description automatically generated">
            <a:extLst>
              <a:ext uri="{FF2B5EF4-FFF2-40B4-BE49-F238E27FC236}">
                <a16:creationId xmlns:a16="http://schemas.microsoft.com/office/drawing/2014/main" id="{63A4DE6D-5E24-4B05-C8F0-BEEEBA4592D1}"/>
              </a:ext>
            </a:extLst>
          </p:cNvPr>
          <p:cNvPicPr>
            <a:picLocks noChangeAspect="1"/>
          </p:cNvPicPr>
          <p:nvPr/>
        </p:nvPicPr>
        <p:blipFill rotWithShape="1">
          <a:blip r:embed="rId2"/>
          <a:srcRect r="-1" b="3975"/>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481138C5-4AFD-ABB2-9CDA-9AF3F748CCBB}"/>
              </a:ext>
            </a:extLst>
          </p:cNvPr>
          <p:cNvSpPr>
            <a:spLocks noGrp="1"/>
          </p:cNvSpPr>
          <p:nvPr>
            <p:ph idx="1"/>
          </p:nvPr>
        </p:nvSpPr>
        <p:spPr>
          <a:xfrm>
            <a:off x="8013433" y="2340864"/>
            <a:ext cx="3568661" cy="3634486"/>
          </a:xfrm>
        </p:spPr>
        <p:txBody>
          <a:bodyPr>
            <a:normAutofit/>
          </a:bodyPr>
          <a:lstStyle/>
          <a:p>
            <a:endParaRPr lang="en-US"/>
          </a:p>
        </p:txBody>
      </p:sp>
    </p:spTree>
    <p:extLst>
      <p:ext uri="{BB962C8B-B14F-4D97-AF65-F5344CB8AC3E}">
        <p14:creationId xmlns:p14="http://schemas.microsoft.com/office/powerpoint/2010/main" val="3860624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screenshot of a computer&#10;&#10;Description automatically generated">
            <a:extLst>
              <a:ext uri="{FF2B5EF4-FFF2-40B4-BE49-F238E27FC236}">
                <a16:creationId xmlns:a16="http://schemas.microsoft.com/office/drawing/2014/main" id="{EC332447-BA5F-B3E4-ECA1-9D8B2FEC79E4}"/>
              </a:ext>
            </a:extLst>
          </p:cNvPr>
          <p:cNvPicPr>
            <a:picLocks noChangeAspect="1"/>
          </p:cNvPicPr>
          <p:nvPr/>
        </p:nvPicPr>
        <p:blipFill rotWithShape="1">
          <a:blip r:embed="rId2"/>
          <a:srcRect r="3112" b="1"/>
          <a:stretch/>
        </p:blipFill>
        <p:spPr>
          <a:xfrm>
            <a:off x="-3047" y="10"/>
            <a:ext cx="12191999" cy="6857990"/>
          </a:xfrm>
          <a:prstGeom prst="rect">
            <a:avLst/>
          </a:prstGeom>
        </p:spPr>
      </p:pic>
      <p:sp>
        <p:nvSpPr>
          <p:cNvPr id="30" name="Rectangle 2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1B859-679B-72F5-DC66-022751AA1F30}"/>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a:solidFill>
                  <a:schemeClr val="bg1"/>
                </a:solidFill>
              </a:rPr>
              <a:t>JAVA API: discover the classes!</a:t>
            </a:r>
          </a:p>
        </p:txBody>
      </p:sp>
      <p:sp>
        <p:nvSpPr>
          <p:cNvPr id="3" name="Content Placeholder 2">
            <a:extLst>
              <a:ext uri="{FF2B5EF4-FFF2-40B4-BE49-F238E27FC236}">
                <a16:creationId xmlns:a16="http://schemas.microsoft.com/office/drawing/2014/main" id="{081F3F42-5E8E-A994-DCF4-B15A80654401}"/>
              </a:ext>
            </a:extLst>
          </p:cNvPr>
          <p:cNvSpPr>
            <a:spLocks noGrp="1"/>
          </p:cNvSpPr>
          <p:nvPr>
            <p:ph idx="1"/>
          </p:nvPr>
        </p:nvSpPr>
        <p:spPr>
          <a:xfrm>
            <a:off x="643466" y="4133135"/>
            <a:ext cx="10902016" cy="1454510"/>
          </a:xfrm>
          <a:effectLst>
            <a:outerShdw blurRad="50800" dist="38100" dir="2700000" algn="tl" rotWithShape="0">
              <a:prstClr val="black">
                <a:alpha val="40000"/>
              </a:prstClr>
            </a:outerShdw>
          </a:effectLst>
        </p:spPr>
        <p:txBody>
          <a:bodyPr vert="horz" lIns="91440" tIns="45720" rIns="91440" bIns="45720" rtlCol="0" anchor="t">
            <a:normAutofit/>
          </a:bodyPr>
          <a:lstStyle/>
          <a:p>
            <a:pPr marL="0" indent="0" algn="ctr">
              <a:buNone/>
            </a:pPr>
            <a:r>
              <a:rPr lang="en-US" sz="1800" cap="all">
                <a:solidFill>
                  <a:schemeClr val="bg1"/>
                </a:solidFill>
              </a:rPr>
              <a:t>https://docs.oracle.com/javase/8/docs/api/</a:t>
            </a:r>
          </a:p>
        </p:txBody>
      </p:sp>
      <p:cxnSp>
        <p:nvCxnSpPr>
          <p:cNvPr id="32" name="Straight Connector 31">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42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6F18-C7C2-2601-EE0D-E2A4DB05A7C3}"/>
              </a:ext>
            </a:extLst>
          </p:cNvPr>
          <p:cNvSpPr>
            <a:spLocks noGrp="1"/>
          </p:cNvSpPr>
          <p:nvPr>
            <p:ph type="title"/>
          </p:nvPr>
        </p:nvSpPr>
        <p:spPr>
          <a:xfrm>
            <a:off x="581192" y="-2335"/>
            <a:ext cx="11029616" cy="1188720"/>
          </a:xfrm>
        </p:spPr>
        <p:txBody>
          <a:bodyPr/>
          <a:lstStyle/>
          <a:p>
            <a:r>
              <a:rPr lang="en-US"/>
              <a:t>EXERCISE (Array LIST):</a:t>
            </a:r>
          </a:p>
        </p:txBody>
      </p:sp>
      <p:sp>
        <p:nvSpPr>
          <p:cNvPr id="3" name="Content Placeholder 2">
            <a:extLst>
              <a:ext uri="{FF2B5EF4-FFF2-40B4-BE49-F238E27FC236}">
                <a16:creationId xmlns:a16="http://schemas.microsoft.com/office/drawing/2014/main" id="{59A0D287-6014-805D-E3A9-D14D0CD68619}"/>
              </a:ext>
            </a:extLst>
          </p:cNvPr>
          <p:cNvSpPr>
            <a:spLocks noGrp="1"/>
          </p:cNvSpPr>
          <p:nvPr>
            <p:ph idx="1"/>
          </p:nvPr>
        </p:nvSpPr>
        <p:spPr>
          <a:xfrm>
            <a:off x="581192" y="1478222"/>
            <a:ext cx="11029615" cy="3634486"/>
          </a:xfrm>
        </p:spPr>
        <p:txBody>
          <a:bodyPr/>
          <a:lstStyle/>
          <a:p>
            <a:pPr marL="305435" indent="-305435"/>
            <a:r>
              <a:rPr lang="en-US" sz="1800"/>
              <a:t>Create class Employee with name</a:t>
            </a:r>
            <a:r>
              <a:rPr lang="en-US" sz="1800">
                <a:solidFill>
                  <a:srgbClr val="404040"/>
                </a:solidFill>
                <a:ea typeface="+mn-lt"/>
                <a:cs typeface="+mn-lt"/>
              </a:rPr>
              <a:t>, age, country;</a:t>
            </a:r>
          </a:p>
          <a:p>
            <a:pPr marL="305435" indent="-305435"/>
            <a:r>
              <a:rPr lang="en-US" sz="1800"/>
              <a:t>Create the Array List and add couple of Employees:</a:t>
            </a:r>
          </a:p>
          <a:p>
            <a:pPr marL="305435" indent="-305435"/>
            <a:r>
              <a:rPr lang="en-US" sz="1800" b="1"/>
              <a:t>Function #1: </a:t>
            </a:r>
            <a:r>
              <a:rPr lang="en-US" sz="1800"/>
              <a:t>Find employees aged over 50</a:t>
            </a:r>
          </a:p>
          <a:p>
            <a:pPr marL="305435" indent="-305435"/>
            <a:r>
              <a:rPr lang="en-US" sz="1800" b="1"/>
              <a:t>Function #2:</a:t>
            </a:r>
            <a:r>
              <a:rPr lang="en-US" sz="1800"/>
              <a:t> </a:t>
            </a:r>
            <a:r>
              <a:rPr lang="en-US" sz="1800">
                <a:ea typeface="+mn-lt"/>
                <a:cs typeface="+mn-lt"/>
              </a:rPr>
              <a:t>Find employees from the USA</a:t>
            </a:r>
          </a:p>
          <a:p>
            <a:pPr marL="305435" indent="-305435"/>
            <a:r>
              <a:rPr lang="en-US" sz="1800" b="1"/>
              <a:t>Function #3: </a:t>
            </a:r>
            <a:r>
              <a:rPr lang="en-US" sz="1800"/>
              <a:t>Sort employees by country</a:t>
            </a:r>
          </a:p>
          <a:p>
            <a:pPr marL="305435" indent="-305435"/>
            <a:endParaRPr lang="en-US" sz="1800"/>
          </a:p>
          <a:p>
            <a:pPr marL="305435" indent="-305435"/>
            <a:r>
              <a:rPr lang="en-US" sz="1800">
                <a:solidFill>
                  <a:srgbClr val="FF0000"/>
                </a:solidFill>
              </a:rPr>
              <a:t>The solution in the Notes of the PowerPoint!!!</a:t>
            </a:r>
          </a:p>
          <a:p>
            <a:pPr marL="305435" indent="-305435"/>
            <a:endParaRPr lang="en-US" sz="1800" b="1"/>
          </a:p>
          <a:p>
            <a:pPr marL="305435" indent="-305435"/>
            <a:endParaRPr lang="en-US" sz="1800"/>
          </a:p>
        </p:txBody>
      </p:sp>
      <p:pic>
        <p:nvPicPr>
          <p:cNvPr id="4" name="Picture 3" descr="A cartoon of a person at a desk&#10;&#10;Description automatically generated">
            <a:extLst>
              <a:ext uri="{FF2B5EF4-FFF2-40B4-BE49-F238E27FC236}">
                <a16:creationId xmlns:a16="http://schemas.microsoft.com/office/drawing/2014/main" id="{D10984D0-E7E6-235C-9A07-8498AAA93AFA}"/>
              </a:ext>
            </a:extLst>
          </p:cNvPr>
          <p:cNvPicPr>
            <a:picLocks noChangeAspect="1"/>
          </p:cNvPicPr>
          <p:nvPr/>
        </p:nvPicPr>
        <p:blipFill>
          <a:blip r:embed="rId3"/>
          <a:stretch>
            <a:fillRect/>
          </a:stretch>
        </p:blipFill>
        <p:spPr>
          <a:xfrm>
            <a:off x="5650752" y="3137679"/>
            <a:ext cx="6238875" cy="3371850"/>
          </a:xfrm>
          <a:prstGeom prst="rect">
            <a:avLst/>
          </a:prstGeom>
        </p:spPr>
      </p:pic>
    </p:spTree>
    <p:extLst>
      <p:ext uri="{BB962C8B-B14F-4D97-AF65-F5344CB8AC3E}">
        <p14:creationId xmlns:p14="http://schemas.microsoft.com/office/powerpoint/2010/main" val="2696019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6FED-B2DF-8599-7218-CEF64C4DF307}"/>
              </a:ext>
            </a:extLst>
          </p:cNvPr>
          <p:cNvSpPr>
            <a:spLocks noGrp="1"/>
          </p:cNvSpPr>
          <p:nvPr>
            <p:ph type="title"/>
          </p:nvPr>
        </p:nvSpPr>
        <p:spPr>
          <a:xfrm>
            <a:off x="581192" y="-2335"/>
            <a:ext cx="11029616" cy="1188720"/>
          </a:xfrm>
        </p:spPr>
        <p:txBody>
          <a:bodyPr/>
          <a:lstStyle/>
          <a:p>
            <a:r>
              <a:rPr lang="en-US"/>
              <a:t>COLLECTION IN JAVA</a:t>
            </a:r>
          </a:p>
        </p:txBody>
      </p:sp>
      <p:pic>
        <p:nvPicPr>
          <p:cNvPr id="4" name="Content Placeholder 3" descr="A diagram of a software company&#10;&#10;Description automatically generated">
            <a:extLst>
              <a:ext uri="{FF2B5EF4-FFF2-40B4-BE49-F238E27FC236}">
                <a16:creationId xmlns:a16="http://schemas.microsoft.com/office/drawing/2014/main" id="{7D8AF4B7-6E30-311F-7064-BFF69442ACD4}"/>
              </a:ext>
            </a:extLst>
          </p:cNvPr>
          <p:cNvPicPr>
            <a:picLocks noGrp="1" noChangeAspect="1"/>
          </p:cNvPicPr>
          <p:nvPr>
            <p:ph idx="1"/>
          </p:nvPr>
        </p:nvPicPr>
        <p:blipFill>
          <a:blip r:embed="rId3"/>
          <a:stretch>
            <a:fillRect/>
          </a:stretch>
        </p:blipFill>
        <p:spPr>
          <a:xfrm>
            <a:off x="3044817" y="1708261"/>
            <a:ext cx="5455381" cy="4525882"/>
          </a:xfrm>
        </p:spPr>
      </p:pic>
    </p:spTree>
    <p:extLst>
      <p:ext uri="{BB962C8B-B14F-4D97-AF65-F5344CB8AC3E}">
        <p14:creationId xmlns:p14="http://schemas.microsoft.com/office/powerpoint/2010/main" val="1838115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C760-8871-7C04-C1EF-DEDA44D1C38C}"/>
              </a:ext>
            </a:extLst>
          </p:cNvPr>
          <p:cNvSpPr>
            <a:spLocks noGrp="1"/>
          </p:cNvSpPr>
          <p:nvPr>
            <p:ph type="title"/>
          </p:nvPr>
        </p:nvSpPr>
        <p:spPr>
          <a:xfrm>
            <a:off x="566815" y="-2335"/>
            <a:ext cx="11029616" cy="1188720"/>
          </a:xfrm>
        </p:spPr>
        <p:txBody>
          <a:bodyPr/>
          <a:lstStyle/>
          <a:p>
            <a:r>
              <a:rPr lang="en-US" dirty="0"/>
              <a:t>Where DOES everything live?</a:t>
            </a:r>
          </a:p>
        </p:txBody>
      </p:sp>
      <p:pic>
        <p:nvPicPr>
          <p:cNvPr id="4" name="Content Placeholder 3" descr="A diagram of a stack&#10;&#10;Description automatically generated">
            <a:extLst>
              <a:ext uri="{FF2B5EF4-FFF2-40B4-BE49-F238E27FC236}">
                <a16:creationId xmlns:a16="http://schemas.microsoft.com/office/drawing/2014/main" id="{5BE8686B-6AFB-63CC-CD96-644A79CA79E7}"/>
              </a:ext>
            </a:extLst>
          </p:cNvPr>
          <p:cNvPicPr>
            <a:picLocks noGrp="1" noChangeAspect="1"/>
          </p:cNvPicPr>
          <p:nvPr>
            <p:ph idx="1"/>
          </p:nvPr>
        </p:nvPicPr>
        <p:blipFill>
          <a:blip r:embed="rId3"/>
          <a:stretch>
            <a:fillRect/>
          </a:stretch>
        </p:blipFill>
        <p:spPr>
          <a:xfrm>
            <a:off x="2412162" y="1719527"/>
            <a:ext cx="7367676" cy="4704630"/>
          </a:xfrm>
        </p:spPr>
      </p:pic>
    </p:spTree>
    <p:extLst>
      <p:ext uri="{BB962C8B-B14F-4D97-AF65-F5344CB8AC3E}">
        <p14:creationId xmlns:p14="http://schemas.microsoft.com/office/powerpoint/2010/main" val="2504208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9C53-783D-F648-F300-1C9A2F1777EF}"/>
              </a:ext>
            </a:extLst>
          </p:cNvPr>
          <p:cNvSpPr>
            <a:spLocks noGrp="1"/>
          </p:cNvSpPr>
          <p:nvPr>
            <p:ph type="title"/>
          </p:nvPr>
        </p:nvSpPr>
        <p:spPr/>
        <p:txBody>
          <a:bodyPr/>
          <a:lstStyle/>
          <a:p>
            <a:r>
              <a:rPr lang="en-US"/>
              <a:t>How long does it live?</a:t>
            </a:r>
          </a:p>
        </p:txBody>
      </p:sp>
      <p:sp>
        <p:nvSpPr>
          <p:cNvPr id="3" name="Content Placeholder 2">
            <a:extLst>
              <a:ext uri="{FF2B5EF4-FFF2-40B4-BE49-F238E27FC236}">
                <a16:creationId xmlns:a16="http://schemas.microsoft.com/office/drawing/2014/main" id="{489D758D-692C-5DA3-0B8E-A123CE7A1A19}"/>
              </a:ext>
            </a:extLst>
          </p:cNvPr>
          <p:cNvSpPr>
            <a:spLocks noGrp="1"/>
          </p:cNvSpPr>
          <p:nvPr>
            <p:ph idx="1"/>
          </p:nvPr>
        </p:nvSpPr>
        <p:spPr>
          <a:xfrm>
            <a:off x="581192" y="2096449"/>
            <a:ext cx="11029615" cy="3634486"/>
          </a:xfrm>
        </p:spPr>
        <p:txBody>
          <a:bodyPr/>
          <a:lstStyle/>
          <a:p>
            <a:pPr marL="0" indent="0">
              <a:buNone/>
            </a:pPr>
            <a:r>
              <a:rPr lang="en-US" sz="1800"/>
              <a:t>The</a:t>
            </a:r>
            <a:r>
              <a:rPr lang="en-US" sz="1800" b="1"/>
              <a:t> local variable </a:t>
            </a:r>
            <a:r>
              <a:rPr lang="en-US" sz="1800"/>
              <a:t>lives within the method where it was declared.</a:t>
            </a:r>
          </a:p>
          <a:p>
            <a:pPr marL="0" indent="0">
              <a:buNone/>
            </a:pPr>
            <a:endParaRPr lang="en-US" sz="1800"/>
          </a:p>
          <a:p>
            <a:pPr marL="0" indent="0">
              <a:buNone/>
            </a:pPr>
            <a:r>
              <a:rPr lang="en-US" sz="1800"/>
              <a:t>The</a:t>
            </a:r>
            <a:r>
              <a:rPr lang="en-US" sz="1800" b="1"/>
              <a:t> Instance variable</a:t>
            </a:r>
            <a:r>
              <a:rPr lang="en-US" sz="1800"/>
              <a:t> lives if an </a:t>
            </a:r>
            <a:r>
              <a:rPr lang="en-US" sz="1800" b="1"/>
              <a:t>object </a:t>
            </a:r>
            <a:r>
              <a:rPr lang="en-US" sz="1800"/>
              <a:t>does.</a:t>
            </a:r>
          </a:p>
          <a:p>
            <a:pPr marL="0" indent="0">
              <a:buNone/>
            </a:pPr>
            <a:endParaRPr lang="en-US" sz="1800"/>
          </a:p>
          <a:p>
            <a:pPr marL="0" indent="0">
              <a:buNone/>
            </a:pPr>
            <a:r>
              <a:rPr lang="en-US" sz="1800"/>
              <a:t>The </a:t>
            </a:r>
            <a:r>
              <a:rPr lang="en-US" sz="1800" b="1"/>
              <a:t>object </a:t>
            </a:r>
            <a:r>
              <a:rPr lang="en-US" sz="1800"/>
              <a:t>is alive if there are </a:t>
            </a:r>
            <a:r>
              <a:rPr lang="en-US" sz="1800" b="1"/>
              <a:t>references </a:t>
            </a:r>
            <a:r>
              <a:rPr lang="en-US" sz="1800"/>
              <a:t>to it. It becomes eligible for </a:t>
            </a:r>
            <a:r>
              <a:rPr lang="en-US" sz="1800" b="1"/>
              <a:t>the garbage collection</a:t>
            </a:r>
            <a:r>
              <a:rPr lang="en-US" sz="1800"/>
              <a:t>.</a:t>
            </a:r>
          </a:p>
        </p:txBody>
      </p:sp>
    </p:spTree>
    <p:extLst>
      <p:ext uri="{BB962C8B-B14F-4D97-AF65-F5344CB8AC3E}">
        <p14:creationId xmlns:p14="http://schemas.microsoft.com/office/powerpoint/2010/main" val="5662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678E-73D4-91AB-2BDB-192CDA6C0067}"/>
              </a:ext>
            </a:extLst>
          </p:cNvPr>
          <p:cNvSpPr>
            <a:spLocks noGrp="1"/>
          </p:cNvSpPr>
          <p:nvPr>
            <p:ph type="title"/>
          </p:nvPr>
        </p:nvSpPr>
        <p:spPr>
          <a:xfrm>
            <a:off x="581192" y="-4426"/>
            <a:ext cx="11029616" cy="1188720"/>
          </a:xfrm>
        </p:spPr>
        <p:txBody>
          <a:bodyPr/>
          <a:lstStyle/>
          <a:p>
            <a:r>
              <a:rPr lang="en-US"/>
              <a:t>Static vs non-static methods</a:t>
            </a:r>
          </a:p>
        </p:txBody>
      </p:sp>
      <p:sp>
        <p:nvSpPr>
          <p:cNvPr id="3" name="Content Placeholder 2">
            <a:extLst>
              <a:ext uri="{FF2B5EF4-FFF2-40B4-BE49-F238E27FC236}">
                <a16:creationId xmlns:a16="http://schemas.microsoft.com/office/drawing/2014/main" id="{B2DD197E-AFC6-A9AA-424D-7D8B1118D6EA}"/>
              </a:ext>
            </a:extLst>
          </p:cNvPr>
          <p:cNvSpPr>
            <a:spLocks noGrp="1"/>
          </p:cNvSpPr>
          <p:nvPr>
            <p:ph idx="1"/>
          </p:nvPr>
        </p:nvSpPr>
        <p:spPr>
          <a:xfrm>
            <a:off x="581192" y="1177082"/>
            <a:ext cx="11029615" cy="5331014"/>
          </a:xfrm>
        </p:spPr>
        <p:txBody>
          <a:bodyPr>
            <a:normAutofit/>
          </a:bodyPr>
          <a:lstStyle/>
          <a:p>
            <a:pPr marL="0" indent="0">
              <a:buNone/>
            </a:pPr>
            <a:r>
              <a:rPr lang="en-US" sz="1800" strike="sngStrike"/>
              <a:t>Math </a:t>
            </a:r>
            <a:r>
              <a:rPr lang="en-US" sz="1800" strike="sngStrike" err="1"/>
              <a:t>ob</a:t>
            </a:r>
            <a:r>
              <a:rPr lang="en-US" sz="1800" strike="sngStrike"/>
              <a:t> = new Math(); </a:t>
            </a:r>
            <a:r>
              <a:rPr lang="en-US" sz="1800"/>
              <a:t> -&gt; because the constructor is private</a:t>
            </a:r>
            <a:endParaRPr lang="en-US" sz="1800" strike="sngStrike"/>
          </a:p>
          <a:p>
            <a:pPr marL="0" indent="0">
              <a:buNone/>
            </a:pPr>
            <a:r>
              <a:rPr lang="en-US" sz="1800" i="1"/>
              <a:t>int min = </a:t>
            </a:r>
            <a:r>
              <a:rPr lang="en-US" sz="1800" i="1" err="1"/>
              <a:t>Math.min</a:t>
            </a:r>
            <a:r>
              <a:rPr lang="en-US" sz="1800" i="1"/>
              <a:t>(3,1);</a:t>
            </a:r>
          </a:p>
          <a:p>
            <a:pPr marL="0" indent="0">
              <a:buNone/>
            </a:pPr>
            <a:r>
              <a:rPr lang="en-US" sz="1800"/>
              <a:t>The method </a:t>
            </a:r>
            <a:r>
              <a:rPr lang="en-US" sz="1800" b="1"/>
              <a:t>min </a:t>
            </a:r>
            <a:r>
              <a:rPr lang="en-US" sz="1800"/>
              <a:t>never uses instance variable values!</a:t>
            </a:r>
          </a:p>
          <a:p>
            <a:pPr marL="0" indent="0">
              <a:buNone/>
            </a:pPr>
            <a:endParaRPr lang="en-US" sz="1800"/>
          </a:p>
          <a:p>
            <a:pPr marL="0" indent="0">
              <a:buNone/>
            </a:pPr>
            <a:r>
              <a:rPr lang="en-US" sz="1800"/>
              <a:t>The keyword </a:t>
            </a:r>
            <a:r>
              <a:rPr lang="en-US" sz="1800" b="1"/>
              <a:t>static </a:t>
            </a:r>
            <a:r>
              <a:rPr lang="en-US" sz="1800"/>
              <a:t>lets a method run without the instance of the class. No object!</a:t>
            </a:r>
          </a:p>
          <a:p>
            <a:pPr marL="0" indent="0">
              <a:buNone/>
            </a:pPr>
            <a:r>
              <a:rPr lang="en-US" sz="1800" i="1"/>
              <a:t>public static int min(int a, int b){</a:t>
            </a:r>
          </a:p>
          <a:p>
            <a:pPr marL="0" indent="0">
              <a:buNone/>
            </a:pPr>
            <a:r>
              <a:rPr lang="en-US" sz="1800" i="1"/>
              <a:t>}</a:t>
            </a:r>
          </a:p>
          <a:p>
            <a:pPr marL="0" indent="0">
              <a:buNone/>
            </a:pPr>
            <a:endParaRPr lang="en-US" sz="1800"/>
          </a:p>
          <a:p>
            <a:pPr marL="0" indent="0">
              <a:buNone/>
            </a:pPr>
            <a:r>
              <a:rPr lang="en-US" sz="1800"/>
              <a:t>The </a:t>
            </a:r>
            <a:r>
              <a:rPr lang="en-US" sz="1800" b="1"/>
              <a:t>static </a:t>
            </a:r>
            <a:r>
              <a:rPr lang="en-US" sz="1800"/>
              <a:t>methods </a:t>
            </a:r>
            <a:r>
              <a:rPr lang="en-US" sz="1800" b="1"/>
              <a:t>can't use non-static </a:t>
            </a:r>
            <a:r>
              <a:rPr lang="en-US" sz="1800"/>
              <a:t>methods!</a:t>
            </a:r>
          </a:p>
          <a:p>
            <a:pPr marL="0" indent="0">
              <a:buNone/>
            </a:pPr>
            <a:endParaRPr lang="en-US" sz="1800"/>
          </a:p>
          <a:p>
            <a:pPr marL="0" indent="0">
              <a:buNone/>
            </a:pPr>
            <a:r>
              <a:rPr lang="en-US" sz="1800"/>
              <a:t>Static variables are </a:t>
            </a:r>
            <a:r>
              <a:rPr lang="en-US" sz="1800" b="1"/>
              <a:t>shared </a:t>
            </a:r>
            <a:r>
              <a:rPr lang="en-US" sz="1800"/>
              <a:t>and initialized when a class is loaded.</a:t>
            </a:r>
          </a:p>
        </p:txBody>
      </p:sp>
    </p:spTree>
    <p:extLst>
      <p:ext uri="{BB962C8B-B14F-4D97-AF65-F5344CB8AC3E}">
        <p14:creationId xmlns:p14="http://schemas.microsoft.com/office/powerpoint/2010/main" val="2416613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707E-AC35-5365-0347-85AE574CC881}"/>
              </a:ext>
            </a:extLst>
          </p:cNvPr>
          <p:cNvSpPr>
            <a:spLocks noGrp="1"/>
          </p:cNvSpPr>
          <p:nvPr>
            <p:ph type="title"/>
          </p:nvPr>
        </p:nvSpPr>
        <p:spPr>
          <a:xfrm>
            <a:off x="470356" y="-4426"/>
            <a:ext cx="11029616" cy="1188720"/>
          </a:xfrm>
        </p:spPr>
        <p:txBody>
          <a:bodyPr/>
          <a:lstStyle/>
          <a:p>
            <a:r>
              <a:rPr lang="en-US"/>
              <a:t>Final</a:t>
            </a:r>
          </a:p>
        </p:txBody>
      </p:sp>
      <p:sp>
        <p:nvSpPr>
          <p:cNvPr id="3" name="Content Placeholder 2">
            <a:extLst>
              <a:ext uri="{FF2B5EF4-FFF2-40B4-BE49-F238E27FC236}">
                <a16:creationId xmlns:a16="http://schemas.microsoft.com/office/drawing/2014/main" id="{975A41BF-7BD6-8C9D-F08A-A52ACA64740D}"/>
              </a:ext>
            </a:extLst>
          </p:cNvPr>
          <p:cNvSpPr>
            <a:spLocks noGrp="1"/>
          </p:cNvSpPr>
          <p:nvPr>
            <p:ph idx="1"/>
          </p:nvPr>
        </p:nvSpPr>
        <p:spPr>
          <a:xfrm>
            <a:off x="441602" y="816080"/>
            <a:ext cx="11029615" cy="6394938"/>
          </a:xfrm>
        </p:spPr>
        <p:txBody>
          <a:bodyPr>
            <a:normAutofit/>
          </a:bodyPr>
          <a:lstStyle/>
          <a:p>
            <a:pPr marL="0" indent="0">
              <a:buNone/>
            </a:pPr>
            <a:r>
              <a:rPr lang="en-US" b="1">
                <a:highlight>
                  <a:srgbClr val="FFFF00"/>
                </a:highlight>
              </a:rPr>
              <a:t>Variable</a:t>
            </a:r>
            <a:r>
              <a:rPr lang="en-US"/>
              <a:t>: Once initialized it can never change.  Constant variable names are usually in all caps!</a:t>
            </a:r>
          </a:p>
          <a:p>
            <a:pPr marL="0" indent="0">
              <a:buNone/>
            </a:pPr>
            <a:r>
              <a:rPr lang="en-US"/>
              <a:t>e.g. </a:t>
            </a:r>
            <a:r>
              <a:rPr lang="en-US" err="1"/>
              <a:t>Math.PI</a:t>
            </a:r>
            <a:endParaRPr lang="en-US"/>
          </a:p>
          <a:p>
            <a:pPr marL="0" indent="0">
              <a:buNone/>
            </a:pPr>
            <a:r>
              <a:rPr lang="en-US" i="1"/>
              <a:t>public static final double PI = 3.141592;</a:t>
            </a:r>
            <a:endParaRPr lang="en-US"/>
          </a:p>
          <a:p>
            <a:pPr marL="0" indent="0">
              <a:lnSpc>
                <a:spcPct val="100000"/>
              </a:lnSpc>
              <a:spcBef>
                <a:spcPts val="0"/>
              </a:spcBef>
              <a:spcAft>
                <a:spcPts val="0"/>
              </a:spcAft>
              <a:buNone/>
            </a:pPr>
            <a:endParaRPr lang="en-US" b="1"/>
          </a:p>
          <a:p>
            <a:pPr marL="0" indent="0">
              <a:lnSpc>
                <a:spcPct val="100000"/>
              </a:lnSpc>
              <a:spcBef>
                <a:spcPts val="0"/>
              </a:spcBef>
              <a:spcAft>
                <a:spcPts val="0"/>
              </a:spcAft>
              <a:buNone/>
            </a:pPr>
            <a:r>
              <a:rPr lang="en-US" b="1">
                <a:highlight>
                  <a:srgbClr val="FFFF00"/>
                </a:highlight>
              </a:rPr>
              <a:t>Method</a:t>
            </a:r>
            <a:r>
              <a:rPr lang="en-US"/>
              <a:t>: stopping from overriding. </a:t>
            </a:r>
            <a:endParaRPr lang="en-US">
              <a:solidFill>
                <a:srgbClr val="000000"/>
              </a:solidFill>
            </a:endParaRPr>
          </a:p>
          <a:p>
            <a:pPr marL="0" indent="0">
              <a:lnSpc>
                <a:spcPct val="100000"/>
              </a:lnSpc>
              <a:spcBef>
                <a:spcPts val="0"/>
              </a:spcBef>
              <a:spcAft>
                <a:spcPts val="0"/>
              </a:spcAft>
              <a:buNone/>
            </a:pPr>
            <a:r>
              <a:rPr lang="en-US"/>
              <a:t>The child class which extends Student </a:t>
            </a:r>
            <a:r>
              <a:rPr lang="en-US" b="1"/>
              <a:t>won't be able to override</a:t>
            </a:r>
            <a:r>
              <a:rPr lang="en-US"/>
              <a:t> (</a:t>
            </a:r>
            <a:r>
              <a:rPr lang="en-US">
                <a:solidFill>
                  <a:srgbClr val="0D0D0D"/>
                </a:solidFill>
              </a:rPr>
              <a:t>a subclass provides a specific implementation for a method that is already defined in its superclass.</a:t>
            </a:r>
            <a:r>
              <a:rPr lang="en-US"/>
              <a:t>) this method. </a:t>
            </a:r>
            <a:r>
              <a:rPr lang="en-US">
                <a:solidFill>
                  <a:srgbClr val="000000"/>
                </a:solidFill>
              </a:rPr>
              <a:t> </a:t>
            </a:r>
            <a:endParaRPr lang="en-US"/>
          </a:p>
          <a:p>
            <a:pPr marL="0" indent="0">
              <a:lnSpc>
                <a:spcPct val="100000"/>
              </a:lnSpc>
              <a:spcBef>
                <a:spcPts val="0"/>
              </a:spcBef>
              <a:spcAft>
                <a:spcPts val="0"/>
              </a:spcAft>
              <a:buNone/>
            </a:pPr>
            <a:r>
              <a:rPr lang="en-US" b="1"/>
              <a:t>class Student {</a:t>
            </a:r>
            <a:r>
              <a:rPr lang="en-US">
                <a:solidFill>
                  <a:srgbClr val="000000"/>
                </a:solidFill>
              </a:rPr>
              <a:t> </a:t>
            </a:r>
            <a:endParaRPr lang="en-US"/>
          </a:p>
          <a:p>
            <a:pPr marL="0" indent="0">
              <a:lnSpc>
                <a:spcPct val="100000"/>
              </a:lnSpc>
              <a:spcBef>
                <a:spcPts val="0"/>
              </a:spcBef>
              <a:spcAft>
                <a:spcPts val="0"/>
              </a:spcAft>
              <a:buNone/>
            </a:pPr>
            <a:r>
              <a:rPr lang="en-US" b="1"/>
              <a:t>  final void </a:t>
            </a:r>
            <a:r>
              <a:rPr lang="en-US" b="1" err="1"/>
              <a:t>generateID</a:t>
            </a:r>
            <a:r>
              <a:rPr lang="en-US" b="1"/>
              <a:t>() {</a:t>
            </a:r>
            <a:r>
              <a:rPr lang="en-US">
                <a:solidFill>
                  <a:srgbClr val="000000"/>
                </a:solidFill>
              </a:rPr>
              <a:t> </a:t>
            </a:r>
            <a:endParaRPr lang="en-US"/>
          </a:p>
          <a:p>
            <a:pPr marL="0" indent="0">
              <a:lnSpc>
                <a:spcPct val="100000"/>
              </a:lnSpc>
              <a:spcBef>
                <a:spcPts val="0"/>
              </a:spcBef>
              <a:spcAft>
                <a:spcPts val="0"/>
              </a:spcAft>
              <a:buNone/>
            </a:pPr>
            <a:r>
              <a:rPr lang="en-US" b="1"/>
              <a:t>  }</a:t>
            </a:r>
            <a:r>
              <a:rPr lang="en-US">
                <a:solidFill>
                  <a:srgbClr val="000000"/>
                </a:solidFill>
              </a:rPr>
              <a:t> </a:t>
            </a:r>
            <a:endParaRPr lang="en-US"/>
          </a:p>
          <a:p>
            <a:pPr marL="0" indent="0">
              <a:lnSpc>
                <a:spcPct val="100000"/>
              </a:lnSpc>
              <a:spcBef>
                <a:spcPts val="0"/>
              </a:spcBef>
              <a:spcAft>
                <a:spcPts val="0"/>
              </a:spcAft>
              <a:buNone/>
            </a:pPr>
            <a:r>
              <a:rPr lang="en-US" b="1"/>
              <a:t>}</a:t>
            </a:r>
            <a:r>
              <a:rPr lang="en-US">
                <a:solidFill>
                  <a:srgbClr val="000000"/>
                </a:solidFill>
              </a:rPr>
              <a:t> </a:t>
            </a:r>
            <a:endParaRPr lang="en-US"/>
          </a:p>
          <a:p>
            <a:pPr marL="0" indent="0">
              <a:lnSpc>
                <a:spcPct val="100000"/>
              </a:lnSpc>
              <a:spcBef>
                <a:spcPts val="0"/>
              </a:spcBef>
              <a:spcAft>
                <a:spcPts val="0"/>
              </a:spcAft>
              <a:buNone/>
            </a:pPr>
            <a:r>
              <a:rPr lang="en-US" b="1"/>
              <a:t>class Alien extends Student {</a:t>
            </a:r>
            <a:r>
              <a:rPr lang="en-US">
                <a:solidFill>
                  <a:srgbClr val="000000"/>
                </a:solidFill>
              </a:rPr>
              <a:t> </a:t>
            </a:r>
            <a:endParaRPr lang="en-US"/>
          </a:p>
          <a:p>
            <a:pPr marL="0" indent="0">
              <a:lnSpc>
                <a:spcPct val="100000"/>
              </a:lnSpc>
              <a:spcBef>
                <a:spcPts val="0"/>
              </a:spcBef>
              <a:spcAft>
                <a:spcPts val="0"/>
              </a:spcAft>
              <a:buNone/>
            </a:pPr>
            <a:r>
              <a:rPr lang="en-US" b="1" strike="sngStrike"/>
              <a:t>  void </a:t>
            </a:r>
            <a:r>
              <a:rPr lang="en-US" b="1" strike="sngStrike" err="1"/>
              <a:t>generateID</a:t>
            </a:r>
            <a:r>
              <a:rPr lang="en-US" b="1" strike="sngStrike"/>
              <a:t>() {</a:t>
            </a:r>
            <a:r>
              <a:rPr lang="en-US">
                <a:solidFill>
                  <a:srgbClr val="000000"/>
                </a:solidFill>
              </a:rPr>
              <a:t> </a:t>
            </a:r>
            <a:endParaRPr lang="en-US"/>
          </a:p>
          <a:p>
            <a:pPr marL="0" indent="0">
              <a:lnSpc>
                <a:spcPct val="100000"/>
              </a:lnSpc>
              <a:spcBef>
                <a:spcPts val="0"/>
              </a:spcBef>
              <a:spcAft>
                <a:spcPts val="0"/>
              </a:spcAft>
              <a:buNone/>
            </a:pPr>
            <a:r>
              <a:rPr lang="en-US" b="1" strike="sngStrike"/>
              <a:t>  }</a:t>
            </a:r>
            <a:r>
              <a:rPr lang="en-US">
                <a:solidFill>
                  <a:srgbClr val="000000"/>
                </a:solidFill>
              </a:rPr>
              <a:t> </a:t>
            </a:r>
            <a:endParaRPr lang="en-US"/>
          </a:p>
          <a:p>
            <a:pPr marL="0" indent="0">
              <a:lnSpc>
                <a:spcPct val="100000"/>
              </a:lnSpc>
              <a:spcBef>
                <a:spcPts val="0"/>
              </a:spcBef>
              <a:spcAft>
                <a:spcPts val="0"/>
              </a:spcAft>
              <a:buNone/>
            </a:pPr>
            <a:r>
              <a:rPr lang="en-US" b="1"/>
              <a:t>}</a:t>
            </a:r>
            <a:endParaRPr lang="en-US">
              <a:solidFill>
                <a:srgbClr val="000000"/>
              </a:solidFill>
            </a:endParaRPr>
          </a:p>
          <a:p>
            <a:pPr marL="0" indent="0">
              <a:lnSpc>
                <a:spcPct val="100000"/>
              </a:lnSpc>
              <a:spcBef>
                <a:spcPts val="0"/>
              </a:spcBef>
              <a:spcAft>
                <a:spcPts val="0"/>
              </a:spcAft>
              <a:buNone/>
            </a:pPr>
            <a:endParaRPr lang="en-US">
              <a:solidFill>
                <a:srgbClr val="000000"/>
              </a:solidFill>
            </a:endParaRPr>
          </a:p>
          <a:p>
            <a:pPr marL="0" indent="0">
              <a:lnSpc>
                <a:spcPct val="100000"/>
              </a:lnSpc>
              <a:spcBef>
                <a:spcPts val="0"/>
              </a:spcBef>
              <a:spcAft>
                <a:spcPts val="0"/>
              </a:spcAft>
              <a:buNone/>
            </a:pPr>
            <a:r>
              <a:rPr lang="en-US" b="1">
                <a:highlight>
                  <a:srgbClr val="FFFF00"/>
                </a:highlight>
              </a:rPr>
              <a:t>Class</a:t>
            </a:r>
            <a:r>
              <a:rPr lang="en-US" b="1"/>
              <a:t>: </a:t>
            </a:r>
            <a:r>
              <a:rPr lang="en-US"/>
              <a:t>cannot extends the class.</a:t>
            </a:r>
            <a:endParaRPr lang="en-US">
              <a:solidFill>
                <a:srgbClr val="000000"/>
              </a:solidFill>
            </a:endParaRPr>
          </a:p>
          <a:p>
            <a:pPr marL="0" indent="0">
              <a:buNone/>
            </a:pPr>
            <a:r>
              <a:rPr lang="en-US"/>
              <a:t>The library String declared as the </a:t>
            </a:r>
            <a:r>
              <a:rPr lang="en-US" b="1"/>
              <a:t>final.</a:t>
            </a:r>
            <a:endParaRPr lang="en-US">
              <a:solidFill>
                <a:srgbClr val="000000"/>
              </a:solidFill>
            </a:endParaRPr>
          </a:p>
          <a:p>
            <a:pPr marL="0" indent="0">
              <a:buNone/>
            </a:pPr>
            <a:r>
              <a:rPr lang="en-US" strike="sngStrike"/>
              <a:t>class </a:t>
            </a:r>
            <a:r>
              <a:rPr lang="en-US" strike="sngStrike" err="1"/>
              <a:t>myString</a:t>
            </a:r>
            <a:r>
              <a:rPr lang="en-US" strike="sngStrike"/>
              <a:t> extends String {</a:t>
            </a:r>
            <a:endParaRPr lang="en-US">
              <a:solidFill>
                <a:srgbClr val="000000"/>
              </a:solidFill>
            </a:endParaRPr>
          </a:p>
          <a:p>
            <a:pPr marL="0" indent="0">
              <a:buNone/>
            </a:pPr>
            <a:r>
              <a:rPr lang="en-US" strike="sngStrike"/>
              <a:t>}</a:t>
            </a:r>
            <a:endParaRPr lang="en-US">
              <a:solidFill>
                <a:srgbClr val="000000"/>
              </a:solidFill>
            </a:endParaRPr>
          </a:p>
        </p:txBody>
      </p:sp>
    </p:spTree>
    <p:extLst>
      <p:ext uri="{BB962C8B-B14F-4D97-AF65-F5344CB8AC3E}">
        <p14:creationId xmlns:p14="http://schemas.microsoft.com/office/powerpoint/2010/main" val="47430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C4B7B0-8CB4-F0F6-8A9F-CF045A1645DE}"/>
              </a:ext>
            </a:extLst>
          </p:cNvPr>
          <p:cNvSpPr>
            <a:spLocks noGrp="1"/>
          </p:cNvSpPr>
          <p:nvPr>
            <p:ph type="title"/>
          </p:nvPr>
        </p:nvSpPr>
        <p:spPr>
          <a:xfrm>
            <a:off x="8013433" y="702156"/>
            <a:ext cx="3568661" cy="1188720"/>
          </a:xfrm>
        </p:spPr>
        <p:txBody>
          <a:bodyPr>
            <a:normAutofit/>
          </a:bodyPr>
          <a:lstStyle/>
          <a:p>
            <a:r>
              <a:rPr lang="en-US" b="1">
                <a:latin typeface="Arial"/>
                <a:cs typeface="Arial"/>
              </a:rPr>
              <a:t>Course Syllabus</a:t>
            </a:r>
            <a:endParaRPr lang="en-US"/>
          </a:p>
        </p:txBody>
      </p:sp>
      <p:pic>
        <p:nvPicPr>
          <p:cNvPr id="5" name="Picture 4" descr="Person holding mouse">
            <a:extLst>
              <a:ext uri="{FF2B5EF4-FFF2-40B4-BE49-F238E27FC236}">
                <a16:creationId xmlns:a16="http://schemas.microsoft.com/office/drawing/2014/main" id="{67FC7D20-0096-6BDC-3872-D79DA9AFFF1E}"/>
              </a:ext>
            </a:extLst>
          </p:cNvPr>
          <p:cNvPicPr>
            <a:picLocks noChangeAspect="1"/>
          </p:cNvPicPr>
          <p:nvPr/>
        </p:nvPicPr>
        <p:blipFill rotWithShape="1">
          <a:blip r:embed="rId2"/>
          <a:srcRect l="13076" r="13665" b="-3"/>
          <a:stretch/>
        </p:blipFill>
        <p:spPr>
          <a:xfrm>
            <a:off x="20" y="10"/>
            <a:ext cx="7537685" cy="6857990"/>
          </a:xfrm>
          <a:prstGeom prst="rect">
            <a:avLst/>
          </a:prstGeom>
        </p:spPr>
      </p:pic>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CDC81F8-8253-5587-7226-F9C20A3DF3FA}"/>
              </a:ext>
            </a:extLst>
          </p:cNvPr>
          <p:cNvSpPr>
            <a:spLocks noGrp="1"/>
          </p:cNvSpPr>
          <p:nvPr>
            <p:ph idx="1"/>
          </p:nvPr>
        </p:nvSpPr>
        <p:spPr>
          <a:xfrm>
            <a:off x="8013433" y="2340864"/>
            <a:ext cx="3568661" cy="3634486"/>
          </a:xfrm>
        </p:spPr>
        <p:txBody>
          <a:bodyPr>
            <a:normAutofit/>
          </a:bodyPr>
          <a:lstStyle/>
          <a:p>
            <a:pPr marL="305435" indent="-305435">
              <a:lnSpc>
                <a:spcPct val="110000"/>
              </a:lnSpc>
              <a:spcBef>
                <a:spcPts val="20"/>
              </a:spcBef>
            </a:pPr>
            <a:r>
              <a:rPr lang="en-US" b="1">
                <a:latin typeface="Arial Nova Light"/>
                <a:cs typeface="Arial"/>
              </a:rPr>
              <a:t>Class Meetings: </a:t>
            </a:r>
            <a:r>
              <a:rPr lang="en-US">
                <a:latin typeface="Arial Nova Light"/>
                <a:cs typeface="Arial"/>
              </a:rPr>
              <a:t>Room 145, Monday 12:30pm-3pm, Wednesday 2pm-4pm.</a:t>
            </a:r>
            <a:r>
              <a:rPr lang="en-US">
                <a:ea typeface="+mn-lt"/>
                <a:cs typeface="+mn-lt"/>
              </a:rPr>
              <a:t> </a:t>
            </a:r>
            <a:endParaRPr lang="en-US">
              <a:latin typeface="Arial Nova Light"/>
              <a:cs typeface="Arial"/>
            </a:endParaRPr>
          </a:p>
          <a:p>
            <a:pPr marL="305435" indent="-305435">
              <a:lnSpc>
                <a:spcPct val="110000"/>
              </a:lnSpc>
              <a:spcBef>
                <a:spcPts val="20"/>
              </a:spcBef>
            </a:pPr>
            <a:r>
              <a:rPr lang="en-US" b="1">
                <a:latin typeface="Arial Nova Light"/>
                <a:cs typeface="Arial"/>
              </a:rPr>
              <a:t>Instructor: </a:t>
            </a:r>
            <a:r>
              <a:rPr lang="en-US">
                <a:latin typeface="Arial Nova Light"/>
                <a:cs typeface="Arial"/>
              </a:rPr>
              <a:t>Tatyana </a:t>
            </a:r>
            <a:r>
              <a:rPr lang="en-US" err="1">
                <a:latin typeface="Arial Nova Light"/>
                <a:cs typeface="Arial"/>
              </a:rPr>
              <a:t>Mozgacheva</a:t>
            </a:r>
            <a:r>
              <a:rPr lang="en-US">
                <a:ea typeface="+mn-lt"/>
                <a:cs typeface="+mn-lt"/>
              </a:rPr>
              <a:t> </a:t>
            </a:r>
            <a:endParaRPr lang="en-US">
              <a:latin typeface="Arial Nova Light"/>
              <a:cs typeface="Arial"/>
            </a:endParaRPr>
          </a:p>
          <a:p>
            <a:pPr marL="305435" indent="-305435">
              <a:lnSpc>
                <a:spcPct val="110000"/>
              </a:lnSpc>
              <a:spcBef>
                <a:spcPts val="20"/>
              </a:spcBef>
            </a:pPr>
            <a:r>
              <a:rPr lang="en-US" b="1">
                <a:latin typeface="Arial Nova Light"/>
                <a:cs typeface="Arial"/>
              </a:rPr>
              <a:t>Email Address: </a:t>
            </a:r>
            <a:r>
              <a:rPr lang="en-US">
                <a:latin typeface="Arial Nova Light"/>
                <a:cs typeface="Arial"/>
              </a:rPr>
              <a:t> tmozgacheva@vcc.ca</a:t>
            </a:r>
            <a:r>
              <a:rPr lang="en-US">
                <a:ea typeface="+mn-lt"/>
                <a:cs typeface="+mn-lt"/>
              </a:rPr>
              <a:t> </a:t>
            </a:r>
            <a:endParaRPr lang="en-US">
              <a:latin typeface="Arial Nova Light"/>
              <a:cs typeface="Arial"/>
            </a:endParaRPr>
          </a:p>
          <a:p>
            <a:pPr marL="305435" indent="-305435">
              <a:lnSpc>
                <a:spcPct val="110000"/>
              </a:lnSpc>
              <a:spcBef>
                <a:spcPts val="20"/>
              </a:spcBef>
            </a:pPr>
            <a:r>
              <a:rPr lang="en-US" b="1">
                <a:latin typeface="Arial Nova Light"/>
                <a:cs typeface="Arial"/>
              </a:rPr>
              <a:t>Instructor Availability:</a:t>
            </a:r>
            <a:r>
              <a:rPr lang="en-US">
                <a:latin typeface="Arial Nova Light"/>
                <a:cs typeface="Arial"/>
              </a:rPr>
              <a:t> Checking above email weekdays</a:t>
            </a:r>
          </a:p>
          <a:p>
            <a:pPr marL="305435" indent="-305435">
              <a:lnSpc>
                <a:spcPct val="110000"/>
              </a:lnSpc>
              <a:spcBef>
                <a:spcPts val="20"/>
              </a:spcBef>
            </a:pPr>
            <a:r>
              <a:rPr lang="en-US" b="1">
                <a:latin typeface="Arial Nova Light"/>
                <a:cs typeface="Arial"/>
              </a:rPr>
              <a:t>Course Length: </a:t>
            </a:r>
            <a:r>
              <a:rPr lang="en-US">
                <a:latin typeface="Arial Nova Light"/>
                <a:cs typeface="Arial"/>
              </a:rPr>
              <a:t> 15 weeks </a:t>
            </a:r>
          </a:p>
          <a:p>
            <a:pPr marL="305435" indent="-305435">
              <a:lnSpc>
                <a:spcPct val="110000"/>
              </a:lnSpc>
              <a:spcBef>
                <a:spcPts val="20"/>
              </a:spcBef>
            </a:pPr>
            <a:r>
              <a:rPr lang="en-US" b="1">
                <a:latin typeface="Arial Nova Light"/>
                <a:cs typeface="Arial"/>
              </a:rPr>
              <a:t>Teaching Hours:</a:t>
            </a:r>
            <a:r>
              <a:rPr lang="en-US" b="1">
                <a:ea typeface="+mn-lt"/>
                <a:cs typeface="+mn-lt"/>
              </a:rPr>
              <a:t> </a:t>
            </a:r>
            <a:r>
              <a:rPr lang="en-US">
                <a:latin typeface="Arial Nova Light"/>
                <a:cs typeface="Arial"/>
              </a:rPr>
              <a:t>60 hours </a:t>
            </a:r>
          </a:p>
          <a:p>
            <a:pPr marL="305435" indent="-305435">
              <a:lnSpc>
                <a:spcPct val="110000"/>
              </a:lnSpc>
              <a:spcBef>
                <a:spcPts val="20"/>
              </a:spcBef>
            </a:pPr>
            <a:r>
              <a:rPr lang="en-US" b="1">
                <a:latin typeface="Arial Nova Light"/>
                <a:cs typeface="Arial"/>
              </a:rPr>
              <a:t>Credit Value: </a:t>
            </a:r>
            <a:r>
              <a:rPr lang="en-US">
                <a:latin typeface="Arial Nova Light"/>
                <a:cs typeface="Arial"/>
              </a:rPr>
              <a:t>3 credits </a:t>
            </a:r>
          </a:p>
          <a:p>
            <a:pPr marL="305435" indent="-305435">
              <a:lnSpc>
                <a:spcPct val="110000"/>
              </a:lnSpc>
            </a:pPr>
            <a:endParaRPr lang="en-US"/>
          </a:p>
        </p:txBody>
      </p:sp>
    </p:spTree>
    <p:extLst>
      <p:ext uri="{BB962C8B-B14F-4D97-AF65-F5344CB8AC3E}">
        <p14:creationId xmlns:p14="http://schemas.microsoft.com/office/powerpoint/2010/main" val="3288360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7183-FE90-C536-870E-53BAA1565C73}"/>
              </a:ext>
            </a:extLst>
          </p:cNvPr>
          <p:cNvSpPr>
            <a:spLocks noGrp="1"/>
          </p:cNvSpPr>
          <p:nvPr>
            <p:ph type="title"/>
          </p:nvPr>
        </p:nvSpPr>
        <p:spPr>
          <a:xfrm>
            <a:off x="581192" y="112684"/>
            <a:ext cx="11029616" cy="1188720"/>
          </a:xfrm>
        </p:spPr>
        <p:txBody>
          <a:bodyPr/>
          <a:lstStyle/>
          <a:p>
            <a:r>
              <a:rPr lang="en-US"/>
              <a:t>Will it compile?</a:t>
            </a:r>
          </a:p>
        </p:txBody>
      </p:sp>
      <p:sp>
        <p:nvSpPr>
          <p:cNvPr id="3" name="Content Placeholder 2">
            <a:extLst>
              <a:ext uri="{FF2B5EF4-FFF2-40B4-BE49-F238E27FC236}">
                <a16:creationId xmlns:a16="http://schemas.microsoft.com/office/drawing/2014/main" id="{5218D55A-4F17-D59A-07D4-C5FD9D375EFD}"/>
              </a:ext>
            </a:extLst>
          </p:cNvPr>
          <p:cNvSpPr>
            <a:spLocks noGrp="1"/>
          </p:cNvSpPr>
          <p:nvPr>
            <p:ph idx="1"/>
          </p:nvPr>
        </p:nvSpPr>
        <p:spPr>
          <a:xfrm>
            <a:off x="581192" y="1176298"/>
            <a:ext cx="3327795" cy="2927905"/>
          </a:xfrm>
        </p:spPr>
        <p:txBody>
          <a:bodyPr/>
          <a:lstStyle/>
          <a:p>
            <a:pPr marL="0" indent="0">
              <a:spcBef>
                <a:spcPts val="0"/>
              </a:spcBef>
              <a:spcAft>
                <a:spcPts val="0"/>
              </a:spcAft>
              <a:buNone/>
            </a:pPr>
            <a:r>
              <a:rPr lang="en-US" sz="1800"/>
              <a:t>public class </a:t>
            </a:r>
            <a:r>
              <a:rPr lang="en-US" sz="1800" b="1"/>
              <a:t>myClass1 </a:t>
            </a:r>
            <a:r>
              <a:rPr lang="en-US" sz="1800"/>
              <a:t>{</a:t>
            </a:r>
          </a:p>
          <a:p>
            <a:pPr marL="0" indent="0">
              <a:spcBef>
                <a:spcPts val="0"/>
              </a:spcBef>
              <a:spcAft>
                <a:spcPts val="0"/>
              </a:spcAft>
              <a:buNone/>
            </a:pPr>
            <a:r>
              <a:rPr lang="en-US" sz="1800"/>
              <a:t> static int </a:t>
            </a:r>
            <a:r>
              <a:rPr lang="en-US" sz="1800" err="1"/>
              <a:t>myVar</a:t>
            </a:r>
            <a:r>
              <a:rPr lang="en-US" sz="1800"/>
              <a:t>;</a:t>
            </a:r>
          </a:p>
          <a:p>
            <a:pPr marL="0" indent="0">
              <a:spcBef>
                <a:spcPts val="0"/>
              </a:spcBef>
              <a:spcAft>
                <a:spcPts val="0"/>
              </a:spcAft>
              <a:buNone/>
            </a:pPr>
            <a:r>
              <a:rPr lang="en-US" sz="1800"/>
              <a:t> public void </a:t>
            </a:r>
            <a:r>
              <a:rPr lang="en-US" sz="1800" err="1"/>
              <a:t>myFunc</a:t>
            </a:r>
            <a:r>
              <a:rPr lang="en-US" sz="1800"/>
              <a:t>() {</a:t>
            </a:r>
          </a:p>
          <a:p>
            <a:pPr marL="0" indent="0">
              <a:spcBef>
                <a:spcPts val="0"/>
              </a:spcBef>
              <a:spcAft>
                <a:spcPts val="0"/>
              </a:spcAft>
              <a:buNone/>
            </a:pPr>
            <a:r>
              <a:rPr lang="en-US" sz="1800"/>
              <a:t>     </a:t>
            </a:r>
            <a:r>
              <a:rPr lang="en-US" sz="1800" err="1"/>
              <a:t>System.out.println</a:t>
            </a:r>
            <a:r>
              <a:rPr lang="en-US" sz="1800"/>
              <a:t>(</a:t>
            </a:r>
            <a:r>
              <a:rPr lang="en-US" sz="1800" err="1"/>
              <a:t>myVar</a:t>
            </a:r>
            <a:r>
              <a:rPr lang="en-US" sz="1800"/>
              <a:t>)</a:t>
            </a:r>
          </a:p>
          <a:p>
            <a:pPr marL="0" indent="0">
              <a:spcBef>
                <a:spcPts val="0"/>
              </a:spcBef>
              <a:spcAft>
                <a:spcPts val="0"/>
              </a:spcAft>
              <a:buNone/>
            </a:pPr>
            <a:r>
              <a:rPr lang="en-US" sz="1800"/>
              <a:t> }</a:t>
            </a:r>
          </a:p>
          <a:p>
            <a:pPr marL="0" indent="0">
              <a:spcBef>
                <a:spcPts val="0"/>
              </a:spcBef>
              <a:spcAft>
                <a:spcPts val="0"/>
              </a:spcAft>
              <a:buNone/>
            </a:pPr>
            <a:r>
              <a:rPr lang="en-US" sz="1800"/>
              <a:t>}</a:t>
            </a:r>
          </a:p>
        </p:txBody>
      </p:sp>
      <p:sp>
        <p:nvSpPr>
          <p:cNvPr id="5" name="TextBox 4">
            <a:extLst>
              <a:ext uri="{FF2B5EF4-FFF2-40B4-BE49-F238E27FC236}">
                <a16:creationId xmlns:a16="http://schemas.microsoft.com/office/drawing/2014/main" id="{53728A62-8264-09BA-58D9-4B685576A1EC}"/>
              </a:ext>
            </a:extLst>
          </p:cNvPr>
          <p:cNvSpPr txBox="1"/>
          <p:nvPr/>
        </p:nvSpPr>
        <p:spPr>
          <a:xfrm>
            <a:off x="3930508" y="1572361"/>
            <a:ext cx="347879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04040"/>
                </a:solidFill>
                <a:cs typeface="Segoe UI"/>
              </a:rPr>
              <a:t>public class </a:t>
            </a:r>
            <a:r>
              <a:rPr lang="en-US" b="1">
                <a:solidFill>
                  <a:srgbClr val="404040"/>
                </a:solidFill>
                <a:cs typeface="Segoe UI"/>
              </a:rPr>
              <a:t>myClass2 </a:t>
            </a:r>
            <a:r>
              <a:rPr lang="en-US">
                <a:solidFill>
                  <a:srgbClr val="404040"/>
                </a:solidFill>
                <a:cs typeface="Segoe UI"/>
              </a:rPr>
              <a:t>{</a:t>
            </a:r>
            <a:r>
              <a:rPr lang="en-US">
                <a:cs typeface="Segoe UI"/>
              </a:rPr>
              <a:t>​</a:t>
            </a:r>
          </a:p>
          <a:p>
            <a:r>
              <a:rPr lang="en-US">
                <a:solidFill>
                  <a:srgbClr val="404040"/>
                </a:solidFill>
                <a:cs typeface="Segoe UI"/>
              </a:rPr>
              <a:t> int myVar2;</a:t>
            </a:r>
          </a:p>
          <a:p>
            <a:r>
              <a:rPr lang="en-US">
                <a:cs typeface="Segoe UI"/>
              </a:rPr>
              <a:t>​</a:t>
            </a:r>
            <a:endParaRPr lang="en-US"/>
          </a:p>
          <a:p>
            <a:r>
              <a:rPr lang="en-US">
                <a:solidFill>
                  <a:srgbClr val="404040"/>
                </a:solidFill>
                <a:cs typeface="Segoe UI"/>
              </a:rPr>
              <a:t> public static void myFunc2() {</a:t>
            </a:r>
            <a:r>
              <a:rPr lang="en-US">
                <a:cs typeface="Segoe UI"/>
              </a:rPr>
              <a:t>​</a:t>
            </a:r>
          </a:p>
          <a:p>
            <a:r>
              <a:rPr lang="en-US">
                <a:solidFill>
                  <a:srgbClr val="404040"/>
                </a:solidFill>
                <a:cs typeface="Segoe UI"/>
              </a:rPr>
              <a:t>  </a:t>
            </a:r>
            <a:r>
              <a:rPr lang="en-US" err="1">
                <a:solidFill>
                  <a:srgbClr val="404040"/>
                </a:solidFill>
                <a:cs typeface="Segoe UI"/>
              </a:rPr>
              <a:t>System.out.println</a:t>
            </a:r>
            <a:r>
              <a:rPr lang="en-US">
                <a:solidFill>
                  <a:srgbClr val="404040"/>
                </a:solidFill>
                <a:cs typeface="Segoe UI"/>
              </a:rPr>
              <a:t>(myVar2)</a:t>
            </a:r>
            <a:r>
              <a:rPr lang="en-US">
                <a:cs typeface="Segoe UI"/>
              </a:rPr>
              <a:t>​</a:t>
            </a:r>
          </a:p>
          <a:p>
            <a:r>
              <a:rPr lang="en-US">
                <a:solidFill>
                  <a:srgbClr val="404040"/>
                </a:solidFill>
                <a:cs typeface="Segoe UI"/>
              </a:rPr>
              <a:t> }</a:t>
            </a:r>
            <a:r>
              <a:rPr lang="en-US">
                <a:cs typeface="Segoe UI"/>
              </a:rPr>
              <a:t>​</a:t>
            </a:r>
          </a:p>
          <a:p>
            <a:r>
              <a:rPr lang="en-US">
                <a:solidFill>
                  <a:srgbClr val="404040"/>
                </a:solidFill>
                <a:cs typeface="Segoe UI"/>
              </a:rPr>
              <a:t>}</a:t>
            </a:r>
            <a:r>
              <a:rPr lang="en-US">
                <a:cs typeface="Segoe UI"/>
              </a:rPr>
              <a:t>​</a:t>
            </a:r>
          </a:p>
        </p:txBody>
      </p:sp>
      <p:sp>
        <p:nvSpPr>
          <p:cNvPr id="6" name="TextBox 5">
            <a:extLst>
              <a:ext uri="{FF2B5EF4-FFF2-40B4-BE49-F238E27FC236}">
                <a16:creationId xmlns:a16="http://schemas.microsoft.com/office/drawing/2014/main" id="{37154FE3-57FC-FAC2-68DA-434BA9116F1A}"/>
              </a:ext>
            </a:extLst>
          </p:cNvPr>
          <p:cNvSpPr txBox="1"/>
          <p:nvPr/>
        </p:nvSpPr>
        <p:spPr>
          <a:xfrm>
            <a:off x="1627779" y="4131531"/>
            <a:ext cx="389312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04040"/>
                </a:solidFill>
                <a:cs typeface="Segoe UI"/>
              </a:rPr>
              <a:t>public class </a:t>
            </a:r>
            <a:r>
              <a:rPr lang="en-US" b="1">
                <a:solidFill>
                  <a:srgbClr val="404040"/>
                </a:solidFill>
                <a:cs typeface="Segoe UI"/>
              </a:rPr>
              <a:t>myClass3 </a:t>
            </a:r>
            <a:r>
              <a:rPr lang="en-US">
                <a:solidFill>
                  <a:srgbClr val="404040"/>
                </a:solidFill>
                <a:cs typeface="Segoe UI"/>
              </a:rPr>
              <a:t>{</a:t>
            </a:r>
            <a:r>
              <a:rPr lang="en-US">
                <a:cs typeface="Segoe UI"/>
              </a:rPr>
              <a:t>​​</a:t>
            </a:r>
          </a:p>
          <a:p>
            <a:r>
              <a:rPr lang="en-US">
                <a:solidFill>
                  <a:srgbClr val="404040"/>
                </a:solidFill>
                <a:cs typeface="Segoe UI"/>
              </a:rPr>
              <a:t> final int myVar3;</a:t>
            </a:r>
            <a:r>
              <a:rPr lang="en-US">
                <a:cs typeface="Segoe UI"/>
              </a:rPr>
              <a:t>​​</a:t>
            </a:r>
          </a:p>
          <a:p>
            <a:r>
              <a:rPr lang="en-US">
                <a:solidFill>
                  <a:srgbClr val="404040"/>
                </a:solidFill>
                <a:cs typeface="Segoe UI"/>
              </a:rPr>
              <a:t> public  void myFunc3() {</a:t>
            </a:r>
            <a:r>
              <a:rPr lang="en-US">
                <a:cs typeface="Segoe UI"/>
              </a:rPr>
              <a:t>​​</a:t>
            </a:r>
          </a:p>
          <a:p>
            <a:r>
              <a:rPr lang="en-US">
                <a:solidFill>
                  <a:srgbClr val="404040"/>
                </a:solidFill>
                <a:cs typeface="Segoe UI"/>
              </a:rPr>
              <a:t>  </a:t>
            </a:r>
            <a:r>
              <a:rPr lang="en-US" err="1">
                <a:solidFill>
                  <a:srgbClr val="404040"/>
                </a:solidFill>
                <a:cs typeface="Segoe UI"/>
              </a:rPr>
              <a:t>System.out.println</a:t>
            </a:r>
            <a:r>
              <a:rPr lang="en-US">
                <a:solidFill>
                  <a:srgbClr val="404040"/>
                </a:solidFill>
                <a:cs typeface="Segoe UI"/>
              </a:rPr>
              <a:t>(myVar3)</a:t>
            </a:r>
            <a:r>
              <a:rPr lang="en-US">
                <a:cs typeface="Segoe UI"/>
              </a:rPr>
              <a:t>​​</a:t>
            </a:r>
          </a:p>
          <a:p>
            <a:r>
              <a:rPr lang="en-US">
                <a:solidFill>
                  <a:srgbClr val="404040"/>
                </a:solidFill>
                <a:cs typeface="Segoe UI"/>
              </a:rPr>
              <a:t> }</a:t>
            </a:r>
            <a:r>
              <a:rPr lang="en-US">
                <a:cs typeface="Segoe UI"/>
              </a:rPr>
              <a:t>​​</a:t>
            </a:r>
          </a:p>
          <a:p>
            <a:r>
              <a:rPr lang="en-US">
                <a:solidFill>
                  <a:srgbClr val="404040"/>
                </a:solidFill>
                <a:cs typeface="Segoe UI"/>
              </a:rPr>
              <a:t>}</a:t>
            </a:r>
            <a:r>
              <a:rPr lang="en-US">
                <a:cs typeface="Segoe UI"/>
              </a:rPr>
              <a:t>​​</a:t>
            </a:r>
          </a:p>
        </p:txBody>
      </p:sp>
      <p:pic>
        <p:nvPicPr>
          <p:cNvPr id="4" name="Picture 3" descr="Cartoon person with orange hair and a blue background&#10;&#10;Description automatically generated">
            <a:extLst>
              <a:ext uri="{FF2B5EF4-FFF2-40B4-BE49-F238E27FC236}">
                <a16:creationId xmlns:a16="http://schemas.microsoft.com/office/drawing/2014/main" id="{F8F1E968-25BE-8405-F44C-0D32FFF86C7D}"/>
              </a:ext>
            </a:extLst>
          </p:cNvPr>
          <p:cNvPicPr>
            <a:picLocks noChangeAspect="1"/>
          </p:cNvPicPr>
          <p:nvPr/>
        </p:nvPicPr>
        <p:blipFill>
          <a:blip r:embed="rId3"/>
          <a:stretch>
            <a:fillRect/>
          </a:stretch>
        </p:blipFill>
        <p:spPr>
          <a:xfrm>
            <a:off x="7760807" y="3422171"/>
            <a:ext cx="4175365" cy="3176678"/>
          </a:xfrm>
          <a:prstGeom prst="rect">
            <a:avLst/>
          </a:prstGeom>
        </p:spPr>
      </p:pic>
    </p:spTree>
    <p:extLst>
      <p:ext uri="{BB962C8B-B14F-4D97-AF65-F5344CB8AC3E}">
        <p14:creationId xmlns:p14="http://schemas.microsoft.com/office/powerpoint/2010/main" val="4257923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46EA-3C75-5605-7AF5-8345B3AB1213}"/>
              </a:ext>
            </a:extLst>
          </p:cNvPr>
          <p:cNvSpPr>
            <a:spLocks noGrp="1"/>
          </p:cNvSpPr>
          <p:nvPr>
            <p:ph type="title"/>
          </p:nvPr>
        </p:nvSpPr>
        <p:spPr>
          <a:xfrm>
            <a:off x="581192" y="-2335"/>
            <a:ext cx="11029616" cy="1188720"/>
          </a:xfrm>
        </p:spPr>
        <p:txBody>
          <a:bodyPr/>
          <a:lstStyle/>
          <a:p>
            <a:r>
              <a:rPr lang="en-US">
                <a:highlight>
                  <a:srgbClr val="FFFF00"/>
                </a:highlight>
              </a:rPr>
              <a:t>ASSIGNMENT #1 </a:t>
            </a:r>
            <a:endParaRPr lang="en-US"/>
          </a:p>
        </p:txBody>
      </p:sp>
      <p:sp>
        <p:nvSpPr>
          <p:cNvPr id="3" name="Content Placeholder 2">
            <a:extLst>
              <a:ext uri="{FF2B5EF4-FFF2-40B4-BE49-F238E27FC236}">
                <a16:creationId xmlns:a16="http://schemas.microsoft.com/office/drawing/2014/main" id="{32CE1F2E-5DF7-ECBC-4842-9272941DE810}"/>
              </a:ext>
            </a:extLst>
          </p:cNvPr>
          <p:cNvSpPr>
            <a:spLocks noGrp="1"/>
          </p:cNvSpPr>
          <p:nvPr>
            <p:ph idx="1"/>
          </p:nvPr>
        </p:nvSpPr>
        <p:spPr>
          <a:xfrm>
            <a:off x="279268" y="1190675"/>
            <a:ext cx="11029615" cy="5862976"/>
          </a:xfrm>
        </p:spPr>
        <p:txBody>
          <a:bodyPr>
            <a:normAutofit/>
          </a:bodyPr>
          <a:lstStyle/>
          <a:p>
            <a:pPr marL="305435" indent="0">
              <a:spcBef>
                <a:spcPts val="0"/>
              </a:spcBef>
              <a:spcAft>
                <a:spcPts val="0"/>
              </a:spcAft>
              <a:buNone/>
            </a:pPr>
            <a:r>
              <a:rPr lang="en-US">
                <a:solidFill>
                  <a:srgbClr val="0D0D0D"/>
                </a:solidFill>
                <a:ea typeface="+mn-lt"/>
                <a:cs typeface="+mn-lt"/>
              </a:rPr>
              <a:t>Grade: 2%</a:t>
            </a:r>
            <a:endParaRPr lang="en-US"/>
          </a:p>
          <a:p>
            <a:pPr marL="305435" indent="0">
              <a:spcBef>
                <a:spcPts val="0"/>
              </a:spcBef>
              <a:spcAft>
                <a:spcPts val="0"/>
              </a:spcAft>
              <a:buNone/>
            </a:pPr>
            <a:r>
              <a:rPr lang="en-US">
                <a:solidFill>
                  <a:srgbClr val="0D0D0D"/>
                </a:solidFill>
                <a:highlight>
                  <a:srgbClr val="FF0000"/>
                </a:highlight>
                <a:ea typeface="+mn-lt"/>
                <a:cs typeface="+mn-lt"/>
              </a:rPr>
              <a:t>Deadline: May 13th, 12:30 PM</a:t>
            </a:r>
            <a:endParaRPr lang="en-US">
              <a:highlight>
                <a:srgbClr val="FF0000"/>
              </a:highlight>
            </a:endParaRPr>
          </a:p>
          <a:p>
            <a:pPr marL="305435" indent="0">
              <a:spcBef>
                <a:spcPts val="0"/>
              </a:spcBef>
              <a:spcAft>
                <a:spcPts val="0"/>
              </a:spcAft>
              <a:buNone/>
            </a:pPr>
            <a:r>
              <a:rPr lang="en-US">
                <a:solidFill>
                  <a:srgbClr val="0D0D0D"/>
                </a:solidFill>
                <a:ea typeface="+mn-lt"/>
                <a:cs typeface="+mn-lt"/>
              </a:rPr>
              <a:t> Please ensure timely submission (no late submission) as the solution will be covered on that day.</a:t>
            </a:r>
            <a:endParaRPr lang="en-US"/>
          </a:p>
          <a:p>
            <a:pPr marL="305435" indent="0">
              <a:spcBef>
                <a:spcPts val="0"/>
              </a:spcBef>
              <a:spcAft>
                <a:spcPts val="0"/>
              </a:spcAft>
              <a:buNone/>
            </a:pPr>
            <a:r>
              <a:rPr lang="en-US">
                <a:solidFill>
                  <a:srgbClr val="0D0D0D"/>
                </a:solidFill>
                <a:ea typeface="+mn-lt"/>
                <a:cs typeface="+mn-lt"/>
              </a:rPr>
              <a:t>Submission: Moodle</a:t>
            </a:r>
            <a:endParaRPr lang="en-US"/>
          </a:p>
          <a:p>
            <a:pPr marL="305435" indent="0">
              <a:spcBef>
                <a:spcPts val="0"/>
              </a:spcBef>
              <a:spcAft>
                <a:spcPts val="0"/>
              </a:spcAft>
              <a:buNone/>
            </a:pPr>
            <a:endParaRPr lang="en-US">
              <a:solidFill>
                <a:srgbClr val="0D0D0D"/>
              </a:solidFill>
              <a:ea typeface="+mn-lt"/>
              <a:cs typeface="+mn-lt"/>
            </a:endParaRPr>
          </a:p>
          <a:p>
            <a:pPr marL="305435" indent="0">
              <a:spcBef>
                <a:spcPts val="0"/>
              </a:spcBef>
              <a:spcAft>
                <a:spcPts val="0"/>
              </a:spcAft>
              <a:buNone/>
            </a:pPr>
            <a:r>
              <a:rPr lang="en-US" b="1">
                <a:solidFill>
                  <a:srgbClr val="0D0D0D"/>
                </a:solidFill>
                <a:ea typeface="+mn-lt"/>
                <a:cs typeface="+mn-lt"/>
              </a:rPr>
              <a:t>Note</a:t>
            </a:r>
            <a:r>
              <a:rPr lang="en-US">
                <a:solidFill>
                  <a:srgbClr val="0D0D0D"/>
                </a:solidFill>
                <a:ea typeface="+mn-lt"/>
                <a:cs typeface="+mn-lt"/>
              </a:rPr>
              <a:t>: Please adhere to the best practices (heuristics) in coding as discussed during the lecture, and consider edge cases.</a:t>
            </a:r>
          </a:p>
          <a:p>
            <a:pPr marL="305435" indent="0">
              <a:spcBef>
                <a:spcPts val="0"/>
              </a:spcBef>
              <a:spcAft>
                <a:spcPts val="0"/>
              </a:spcAft>
              <a:buNone/>
            </a:pPr>
            <a:endParaRPr lang="en-US" b="1">
              <a:solidFill>
                <a:srgbClr val="0D0D0D"/>
              </a:solidFill>
              <a:ea typeface="+mn-lt"/>
              <a:cs typeface="+mn-lt"/>
            </a:endParaRPr>
          </a:p>
          <a:p>
            <a:pPr marL="534035" indent="-228600">
              <a:spcBef>
                <a:spcPts val="0"/>
              </a:spcBef>
              <a:spcAft>
                <a:spcPts val="0"/>
              </a:spcAft>
              <a:buAutoNum type="arabicParenR"/>
            </a:pPr>
            <a:r>
              <a:rPr lang="en-US">
                <a:solidFill>
                  <a:srgbClr val="0D0D0D"/>
                </a:solidFill>
                <a:ea typeface="+mn-lt"/>
                <a:cs typeface="+mn-lt"/>
              </a:rPr>
              <a:t>Write and test a function within the main() method that removes duplicates from an array.</a:t>
            </a:r>
            <a:endParaRPr lang="en-US"/>
          </a:p>
          <a:p>
            <a:pPr marL="305435" indent="0">
              <a:spcBef>
                <a:spcPts val="0"/>
              </a:spcBef>
              <a:spcAft>
                <a:spcPts val="0"/>
              </a:spcAft>
              <a:buNone/>
            </a:pPr>
            <a:endParaRPr lang="en-US" i="1">
              <a:solidFill>
                <a:srgbClr val="0D0D0D"/>
              </a:solidFill>
              <a:ea typeface="+mn-lt"/>
              <a:cs typeface="+mn-lt"/>
            </a:endParaRPr>
          </a:p>
          <a:p>
            <a:pPr marL="305435" indent="0">
              <a:spcBef>
                <a:spcPts val="0"/>
              </a:spcBef>
              <a:spcAft>
                <a:spcPts val="0"/>
              </a:spcAft>
              <a:buNone/>
            </a:pPr>
            <a:r>
              <a:rPr lang="en-US" i="1">
                <a:solidFill>
                  <a:srgbClr val="0D0D0D"/>
                </a:solidFill>
                <a:ea typeface="+mn-lt"/>
                <a:cs typeface="+mn-lt"/>
              </a:rPr>
              <a:t>Input:</a:t>
            </a:r>
            <a:endParaRPr lang="en-US"/>
          </a:p>
          <a:p>
            <a:pPr marL="305435" indent="0">
              <a:spcBef>
                <a:spcPts val="0"/>
              </a:spcBef>
              <a:spcAft>
                <a:spcPts val="0"/>
              </a:spcAft>
              <a:buNone/>
            </a:pPr>
            <a:r>
              <a:rPr lang="en-US">
                <a:solidFill>
                  <a:schemeClr val="tx1"/>
                </a:solidFill>
                <a:ea typeface="+mn-lt"/>
                <a:cs typeface="+mn-lt"/>
              </a:rPr>
              <a:t>int[] array = {1, 2, 3, 1, 2};</a:t>
            </a:r>
            <a:r>
              <a:rPr lang="en-US">
                <a:solidFill>
                  <a:srgbClr val="FFFFFF"/>
                </a:solidFill>
                <a:ea typeface="+mn-lt"/>
                <a:cs typeface="+mn-lt"/>
              </a:rPr>
              <a:t>
</a:t>
            </a:r>
            <a:endParaRPr lang="en-US"/>
          </a:p>
          <a:p>
            <a:pPr marL="305435" indent="0">
              <a:spcBef>
                <a:spcPts val="0"/>
              </a:spcBef>
              <a:spcAft>
                <a:spcPts val="0"/>
              </a:spcAft>
              <a:buNone/>
            </a:pPr>
            <a:r>
              <a:rPr lang="en-US" i="1">
                <a:solidFill>
                  <a:srgbClr val="0D0D0D"/>
                </a:solidFill>
                <a:ea typeface="+mn-lt"/>
                <a:cs typeface="+mn-lt"/>
              </a:rPr>
              <a:t>Output:</a:t>
            </a:r>
          </a:p>
          <a:p>
            <a:pPr marL="305435" indent="0">
              <a:spcBef>
                <a:spcPts val="0"/>
              </a:spcBef>
              <a:spcAft>
                <a:spcPts val="0"/>
              </a:spcAft>
              <a:buNone/>
            </a:pPr>
            <a:r>
              <a:rPr lang="en-US">
                <a:solidFill>
                  <a:schemeClr val="tx1"/>
                </a:solidFill>
                <a:ea typeface="+mn-lt"/>
                <a:cs typeface="+mn-lt"/>
              </a:rPr>
              <a:t>{1, 2, 3}</a:t>
            </a:r>
            <a:r>
              <a:rPr lang="en-US">
                <a:solidFill>
                  <a:srgbClr val="FFFFFF"/>
                </a:solidFill>
                <a:ea typeface="+mn-lt"/>
                <a:cs typeface="+mn-lt"/>
              </a:rPr>
              <a:t>
</a:t>
            </a:r>
            <a:endParaRPr lang="en-US"/>
          </a:p>
          <a:p>
            <a:pPr marL="305435" indent="0">
              <a:spcBef>
                <a:spcPts val="0"/>
              </a:spcBef>
              <a:spcAft>
                <a:spcPts val="0"/>
              </a:spcAft>
              <a:buNone/>
            </a:pPr>
            <a:endParaRPr lang="en-US">
              <a:solidFill>
                <a:srgbClr val="0D0D0D"/>
              </a:solidFill>
            </a:endParaRPr>
          </a:p>
          <a:p>
            <a:pPr marL="305435" indent="0">
              <a:spcBef>
                <a:spcPts val="0"/>
              </a:spcBef>
              <a:spcAft>
                <a:spcPts val="0"/>
              </a:spcAft>
              <a:buNone/>
            </a:pPr>
            <a:r>
              <a:rPr lang="en-US">
                <a:solidFill>
                  <a:srgbClr val="0D0D0D"/>
                </a:solidFill>
                <a:ea typeface="+mn-lt"/>
                <a:cs typeface="+mn-lt"/>
              </a:rPr>
              <a:t>2)  Create a class named Cat which includes attributes such as name and weight. Add various cats to the collection and remove any cats weighing less than 5 pounds.</a:t>
            </a:r>
          </a:p>
          <a:p>
            <a:pPr marL="0" indent="0">
              <a:spcBef>
                <a:spcPts val="0"/>
              </a:spcBef>
              <a:spcAft>
                <a:spcPts val="0"/>
              </a:spcAft>
              <a:buNone/>
            </a:pPr>
            <a:endParaRPr lang="en-US"/>
          </a:p>
        </p:txBody>
      </p:sp>
    </p:spTree>
    <p:extLst>
      <p:ext uri="{BB962C8B-B14F-4D97-AF65-F5344CB8AC3E}">
        <p14:creationId xmlns:p14="http://schemas.microsoft.com/office/powerpoint/2010/main" val="439471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9C1D9-0E86-5138-9A07-84776CC7496E}"/>
              </a:ext>
            </a:extLst>
          </p:cNvPr>
          <p:cNvSpPr>
            <a:spLocks noGrp="1"/>
          </p:cNvSpPr>
          <p:nvPr>
            <p:ph idx="1"/>
          </p:nvPr>
        </p:nvSpPr>
        <p:spPr>
          <a:xfrm>
            <a:off x="293645" y="2240222"/>
            <a:ext cx="7694068" cy="3433203"/>
          </a:xfrm>
        </p:spPr>
        <p:txBody>
          <a:bodyPr vert="horz" lIns="91440" tIns="45720" rIns="91440" bIns="45720" rtlCol="0" anchor="ctr">
            <a:noAutofit/>
          </a:bodyPr>
          <a:lstStyle/>
          <a:p>
            <a:pPr marL="0" indent="0">
              <a:spcBef>
                <a:spcPts val="0"/>
              </a:spcBef>
              <a:spcAft>
                <a:spcPts val="0"/>
              </a:spcAft>
              <a:buNone/>
            </a:pPr>
            <a:r>
              <a:rPr lang="en-US">
                <a:solidFill>
                  <a:srgbClr val="0D0D0D"/>
                </a:solidFill>
                <a:ea typeface="+mn-lt"/>
                <a:cs typeface="+mn-lt"/>
              </a:rPr>
              <a:t>3) </a:t>
            </a:r>
            <a:r>
              <a:rPr lang="en-US" i="1">
                <a:solidFill>
                  <a:srgbClr val="0D0D0D"/>
                </a:solidFill>
                <a:ea typeface="+mn-lt"/>
                <a:cs typeface="+mn-lt"/>
              </a:rPr>
              <a:t>Title</a:t>
            </a:r>
            <a:r>
              <a:rPr lang="en-US">
                <a:solidFill>
                  <a:srgbClr val="0D0D0D"/>
                </a:solidFill>
                <a:ea typeface="+mn-lt"/>
                <a:cs typeface="+mn-lt"/>
              </a:rPr>
              <a:t>: Orchestrating Veterinary Care: Streamlining Clinic Operations</a:t>
            </a:r>
            <a:endParaRPr lang="en-US"/>
          </a:p>
          <a:p>
            <a:pPr marL="0" indent="0">
              <a:spcBef>
                <a:spcPts val="0"/>
              </a:spcBef>
              <a:spcAft>
                <a:spcPts val="0"/>
              </a:spcAft>
              <a:buNone/>
            </a:pPr>
            <a:r>
              <a:rPr lang="en-US" i="1">
                <a:solidFill>
                  <a:srgbClr val="0D0D0D"/>
                </a:solidFill>
                <a:ea typeface="+mn-lt"/>
                <a:cs typeface="+mn-lt"/>
              </a:rPr>
              <a:t>Introduction:</a:t>
            </a:r>
            <a:r>
              <a:rPr lang="en-US">
                <a:solidFill>
                  <a:srgbClr val="0D0D0D"/>
                </a:solidFill>
                <a:ea typeface="+mn-lt"/>
                <a:cs typeface="+mn-lt"/>
              </a:rPr>
              <a:t> The doors of a </a:t>
            </a:r>
            <a:r>
              <a:rPr lang="en-US" b="1">
                <a:solidFill>
                  <a:srgbClr val="0D0D0D"/>
                </a:solidFill>
                <a:ea typeface="+mn-lt"/>
                <a:cs typeface="+mn-lt"/>
              </a:rPr>
              <a:t>veterinary clinic </a:t>
            </a:r>
            <a:r>
              <a:rPr lang="en-US">
                <a:solidFill>
                  <a:srgbClr val="0D0D0D"/>
                </a:solidFill>
                <a:ea typeface="+mn-lt"/>
                <a:cs typeface="+mn-lt"/>
              </a:rPr>
              <a:t>stand wide open, welcoming pets of all shapes and sizes to receive the care they deserve. Within its walls, a dedicated team stands ready, equipped to handle any challenge that comes their way. From routine vaccinations to complex surgeries, the veterinary staff collaborates seamlessly to ensure the health and happiness of every animal in their care.</a:t>
            </a:r>
            <a:endParaRPr lang="en-US"/>
          </a:p>
          <a:p>
            <a:pPr marL="0" indent="0">
              <a:spcBef>
                <a:spcPts val="0"/>
              </a:spcBef>
              <a:spcAft>
                <a:spcPts val="0"/>
              </a:spcAft>
              <a:buNone/>
            </a:pPr>
            <a:endParaRPr lang="en-US">
              <a:solidFill>
                <a:srgbClr val="0D0D0D"/>
              </a:solidFill>
              <a:ea typeface="+mn-lt"/>
              <a:cs typeface="+mn-lt"/>
            </a:endParaRPr>
          </a:p>
          <a:p>
            <a:pPr marL="0" indent="0">
              <a:spcBef>
                <a:spcPts val="0"/>
              </a:spcBef>
              <a:spcAft>
                <a:spcPts val="0"/>
              </a:spcAft>
              <a:buNone/>
            </a:pPr>
            <a:r>
              <a:rPr lang="en-US">
                <a:solidFill>
                  <a:srgbClr val="0D0D0D"/>
                </a:solidFill>
                <a:ea typeface="+mn-lt"/>
                <a:cs typeface="+mn-lt"/>
              </a:rPr>
              <a:t>Structure of the Project: Within the dynamic environment of a veterinary clinic, two primary entities interact:</a:t>
            </a:r>
            <a:endParaRPr lang="en-US"/>
          </a:p>
          <a:p>
            <a:pPr marL="0" indent="0">
              <a:spcBef>
                <a:spcPts val="0"/>
              </a:spcBef>
              <a:spcAft>
                <a:spcPts val="0"/>
              </a:spcAft>
              <a:buNone/>
            </a:pPr>
            <a:r>
              <a:rPr lang="en-US" b="1">
                <a:solidFill>
                  <a:srgbClr val="0D0D0D"/>
                </a:solidFill>
                <a:ea typeface="+mn-lt"/>
                <a:cs typeface="+mn-lt"/>
              </a:rPr>
              <a:t>Pet</a:t>
            </a:r>
            <a:r>
              <a:rPr lang="en-US">
                <a:solidFill>
                  <a:srgbClr val="0D0D0D"/>
                </a:solidFill>
                <a:ea typeface="+mn-lt"/>
                <a:cs typeface="+mn-lt"/>
              </a:rPr>
              <a:t>: The beloved companion of pet owners seeking medical attention or preventive care.</a:t>
            </a:r>
            <a:endParaRPr lang="en-US"/>
          </a:p>
          <a:p>
            <a:pPr marL="0" indent="0">
              <a:spcBef>
                <a:spcPts val="0"/>
              </a:spcBef>
              <a:spcAft>
                <a:spcPts val="0"/>
              </a:spcAft>
              <a:buNone/>
            </a:pPr>
            <a:r>
              <a:rPr lang="en-US" b="1">
                <a:solidFill>
                  <a:srgbClr val="0D0D0D"/>
                </a:solidFill>
                <a:ea typeface="+mn-lt"/>
                <a:cs typeface="+mn-lt"/>
              </a:rPr>
              <a:t>Veterinarian</a:t>
            </a:r>
            <a:r>
              <a:rPr lang="en-US">
                <a:solidFill>
                  <a:srgbClr val="0D0D0D"/>
                </a:solidFill>
                <a:ea typeface="+mn-lt"/>
                <a:cs typeface="+mn-lt"/>
              </a:rPr>
              <a:t>: The skilled professionals dedicated to diagnosing and treating animals, specializing in various fields.</a:t>
            </a:r>
            <a:endParaRPr lang="en-US"/>
          </a:p>
          <a:p>
            <a:pPr marL="0" indent="0">
              <a:spcBef>
                <a:spcPts val="0"/>
              </a:spcBef>
              <a:spcAft>
                <a:spcPts val="0"/>
              </a:spcAft>
              <a:buNone/>
            </a:pPr>
            <a:endParaRPr lang="en-US">
              <a:solidFill>
                <a:srgbClr val="0D0D0D"/>
              </a:solidFill>
              <a:ea typeface="+mn-lt"/>
              <a:cs typeface="+mn-lt"/>
            </a:endParaRPr>
          </a:p>
          <a:p>
            <a:pPr marL="0" indent="0">
              <a:spcBef>
                <a:spcPts val="0"/>
              </a:spcBef>
              <a:spcAft>
                <a:spcPts val="0"/>
              </a:spcAft>
              <a:buNone/>
            </a:pPr>
            <a:r>
              <a:rPr lang="en-US">
                <a:solidFill>
                  <a:srgbClr val="0D0D0D"/>
                </a:solidFill>
                <a:ea typeface="+mn-lt"/>
                <a:cs typeface="+mn-lt"/>
              </a:rPr>
              <a:t>For this project, we'll consider three specialized veterinarians:</a:t>
            </a:r>
            <a:endParaRPr lang="en-US"/>
          </a:p>
          <a:p>
            <a:pPr marL="0" indent="0">
              <a:spcBef>
                <a:spcPts val="0"/>
              </a:spcBef>
              <a:spcAft>
                <a:spcPts val="0"/>
              </a:spcAft>
              <a:buNone/>
            </a:pPr>
            <a:r>
              <a:rPr lang="en-US" b="1">
                <a:solidFill>
                  <a:srgbClr val="0D0D0D"/>
                </a:solidFill>
                <a:ea typeface="+mn-lt"/>
                <a:cs typeface="+mn-lt"/>
              </a:rPr>
              <a:t>Canine Specialist</a:t>
            </a:r>
            <a:endParaRPr lang="en-US" b="1"/>
          </a:p>
          <a:p>
            <a:pPr marL="0" indent="0">
              <a:spcBef>
                <a:spcPts val="0"/>
              </a:spcBef>
              <a:spcAft>
                <a:spcPts val="0"/>
              </a:spcAft>
              <a:buNone/>
            </a:pPr>
            <a:r>
              <a:rPr lang="en-US" b="1">
                <a:solidFill>
                  <a:srgbClr val="0D0D0D"/>
                </a:solidFill>
                <a:ea typeface="+mn-lt"/>
                <a:cs typeface="+mn-lt"/>
              </a:rPr>
              <a:t>Feline Specialist</a:t>
            </a:r>
            <a:endParaRPr lang="en-US" b="1"/>
          </a:p>
          <a:p>
            <a:pPr marL="0" indent="0">
              <a:spcBef>
                <a:spcPts val="0"/>
              </a:spcBef>
              <a:spcAft>
                <a:spcPts val="0"/>
              </a:spcAft>
              <a:buNone/>
            </a:pPr>
            <a:r>
              <a:rPr lang="en-US" b="1">
                <a:solidFill>
                  <a:srgbClr val="0D0D0D"/>
                </a:solidFill>
                <a:ea typeface="+mn-lt"/>
                <a:cs typeface="+mn-lt"/>
              </a:rPr>
              <a:t>Avian Specialist</a:t>
            </a:r>
            <a:endParaRPr lang="en-US" b="1"/>
          </a:p>
          <a:p>
            <a:pPr marL="0" indent="0">
              <a:spcBef>
                <a:spcPts val="0"/>
              </a:spcBef>
              <a:spcAft>
                <a:spcPts val="0"/>
              </a:spcAft>
              <a:buNone/>
            </a:pPr>
            <a:endParaRPr lang="en-US" b="1">
              <a:solidFill>
                <a:srgbClr val="0D0D0D"/>
              </a:solidFill>
              <a:ea typeface="+mn-lt"/>
              <a:cs typeface="+mn-lt"/>
            </a:endParaRPr>
          </a:p>
          <a:p>
            <a:pPr marL="0" indent="0">
              <a:spcBef>
                <a:spcPts val="0"/>
              </a:spcBef>
              <a:spcAft>
                <a:spcPts val="0"/>
              </a:spcAft>
              <a:buNone/>
            </a:pPr>
            <a:r>
              <a:rPr lang="en-US">
                <a:solidFill>
                  <a:srgbClr val="0D0D0D"/>
                </a:solidFill>
                <a:ea typeface="+mn-lt"/>
                <a:cs typeface="+mn-lt"/>
              </a:rPr>
              <a:t>Pets are brought to the clinic by their owners, often following a</a:t>
            </a:r>
            <a:r>
              <a:rPr lang="en-US" b="1">
                <a:solidFill>
                  <a:srgbClr val="0D0D0D"/>
                </a:solidFill>
                <a:ea typeface="+mn-lt"/>
                <a:cs typeface="+mn-lt"/>
              </a:rPr>
              <a:t> pre-scheduled appointment.</a:t>
            </a:r>
            <a:endParaRPr lang="en-US" b="1"/>
          </a:p>
          <a:p>
            <a:pPr marL="0" indent="0">
              <a:spcBef>
                <a:spcPts val="0"/>
              </a:spcBef>
              <a:spcAft>
                <a:spcPts val="0"/>
              </a:spcAft>
              <a:buNone/>
            </a:pPr>
            <a:endParaRPr lang="en-US"/>
          </a:p>
        </p:txBody>
      </p:sp>
      <p:sp>
        <p:nvSpPr>
          <p:cNvPr id="6" name="TextBox 5">
            <a:extLst>
              <a:ext uri="{FF2B5EF4-FFF2-40B4-BE49-F238E27FC236}">
                <a16:creationId xmlns:a16="http://schemas.microsoft.com/office/drawing/2014/main" id="{9456098B-083F-F0BB-4590-9E506D8BD572}"/>
              </a:ext>
            </a:extLst>
          </p:cNvPr>
          <p:cNvSpPr txBox="1"/>
          <p:nvPr/>
        </p:nvSpPr>
        <p:spPr>
          <a:xfrm>
            <a:off x="8002437" y="957532"/>
            <a:ext cx="4037162" cy="5755422"/>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AutoNum type="arabicPeriod"/>
            </a:pPr>
            <a:r>
              <a:rPr lang="en-US" sz="1600">
                <a:solidFill>
                  <a:srgbClr val="0D0D0D"/>
                </a:solidFill>
                <a:ea typeface="+mn-lt"/>
                <a:cs typeface="+mn-lt"/>
              </a:rPr>
              <a:t>Develop the foundational classes including constructors and implement getters and setters.</a:t>
            </a:r>
            <a:endParaRPr lang="en-US" sz="1600"/>
          </a:p>
          <a:p>
            <a:pPr marL="285750" indent="-285750">
              <a:buAutoNum type="arabicPeriod"/>
            </a:pPr>
            <a:r>
              <a:rPr lang="en-US" sz="1600">
                <a:solidFill>
                  <a:srgbClr val="0D0D0D"/>
                </a:solidFill>
                <a:ea typeface="+mn-lt"/>
                <a:cs typeface="+mn-lt"/>
              </a:rPr>
              <a:t>Create a function to add specialists into the veterinary clinic.</a:t>
            </a:r>
          </a:p>
          <a:p>
            <a:pPr marL="285750" indent="-285750">
              <a:buAutoNum type="arabicPeriod"/>
            </a:pPr>
            <a:r>
              <a:rPr lang="en-US" sz="1600">
                <a:solidFill>
                  <a:srgbClr val="0D0D0D"/>
                </a:solidFill>
                <a:ea typeface="+mn-lt"/>
                <a:cs typeface="+mn-lt"/>
              </a:rPr>
              <a:t>Display details about both the pet and the specialist.</a:t>
            </a:r>
            <a:endParaRPr lang="en-US" sz="1600"/>
          </a:p>
          <a:p>
            <a:pPr marL="285750" indent="-285750">
              <a:buAutoNum type="arabicPeriod"/>
            </a:pPr>
            <a:r>
              <a:rPr lang="en-US" sz="1600">
                <a:solidFill>
                  <a:srgbClr val="0D0D0D"/>
                </a:solidFill>
                <a:ea typeface="+mn-lt"/>
                <a:cs typeface="+mn-lt"/>
              </a:rPr>
              <a:t>Create a function to schedule appointments: randomly select a specialist, confirm the booking, mark the specialist as unavailable, and record the pet's appointment.</a:t>
            </a:r>
            <a:endParaRPr lang="en-US" sz="1600"/>
          </a:p>
          <a:p>
            <a:pPr marL="285750" indent="-285750">
              <a:buAutoNum type="arabicPeriod"/>
            </a:pPr>
            <a:r>
              <a:rPr lang="en-US" sz="1600">
                <a:solidFill>
                  <a:srgbClr val="0D0D0D"/>
                </a:solidFill>
                <a:ea typeface="+mn-lt"/>
                <a:cs typeface="+mn-lt"/>
              </a:rPr>
              <a:t>Display details  of all pets with scheduled appointments.</a:t>
            </a:r>
          </a:p>
          <a:p>
            <a:pPr marL="285750" indent="-285750">
              <a:buAutoNum type="arabicPeriod"/>
            </a:pPr>
            <a:r>
              <a:rPr lang="en-US" sz="1600">
                <a:solidFill>
                  <a:srgbClr val="0D0D0D"/>
                </a:solidFill>
                <a:ea typeface="+mn-lt"/>
                <a:cs typeface="+mn-lt"/>
              </a:rPr>
              <a:t>Test the functionality of your methods by creating a Driver class. Initialize your classes and call the functions within the </a:t>
            </a:r>
            <a:r>
              <a:rPr lang="en-US" sz="1600" b="1">
                <a:solidFill>
                  <a:srgbClr val="0D0D0D"/>
                </a:solidFill>
                <a:ea typeface="+mn-lt"/>
                <a:cs typeface="+mn-lt"/>
              </a:rPr>
              <a:t>public static void main(String </a:t>
            </a:r>
            <a:r>
              <a:rPr lang="en-US" sz="1600" b="1" err="1">
                <a:solidFill>
                  <a:srgbClr val="0D0D0D"/>
                </a:solidFill>
                <a:ea typeface="+mn-lt"/>
                <a:cs typeface="+mn-lt"/>
              </a:rPr>
              <a:t>args</a:t>
            </a:r>
            <a:r>
              <a:rPr lang="en-US" sz="1600" b="1">
                <a:solidFill>
                  <a:srgbClr val="0D0D0D"/>
                </a:solidFill>
                <a:ea typeface="+mn-lt"/>
                <a:cs typeface="+mn-lt"/>
              </a:rPr>
              <a:t>[])</a:t>
            </a:r>
            <a:r>
              <a:rPr lang="en-US" sz="1600">
                <a:solidFill>
                  <a:srgbClr val="0D0D0D"/>
                </a:solidFill>
                <a:ea typeface="+mn-lt"/>
                <a:cs typeface="+mn-lt"/>
              </a:rPr>
              <a:t> method.</a:t>
            </a:r>
          </a:p>
          <a:p>
            <a:pPr marL="285750" indent="-285750">
              <a:buAutoNum type="arabicPeriod"/>
            </a:pPr>
            <a:r>
              <a:rPr lang="en-US" sz="1600">
                <a:solidFill>
                  <a:srgbClr val="0D0D0D"/>
                </a:solidFill>
                <a:ea typeface="+mn-lt"/>
                <a:cs typeface="+mn-lt"/>
              </a:rPr>
              <a:t>Create the class diagram using a tool of your choice such as </a:t>
            </a:r>
            <a:r>
              <a:rPr lang="en-US" sz="1600" err="1">
                <a:solidFill>
                  <a:srgbClr val="0D0D0D"/>
                </a:solidFill>
                <a:ea typeface="+mn-lt"/>
                <a:cs typeface="+mn-lt"/>
              </a:rPr>
              <a:t>Lucidchart</a:t>
            </a:r>
            <a:r>
              <a:rPr lang="en-US" sz="1600">
                <a:solidFill>
                  <a:srgbClr val="0D0D0D"/>
                </a:solidFill>
                <a:ea typeface="+mn-lt"/>
                <a:cs typeface="+mn-lt"/>
              </a:rPr>
              <a:t>, draw.io, https://app.smartdraw.com/ or any preferred diagramming software.</a:t>
            </a:r>
          </a:p>
        </p:txBody>
      </p:sp>
    </p:spTree>
    <p:extLst>
      <p:ext uri="{BB962C8B-B14F-4D97-AF65-F5344CB8AC3E}">
        <p14:creationId xmlns:p14="http://schemas.microsoft.com/office/powerpoint/2010/main" val="2667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09C12E-32C8-E142-EAF2-2C8F849F472E}"/>
              </a:ext>
            </a:extLst>
          </p:cNvPr>
          <p:cNvSpPr>
            <a:spLocks noGrp="1"/>
          </p:cNvSpPr>
          <p:nvPr>
            <p:ph idx="1"/>
          </p:nvPr>
        </p:nvSpPr>
        <p:spPr>
          <a:xfrm>
            <a:off x="581192" y="744978"/>
            <a:ext cx="7607804" cy="5230372"/>
          </a:xfrm>
        </p:spPr>
        <p:txBody>
          <a:bodyPr/>
          <a:lstStyle/>
          <a:p>
            <a:pPr marL="0" indent="0">
              <a:spcBef>
                <a:spcPts val="20"/>
              </a:spcBef>
              <a:buNone/>
            </a:pPr>
            <a:r>
              <a:rPr lang="en-US" b="1">
                <a:latin typeface="Arial Nova Light"/>
                <a:cs typeface="Arial"/>
              </a:rPr>
              <a:t>Technology Needed: </a:t>
            </a:r>
            <a:r>
              <a:rPr lang="en-US">
                <a:latin typeface="Arial Nova Light"/>
                <a:cs typeface="Arial"/>
              </a:rPr>
              <a:t>A computer with installed Windows, Linux, macOS, Software: Java JDK 8 or later, Java IDE tool. Recommended: </a:t>
            </a:r>
            <a:r>
              <a:rPr lang="en-US" b="1">
                <a:latin typeface="Arial Nova Light"/>
                <a:cs typeface="Arial"/>
              </a:rPr>
              <a:t>Eclipse</a:t>
            </a:r>
          </a:p>
          <a:p>
            <a:pPr marL="0" indent="0">
              <a:spcBef>
                <a:spcPts val="20"/>
              </a:spcBef>
              <a:buNone/>
            </a:pPr>
            <a:endParaRPr lang="en-US">
              <a:latin typeface="Arial Nova Light"/>
              <a:cs typeface="Arial"/>
            </a:endParaRPr>
          </a:p>
          <a:p>
            <a:pPr marL="0" indent="0">
              <a:spcBef>
                <a:spcPts val="20"/>
              </a:spcBef>
              <a:buNone/>
            </a:pPr>
            <a:r>
              <a:rPr lang="en-US" b="1">
                <a:latin typeface="Arial Nova Light"/>
                <a:cs typeface="Arial"/>
              </a:rPr>
              <a:t>Required Textbook(s):</a:t>
            </a:r>
            <a:r>
              <a:rPr lang="en-US">
                <a:latin typeface="Arial Nova Light"/>
                <a:cs typeface="Arial"/>
              </a:rPr>
              <a:t> </a:t>
            </a:r>
            <a:r>
              <a:rPr lang="en-US" b="1">
                <a:latin typeface="Arial Nova Light"/>
                <a:cs typeface="Arial"/>
              </a:rPr>
              <a:t>Java Network Programming,</a:t>
            </a:r>
            <a:r>
              <a:rPr lang="en-US">
                <a:latin typeface="Arial Nova Light"/>
                <a:cs typeface="Arial"/>
              </a:rPr>
              <a:t> 4th Edition, by Elliotte Rusty Harold, Released October 2013, Publisher(s): O'Reilly Media, Inc., ISBN: 9781449365950</a:t>
            </a:r>
          </a:p>
          <a:p>
            <a:pPr marL="305435" indent="-305435">
              <a:spcBef>
                <a:spcPts val="20"/>
              </a:spcBef>
            </a:pPr>
            <a:endParaRPr lang="en-US">
              <a:latin typeface="Arial Nova Light"/>
              <a:cs typeface="Arial"/>
            </a:endParaRPr>
          </a:p>
          <a:p>
            <a:pPr marL="0" indent="0">
              <a:spcBef>
                <a:spcPts val="20"/>
              </a:spcBef>
              <a:buNone/>
            </a:pPr>
            <a:r>
              <a:rPr lang="en-US" b="1">
                <a:latin typeface="Arial Nova Light"/>
                <a:cs typeface="Arial"/>
              </a:rPr>
              <a:t>Suggested Reading: </a:t>
            </a:r>
            <a:endParaRPr lang="en-US">
              <a:latin typeface="Arial Nova Light"/>
              <a:cs typeface="Arial"/>
            </a:endParaRPr>
          </a:p>
          <a:p>
            <a:pPr marL="0" indent="0">
              <a:spcBef>
                <a:spcPts val="20"/>
              </a:spcBef>
              <a:buNone/>
            </a:pPr>
            <a:r>
              <a:rPr lang="en-US">
                <a:latin typeface="Arial Nova Light"/>
                <a:cs typeface="Arial"/>
              </a:rPr>
              <a:t>1) </a:t>
            </a:r>
            <a:r>
              <a:rPr lang="en-US" b="1">
                <a:latin typeface="Arial Nova Light"/>
                <a:cs typeface="Arial"/>
              </a:rPr>
              <a:t>Effective Java,</a:t>
            </a:r>
            <a:r>
              <a:rPr lang="en-US">
                <a:latin typeface="Arial Nova Light"/>
                <a:cs typeface="Arial"/>
              </a:rPr>
              <a:t> 3rd Edition by Joshua Bloch, Released December 2017, Publisher(s): Addison-</a:t>
            </a:r>
            <a:r>
              <a:rPr lang="en-US">
                <a:ea typeface="+mn-lt"/>
                <a:cs typeface="+mn-lt"/>
              </a:rPr>
              <a:t> </a:t>
            </a:r>
            <a:r>
              <a:rPr lang="en-US">
                <a:latin typeface="Arial Nova Light"/>
                <a:cs typeface="Arial"/>
              </a:rPr>
              <a:t>Wesley Professional, ISBN: 9780134686097</a:t>
            </a:r>
          </a:p>
          <a:p>
            <a:pPr marL="0" indent="0">
              <a:spcBef>
                <a:spcPts val="20"/>
              </a:spcBef>
              <a:buNone/>
            </a:pPr>
            <a:r>
              <a:rPr lang="en-US">
                <a:latin typeface="Arial Nova Light"/>
                <a:cs typeface="Arial"/>
              </a:rPr>
              <a:t>2) </a:t>
            </a:r>
            <a:r>
              <a:rPr lang="en-US" b="1">
                <a:latin typeface="Arial Nova Light"/>
                <a:cs typeface="Arial"/>
              </a:rPr>
              <a:t>Clean Code:</a:t>
            </a:r>
            <a:r>
              <a:rPr lang="en-US">
                <a:latin typeface="Arial Nova Light"/>
                <a:cs typeface="Arial"/>
              </a:rPr>
              <a:t> A Handbook of Agile Software Craftsmanship by Robert C. Martin, Released August 2008, Publisher(s): Pearson, ISBN: 9780136083238</a:t>
            </a:r>
          </a:p>
          <a:p>
            <a:pPr marL="305435" indent="-305435">
              <a:spcBef>
                <a:spcPts val="20"/>
              </a:spcBef>
            </a:pPr>
            <a:endParaRPr lang="en-US">
              <a:cs typeface="Arial"/>
            </a:endParaRPr>
          </a:p>
          <a:p>
            <a:pPr marL="305435" indent="-305435"/>
            <a:endParaRPr lang="en-US"/>
          </a:p>
        </p:txBody>
      </p:sp>
      <p:pic>
        <p:nvPicPr>
          <p:cNvPr id="4" name="Picture 3" descr="A black and white image of an otter&#10;&#10;Description automatically generated">
            <a:extLst>
              <a:ext uri="{FF2B5EF4-FFF2-40B4-BE49-F238E27FC236}">
                <a16:creationId xmlns:a16="http://schemas.microsoft.com/office/drawing/2014/main" id="{0F341907-10E2-C902-1DC4-D681FDE01A04}"/>
              </a:ext>
            </a:extLst>
          </p:cNvPr>
          <p:cNvPicPr>
            <a:picLocks noChangeAspect="1"/>
          </p:cNvPicPr>
          <p:nvPr/>
        </p:nvPicPr>
        <p:blipFill>
          <a:blip r:embed="rId2"/>
          <a:stretch>
            <a:fillRect/>
          </a:stretch>
        </p:blipFill>
        <p:spPr>
          <a:xfrm>
            <a:off x="9627078" y="248773"/>
            <a:ext cx="2268748" cy="2909887"/>
          </a:xfrm>
          <a:prstGeom prst="rect">
            <a:avLst/>
          </a:prstGeom>
        </p:spPr>
      </p:pic>
      <p:pic>
        <p:nvPicPr>
          <p:cNvPr id="5" name="Picture 4" descr="Effective Java">
            <a:extLst>
              <a:ext uri="{FF2B5EF4-FFF2-40B4-BE49-F238E27FC236}">
                <a16:creationId xmlns:a16="http://schemas.microsoft.com/office/drawing/2014/main" id="{6E9EE719-7232-4A40-C8B1-96707B125120}"/>
              </a:ext>
            </a:extLst>
          </p:cNvPr>
          <p:cNvPicPr>
            <a:picLocks noChangeAspect="1"/>
          </p:cNvPicPr>
          <p:nvPr/>
        </p:nvPicPr>
        <p:blipFill>
          <a:blip r:embed="rId3"/>
          <a:stretch>
            <a:fillRect/>
          </a:stretch>
        </p:blipFill>
        <p:spPr>
          <a:xfrm>
            <a:off x="8390626" y="2164895"/>
            <a:ext cx="2743199" cy="3390852"/>
          </a:xfrm>
          <a:prstGeom prst="rect">
            <a:avLst/>
          </a:prstGeom>
        </p:spPr>
      </p:pic>
      <p:pic>
        <p:nvPicPr>
          <p:cNvPr id="8" name="Picture 7" descr="A book cover of a galaxy&#10;&#10;Description automatically generated">
            <a:extLst>
              <a:ext uri="{FF2B5EF4-FFF2-40B4-BE49-F238E27FC236}">
                <a16:creationId xmlns:a16="http://schemas.microsoft.com/office/drawing/2014/main" id="{8845301D-35F0-5E69-F7A2-9C31EC45ED60}"/>
              </a:ext>
            </a:extLst>
          </p:cNvPr>
          <p:cNvPicPr>
            <a:picLocks noChangeAspect="1"/>
          </p:cNvPicPr>
          <p:nvPr/>
        </p:nvPicPr>
        <p:blipFill>
          <a:blip r:embed="rId4"/>
          <a:stretch>
            <a:fillRect/>
          </a:stretch>
        </p:blipFill>
        <p:spPr>
          <a:xfrm>
            <a:off x="9756475" y="3728185"/>
            <a:ext cx="2139351" cy="2895326"/>
          </a:xfrm>
          <a:prstGeom prst="rect">
            <a:avLst/>
          </a:prstGeom>
        </p:spPr>
      </p:pic>
    </p:spTree>
    <p:extLst>
      <p:ext uri="{BB962C8B-B14F-4D97-AF65-F5344CB8AC3E}">
        <p14:creationId xmlns:p14="http://schemas.microsoft.com/office/powerpoint/2010/main" val="40461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EA1740BE-F2C7-B1E6-BB1F-665B46985C9C}"/>
              </a:ext>
            </a:extLst>
          </p:cNvPr>
          <p:cNvSpPr txBox="1"/>
          <p:nvPr/>
        </p:nvSpPr>
        <p:spPr>
          <a:xfrm>
            <a:off x="601255" y="702155"/>
            <a:ext cx="3409783" cy="130036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lnSpc>
                <a:spcPct val="90000"/>
              </a:lnSpc>
              <a:spcBef>
                <a:spcPct val="0"/>
              </a:spcBef>
              <a:spcAft>
                <a:spcPts val="600"/>
              </a:spcAft>
            </a:pPr>
            <a:r>
              <a:rPr lang="en-US" sz="2600" cap="all">
                <a:solidFill>
                  <a:srgbClr val="FFFFFF"/>
                </a:solidFill>
                <a:latin typeface="+mj-lt"/>
                <a:ea typeface="+mj-ea"/>
                <a:cs typeface="+mj-cs"/>
              </a:rPr>
              <a:t>Evaluation and Grading:  ​</a:t>
            </a:r>
          </a:p>
          <a:p>
            <a:pPr defTabSz="457200">
              <a:lnSpc>
                <a:spcPct val="90000"/>
              </a:lnSpc>
              <a:spcBef>
                <a:spcPct val="0"/>
              </a:spcBef>
              <a:spcAft>
                <a:spcPts val="600"/>
              </a:spcAft>
            </a:pPr>
            <a:r>
              <a:rPr lang="en-US" sz="2600" cap="all">
                <a:solidFill>
                  <a:srgbClr val="FFFFFF"/>
                </a:solidFill>
                <a:latin typeface="+mj-lt"/>
                <a:ea typeface="+mj-ea"/>
                <a:cs typeface="+mj-cs"/>
              </a:rPr>
              <a:t>   </a:t>
            </a:r>
          </a:p>
        </p:txBody>
      </p:sp>
      <p:sp>
        <p:nvSpPr>
          <p:cNvPr id="6" name="TextBox 5">
            <a:extLst>
              <a:ext uri="{FF2B5EF4-FFF2-40B4-BE49-F238E27FC236}">
                <a16:creationId xmlns:a16="http://schemas.microsoft.com/office/drawing/2014/main" id="{889C4897-E55D-9D83-A9AC-F6B9F3778A92}"/>
              </a:ext>
            </a:extLst>
          </p:cNvPr>
          <p:cNvSpPr txBox="1"/>
          <p:nvPr/>
        </p:nvSpPr>
        <p:spPr>
          <a:xfrm>
            <a:off x="601255" y="2177142"/>
            <a:ext cx="3409782" cy="382360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lnSpc>
                <a:spcPct val="90000"/>
              </a:lnSpc>
              <a:spcBef>
                <a:spcPct val="20000"/>
              </a:spcBef>
              <a:spcAft>
                <a:spcPts val="600"/>
              </a:spcAft>
              <a:buClr>
                <a:schemeClr val="accent1"/>
              </a:buClr>
              <a:buSzPct val="92000"/>
            </a:pPr>
            <a:endParaRPr lang="en-US" sz="1500">
              <a:solidFill>
                <a:srgbClr val="FFFFFF"/>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b="1">
                <a:solidFill>
                  <a:srgbClr val="FFFFFF"/>
                </a:solidFill>
              </a:rPr>
              <a:t>Grading System:</a:t>
            </a:r>
            <a:r>
              <a:rPr lang="en-US" sz="1500">
                <a:solidFill>
                  <a:srgbClr val="FFFFFF"/>
                </a:solidFill>
              </a:rPr>
              <a:t> </a:t>
            </a:r>
            <a:r>
              <a:rPr lang="en-US" sz="1500" b="1">
                <a:solidFill>
                  <a:srgbClr val="FFFFFF"/>
                </a:solidFill>
              </a:rPr>
              <a:t>Letter Grade (A-F)</a:t>
            </a:r>
            <a:r>
              <a:rPr lang="en-US" sz="1500">
                <a:solidFill>
                  <a:srgbClr val="FFFFFF"/>
                </a:solidFill>
              </a:rPr>
              <a:t> </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b="1">
                <a:solidFill>
                  <a:srgbClr val="FFFFFF"/>
                </a:solidFill>
              </a:rPr>
              <a:t>Passing Grade:</a:t>
            </a:r>
            <a:r>
              <a:rPr lang="en-US" sz="1500">
                <a:solidFill>
                  <a:srgbClr val="FFFFFF"/>
                </a:solidFill>
              </a:rPr>
              <a:t> </a:t>
            </a:r>
            <a:r>
              <a:rPr lang="en-US" sz="1500" b="1">
                <a:solidFill>
                  <a:srgbClr val="FFFFFF"/>
                </a:solidFill>
              </a:rPr>
              <a:t>C (61%)</a:t>
            </a:r>
            <a:r>
              <a:rPr lang="en-US" sz="1500">
                <a:solidFill>
                  <a:srgbClr val="FFFFFF"/>
                </a:solidFill>
              </a:rPr>
              <a:t> </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b="1">
                <a:solidFill>
                  <a:srgbClr val="FFFFFF"/>
                </a:solidFill>
              </a:rPr>
              <a:t>Course Completion:</a:t>
            </a:r>
            <a:r>
              <a:rPr lang="en-US" sz="1500">
                <a:solidFill>
                  <a:srgbClr val="FFFFFF"/>
                </a:solidFill>
              </a:rPr>
              <a:t>  In order to successfully complete the course, a student must earn the passing grade for the course. A student who does not pass the course may be required to take the course again in order to meet the requirements for their program of study. </a:t>
            </a:r>
          </a:p>
        </p:txBody>
      </p:sp>
      <p:graphicFrame>
        <p:nvGraphicFramePr>
          <p:cNvPr id="5" name="Table 4">
            <a:extLst>
              <a:ext uri="{FF2B5EF4-FFF2-40B4-BE49-F238E27FC236}">
                <a16:creationId xmlns:a16="http://schemas.microsoft.com/office/drawing/2014/main" id="{F8012D4B-F053-790B-E6CB-29D3E32B5206}"/>
              </a:ext>
            </a:extLst>
          </p:cNvPr>
          <p:cNvGraphicFramePr>
            <a:graphicFrameLocks noGrp="1"/>
          </p:cNvGraphicFramePr>
          <p:nvPr>
            <p:extLst>
              <p:ext uri="{D42A27DB-BD31-4B8C-83A1-F6EECF244321}">
                <p14:modId xmlns:p14="http://schemas.microsoft.com/office/powerpoint/2010/main" val="2875616070"/>
              </p:ext>
            </p:extLst>
          </p:nvPr>
        </p:nvGraphicFramePr>
        <p:xfrm>
          <a:off x="4678495" y="1350321"/>
          <a:ext cx="6744510" cy="4045340"/>
        </p:xfrm>
        <a:graphic>
          <a:graphicData uri="http://schemas.openxmlformats.org/drawingml/2006/table">
            <a:tbl>
              <a:tblPr bandRow="1">
                <a:tableStyleId>{8EC20E35-A176-4012-BC5E-935CFFF8708E}</a:tableStyleId>
              </a:tblPr>
              <a:tblGrid>
                <a:gridCol w="4361234">
                  <a:extLst>
                    <a:ext uri="{9D8B030D-6E8A-4147-A177-3AD203B41FA5}">
                      <a16:colId xmlns:a16="http://schemas.microsoft.com/office/drawing/2014/main" val="384212598"/>
                    </a:ext>
                  </a:extLst>
                </a:gridCol>
                <a:gridCol w="2383276">
                  <a:extLst>
                    <a:ext uri="{9D8B030D-6E8A-4147-A177-3AD203B41FA5}">
                      <a16:colId xmlns:a16="http://schemas.microsoft.com/office/drawing/2014/main" val="1799312475"/>
                    </a:ext>
                  </a:extLst>
                </a:gridCol>
              </a:tblGrid>
              <a:tr h="730224">
                <a:tc>
                  <a:txBody>
                    <a:bodyPr/>
                    <a:lstStyle/>
                    <a:p>
                      <a:pPr rtl="0" fontAlgn="base"/>
                      <a:r>
                        <a:rPr lang="en-US" sz="3100">
                          <a:effectLst/>
                        </a:rPr>
                        <a:t>Assignments </a:t>
                      </a:r>
                      <a:endParaRPr lang="en-US" sz="3100">
                        <a:effectLst/>
                        <a:latin typeface="Arial Nova Light"/>
                      </a:endParaRPr>
                    </a:p>
                  </a:txBody>
                  <a:tcPr marL="130931" marR="130931" marT="89782" marB="89782" anchor="ctr"/>
                </a:tc>
                <a:tc>
                  <a:txBody>
                    <a:bodyPr/>
                    <a:lstStyle/>
                    <a:p>
                      <a:pPr rtl="0" fontAlgn="base"/>
                      <a:r>
                        <a:rPr lang="en-US" sz="3100">
                          <a:effectLst/>
                        </a:rPr>
                        <a:t>45 % </a:t>
                      </a:r>
                      <a:endParaRPr lang="en-US" sz="3100">
                        <a:effectLst/>
                        <a:latin typeface="Arial Nova Light"/>
                      </a:endParaRPr>
                    </a:p>
                  </a:txBody>
                  <a:tcPr marL="130931" marR="130931" marT="89782" marB="89782"/>
                </a:tc>
                <a:extLst>
                  <a:ext uri="{0D108BD9-81ED-4DB2-BD59-A6C34878D82A}">
                    <a16:rowId xmlns:a16="http://schemas.microsoft.com/office/drawing/2014/main" val="2700111809"/>
                  </a:ext>
                </a:extLst>
              </a:tr>
              <a:tr h="730224">
                <a:tc>
                  <a:txBody>
                    <a:bodyPr/>
                    <a:lstStyle/>
                    <a:p>
                      <a:pPr rtl="0" fontAlgn="base"/>
                      <a:r>
                        <a:rPr lang="en-US" sz="3100">
                          <a:effectLst/>
                        </a:rPr>
                        <a:t>Lab Work(Q</a:t>
                      </a:r>
                      <a:r>
                        <a:rPr lang="en-US" sz="3100" b="0" i="0" u="none" strike="noStrike" noProof="0">
                          <a:effectLst/>
                          <a:latin typeface="Arial Nova Light"/>
                        </a:rPr>
                        <a:t>uizzes, presentation</a:t>
                      </a:r>
                      <a:r>
                        <a:rPr lang="en-US" sz="3100">
                          <a:effectLst/>
                        </a:rPr>
                        <a:t>) </a:t>
                      </a:r>
                      <a:endParaRPr lang="en-US" sz="3100">
                        <a:effectLst/>
                        <a:latin typeface="Arial Nova Light"/>
                      </a:endParaRPr>
                    </a:p>
                  </a:txBody>
                  <a:tcPr marL="130931" marR="130931" marT="89782" marB="89782" anchor="ctr"/>
                </a:tc>
                <a:tc>
                  <a:txBody>
                    <a:bodyPr/>
                    <a:lstStyle/>
                    <a:p>
                      <a:pPr rtl="0" fontAlgn="base"/>
                      <a:r>
                        <a:rPr lang="en-US" sz="3100">
                          <a:effectLst/>
                        </a:rPr>
                        <a:t>15 % </a:t>
                      </a:r>
                      <a:endParaRPr lang="en-US" sz="3100">
                        <a:effectLst/>
                        <a:latin typeface="Arial Nova Light"/>
                      </a:endParaRPr>
                    </a:p>
                  </a:txBody>
                  <a:tcPr marL="130931" marR="130931" marT="89782" marB="89782"/>
                </a:tc>
                <a:extLst>
                  <a:ext uri="{0D108BD9-81ED-4DB2-BD59-A6C34878D82A}">
                    <a16:rowId xmlns:a16="http://schemas.microsoft.com/office/drawing/2014/main" val="3303312316"/>
                  </a:ext>
                </a:extLst>
              </a:tr>
              <a:tr h="730224">
                <a:tc>
                  <a:txBody>
                    <a:bodyPr/>
                    <a:lstStyle/>
                    <a:p>
                      <a:pPr rtl="0" fontAlgn="base"/>
                      <a:r>
                        <a:rPr lang="en-US" sz="3100">
                          <a:effectLst/>
                        </a:rPr>
                        <a:t>Midterm </a:t>
                      </a:r>
                      <a:endParaRPr lang="en-US" sz="3100">
                        <a:effectLst/>
                        <a:latin typeface="Arial Nova Light"/>
                      </a:endParaRPr>
                    </a:p>
                  </a:txBody>
                  <a:tcPr marL="130931" marR="130931" marT="89782" marB="89782"/>
                </a:tc>
                <a:tc>
                  <a:txBody>
                    <a:bodyPr/>
                    <a:lstStyle/>
                    <a:p>
                      <a:pPr rtl="0" fontAlgn="base"/>
                      <a:r>
                        <a:rPr lang="en-US" sz="3100">
                          <a:effectLst/>
                        </a:rPr>
                        <a:t>15 % </a:t>
                      </a:r>
                      <a:endParaRPr lang="en-US" sz="3100">
                        <a:effectLst/>
                        <a:latin typeface="Arial Nova Light"/>
                      </a:endParaRPr>
                    </a:p>
                  </a:txBody>
                  <a:tcPr marL="130931" marR="130931" marT="89782" marB="89782"/>
                </a:tc>
                <a:extLst>
                  <a:ext uri="{0D108BD9-81ED-4DB2-BD59-A6C34878D82A}">
                    <a16:rowId xmlns:a16="http://schemas.microsoft.com/office/drawing/2014/main" val="1448182582"/>
                  </a:ext>
                </a:extLst>
              </a:tr>
              <a:tr h="730224">
                <a:tc>
                  <a:txBody>
                    <a:bodyPr/>
                    <a:lstStyle/>
                    <a:p>
                      <a:pPr rtl="0" fontAlgn="base"/>
                      <a:r>
                        <a:rPr lang="en-US" sz="3100">
                          <a:effectLst/>
                        </a:rPr>
                        <a:t>Final </a:t>
                      </a:r>
                      <a:endParaRPr lang="en-US" sz="3100">
                        <a:effectLst/>
                        <a:latin typeface="Arial Nova Light"/>
                      </a:endParaRPr>
                    </a:p>
                  </a:txBody>
                  <a:tcPr marL="130931" marR="130931" marT="89782" marB="89782"/>
                </a:tc>
                <a:tc>
                  <a:txBody>
                    <a:bodyPr/>
                    <a:lstStyle/>
                    <a:p>
                      <a:pPr rtl="0" fontAlgn="base"/>
                      <a:r>
                        <a:rPr lang="en-US" sz="3100">
                          <a:effectLst/>
                        </a:rPr>
                        <a:t>25% </a:t>
                      </a:r>
                      <a:endParaRPr lang="en-US" sz="3100">
                        <a:effectLst/>
                        <a:latin typeface="Arial Nova Light"/>
                      </a:endParaRPr>
                    </a:p>
                  </a:txBody>
                  <a:tcPr marL="130931" marR="130931" marT="89782" marB="89782"/>
                </a:tc>
                <a:extLst>
                  <a:ext uri="{0D108BD9-81ED-4DB2-BD59-A6C34878D82A}">
                    <a16:rowId xmlns:a16="http://schemas.microsoft.com/office/drawing/2014/main" val="1575193155"/>
                  </a:ext>
                </a:extLst>
              </a:tr>
              <a:tr h="730224">
                <a:tc>
                  <a:txBody>
                    <a:bodyPr/>
                    <a:lstStyle/>
                    <a:p>
                      <a:pPr rtl="0" fontAlgn="base"/>
                      <a:r>
                        <a:rPr lang="en-US" sz="3100" b="1">
                          <a:effectLst/>
                        </a:rPr>
                        <a:t>Total Mark</a:t>
                      </a:r>
                      <a:r>
                        <a:rPr lang="en-US" sz="3100">
                          <a:effectLst/>
                        </a:rPr>
                        <a:t> </a:t>
                      </a:r>
                      <a:endParaRPr lang="en-US" sz="3100">
                        <a:effectLst/>
                        <a:latin typeface="Arial Nova Light"/>
                      </a:endParaRPr>
                    </a:p>
                  </a:txBody>
                  <a:tcPr marL="130931" marR="130931" marT="89782" marB="89782"/>
                </a:tc>
                <a:tc>
                  <a:txBody>
                    <a:bodyPr/>
                    <a:lstStyle/>
                    <a:p>
                      <a:pPr rtl="0" fontAlgn="base"/>
                      <a:r>
                        <a:rPr lang="en-US" sz="3100">
                          <a:solidFill>
                            <a:schemeClr val="bg1"/>
                          </a:solidFill>
                          <a:effectLst/>
                        </a:rPr>
                        <a:t>100 %</a:t>
                      </a:r>
                    </a:p>
                  </a:txBody>
                  <a:tcPr marL="130931" marR="130931" marT="89782" marB="89782"/>
                </a:tc>
                <a:extLst>
                  <a:ext uri="{0D108BD9-81ED-4DB2-BD59-A6C34878D82A}">
                    <a16:rowId xmlns:a16="http://schemas.microsoft.com/office/drawing/2014/main" val="705900161"/>
                  </a:ext>
                </a:extLst>
              </a:tr>
            </a:tbl>
          </a:graphicData>
        </a:graphic>
      </p:graphicFrame>
    </p:spTree>
    <p:extLst>
      <p:ext uri="{BB962C8B-B14F-4D97-AF65-F5344CB8AC3E}">
        <p14:creationId xmlns:p14="http://schemas.microsoft.com/office/powerpoint/2010/main" val="28675244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DA23510-64AD-C837-65AC-7E23B739C3BB}"/>
              </a:ext>
            </a:extLst>
          </p:cNvPr>
          <p:cNvGraphicFramePr>
            <a:graphicFrameLocks noGrp="1"/>
          </p:cNvGraphicFramePr>
          <p:nvPr>
            <p:extLst>
              <p:ext uri="{D42A27DB-BD31-4B8C-83A1-F6EECF244321}">
                <p14:modId xmlns:p14="http://schemas.microsoft.com/office/powerpoint/2010/main" val="907637624"/>
              </p:ext>
            </p:extLst>
          </p:nvPr>
        </p:nvGraphicFramePr>
        <p:xfrm>
          <a:off x="1121433" y="632604"/>
          <a:ext cx="9964495" cy="6092635"/>
        </p:xfrm>
        <a:graphic>
          <a:graphicData uri="http://schemas.openxmlformats.org/drawingml/2006/table">
            <a:tbl>
              <a:tblPr bandRow="1">
                <a:tableStyleId>{5C22544A-7EE6-4342-B048-85BDC9FD1C3A}</a:tableStyleId>
              </a:tblPr>
              <a:tblGrid>
                <a:gridCol w="1347088">
                  <a:extLst>
                    <a:ext uri="{9D8B030D-6E8A-4147-A177-3AD203B41FA5}">
                      <a16:colId xmlns:a16="http://schemas.microsoft.com/office/drawing/2014/main" val="768127135"/>
                    </a:ext>
                  </a:extLst>
                </a:gridCol>
                <a:gridCol w="3744114">
                  <a:extLst>
                    <a:ext uri="{9D8B030D-6E8A-4147-A177-3AD203B41FA5}">
                      <a16:colId xmlns:a16="http://schemas.microsoft.com/office/drawing/2014/main" val="2037712847"/>
                    </a:ext>
                  </a:extLst>
                </a:gridCol>
                <a:gridCol w="4873293">
                  <a:extLst>
                    <a:ext uri="{9D8B030D-6E8A-4147-A177-3AD203B41FA5}">
                      <a16:colId xmlns:a16="http://schemas.microsoft.com/office/drawing/2014/main" val="2009404499"/>
                    </a:ext>
                  </a:extLst>
                </a:gridCol>
              </a:tblGrid>
              <a:tr h="171450">
                <a:tc>
                  <a:txBody>
                    <a:bodyPr/>
                    <a:lstStyle/>
                    <a:p>
                      <a:pPr rtl="0" fontAlgn="base"/>
                      <a:r>
                        <a:rPr lang="en-US" sz="1400" b="1">
                          <a:effectLst/>
                          <a:latin typeface="Arial"/>
                        </a:rPr>
                        <a:t>DATE</a:t>
                      </a:r>
                      <a:r>
                        <a:rPr lang="en-US" sz="1400">
                          <a:effectLst/>
                          <a:latin typeface="Arial"/>
                        </a:rPr>
                        <a:t>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b="1">
                          <a:effectLst/>
                          <a:latin typeface="Arial"/>
                        </a:rPr>
                        <a:t>TOPIC</a:t>
                      </a:r>
                      <a:r>
                        <a:rPr lang="en-US" sz="1400">
                          <a:effectLst/>
                          <a:latin typeface="Arial"/>
                        </a:rPr>
                        <a:t>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b="1">
                          <a:effectLst/>
                          <a:latin typeface="Arial"/>
                        </a:rPr>
                        <a:t>EXAMPLES AND ASSIGNMENTS</a:t>
                      </a:r>
                      <a:r>
                        <a:rPr lang="en-US" sz="1400">
                          <a:effectLst/>
                          <a:latin typeface="Arial"/>
                        </a:rPr>
                        <a:t>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0653951"/>
                  </a:ext>
                </a:extLst>
              </a:tr>
              <a:tr h="352425">
                <a:tc>
                  <a:txBody>
                    <a:bodyPr/>
                    <a:lstStyle/>
                    <a:p>
                      <a:pPr rtl="0" fontAlgn="base"/>
                      <a:r>
                        <a:rPr lang="en-US" sz="1400">
                          <a:effectLst/>
                          <a:latin typeface="Arial"/>
                        </a:rPr>
                        <a:t>Week 1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Basic Java Programming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Basic Java Problems</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3087201"/>
                  </a:ext>
                </a:extLst>
              </a:tr>
              <a:tr h="437744">
                <a:tc>
                  <a:txBody>
                    <a:bodyPr/>
                    <a:lstStyle/>
                    <a:p>
                      <a:pPr rtl="0" fontAlgn="base"/>
                      <a:r>
                        <a:rPr lang="en-US" sz="1400">
                          <a:effectLst/>
                          <a:latin typeface="Arial"/>
                        </a:rPr>
                        <a:t>Week 2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Basic Java Programming, </a:t>
                      </a:r>
                    </a:p>
                    <a:p>
                      <a:pPr rtl="0" fontAlgn="base"/>
                      <a:r>
                        <a:rPr lang="en-US" sz="1400">
                          <a:effectLst/>
                          <a:latin typeface="Arial"/>
                        </a:rPr>
                        <a:t>Code review, The best practice, Time and Space Complexity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Basic Java Problems + Code review + Time and Space Complexity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4586028"/>
                  </a:ext>
                </a:extLst>
              </a:tr>
              <a:tr h="352425">
                <a:tc>
                  <a:txBody>
                    <a:bodyPr/>
                    <a:lstStyle/>
                    <a:p>
                      <a:pPr rtl="0" fontAlgn="base"/>
                      <a:r>
                        <a:rPr lang="en-US" sz="1400">
                          <a:effectLst/>
                          <a:latin typeface="Arial"/>
                        </a:rPr>
                        <a:t>Week 3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Main concept of networking, Stream, URI, URL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Networking Java Problems I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2247888"/>
                  </a:ext>
                </a:extLst>
              </a:tr>
              <a:tr h="352425">
                <a:tc>
                  <a:txBody>
                    <a:bodyPr/>
                    <a:lstStyle/>
                    <a:p>
                      <a:pPr rtl="0" fontAlgn="base"/>
                      <a:r>
                        <a:rPr lang="en-US" sz="1400">
                          <a:effectLst/>
                          <a:latin typeface="Arial"/>
                        </a:rPr>
                        <a:t>Week 4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NIO classes, </a:t>
                      </a:r>
                      <a:r>
                        <a:rPr lang="en-US" sz="1400" err="1">
                          <a:effectLst/>
                          <a:latin typeface="Arial"/>
                        </a:rPr>
                        <a:t>InetAddress</a:t>
                      </a:r>
                      <a:r>
                        <a:rPr lang="en-US" sz="1400">
                          <a:effectLst/>
                          <a:latin typeface="Arial"/>
                        </a:rPr>
                        <a:t>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Networking Java Problems II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3668508"/>
                  </a:ext>
                </a:extLst>
              </a:tr>
              <a:tr h="352425">
                <a:tc>
                  <a:txBody>
                    <a:bodyPr/>
                    <a:lstStyle/>
                    <a:p>
                      <a:pPr rtl="0" fontAlgn="base"/>
                      <a:r>
                        <a:rPr lang="en-US" sz="1400">
                          <a:effectLst/>
                          <a:latin typeface="Arial"/>
                        </a:rPr>
                        <a:t>Week 5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UDP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Chat application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078200"/>
                  </a:ext>
                </a:extLst>
              </a:tr>
              <a:tr h="352425">
                <a:tc>
                  <a:txBody>
                    <a:bodyPr/>
                    <a:lstStyle/>
                    <a:p>
                      <a:pPr rtl="0" fontAlgn="base"/>
                      <a:r>
                        <a:rPr lang="en-US" sz="1400">
                          <a:effectLst/>
                          <a:latin typeface="Arial"/>
                        </a:rPr>
                        <a:t>Week 6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TCP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Extend TCP application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7749534"/>
                  </a:ext>
                </a:extLst>
              </a:tr>
              <a:tr h="291829">
                <a:tc>
                  <a:txBody>
                    <a:bodyPr/>
                    <a:lstStyle/>
                    <a:p>
                      <a:pPr rtl="0" fontAlgn="base"/>
                      <a:r>
                        <a:rPr lang="en-US" sz="1400">
                          <a:effectLst/>
                          <a:latin typeface="Arial"/>
                        </a:rPr>
                        <a:t>Week 7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Multithreading, TCP with multiple threads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Java Multithreading problems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0733686"/>
                  </a:ext>
                </a:extLst>
              </a:tr>
              <a:tr h="356680">
                <a:tc>
                  <a:txBody>
                    <a:bodyPr/>
                    <a:lstStyle/>
                    <a:p>
                      <a:pPr rtl="0" fontAlgn="base"/>
                      <a:r>
                        <a:rPr lang="en-US" sz="1400">
                          <a:effectLst/>
                          <a:latin typeface="Arial"/>
                        </a:rPr>
                        <a:t>Week 8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Midterm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endParaRPr lang="en-US" sz="1400">
                        <a:effectLst/>
                        <a:latin typeface="Arial"/>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49415030"/>
                  </a:ext>
                </a:extLst>
              </a:tr>
              <a:tr h="352425">
                <a:tc>
                  <a:txBody>
                    <a:bodyPr/>
                    <a:lstStyle/>
                    <a:p>
                      <a:pPr rtl="0" fontAlgn="base"/>
                      <a:r>
                        <a:rPr lang="en-US" sz="1400">
                          <a:effectLst/>
                          <a:latin typeface="Arial"/>
                        </a:rPr>
                        <a:t>Week 9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HTTP protocol programming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Extend HTTP application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147063"/>
                  </a:ext>
                </a:extLst>
              </a:tr>
              <a:tr h="352425">
                <a:tc>
                  <a:txBody>
                    <a:bodyPr/>
                    <a:lstStyle/>
                    <a:p>
                      <a:pPr rtl="0" fontAlgn="base"/>
                      <a:r>
                        <a:rPr lang="en-US" sz="1400">
                          <a:effectLst/>
                          <a:latin typeface="Arial"/>
                        </a:rPr>
                        <a:t>Week 10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Mail protocol programming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Extend Mail application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1810466"/>
                  </a:ext>
                </a:extLst>
              </a:tr>
              <a:tr h="352425">
                <a:tc>
                  <a:txBody>
                    <a:bodyPr/>
                    <a:lstStyle/>
                    <a:p>
                      <a:pPr rtl="0" fontAlgn="base"/>
                      <a:r>
                        <a:rPr lang="en-US" sz="1400">
                          <a:effectLst/>
                          <a:latin typeface="Arial"/>
                        </a:rPr>
                        <a:t>Week 11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FTP protocol programming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Extend FTP application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5790837"/>
                  </a:ext>
                </a:extLst>
              </a:tr>
              <a:tr h="352425">
                <a:tc>
                  <a:txBody>
                    <a:bodyPr/>
                    <a:lstStyle/>
                    <a:p>
                      <a:pPr rtl="0" fontAlgn="base"/>
                      <a:r>
                        <a:rPr lang="en-US" sz="1400">
                          <a:effectLst/>
                          <a:latin typeface="Arial"/>
                        </a:rPr>
                        <a:t>Week 12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Secure Socket (TLS/SSL)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Project proposal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81649213"/>
                  </a:ext>
                </a:extLst>
              </a:tr>
              <a:tr h="352425">
                <a:tc>
                  <a:txBody>
                    <a:bodyPr/>
                    <a:lstStyle/>
                    <a:p>
                      <a:pPr rtl="0" fontAlgn="base"/>
                      <a:r>
                        <a:rPr lang="en-US" sz="1400">
                          <a:effectLst/>
                          <a:latin typeface="Arial"/>
                        </a:rPr>
                        <a:t>Week 13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Group Project (+ AI APIs)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endParaRPr lang="en-US" sz="1400">
                        <a:effectLst/>
                        <a:latin typeface="Arial"/>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9129091"/>
                  </a:ext>
                </a:extLst>
              </a:tr>
              <a:tr h="352425">
                <a:tc>
                  <a:txBody>
                    <a:bodyPr/>
                    <a:lstStyle/>
                    <a:p>
                      <a:pPr rtl="0" fontAlgn="base"/>
                      <a:r>
                        <a:rPr lang="en-US" sz="1400">
                          <a:effectLst/>
                          <a:latin typeface="Arial"/>
                        </a:rPr>
                        <a:t>Week 14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Group Project (+ AI APIs)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Project/Presentation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4496991"/>
                  </a:ext>
                </a:extLst>
              </a:tr>
              <a:tr h="352425">
                <a:tc>
                  <a:txBody>
                    <a:bodyPr/>
                    <a:lstStyle/>
                    <a:p>
                      <a:pPr rtl="0" fontAlgn="base"/>
                      <a:r>
                        <a:rPr lang="en-US" sz="1400">
                          <a:effectLst/>
                          <a:latin typeface="Arial"/>
                        </a:rPr>
                        <a:t>Week 15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US" sz="1400">
                          <a:effectLst/>
                          <a:latin typeface="Arial"/>
                        </a:rPr>
                        <a:t>Review and Final Exam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endParaRPr lang="en-US" sz="1400">
                        <a:effectLst/>
                        <a:latin typeface="Arial"/>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8368226"/>
                  </a:ext>
                </a:extLst>
              </a:tr>
            </a:tbl>
          </a:graphicData>
        </a:graphic>
      </p:graphicFrame>
    </p:spTree>
    <p:extLst>
      <p:ext uri="{BB962C8B-B14F-4D97-AF65-F5344CB8AC3E}">
        <p14:creationId xmlns:p14="http://schemas.microsoft.com/office/powerpoint/2010/main" val="182194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70214C-A61B-E0DF-6650-4B06A4A75F62}"/>
              </a:ext>
            </a:extLst>
          </p:cNvPr>
          <p:cNvSpPr>
            <a:spLocks noGrp="1"/>
          </p:cNvSpPr>
          <p:nvPr>
            <p:ph type="title"/>
          </p:nvPr>
        </p:nvSpPr>
        <p:spPr>
          <a:xfrm>
            <a:off x="601255" y="702155"/>
            <a:ext cx="3409783" cy="1300365"/>
          </a:xfrm>
        </p:spPr>
        <p:txBody>
          <a:bodyPr>
            <a:normAutofit/>
          </a:bodyPr>
          <a:lstStyle/>
          <a:p>
            <a:r>
              <a:rPr lang="en-US">
                <a:solidFill>
                  <a:srgbClr val="FFFFFF"/>
                </a:solidFill>
              </a:rPr>
              <a:t>Java Crash course</a:t>
            </a:r>
          </a:p>
        </p:txBody>
      </p:sp>
      <p:sp>
        <p:nvSpPr>
          <p:cNvPr id="26" name="Content Placeholder 13">
            <a:extLst>
              <a:ext uri="{FF2B5EF4-FFF2-40B4-BE49-F238E27FC236}">
                <a16:creationId xmlns:a16="http://schemas.microsoft.com/office/drawing/2014/main" id="{968135E8-DBE3-CBD5-6B6B-422E0EC527D2}"/>
              </a:ext>
            </a:extLst>
          </p:cNvPr>
          <p:cNvSpPr>
            <a:spLocks noGrp="1"/>
          </p:cNvSpPr>
          <p:nvPr>
            <p:ph idx="1"/>
          </p:nvPr>
        </p:nvSpPr>
        <p:spPr>
          <a:xfrm>
            <a:off x="601255" y="2177142"/>
            <a:ext cx="3409782" cy="3823607"/>
          </a:xfrm>
        </p:spPr>
        <p:txBody>
          <a:bodyPr>
            <a:normAutofit/>
          </a:bodyPr>
          <a:lstStyle/>
          <a:p>
            <a:pPr marL="305435" indent="-305435"/>
            <a:endParaRPr lang="en-US" b="1">
              <a:solidFill>
                <a:srgbClr val="000000"/>
              </a:solidFill>
            </a:endParaRPr>
          </a:p>
          <a:p>
            <a:pPr marL="305435" indent="-305435"/>
            <a:endParaRPr lang="en-US">
              <a:solidFill>
                <a:srgbClr val="FFFFFF"/>
              </a:solidFill>
            </a:endParaRPr>
          </a:p>
        </p:txBody>
      </p:sp>
      <p:pic>
        <p:nvPicPr>
          <p:cNvPr id="9" name="Content Placeholder 8" descr="A close-up of a logo&#10;&#10;Description automatically generated">
            <a:extLst>
              <a:ext uri="{FF2B5EF4-FFF2-40B4-BE49-F238E27FC236}">
                <a16:creationId xmlns:a16="http://schemas.microsoft.com/office/drawing/2014/main" id="{6F82E69C-2E87-9310-DB97-179C8C11B43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592231" y="1712418"/>
            <a:ext cx="6831503" cy="3415751"/>
          </a:xfrm>
          <a:prstGeom prst="rect">
            <a:avLst/>
          </a:prstGeom>
        </p:spPr>
      </p:pic>
      <p:sp>
        <p:nvSpPr>
          <p:cNvPr id="3" name="TextBox 2">
            <a:extLst>
              <a:ext uri="{FF2B5EF4-FFF2-40B4-BE49-F238E27FC236}">
                <a16:creationId xmlns:a16="http://schemas.microsoft.com/office/drawing/2014/main" id="{557A47DA-E9B9-2929-147A-F4230CFC81C5}"/>
              </a:ext>
            </a:extLst>
          </p:cNvPr>
          <p:cNvSpPr txBox="1"/>
          <p:nvPr/>
        </p:nvSpPr>
        <p:spPr>
          <a:xfrm>
            <a:off x="598098" y="2452777"/>
            <a:ext cx="274320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a:p>
          <a:p>
            <a:pPr marL="285750" indent="-285750">
              <a:buFont typeface="Arial"/>
              <a:buChar char="•"/>
            </a:pPr>
            <a:r>
              <a:rPr lang="en-US" sz="1600" b="1">
                <a:latin typeface="Arial Nova Light"/>
              </a:rPr>
              <a:t>Data Types</a:t>
            </a:r>
            <a:endParaRPr lang="en-US" sz="1600"/>
          </a:p>
          <a:p>
            <a:pPr marL="285750" indent="-285750">
              <a:buFont typeface="Arial"/>
              <a:buChar char="•"/>
            </a:pPr>
            <a:r>
              <a:rPr lang="en-US" sz="1600" b="1"/>
              <a:t>Variables</a:t>
            </a:r>
          </a:p>
          <a:p>
            <a:pPr marL="285750" indent="-285750">
              <a:buFont typeface="Arial"/>
              <a:buChar char="•"/>
            </a:pPr>
            <a:r>
              <a:rPr lang="en-US" sz="1600" b="1">
                <a:latin typeface="Arial Nova Light"/>
              </a:rPr>
              <a:t>Arrays</a:t>
            </a:r>
          </a:p>
          <a:p>
            <a:pPr marL="285750" indent="-285750">
              <a:buFont typeface="Arial"/>
              <a:buChar char="•"/>
            </a:pPr>
            <a:r>
              <a:rPr lang="en-US" sz="1600" b="1"/>
              <a:t>Operators and Conditional Statements</a:t>
            </a:r>
            <a:endParaRPr lang="en-US" sz="1600"/>
          </a:p>
          <a:p>
            <a:pPr marL="285750" indent="-285750">
              <a:buFont typeface="Arial"/>
              <a:buChar char="•"/>
            </a:pPr>
            <a:r>
              <a:rPr lang="en-US" sz="1600" b="1">
                <a:latin typeface="Arial Nova Light"/>
              </a:rPr>
              <a:t>Loops</a:t>
            </a:r>
          </a:p>
          <a:p>
            <a:pPr marL="285750" indent="-285750">
              <a:buFont typeface="Arial"/>
              <a:buChar char="•"/>
            </a:pPr>
            <a:r>
              <a:rPr lang="en-US" sz="1600" b="1"/>
              <a:t>Classes </a:t>
            </a:r>
            <a:endParaRPr lang="en-US" sz="1600"/>
          </a:p>
          <a:p>
            <a:pPr marL="285750" indent="-285750">
              <a:buFont typeface="Arial"/>
              <a:buChar char="•"/>
            </a:pPr>
            <a:r>
              <a:rPr lang="en-US" sz="1600" b="1"/>
              <a:t>Interface </a:t>
            </a:r>
            <a:endParaRPr lang="en-US" sz="1600"/>
          </a:p>
          <a:p>
            <a:pPr marL="285750" indent="-285750">
              <a:buFont typeface="Arial"/>
              <a:buChar char="•"/>
            </a:pPr>
            <a:r>
              <a:rPr lang="en-US" sz="1600" b="1"/>
              <a:t>Abstraction</a:t>
            </a:r>
            <a:endParaRPr lang="en-US" sz="1600"/>
          </a:p>
          <a:p>
            <a:pPr marL="285750" indent="-285750">
              <a:buFont typeface="Arial"/>
              <a:buChar char="•"/>
            </a:pPr>
            <a:r>
              <a:rPr lang="en-US" sz="1600" b="1"/>
              <a:t>Exception Handling</a:t>
            </a:r>
            <a:endParaRPr lang="en-US" sz="1600"/>
          </a:p>
          <a:p>
            <a:pPr marL="285750" indent="-285750">
              <a:buFont typeface="Arial"/>
              <a:buChar char="•"/>
            </a:pPr>
            <a:r>
              <a:rPr lang="en-US" sz="1600" b="1">
                <a:solidFill>
                  <a:srgbClr val="FFFFFF"/>
                </a:solidFill>
                <a:latin typeface="Arial Nova Light"/>
              </a:rPr>
              <a:t>Garbage collection</a:t>
            </a:r>
          </a:p>
          <a:p>
            <a:endParaRPr lang="en-US" b="1">
              <a:solidFill>
                <a:srgbClr val="000000"/>
              </a:solidFill>
              <a:latin typeface="Arial Nova Light"/>
            </a:endParaRPr>
          </a:p>
        </p:txBody>
      </p:sp>
    </p:spTree>
    <p:extLst>
      <p:ext uri="{BB962C8B-B14F-4D97-AF65-F5344CB8AC3E}">
        <p14:creationId xmlns:p14="http://schemas.microsoft.com/office/powerpoint/2010/main" val="92581004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E7F2-E7FE-103A-5E70-F84D913957C1}"/>
              </a:ext>
            </a:extLst>
          </p:cNvPr>
          <p:cNvSpPr>
            <a:spLocks noGrp="1"/>
          </p:cNvSpPr>
          <p:nvPr>
            <p:ph type="title"/>
          </p:nvPr>
        </p:nvSpPr>
        <p:spPr>
          <a:xfrm>
            <a:off x="394286" y="112684"/>
            <a:ext cx="11029616" cy="1188720"/>
          </a:xfrm>
        </p:spPr>
        <p:txBody>
          <a:bodyPr/>
          <a:lstStyle/>
          <a:p>
            <a:r>
              <a:rPr lang="en-US"/>
              <a:t>INTRO to Java</a:t>
            </a:r>
          </a:p>
        </p:txBody>
      </p:sp>
      <p:pic>
        <p:nvPicPr>
          <p:cNvPr id="4" name="Picture 3" descr="A graph of a number of programming language breakdown&#10;&#10;Description automatically generated">
            <a:extLst>
              <a:ext uri="{FF2B5EF4-FFF2-40B4-BE49-F238E27FC236}">
                <a16:creationId xmlns:a16="http://schemas.microsoft.com/office/drawing/2014/main" id="{3083C3FA-F5CB-A3AE-A993-2C22ED79E76D}"/>
              </a:ext>
            </a:extLst>
          </p:cNvPr>
          <p:cNvPicPr>
            <a:picLocks noChangeAspect="1"/>
          </p:cNvPicPr>
          <p:nvPr/>
        </p:nvPicPr>
        <p:blipFill>
          <a:blip r:embed="rId3"/>
          <a:stretch>
            <a:fillRect/>
          </a:stretch>
        </p:blipFill>
        <p:spPr>
          <a:xfrm>
            <a:off x="898136" y="1874448"/>
            <a:ext cx="5191125" cy="4000500"/>
          </a:xfrm>
          <a:prstGeom prst="rect">
            <a:avLst/>
          </a:prstGeom>
        </p:spPr>
      </p:pic>
      <p:pic>
        <p:nvPicPr>
          <p:cNvPr id="6" name="Picture 5" descr="A diagram of a computer code&#10;&#10;Description automatically generated">
            <a:extLst>
              <a:ext uri="{FF2B5EF4-FFF2-40B4-BE49-F238E27FC236}">
                <a16:creationId xmlns:a16="http://schemas.microsoft.com/office/drawing/2014/main" id="{15852FB5-3F08-4B0C-53CC-1A7011336EB3}"/>
              </a:ext>
            </a:extLst>
          </p:cNvPr>
          <p:cNvPicPr>
            <a:picLocks noChangeAspect="1"/>
          </p:cNvPicPr>
          <p:nvPr/>
        </p:nvPicPr>
        <p:blipFill>
          <a:blip r:embed="rId4"/>
          <a:stretch>
            <a:fillRect/>
          </a:stretch>
        </p:blipFill>
        <p:spPr>
          <a:xfrm>
            <a:off x="6626413" y="1802920"/>
            <a:ext cx="4431323" cy="4114800"/>
          </a:xfrm>
          <a:prstGeom prst="rect">
            <a:avLst/>
          </a:prstGeom>
        </p:spPr>
      </p:pic>
    </p:spTree>
    <p:extLst>
      <p:ext uri="{BB962C8B-B14F-4D97-AF65-F5344CB8AC3E}">
        <p14:creationId xmlns:p14="http://schemas.microsoft.com/office/powerpoint/2010/main" val="276501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795D-AA99-3CA4-21A7-F6AC63E3BA7F}"/>
              </a:ext>
            </a:extLst>
          </p:cNvPr>
          <p:cNvSpPr>
            <a:spLocks noGrp="1"/>
          </p:cNvSpPr>
          <p:nvPr>
            <p:ph type="title"/>
          </p:nvPr>
        </p:nvSpPr>
        <p:spPr>
          <a:xfrm>
            <a:off x="581192" y="170194"/>
            <a:ext cx="11029616" cy="1188720"/>
          </a:xfrm>
        </p:spPr>
        <p:txBody>
          <a:bodyPr/>
          <a:lstStyle/>
          <a:p>
            <a:r>
              <a:rPr lang="en-US"/>
              <a:t>"Hello world" =)</a:t>
            </a:r>
          </a:p>
        </p:txBody>
      </p:sp>
      <p:pic>
        <p:nvPicPr>
          <p:cNvPr id="4" name="Content Placeholder 3" descr="A computer code on a black background&#10;&#10;Description automatically generated">
            <a:extLst>
              <a:ext uri="{FF2B5EF4-FFF2-40B4-BE49-F238E27FC236}">
                <a16:creationId xmlns:a16="http://schemas.microsoft.com/office/drawing/2014/main" id="{7DD95310-3D70-5CA5-7E90-80D56830616C}"/>
              </a:ext>
            </a:extLst>
          </p:cNvPr>
          <p:cNvPicPr>
            <a:picLocks noGrp="1" noChangeAspect="1"/>
          </p:cNvPicPr>
          <p:nvPr>
            <p:ph idx="1"/>
          </p:nvPr>
        </p:nvPicPr>
        <p:blipFill>
          <a:blip r:embed="rId2"/>
          <a:stretch>
            <a:fillRect/>
          </a:stretch>
        </p:blipFill>
        <p:spPr>
          <a:xfrm>
            <a:off x="2387450" y="2344133"/>
            <a:ext cx="7086420" cy="3340399"/>
          </a:xfrm>
        </p:spPr>
      </p:pic>
    </p:spTree>
    <p:extLst>
      <p:ext uri="{BB962C8B-B14F-4D97-AF65-F5344CB8AC3E}">
        <p14:creationId xmlns:p14="http://schemas.microsoft.com/office/powerpoint/2010/main" val="106797472"/>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941"/>
      </a:dk2>
      <a:lt2>
        <a:srgbClr val="E8E7E2"/>
      </a:lt2>
      <a:accent1>
        <a:srgbClr val="7F87BA"/>
      </a:accent1>
      <a:accent2>
        <a:srgbClr val="89A7BF"/>
      </a:accent2>
      <a:accent3>
        <a:srgbClr val="A396C6"/>
      </a:accent3>
      <a:accent4>
        <a:srgbClr val="BA947F"/>
      </a:accent4>
      <a:accent5>
        <a:srgbClr val="ADA383"/>
      </a:accent5>
      <a:accent6>
        <a:srgbClr val="9FA973"/>
      </a:accent6>
      <a:hlink>
        <a:srgbClr val="8B8354"/>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13</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DividendVTI</vt:lpstr>
      <vt:lpstr> CSTP1303  INTRO TO CLIENT-SERVER COMPUTING IN JAVA</vt:lpstr>
      <vt:lpstr>PowerPoint Presentation</vt:lpstr>
      <vt:lpstr>Course Syllabus</vt:lpstr>
      <vt:lpstr>PowerPoint Presentation</vt:lpstr>
      <vt:lpstr>PowerPoint Presentation</vt:lpstr>
      <vt:lpstr>PowerPoint Presentation</vt:lpstr>
      <vt:lpstr>Java Crash course</vt:lpstr>
      <vt:lpstr>INTRO to Java</vt:lpstr>
      <vt:lpstr>"Hello world" =)</vt:lpstr>
      <vt:lpstr>Data TYPES</vt:lpstr>
      <vt:lpstr>Variables</vt:lpstr>
      <vt:lpstr>ARRAY</vt:lpstr>
      <vt:lpstr>OPERATORS</vt:lpstr>
      <vt:lpstr>Loop, COnditional statement</vt:lpstr>
      <vt:lpstr>EXCEPTION HANDLING</vt:lpstr>
      <vt:lpstr>Protected VS PUBLIC VS PRIVATED VS PACKAGE</vt:lpstr>
      <vt:lpstr>Class, INHERETENCE, ABSTRACT and INTERFACE</vt:lpstr>
      <vt:lpstr>Class DIAGRAM</vt:lpstr>
      <vt:lpstr>diamond problem</vt:lpstr>
      <vt:lpstr>PowerPoint Presentation</vt:lpstr>
      <vt:lpstr>Best Practices for cleaner code</vt:lpstr>
      <vt:lpstr>Java library: Array LIST</vt:lpstr>
      <vt:lpstr>JAVA API: discover the classes!</vt:lpstr>
      <vt:lpstr>EXERCISE (Array LIST):</vt:lpstr>
      <vt:lpstr>COLLECTION IN JAVA</vt:lpstr>
      <vt:lpstr>Where DOES everything live?</vt:lpstr>
      <vt:lpstr>How long does it live?</vt:lpstr>
      <vt:lpstr>Static vs non-static methods</vt:lpstr>
      <vt:lpstr>Final</vt:lpstr>
      <vt:lpstr>Will it compile?</vt:lpstr>
      <vt:lpstr>ASSIGNMENT #1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2024-05-03T21:55:38Z</dcterms:created>
  <dcterms:modified xsi:type="dcterms:W3CDTF">2024-05-10T00:07:55Z</dcterms:modified>
</cp:coreProperties>
</file>