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diagrams/layout1.xml" ContentType="application/vnd.openxmlformats-officedocument.drawingml.diagramLayout+xml"/>
  <Override PartName="/ppt/diagrams/drawing1.xml" ContentType="application/vnd.ms-office.drawingml.diagramDrawing+xml"/>
  <Override PartName="/ppt/theme/theme2.xml" ContentType="application/vnd.openxmlformats-officedocument.theme+xml"/>
  <Override PartName="/ppt/diagrams/colors1.xml" ContentType="application/vnd.openxmlformats-officedocument.drawingml.diagramColors+xml"/>
  <Override PartName="/ppt/diagrams/quickStyle1.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74" r:id="rId2"/>
    <p:sldId id="279" r:id="rId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p:cViewPr varScale="1">
        <p:scale>
          <a:sx n="86" d="100"/>
          <a:sy n="86" d="100"/>
        </p:scale>
        <p:origin x="135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8381FD-84B3-4943-98F5-9AAB27B12C4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GB"/>
        </a:p>
      </dgm:t>
    </dgm:pt>
    <dgm:pt modelId="{4694A2D3-B6DB-1041-B01F-0A2DDE4F207D}">
      <dgm:prSet phldrT="[Text]"/>
      <dgm:spPr/>
      <dgm:t>
        <a:bodyPr/>
        <a:lstStyle/>
        <a:p>
          <a:r>
            <a:rPr lang="en-GB" dirty="0"/>
            <a:t>Questioning</a:t>
          </a:r>
        </a:p>
      </dgm:t>
    </dgm:pt>
    <dgm:pt modelId="{5D2132D7-30A0-1E41-878A-8F18F8901F4B}" type="parTrans" cxnId="{83DC302B-91F2-AE46-BD34-B93B8144EDAB}">
      <dgm:prSet/>
      <dgm:spPr/>
      <dgm:t>
        <a:bodyPr/>
        <a:lstStyle/>
        <a:p>
          <a:endParaRPr lang="en-GB"/>
        </a:p>
      </dgm:t>
    </dgm:pt>
    <dgm:pt modelId="{DDB940C0-A74C-BF4D-B84D-FFDDF8F5775B}" type="sibTrans" cxnId="{83DC302B-91F2-AE46-BD34-B93B8144EDAB}">
      <dgm:prSet/>
      <dgm:spPr/>
      <dgm:t>
        <a:bodyPr/>
        <a:lstStyle/>
        <a:p>
          <a:endParaRPr lang="en-GB"/>
        </a:p>
      </dgm:t>
    </dgm:pt>
    <dgm:pt modelId="{39982D87-AA31-2A4A-A196-E40DEB853F1F}">
      <dgm:prSet phldrT="[Text]"/>
      <dgm:spPr/>
      <dgm:t>
        <a:bodyPr/>
        <a:lstStyle/>
        <a:p>
          <a:r>
            <a:rPr lang="en-GB" dirty="0"/>
            <a:t>Feedback</a:t>
          </a:r>
        </a:p>
      </dgm:t>
    </dgm:pt>
    <dgm:pt modelId="{ABD5E8C5-FA2B-244A-BB46-3AC25E4E4DDA}" type="parTrans" cxnId="{FD5692AE-EE0C-7746-9D41-25A1C4E9AF58}">
      <dgm:prSet/>
      <dgm:spPr/>
      <dgm:t>
        <a:bodyPr/>
        <a:lstStyle/>
        <a:p>
          <a:endParaRPr lang="en-GB"/>
        </a:p>
      </dgm:t>
    </dgm:pt>
    <dgm:pt modelId="{910E1E83-C6D6-5B48-84F7-E4B6D51C8073}" type="sibTrans" cxnId="{FD5692AE-EE0C-7746-9D41-25A1C4E9AF58}">
      <dgm:prSet/>
      <dgm:spPr/>
      <dgm:t>
        <a:bodyPr/>
        <a:lstStyle/>
        <a:p>
          <a:endParaRPr lang="en-GB"/>
        </a:p>
      </dgm:t>
    </dgm:pt>
    <dgm:pt modelId="{F10306CA-30BD-3148-B74B-47C5275F215C}">
      <dgm:prSet phldrT="[Text]"/>
      <dgm:spPr/>
      <dgm:t>
        <a:bodyPr/>
        <a:lstStyle/>
        <a:p>
          <a:r>
            <a:rPr lang="en-GB" dirty="0"/>
            <a:t>Self assessment</a:t>
          </a:r>
        </a:p>
      </dgm:t>
    </dgm:pt>
    <dgm:pt modelId="{C643743C-E9CE-994F-9AC5-D9BD17FFB1CC}" type="parTrans" cxnId="{4FBA17E5-193A-BE47-A8C9-096E5602C017}">
      <dgm:prSet/>
      <dgm:spPr/>
      <dgm:t>
        <a:bodyPr/>
        <a:lstStyle/>
        <a:p>
          <a:endParaRPr lang="en-GB"/>
        </a:p>
      </dgm:t>
    </dgm:pt>
    <dgm:pt modelId="{0540404B-68B9-DB48-AACC-BA32E0122144}" type="sibTrans" cxnId="{4FBA17E5-193A-BE47-A8C9-096E5602C017}">
      <dgm:prSet/>
      <dgm:spPr/>
      <dgm:t>
        <a:bodyPr/>
        <a:lstStyle/>
        <a:p>
          <a:endParaRPr lang="en-GB"/>
        </a:p>
      </dgm:t>
    </dgm:pt>
    <dgm:pt modelId="{1B9B0C17-F187-FF49-8A87-BBB9BB8954DD}">
      <dgm:prSet phldrT="[Text]"/>
      <dgm:spPr/>
      <dgm:t>
        <a:bodyPr/>
        <a:lstStyle/>
        <a:p>
          <a:r>
            <a:rPr lang="en-GB" dirty="0"/>
            <a:t>Peer assessment</a:t>
          </a:r>
        </a:p>
      </dgm:t>
    </dgm:pt>
    <dgm:pt modelId="{73BC8E0A-0C09-1C41-BDCF-A8136583FDD4}" type="parTrans" cxnId="{FDAFF449-ECC4-5845-B197-0D5C3820ACA7}">
      <dgm:prSet/>
      <dgm:spPr/>
      <dgm:t>
        <a:bodyPr/>
        <a:lstStyle/>
        <a:p>
          <a:endParaRPr lang="en-GB"/>
        </a:p>
      </dgm:t>
    </dgm:pt>
    <dgm:pt modelId="{E46F7BD0-5B83-944B-97F4-BA70587EA3C0}" type="sibTrans" cxnId="{FDAFF449-ECC4-5845-B197-0D5C3820ACA7}">
      <dgm:prSet/>
      <dgm:spPr/>
      <dgm:t>
        <a:bodyPr/>
        <a:lstStyle/>
        <a:p>
          <a:endParaRPr lang="en-GB"/>
        </a:p>
      </dgm:t>
    </dgm:pt>
    <dgm:pt modelId="{29EF8018-7D15-E14F-B061-C814A07E7AE4}">
      <dgm:prSet/>
      <dgm:spPr/>
      <dgm:t>
        <a:bodyPr/>
        <a:lstStyle/>
        <a:p>
          <a:r>
            <a:rPr lang="en-GB" dirty="0"/>
            <a:t>Summative</a:t>
          </a:r>
        </a:p>
      </dgm:t>
    </dgm:pt>
    <dgm:pt modelId="{4FAD9674-E12E-E242-87ED-EDB4C1424B15}" type="parTrans" cxnId="{74122FB5-F904-3546-BE95-835D1EF3F297}">
      <dgm:prSet/>
      <dgm:spPr/>
      <dgm:t>
        <a:bodyPr/>
        <a:lstStyle/>
        <a:p>
          <a:endParaRPr lang="en-GB"/>
        </a:p>
      </dgm:t>
    </dgm:pt>
    <dgm:pt modelId="{81B000D8-B754-2C46-93A6-2EB7FFE12BAC}" type="sibTrans" cxnId="{74122FB5-F904-3546-BE95-835D1EF3F297}">
      <dgm:prSet/>
      <dgm:spPr/>
      <dgm:t>
        <a:bodyPr/>
        <a:lstStyle/>
        <a:p>
          <a:endParaRPr lang="en-GB"/>
        </a:p>
      </dgm:t>
    </dgm:pt>
    <dgm:pt modelId="{6A6C9760-C326-7141-B334-8A9099763550}">
      <dgm:prSet/>
      <dgm:spPr/>
      <dgm:t>
        <a:bodyPr/>
        <a:lstStyle/>
        <a:p>
          <a:r>
            <a:rPr lang="en-GB" dirty="0"/>
            <a:t>Observation</a:t>
          </a:r>
        </a:p>
      </dgm:t>
    </dgm:pt>
    <dgm:pt modelId="{A6D2D381-1ABC-A340-B36D-79F15A780A73}" type="parTrans" cxnId="{DB3C350F-C5B9-8945-951B-3BAA99B4D29A}">
      <dgm:prSet/>
      <dgm:spPr/>
      <dgm:t>
        <a:bodyPr/>
        <a:lstStyle/>
        <a:p>
          <a:endParaRPr lang="en-GB"/>
        </a:p>
      </dgm:t>
    </dgm:pt>
    <dgm:pt modelId="{AE8AF474-B506-5749-8103-3979B56526E8}" type="sibTrans" cxnId="{DB3C350F-C5B9-8945-951B-3BAA99B4D29A}">
      <dgm:prSet/>
      <dgm:spPr/>
      <dgm:t>
        <a:bodyPr/>
        <a:lstStyle/>
        <a:p>
          <a:endParaRPr lang="en-GB"/>
        </a:p>
      </dgm:t>
    </dgm:pt>
    <dgm:pt modelId="{FC9FCB32-2558-4D3A-8081-05AC5CD50188}" type="pres">
      <dgm:prSet presAssocID="{6B8381FD-84B3-4943-98F5-9AAB27B12C45}" presName="Name0" presStyleCnt="0">
        <dgm:presLayoutVars>
          <dgm:dir/>
          <dgm:animLvl val="lvl"/>
          <dgm:resizeHandles val="exact"/>
        </dgm:presLayoutVars>
      </dgm:prSet>
      <dgm:spPr/>
    </dgm:pt>
    <dgm:pt modelId="{3CC7FD06-8F62-4C08-BA20-314C141A0568}" type="pres">
      <dgm:prSet presAssocID="{4694A2D3-B6DB-1041-B01F-0A2DDE4F207D}" presName="composite" presStyleCnt="0"/>
      <dgm:spPr/>
    </dgm:pt>
    <dgm:pt modelId="{3432C5C4-690F-41DD-9086-1DD72B27F351}" type="pres">
      <dgm:prSet presAssocID="{4694A2D3-B6DB-1041-B01F-0A2DDE4F207D}" presName="parTx" presStyleLbl="alignNode1" presStyleIdx="0" presStyleCnt="6">
        <dgm:presLayoutVars>
          <dgm:chMax val="0"/>
          <dgm:chPref val="0"/>
          <dgm:bulletEnabled val="1"/>
        </dgm:presLayoutVars>
      </dgm:prSet>
      <dgm:spPr/>
    </dgm:pt>
    <dgm:pt modelId="{E63E3612-3C26-40BE-B44A-5CB7B712FA37}" type="pres">
      <dgm:prSet presAssocID="{4694A2D3-B6DB-1041-B01F-0A2DDE4F207D}" presName="desTx" presStyleLbl="alignAccFollowNode1" presStyleIdx="0" presStyleCnt="6">
        <dgm:presLayoutVars>
          <dgm:bulletEnabled val="1"/>
        </dgm:presLayoutVars>
      </dgm:prSet>
      <dgm:spPr/>
    </dgm:pt>
    <dgm:pt modelId="{D6B0C1A3-CB13-4C7F-9108-03AE3B193531}" type="pres">
      <dgm:prSet presAssocID="{DDB940C0-A74C-BF4D-B84D-FFDDF8F5775B}" presName="space" presStyleCnt="0"/>
      <dgm:spPr/>
    </dgm:pt>
    <dgm:pt modelId="{CFABB525-0170-4026-A151-23A9D247723A}" type="pres">
      <dgm:prSet presAssocID="{39982D87-AA31-2A4A-A196-E40DEB853F1F}" presName="composite" presStyleCnt="0"/>
      <dgm:spPr/>
    </dgm:pt>
    <dgm:pt modelId="{43BE7C2E-F3F4-4987-9B40-D0D9B320F06E}" type="pres">
      <dgm:prSet presAssocID="{39982D87-AA31-2A4A-A196-E40DEB853F1F}" presName="parTx" presStyleLbl="alignNode1" presStyleIdx="1" presStyleCnt="6">
        <dgm:presLayoutVars>
          <dgm:chMax val="0"/>
          <dgm:chPref val="0"/>
          <dgm:bulletEnabled val="1"/>
        </dgm:presLayoutVars>
      </dgm:prSet>
      <dgm:spPr/>
    </dgm:pt>
    <dgm:pt modelId="{58FD2283-7E1F-4E64-8726-6F18EEB5F08D}" type="pres">
      <dgm:prSet presAssocID="{39982D87-AA31-2A4A-A196-E40DEB853F1F}" presName="desTx" presStyleLbl="alignAccFollowNode1" presStyleIdx="1" presStyleCnt="6">
        <dgm:presLayoutVars>
          <dgm:bulletEnabled val="1"/>
        </dgm:presLayoutVars>
      </dgm:prSet>
      <dgm:spPr/>
    </dgm:pt>
    <dgm:pt modelId="{01FEC947-7B1A-430E-8566-5EEA103B5A87}" type="pres">
      <dgm:prSet presAssocID="{910E1E83-C6D6-5B48-84F7-E4B6D51C8073}" presName="space" presStyleCnt="0"/>
      <dgm:spPr/>
    </dgm:pt>
    <dgm:pt modelId="{633C0533-0392-415E-8747-BAB3CE3722FD}" type="pres">
      <dgm:prSet presAssocID="{F10306CA-30BD-3148-B74B-47C5275F215C}" presName="composite" presStyleCnt="0"/>
      <dgm:spPr/>
    </dgm:pt>
    <dgm:pt modelId="{4624683E-FBC4-4743-B3EA-29DE12D5E352}" type="pres">
      <dgm:prSet presAssocID="{F10306CA-30BD-3148-B74B-47C5275F215C}" presName="parTx" presStyleLbl="alignNode1" presStyleIdx="2" presStyleCnt="6">
        <dgm:presLayoutVars>
          <dgm:chMax val="0"/>
          <dgm:chPref val="0"/>
          <dgm:bulletEnabled val="1"/>
        </dgm:presLayoutVars>
      </dgm:prSet>
      <dgm:spPr/>
    </dgm:pt>
    <dgm:pt modelId="{CEAB16A2-4061-434F-B597-CD0A847E6A3E}" type="pres">
      <dgm:prSet presAssocID="{F10306CA-30BD-3148-B74B-47C5275F215C}" presName="desTx" presStyleLbl="alignAccFollowNode1" presStyleIdx="2" presStyleCnt="6">
        <dgm:presLayoutVars>
          <dgm:bulletEnabled val="1"/>
        </dgm:presLayoutVars>
      </dgm:prSet>
      <dgm:spPr/>
    </dgm:pt>
    <dgm:pt modelId="{F09F70E5-2AF5-4857-A36F-82B53A6F47F1}" type="pres">
      <dgm:prSet presAssocID="{0540404B-68B9-DB48-AACC-BA32E0122144}" presName="space" presStyleCnt="0"/>
      <dgm:spPr/>
    </dgm:pt>
    <dgm:pt modelId="{A967F4EF-F21C-4D68-829E-3DFEA820820B}" type="pres">
      <dgm:prSet presAssocID="{1B9B0C17-F187-FF49-8A87-BBB9BB8954DD}" presName="composite" presStyleCnt="0"/>
      <dgm:spPr/>
    </dgm:pt>
    <dgm:pt modelId="{B31CE030-96BF-4CF8-81C1-EED119DD924F}" type="pres">
      <dgm:prSet presAssocID="{1B9B0C17-F187-FF49-8A87-BBB9BB8954DD}" presName="parTx" presStyleLbl="alignNode1" presStyleIdx="3" presStyleCnt="6">
        <dgm:presLayoutVars>
          <dgm:chMax val="0"/>
          <dgm:chPref val="0"/>
          <dgm:bulletEnabled val="1"/>
        </dgm:presLayoutVars>
      </dgm:prSet>
      <dgm:spPr/>
    </dgm:pt>
    <dgm:pt modelId="{6AE51E25-CF64-4671-B694-55E0DB54CDF2}" type="pres">
      <dgm:prSet presAssocID="{1B9B0C17-F187-FF49-8A87-BBB9BB8954DD}" presName="desTx" presStyleLbl="alignAccFollowNode1" presStyleIdx="3" presStyleCnt="6">
        <dgm:presLayoutVars>
          <dgm:bulletEnabled val="1"/>
        </dgm:presLayoutVars>
      </dgm:prSet>
      <dgm:spPr/>
    </dgm:pt>
    <dgm:pt modelId="{5319334D-65C0-48EF-901C-E4A418703E8C}" type="pres">
      <dgm:prSet presAssocID="{E46F7BD0-5B83-944B-97F4-BA70587EA3C0}" presName="space" presStyleCnt="0"/>
      <dgm:spPr/>
    </dgm:pt>
    <dgm:pt modelId="{FCD4C48E-C12E-49EF-B8BF-879F92A9510F}" type="pres">
      <dgm:prSet presAssocID="{29EF8018-7D15-E14F-B061-C814A07E7AE4}" presName="composite" presStyleCnt="0"/>
      <dgm:spPr/>
    </dgm:pt>
    <dgm:pt modelId="{176FBBA3-8C75-4713-BFB3-5BD2961CFFEB}" type="pres">
      <dgm:prSet presAssocID="{29EF8018-7D15-E14F-B061-C814A07E7AE4}" presName="parTx" presStyleLbl="alignNode1" presStyleIdx="4" presStyleCnt="6">
        <dgm:presLayoutVars>
          <dgm:chMax val="0"/>
          <dgm:chPref val="0"/>
          <dgm:bulletEnabled val="1"/>
        </dgm:presLayoutVars>
      </dgm:prSet>
      <dgm:spPr/>
    </dgm:pt>
    <dgm:pt modelId="{A2CB9C4B-D53C-421A-A092-A60CC4FB16D0}" type="pres">
      <dgm:prSet presAssocID="{29EF8018-7D15-E14F-B061-C814A07E7AE4}" presName="desTx" presStyleLbl="alignAccFollowNode1" presStyleIdx="4" presStyleCnt="6">
        <dgm:presLayoutVars>
          <dgm:bulletEnabled val="1"/>
        </dgm:presLayoutVars>
      </dgm:prSet>
      <dgm:spPr/>
    </dgm:pt>
    <dgm:pt modelId="{1D58A1A6-7510-49BE-80C7-EDFA8F00A3C0}" type="pres">
      <dgm:prSet presAssocID="{81B000D8-B754-2C46-93A6-2EB7FFE12BAC}" presName="space" presStyleCnt="0"/>
      <dgm:spPr/>
    </dgm:pt>
    <dgm:pt modelId="{EDF283C2-F315-41B3-AE36-D16757CC28B7}" type="pres">
      <dgm:prSet presAssocID="{6A6C9760-C326-7141-B334-8A9099763550}" presName="composite" presStyleCnt="0"/>
      <dgm:spPr/>
    </dgm:pt>
    <dgm:pt modelId="{D3DF4892-11B8-446A-AD09-5576DD4ADC10}" type="pres">
      <dgm:prSet presAssocID="{6A6C9760-C326-7141-B334-8A9099763550}" presName="parTx" presStyleLbl="alignNode1" presStyleIdx="5" presStyleCnt="6">
        <dgm:presLayoutVars>
          <dgm:chMax val="0"/>
          <dgm:chPref val="0"/>
          <dgm:bulletEnabled val="1"/>
        </dgm:presLayoutVars>
      </dgm:prSet>
      <dgm:spPr/>
    </dgm:pt>
    <dgm:pt modelId="{D3A14A44-EB7B-4724-962D-80882572B761}" type="pres">
      <dgm:prSet presAssocID="{6A6C9760-C326-7141-B334-8A9099763550}" presName="desTx" presStyleLbl="alignAccFollowNode1" presStyleIdx="5" presStyleCnt="6">
        <dgm:presLayoutVars>
          <dgm:bulletEnabled val="1"/>
        </dgm:presLayoutVars>
      </dgm:prSet>
      <dgm:spPr/>
    </dgm:pt>
  </dgm:ptLst>
  <dgm:cxnLst>
    <dgm:cxn modelId="{8DC63206-E335-4DF7-AE39-C45DF02FAAA6}" type="presOf" srcId="{4694A2D3-B6DB-1041-B01F-0A2DDE4F207D}" destId="{3432C5C4-690F-41DD-9086-1DD72B27F351}" srcOrd="0" destOrd="0" presId="urn:microsoft.com/office/officeart/2005/8/layout/hList1"/>
    <dgm:cxn modelId="{DB3C350F-C5B9-8945-951B-3BAA99B4D29A}" srcId="{6B8381FD-84B3-4943-98F5-9AAB27B12C45}" destId="{6A6C9760-C326-7141-B334-8A9099763550}" srcOrd="5" destOrd="0" parTransId="{A6D2D381-1ABC-A340-B36D-79F15A780A73}" sibTransId="{AE8AF474-B506-5749-8103-3979B56526E8}"/>
    <dgm:cxn modelId="{7AC54820-C608-495B-B51F-4E4AD3C89D0E}" type="presOf" srcId="{F10306CA-30BD-3148-B74B-47C5275F215C}" destId="{4624683E-FBC4-4743-B3EA-29DE12D5E352}" srcOrd="0" destOrd="0" presId="urn:microsoft.com/office/officeart/2005/8/layout/hList1"/>
    <dgm:cxn modelId="{83DC302B-91F2-AE46-BD34-B93B8144EDAB}" srcId="{6B8381FD-84B3-4943-98F5-9AAB27B12C45}" destId="{4694A2D3-B6DB-1041-B01F-0A2DDE4F207D}" srcOrd="0" destOrd="0" parTransId="{5D2132D7-30A0-1E41-878A-8F18F8901F4B}" sibTransId="{DDB940C0-A74C-BF4D-B84D-FFDDF8F5775B}"/>
    <dgm:cxn modelId="{7A7E5D2E-1B64-4774-9D53-2008A5CF3FD3}" type="presOf" srcId="{1B9B0C17-F187-FF49-8A87-BBB9BB8954DD}" destId="{B31CE030-96BF-4CF8-81C1-EED119DD924F}" srcOrd="0" destOrd="0" presId="urn:microsoft.com/office/officeart/2005/8/layout/hList1"/>
    <dgm:cxn modelId="{FDAFF449-ECC4-5845-B197-0D5C3820ACA7}" srcId="{6B8381FD-84B3-4943-98F5-9AAB27B12C45}" destId="{1B9B0C17-F187-FF49-8A87-BBB9BB8954DD}" srcOrd="3" destOrd="0" parTransId="{73BC8E0A-0C09-1C41-BDCF-A8136583FDD4}" sibTransId="{E46F7BD0-5B83-944B-97F4-BA70587EA3C0}"/>
    <dgm:cxn modelId="{E4E48393-A593-4444-A656-2966BEA14AF1}" type="presOf" srcId="{6A6C9760-C326-7141-B334-8A9099763550}" destId="{D3DF4892-11B8-446A-AD09-5576DD4ADC10}" srcOrd="0" destOrd="0" presId="urn:microsoft.com/office/officeart/2005/8/layout/hList1"/>
    <dgm:cxn modelId="{B5E440A3-E491-424B-AE82-A93774D8A942}" type="presOf" srcId="{39982D87-AA31-2A4A-A196-E40DEB853F1F}" destId="{43BE7C2E-F3F4-4987-9B40-D0D9B320F06E}" srcOrd="0" destOrd="0" presId="urn:microsoft.com/office/officeart/2005/8/layout/hList1"/>
    <dgm:cxn modelId="{FD5692AE-EE0C-7746-9D41-25A1C4E9AF58}" srcId="{6B8381FD-84B3-4943-98F5-9AAB27B12C45}" destId="{39982D87-AA31-2A4A-A196-E40DEB853F1F}" srcOrd="1" destOrd="0" parTransId="{ABD5E8C5-FA2B-244A-BB46-3AC25E4E4DDA}" sibTransId="{910E1E83-C6D6-5B48-84F7-E4B6D51C8073}"/>
    <dgm:cxn modelId="{74122FB5-F904-3546-BE95-835D1EF3F297}" srcId="{6B8381FD-84B3-4943-98F5-9AAB27B12C45}" destId="{29EF8018-7D15-E14F-B061-C814A07E7AE4}" srcOrd="4" destOrd="0" parTransId="{4FAD9674-E12E-E242-87ED-EDB4C1424B15}" sibTransId="{81B000D8-B754-2C46-93A6-2EB7FFE12BAC}"/>
    <dgm:cxn modelId="{A303EDBF-73F5-451E-9F54-0A0ABB261179}" type="presOf" srcId="{29EF8018-7D15-E14F-B061-C814A07E7AE4}" destId="{176FBBA3-8C75-4713-BFB3-5BD2961CFFEB}" srcOrd="0" destOrd="0" presId="urn:microsoft.com/office/officeart/2005/8/layout/hList1"/>
    <dgm:cxn modelId="{4FBA17E5-193A-BE47-A8C9-096E5602C017}" srcId="{6B8381FD-84B3-4943-98F5-9AAB27B12C45}" destId="{F10306CA-30BD-3148-B74B-47C5275F215C}" srcOrd="2" destOrd="0" parTransId="{C643743C-E9CE-994F-9AC5-D9BD17FFB1CC}" sibTransId="{0540404B-68B9-DB48-AACC-BA32E0122144}"/>
    <dgm:cxn modelId="{47E405F8-E2C5-4EF6-A3C1-40128D7C2405}" type="presOf" srcId="{6B8381FD-84B3-4943-98F5-9AAB27B12C45}" destId="{FC9FCB32-2558-4D3A-8081-05AC5CD50188}" srcOrd="0" destOrd="0" presId="urn:microsoft.com/office/officeart/2005/8/layout/hList1"/>
    <dgm:cxn modelId="{B5839696-5348-485E-A2AC-9A329D54117B}" type="presParOf" srcId="{FC9FCB32-2558-4D3A-8081-05AC5CD50188}" destId="{3CC7FD06-8F62-4C08-BA20-314C141A0568}" srcOrd="0" destOrd="0" presId="urn:microsoft.com/office/officeart/2005/8/layout/hList1"/>
    <dgm:cxn modelId="{258F70E6-3277-44A7-B31C-6C20600A16ED}" type="presParOf" srcId="{3CC7FD06-8F62-4C08-BA20-314C141A0568}" destId="{3432C5C4-690F-41DD-9086-1DD72B27F351}" srcOrd="0" destOrd="0" presId="urn:microsoft.com/office/officeart/2005/8/layout/hList1"/>
    <dgm:cxn modelId="{D73410F5-F506-4B3F-AC02-318C7E0CBC15}" type="presParOf" srcId="{3CC7FD06-8F62-4C08-BA20-314C141A0568}" destId="{E63E3612-3C26-40BE-B44A-5CB7B712FA37}" srcOrd="1" destOrd="0" presId="urn:microsoft.com/office/officeart/2005/8/layout/hList1"/>
    <dgm:cxn modelId="{449F99F8-7242-4582-B358-6B86DCFEDCB0}" type="presParOf" srcId="{FC9FCB32-2558-4D3A-8081-05AC5CD50188}" destId="{D6B0C1A3-CB13-4C7F-9108-03AE3B193531}" srcOrd="1" destOrd="0" presId="urn:microsoft.com/office/officeart/2005/8/layout/hList1"/>
    <dgm:cxn modelId="{69316F06-C412-422A-BF30-2E2599C21E5C}" type="presParOf" srcId="{FC9FCB32-2558-4D3A-8081-05AC5CD50188}" destId="{CFABB525-0170-4026-A151-23A9D247723A}" srcOrd="2" destOrd="0" presId="urn:microsoft.com/office/officeart/2005/8/layout/hList1"/>
    <dgm:cxn modelId="{DD60CFCE-4907-46E6-AAE2-42C34F71FA97}" type="presParOf" srcId="{CFABB525-0170-4026-A151-23A9D247723A}" destId="{43BE7C2E-F3F4-4987-9B40-D0D9B320F06E}" srcOrd="0" destOrd="0" presId="urn:microsoft.com/office/officeart/2005/8/layout/hList1"/>
    <dgm:cxn modelId="{32ECEEA3-6D92-4601-983A-175496F7CBF9}" type="presParOf" srcId="{CFABB525-0170-4026-A151-23A9D247723A}" destId="{58FD2283-7E1F-4E64-8726-6F18EEB5F08D}" srcOrd="1" destOrd="0" presId="urn:microsoft.com/office/officeart/2005/8/layout/hList1"/>
    <dgm:cxn modelId="{57AF2F12-E87F-455F-BE09-C593E755BA45}" type="presParOf" srcId="{FC9FCB32-2558-4D3A-8081-05AC5CD50188}" destId="{01FEC947-7B1A-430E-8566-5EEA103B5A87}" srcOrd="3" destOrd="0" presId="urn:microsoft.com/office/officeart/2005/8/layout/hList1"/>
    <dgm:cxn modelId="{7988BBA5-A1D5-4A19-BCF5-254376539FD0}" type="presParOf" srcId="{FC9FCB32-2558-4D3A-8081-05AC5CD50188}" destId="{633C0533-0392-415E-8747-BAB3CE3722FD}" srcOrd="4" destOrd="0" presId="urn:microsoft.com/office/officeart/2005/8/layout/hList1"/>
    <dgm:cxn modelId="{B076A476-1FEC-45DC-81C9-15FF473C2661}" type="presParOf" srcId="{633C0533-0392-415E-8747-BAB3CE3722FD}" destId="{4624683E-FBC4-4743-B3EA-29DE12D5E352}" srcOrd="0" destOrd="0" presId="urn:microsoft.com/office/officeart/2005/8/layout/hList1"/>
    <dgm:cxn modelId="{58934A9F-51AE-4EE7-B4E6-14D65C3E0B63}" type="presParOf" srcId="{633C0533-0392-415E-8747-BAB3CE3722FD}" destId="{CEAB16A2-4061-434F-B597-CD0A847E6A3E}" srcOrd="1" destOrd="0" presId="urn:microsoft.com/office/officeart/2005/8/layout/hList1"/>
    <dgm:cxn modelId="{6F77C42B-AB49-48C0-A297-107858F21712}" type="presParOf" srcId="{FC9FCB32-2558-4D3A-8081-05AC5CD50188}" destId="{F09F70E5-2AF5-4857-A36F-82B53A6F47F1}" srcOrd="5" destOrd="0" presId="urn:microsoft.com/office/officeart/2005/8/layout/hList1"/>
    <dgm:cxn modelId="{024F26FA-13F0-435D-AA9F-0449376591F7}" type="presParOf" srcId="{FC9FCB32-2558-4D3A-8081-05AC5CD50188}" destId="{A967F4EF-F21C-4D68-829E-3DFEA820820B}" srcOrd="6" destOrd="0" presId="urn:microsoft.com/office/officeart/2005/8/layout/hList1"/>
    <dgm:cxn modelId="{0029BE9A-4C0B-4C32-971B-C3B9AE593191}" type="presParOf" srcId="{A967F4EF-F21C-4D68-829E-3DFEA820820B}" destId="{B31CE030-96BF-4CF8-81C1-EED119DD924F}" srcOrd="0" destOrd="0" presId="urn:microsoft.com/office/officeart/2005/8/layout/hList1"/>
    <dgm:cxn modelId="{ADC92293-8003-4F65-85A5-BA2701752F50}" type="presParOf" srcId="{A967F4EF-F21C-4D68-829E-3DFEA820820B}" destId="{6AE51E25-CF64-4671-B694-55E0DB54CDF2}" srcOrd="1" destOrd="0" presId="urn:microsoft.com/office/officeart/2005/8/layout/hList1"/>
    <dgm:cxn modelId="{4EED3771-F02C-4379-9132-8E2167466EA1}" type="presParOf" srcId="{FC9FCB32-2558-4D3A-8081-05AC5CD50188}" destId="{5319334D-65C0-48EF-901C-E4A418703E8C}" srcOrd="7" destOrd="0" presId="urn:microsoft.com/office/officeart/2005/8/layout/hList1"/>
    <dgm:cxn modelId="{A5707F6F-ED8E-4DDE-93B7-0C8379EEF7FC}" type="presParOf" srcId="{FC9FCB32-2558-4D3A-8081-05AC5CD50188}" destId="{FCD4C48E-C12E-49EF-B8BF-879F92A9510F}" srcOrd="8" destOrd="0" presId="urn:microsoft.com/office/officeart/2005/8/layout/hList1"/>
    <dgm:cxn modelId="{DBF671B9-7190-42B1-A8A2-6BDCDDC84C90}" type="presParOf" srcId="{FCD4C48E-C12E-49EF-B8BF-879F92A9510F}" destId="{176FBBA3-8C75-4713-BFB3-5BD2961CFFEB}" srcOrd="0" destOrd="0" presId="urn:microsoft.com/office/officeart/2005/8/layout/hList1"/>
    <dgm:cxn modelId="{200D8525-64C5-49B6-B292-D18A8C57EBC8}" type="presParOf" srcId="{FCD4C48E-C12E-49EF-B8BF-879F92A9510F}" destId="{A2CB9C4B-D53C-421A-A092-A60CC4FB16D0}" srcOrd="1" destOrd="0" presId="urn:microsoft.com/office/officeart/2005/8/layout/hList1"/>
    <dgm:cxn modelId="{36422441-DDBF-4054-97D8-BA49426FDA9C}" type="presParOf" srcId="{FC9FCB32-2558-4D3A-8081-05AC5CD50188}" destId="{1D58A1A6-7510-49BE-80C7-EDFA8F00A3C0}" srcOrd="9" destOrd="0" presId="urn:microsoft.com/office/officeart/2005/8/layout/hList1"/>
    <dgm:cxn modelId="{01D9FFBB-7F96-42B5-ABD1-A82B06EBC44C}" type="presParOf" srcId="{FC9FCB32-2558-4D3A-8081-05AC5CD50188}" destId="{EDF283C2-F315-41B3-AE36-D16757CC28B7}" srcOrd="10" destOrd="0" presId="urn:microsoft.com/office/officeart/2005/8/layout/hList1"/>
    <dgm:cxn modelId="{7E365647-2656-4B53-9D93-17FBFA671DC1}" type="presParOf" srcId="{EDF283C2-F315-41B3-AE36-D16757CC28B7}" destId="{D3DF4892-11B8-446A-AD09-5576DD4ADC10}" srcOrd="0" destOrd="0" presId="urn:microsoft.com/office/officeart/2005/8/layout/hList1"/>
    <dgm:cxn modelId="{46A3C863-609E-4E84-B19E-882449459217}" type="presParOf" srcId="{EDF283C2-F315-41B3-AE36-D16757CC28B7}" destId="{D3A14A44-EB7B-4724-962D-80882572B76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2C5C4-690F-41DD-9086-1DD72B27F351}">
      <dsp:nvSpPr>
        <dsp:cNvPr id="0" name=""/>
        <dsp:cNvSpPr/>
      </dsp:nvSpPr>
      <dsp:spPr>
        <a:xfrm>
          <a:off x="2457" y="313104"/>
          <a:ext cx="1305574" cy="507351"/>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Questioning</a:t>
          </a:r>
        </a:p>
      </dsp:txBody>
      <dsp:txXfrm>
        <a:off x="2457" y="313104"/>
        <a:ext cx="1305574" cy="507351"/>
      </dsp:txXfrm>
    </dsp:sp>
    <dsp:sp modelId="{E63E3612-3C26-40BE-B44A-5CB7B712FA37}">
      <dsp:nvSpPr>
        <dsp:cNvPr id="0" name=""/>
        <dsp:cNvSpPr/>
      </dsp:nvSpPr>
      <dsp:spPr>
        <a:xfrm>
          <a:off x="2457" y="820455"/>
          <a:ext cx="1305574" cy="614879"/>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BE7C2E-F3F4-4987-9B40-D0D9B320F06E}">
      <dsp:nvSpPr>
        <dsp:cNvPr id="0" name=""/>
        <dsp:cNvSpPr/>
      </dsp:nvSpPr>
      <dsp:spPr>
        <a:xfrm>
          <a:off x="1490812" y="313104"/>
          <a:ext cx="1305574" cy="507351"/>
        </a:xfrm>
        <a:prstGeom prst="rect">
          <a:avLst/>
        </a:prstGeom>
        <a:solidFill>
          <a:schemeClr val="accent4">
            <a:hueOff val="-892954"/>
            <a:satOff val="5380"/>
            <a:lumOff val="431"/>
            <a:alphaOff val="0"/>
          </a:schemeClr>
        </a:solidFill>
        <a:ln w="25400" cap="flat" cmpd="sng" algn="ctr">
          <a:solidFill>
            <a:schemeClr val="accent4">
              <a:hueOff val="-892954"/>
              <a:satOff val="5380"/>
              <a:lumOff val="4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Feedback</a:t>
          </a:r>
        </a:p>
      </dsp:txBody>
      <dsp:txXfrm>
        <a:off x="1490812" y="313104"/>
        <a:ext cx="1305574" cy="507351"/>
      </dsp:txXfrm>
    </dsp:sp>
    <dsp:sp modelId="{58FD2283-7E1F-4E64-8726-6F18EEB5F08D}">
      <dsp:nvSpPr>
        <dsp:cNvPr id="0" name=""/>
        <dsp:cNvSpPr/>
      </dsp:nvSpPr>
      <dsp:spPr>
        <a:xfrm>
          <a:off x="1490812" y="820455"/>
          <a:ext cx="1305574" cy="614879"/>
        </a:xfrm>
        <a:prstGeom prst="rect">
          <a:avLst/>
        </a:prstGeom>
        <a:solidFill>
          <a:schemeClr val="accent4">
            <a:tint val="40000"/>
            <a:alpha val="90000"/>
            <a:hueOff val="-789142"/>
            <a:satOff val="4431"/>
            <a:lumOff val="282"/>
            <a:alphaOff val="0"/>
          </a:schemeClr>
        </a:solidFill>
        <a:ln w="25400" cap="flat" cmpd="sng" algn="ctr">
          <a:solidFill>
            <a:schemeClr val="accent4">
              <a:tint val="40000"/>
              <a:alpha val="90000"/>
              <a:hueOff val="-789142"/>
              <a:satOff val="4431"/>
              <a:lumOff val="282"/>
              <a:alphaOff val="0"/>
            </a:schemeClr>
          </a:solidFill>
          <a:prstDash val="solid"/>
        </a:ln>
        <a:effectLst/>
      </dsp:spPr>
      <dsp:style>
        <a:lnRef idx="2">
          <a:scrgbClr r="0" g="0" b="0"/>
        </a:lnRef>
        <a:fillRef idx="1">
          <a:scrgbClr r="0" g="0" b="0"/>
        </a:fillRef>
        <a:effectRef idx="0">
          <a:scrgbClr r="0" g="0" b="0"/>
        </a:effectRef>
        <a:fontRef idx="minor"/>
      </dsp:style>
    </dsp:sp>
    <dsp:sp modelId="{4624683E-FBC4-4743-B3EA-29DE12D5E352}">
      <dsp:nvSpPr>
        <dsp:cNvPr id="0" name=""/>
        <dsp:cNvSpPr/>
      </dsp:nvSpPr>
      <dsp:spPr>
        <a:xfrm>
          <a:off x="2979167" y="313104"/>
          <a:ext cx="1305574" cy="507351"/>
        </a:xfrm>
        <a:prstGeom prst="rect">
          <a:avLst/>
        </a:prstGeom>
        <a:solidFill>
          <a:schemeClr val="accent4">
            <a:hueOff val="-1785908"/>
            <a:satOff val="10760"/>
            <a:lumOff val="862"/>
            <a:alphaOff val="0"/>
          </a:schemeClr>
        </a:solidFill>
        <a:ln w="25400" cap="flat" cmpd="sng" algn="ctr">
          <a:solidFill>
            <a:schemeClr val="accent4">
              <a:hueOff val="-1785908"/>
              <a:satOff val="10760"/>
              <a:lumOff val="86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Self assessment</a:t>
          </a:r>
        </a:p>
      </dsp:txBody>
      <dsp:txXfrm>
        <a:off x="2979167" y="313104"/>
        <a:ext cx="1305574" cy="507351"/>
      </dsp:txXfrm>
    </dsp:sp>
    <dsp:sp modelId="{CEAB16A2-4061-434F-B597-CD0A847E6A3E}">
      <dsp:nvSpPr>
        <dsp:cNvPr id="0" name=""/>
        <dsp:cNvSpPr/>
      </dsp:nvSpPr>
      <dsp:spPr>
        <a:xfrm>
          <a:off x="2979167" y="820455"/>
          <a:ext cx="1305574" cy="614879"/>
        </a:xfrm>
        <a:prstGeom prst="rect">
          <a:avLst/>
        </a:prstGeom>
        <a:solidFill>
          <a:schemeClr val="accent4">
            <a:tint val="40000"/>
            <a:alpha val="90000"/>
            <a:hueOff val="-1578284"/>
            <a:satOff val="8863"/>
            <a:lumOff val="563"/>
            <a:alphaOff val="0"/>
          </a:schemeClr>
        </a:solidFill>
        <a:ln w="25400" cap="flat" cmpd="sng" algn="ctr">
          <a:solidFill>
            <a:schemeClr val="accent4">
              <a:tint val="40000"/>
              <a:alpha val="90000"/>
              <a:hueOff val="-1578284"/>
              <a:satOff val="8863"/>
              <a:lumOff val="563"/>
              <a:alphaOff val="0"/>
            </a:schemeClr>
          </a:solidFill>
          <a:prstDash val="solid"/>
        </a:ln>
        <a:effectLst/>
      </dsp:spPr>
      <dsp:style>
        <a:lnRef idx="2">
          <a:scrgbClr r="0" g="0" b="0"/>
        </a:lnRef>
        <a:fillRef idx="1">
          <a:scrgbClr r="0" g="0" b="0"/>
        </a:fillRef>
        <a:effectRef idx="0">
          <a:scrgbClr r="0" g="0" b="0"/>
        </a:effectRef>
        <a:fontRef idx="minor"/>
      </dsp:style>
    </dsp:sp>
    <dsp:sp modelId="{B31CE030-96BF-4CF8-81C1-EED119DD924F}">
      <dsp:nvSpPr>
        <dsp:cNvPr id="0" name=""/>
        <dsp:cNvSpPr/>
      </dsp:nvSpPr>
      <dsp:spPr>
        <a:xfrm>
          <a:off x="4467522" y="313104"/>
          <a:ext cx="1305574" cy="507351"/>
        </a:xfrm>
        <a:prstGeom prst="rect">
          <a:avLst/>
        </a:prstGeom>
        <a:solidFill>
          <a:schemeClr val="accent4">
            <a:hueOff val="-2678862"/>
            <a:satOff val="16139"/>
            <a:lumOff val="1294"/>
            <a:alphaOff val="0"/>
          </a:schemeClr>
        </a:solidFill>
        <a:ln w="25400" cap="flat" cmpd="sng" algn="ctr">
          <a:solidFill>
            <a:schemeClr val="accent4">
              <a:hueOff val="-2678862"/>
              <a:satOff val="16139"/>
              <a:lumOff val="12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Peer assessment</a:t>
          </a:r>
        </a:p>
      </dsp:txBody>
      <dsp:txXfrm>
        <a:off x="4467522" y="313104"/>
        <a:ext cx="1305574" cy="507351"/>
      </dsp:txXfrm>
    </dsp:sp>
    <dsp:sp modelId="{6AE51E25-CF64-4671-B694-55E0DB54CDF2}">
      <dsp:nvSpPr>
        <dsp:cNvPr id="0" name=""/>
        <dsp:cNvSpPr/>
      </dsp:nvSpPr>
      <dsp:spPr>
        <a:xfrm>
          <a:off x="4467522" y="820455"/>
          <a:ext cx="1305574" cy="614879"/>
        </a:xfrm>
        <a:prstGeom prst="rect">
          <a:avLst/>
        </a:prstGeom>
        <a:solidFill>
          <a:schemeClr val="accent4">
            <a:tint val="40000"/>
            <a:alpha val="90000"/>
            <a:hueOff val="-2367426"/>
            <a:satOff val="13294"/>
            <a:lumOff val="845"/>
            <a:alphaOff val="0"/>
          </a:schemeClr>
        </a:solidFill>
        <a:ln w="25400" cap="flat" cmpd="sng" algn="ctr">
          <a:solidFill>
            <a:schemeClr val="accent4">
              <a:tint val="40000"/>
              <a:alpha val="90000"/>
              <a:hueOff val="-2367426"/>
              <a:satOff val="13294"/>
              <a:lumOff val="845"/>
              <a:alphaOff val="0"/>
            </a:schemeClr>
          </a:solidFill>
          <a:prstDash val="solid"/>
        </a:ln>
        <a:effectLst/>
      </dsp:spPr>
      <dsp:style>
        <a:lnRef idx="2">
          <a:scrgbClr r="0" g="0" b="0"/>
        </a:lnRef>
        <a:fillRef idx="1">
          <a:scrgbClr r="0" g="0" b="0"/>
        </a:fillRef>
        <a:effectRef idx="0">
          <a:scrgbClr r="0" g="0" b="0"/>
        </a:effectRef>
        <a:fontRef idx="minor"/>
      </dsp:style>
    </dsp:sp>
    <dsp:sp modelId="{176FBBA3-8C75-4713-BFB3-5BD2961CFFEB}">
      <dsp:nvSpPr>
        <dsp:cNvPr id="0" name=""/>
        <dsp:cNvSpPr/>
      </dsp:nvSpPr>
      <dsp:spPr>
        <a:xfrm>
          <a:off x="5955877" y="313104"/>
          <a:ext cx="1305574" cy="507351"/>
        </a:xfrm>
        <a:prstGeom prst="rect">
          <a:avLst/>
        </a:prstGeom>
        <a:solidFill>
          <a:schemeClr val="accent4">
            <a:hueOff val="-3571816"/>
            <a:satOff val="21519"/>
            <a:lumOff val="1725"/>
            <a:alphaOff val="0"/>
          </a:schemeClr>
        </a:solidFill>
        <a:ln w="25400" cap="flat" cmpd="sng" algn="ctr">
          <a:solidFill>
            <a:schemeClr val="accent4">
              <a:hueOff val="-3571816"/>
              <a:satOff val="21519"/>
              <a:lumOff val="17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Summative</a:t>
          </a:r>
        </a:p>
      </dsp:txBody>
      <dsp:txXfrm>
        <a:off x="5955877" y="313104"/>
        <a:ext cx="1305574" cy="507351"/>
      </dsp:txXfrm>
    </dsp:sp>
    <dsp:sp modelId="{A2CB9C4B-D53C-421A-A092-A60CC4FB16D0}">
      <dsp:nvSpPr>
        <dsp:cNvPr id="0" name=""/>
        <dsp:cNvSpPr/>
      </dsp:nvSpPr>
      <dsp:spPr>
        <a:xfrm>
          <a:off x="5955877" y="820455"/>
          <a:ext cx="1305574" cy="614879"/>
        </a:xfrm>
        <a:prstGeom prst="rect">
          <a:avLst/>
        </a:prstGeom>
        <a:solidFill>
          <a:schemeClr val="accent4">
            <a:tint val="40000"/>
            <a:alpha val="90000"/>
            <a:hueOff val="-3156568"/>
            <a:satOff val="17726"/>
            <a:lumOff val="1126"/>
            <a:alphaOff val="0"/>
          </a:schemeClr>
        </a:solidFill>
        <a:ln w="25400" cap="flat" cmpd="sng" algn="ctr">
          <a:solidFill>
            <a:schemeClr val="accent4">
              <a:tint val="40000"/>
              <a:alpha val="90000"/>
              <a:hueOff val="-3156568"/>
              <a:satOff val="17726"/>
              <a:lumOff val="1126"/>
              <a:alphaOff val="0"/>
            </a:schemeClr>
          </a:solidFill>
          <a:prstDash val="solid"/>
        </a:ln>
        <a:effectLst/>
      </dsp:spPr>
      <dsp:style>
        <a:lnRef idx="2">
          <a:scrgbClr r="0" g="0" b="0"/>
        </a:lnRef>
        <a:fillRef idx="1">
          <a:scrgbClr r="0" g="0" b="0"/>
        </a:fillRef>
        <a:effectRef idx="0">
          <a:scrgbClr r="0" g="0" b="0"/>
        </a:effectRef>
        <a:fontRef idx="minor"/>
      </dsp:style>
    </dsp:sp>
    <dsp:sp modelId="{D3DF4892-11B8-446A-AD09-5576DD4ADC10}">
      <dsp:nvSpPr>
        <dsp:cNvPr id="0" name=""/>
        <dsp:cNvSpPr/>
      </dsp:nvSpPr>
      <dsp:spPr>
        <a:xfrm>
          <a:off x="7444232" y="313104"/>
          <a:ext cx="1305574" cy="507351"/>
        </a:xfrm>
        <a:prstGeom prst="rect">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Observation</a:t>
          </a:r>
        </a:p>
      </dsp:txBody>
      <dsp:txXfrm>
        <a:off x="7444232" y="313104"/>
        <a:ext cx="1305574" cy="507351"/>
      </dsp:txXfrm>
    </dsp:sp>
    <dsp:sp modelId="{D3A14A44-EB7B-4724-962D-80882572B761}">
      <dsp:nvSpPr>
        <dsp:cNvPr id="0" name=""/>
        <dsp:cNvSpPr/>
      </dsp:nvSpPr>
      <dsp:spPr>
        <a:xfrm>
          <a:off x="7444232" y="820455"/>
          <a:ext cx="1305574" cy="614879"/>
        </a:xfrm>
        <a:prstGeom prst="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B91168D1-8215-490F-87D1-400D086F35C1}" type="datetimeFigureOut">
              <a:rPr lang="en-GB" smtClean="0"/>
              <a:pPr/>
              <a:t>17/09/2021</a:t>
            </a:fld>
            <a:endParaRPr lang="en-GB"/>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292C247-66CD-4762-B2E2-E3AAFEB585B8}" type="slidenum">
              <a:rPr lang="en-GB" smtClean="0"/>
              <a:pPr/>
              <a:t>‹#›</a:t>
            </a:fld>
            <a:endParaRPr lang="en-GB"/>
          </a:p>
        </p:txBody>
      </p:sp>
    </p:spTree>
    <p:extLst>
      <p:ext uri="{BB962C8B-B14F-4D97-AF65-F5344CB8AC3E}">
        <p14:creationId xmlns:p14="http://schemas.microsoft.com/office/powerpoint/2010/main" val="74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GB" b="1" dirty="0"/>
              <a:t>Education and training</a:t>
            </a:r>
            <a:endParaRPr lang="en-US" b="1" dirty="0"/>
          </a:p>
          <a:p>
            <a:r>
              <a:rPr lang="en-US" dirty="0"/>
              <a:t>Interactive Whiteboards are used by teachers in order to support teaching in front of a class. These interactive whiteboards are multifunctional devices. They display output on the screen but also take input as a teacher can use it as a </a:t>
            </a:r>
            <a:r>
              <a:rPr lang="en-US" dirty="0" err="1"/>
              <a:t>touchscreen</a:t>
            </a:r>
            <a:r>
              <a:rPr lang="en-US" dirty="0"/>
              <a:t> to write notes and input commands. This is beneficial over using a traditional whiteboard as any notes taken on the board can be saved to a central location that can be accessed by students to use outside of the classroom. You can also more easily &amp; neatly edit the notes taken and bring in content from other software applications.</a:t>
            </a:r>
          </a:p>
          <a:p>
            <a:endParaRPr lang="en-GB" dirty="0"/>
          </a:p>
          <a:p>
            <a:r>
              <a:rPr lang="en-US" dirty="0"/>
              <a:t>Virtual Learning Environments are also used in schools. This is like a website that allows teachers to upload resources to the site, such as presentations &amp; worksheets so that they can share them with students. This allows students to access their learning at home so they can prepare for lessons and exams. It also allows the students to submit work to their teacher for assessment, instant message teachers for help and take part in discussion forums with fellow students. Other than uploading work to share with students, teachers can then mark any work submitted by students on the VLE so the students can access their feedback wherever they are.</a:t>
            </a:r>
          </a:p>
          <a:p>
            <a:endParaRPr lang="en-GB" dirty="0"/>
          </a:p>
          <a:p>
            <a:r>
              <a:rPr lang="en-US" dirty="0"/>
              <a:t>One of the main areas we use digital devices to access education &amp; training is through online learning websites, </a:t>
            </a:r>
            <a:r>
              <a:rPr lang="en-US" dirty="0" err="1"/>
              <a:t>udemy</a:t>
            </a:r>
            <a:r>
              <a:rPr lang="en-US" dirty="0"/>
              <a:t> .We can access these sites through the use of personal computers, or through mobile devices. This allows you to access visual content like videos &amp; animation, as well as audio explanations of topics and terms.</a:t>
            </a:r>
          </a:p>
          <a:p>
            <a:r>
              <a:rPr lang="en-US" dirty="0"/>
              <a:t>A type of digital camera called a webcam is extremely popular in online learning too. Live training events are streamed over the internet using webcams and web conferencing software. An example of this is TED Talks. Even when not streaming though, traditional digital video cameras capture teachers giving explanations and demonstrations of the skills being learnt, which can then be shared online through sites like YouTube.</a:t>
            </a:r>
          </a:p>
          <a:p>
            <a:endParaRPr lang="en-GB" dirty="0"/>
          </a:p>
          <a:p>
            <a:r>
              <a:rPr lang="en-GB" b="1" dirty="0"/>
              <a:t>Personal </a:t>
            </a:r>
          </a:p>
          <a:p>
            <a:r>
              <a:rPr lang="en-US" dirty="0"/>
              <a:t>In particular, internet streaming has changed the way we access </a:t>
            </a:r>
            <a:r>
              <a:rPr lang="en-US" dirty="0" err="1"/>
              <a:t>tv</a:t>
            </a:r>
            <a:r>
              <a:rPr lang="en-US" dirty="0"/>
              <a:t>, film &amp; music, as we often no longer store the files on our own computer and instead play them straight off the internet. This has made accessing this media content cheaper and saves us on hard disk space. Digital media players are now often used to access streaming content on our television set.</a:t>
            </a:r>
          </a:p>
          <a:p>
            <a:r>
              <a:rPr lang="en-US" dirty="0"/>
              <a:t>Video game consoles are also a very popular home entertainment digital device that we use in our personal lives. This allows us to play games online with our friends without needing to be in the same location. We also play video games on mobile devices and personal computers too. A drawback though is that this growth of digital content has also seen a rise of piracy, where </a:t>
            </a:r>
            <a:r>
              <a:rPr lang="en-US" dirty="0" err="1"/>
              <a:t>tv</a:t>
            </a:r>
            <a:r>
              <a:rPr lang="en-US" dirty="0"/>
              <a:t>, films, music &amp; games are illegally transferred over the internet for free.</a:t>
            </a:r>
          </a:p>
          <a:p>
            <a:r>
              <a:rPr lang="en-US" dirty="0"/>
              <a:t>We now control many of our home appliances through the use of digital devices. Doing this is a major area of what we know as ‘ubiquitous computing’, or the ‘Internet of Things’.</a:t>
            </a:r>
          </a:p>
          <a:p>
            <a:r>
              <a:rPr lang="en-US" dirty="0"/>
              <a:t>An example of this is controlling our central heating system through the use of our </a:t>
            </a:r>
            <a:r>
              <a:rPr lang="en-US" dirty="0" err="1"/>
              <a:t>smartphone</a:t>
            </a:r>
            <a:r>
              <a:rPr lang="en-US" dirty="0"/>
              <a:t>. This allows us to turn the heating on or off without being at home. We’re also starting to see fridges that know when you’re running low on certain items like milk and can inform you to buy more on your </a:t>
            </a:r>
            <a:r>
              <a:rPr lang="en-US" dirty="0" err="1"/>
              <a:t>smartphone</a:t>
            </a:r>
            <a:r>
              <a:rPr lang="en-US" dirty="0"/>
              <a:t>.</a:t>
            </a:r>
          </a:p>
          <a:p>
            <a:r>
              <a:rPr lang="en-US" dirty="0"/>
              <a:t>This offers great convenience for us as it can automate many common daily routines, freeing us up to perform other tasks. It can also help to reduce costs and conserve energy, for example, you can turn your heating off when you’re not at home and only turn it on when you need it using a mobile app.</a:t>
            </a:r>
          </a:p>
          <a:p>
            <a:endParaRPr lang="en-GB" dirty="0"/>
          </a:p>
          <a:p>
            <a:endParaRPr lang="en-US" dirty="0"/>
          </a:p>
          <a:p>
            <a:endParaRPr lang="en-US" dirty="0"/>
          </a:p>
          <a:p>
            <a:r>
              <a:rPr lang="en-GB" b="1" dirty="0"/>
              <a:t>Social</a:t>
            </a:r>
          </a:p>
          <a:p>
            <a:r>
              <a:rPr lang="en-US" dirty="0"/>
              <a:t>We use personal computers and mobile devices all the time to access social networking sites like </a:t>
            </a:r>
            <a:r>
              <a:rPr lang="en-US" dirty="0" err="1"/>
              <a:t>Facebook</a:t>
            </a:r>
            <a:r>
              <a:rPr lang="en-US" dirty="0"/>
              <a:t> in order to </a:t>
            </a:r>
            <a:r>
              <a:rPr lang="en-US" dirty="0" err="1"/>
              <a:t>socialise</a:t>
            </a:r>
            <a:r>
              <a:rPr lang="en-US" dirty="0"/>
              <a:t> with our friends and family.</a:t>
            </a:r>
          </a:p>
          <a:p>
            <a:r>
              <a:rPr lang="en-US" dirty="0"/>
              <a:t>These sites allow us to create ‘Networks of Friends’ where the important people in our lives are able to see our views, opinions, life events &amp; photos when we share them on these sites. We can even message people directly as most social networking sites have instant messaging features built in.</a:t>
            </a:r>
          </a:p>
          <a:p>
            <a:r>
              <a:rPr lang="en-US" dirty="0"/>
              <a:t>Social networking sites also allow you to create or join groups to talk to people with similar shared interests, such as a </a:t>
            </a:r>
            <a:r>
              <a:rPr lang="en-US" dirty="0" err="1"/>
              <a:t>tv</a:t>
            </a:r>
            <a:r>
              <a:rPr lang="en-US" dirty="0"/>
              <a:t> </a:t>
            </a:r>
            <a:r>
              <a:rPr lang="en-US" dirty="0" err="1"/>
              <a:t>programme</a:t>
            </a:r>
            <a:r>
              <a:rPr lang="en-US" dirty="0"/>
              <a:t> or a football team.</a:t>
            </a:r>
          </a:p>
          <a:p>
            <a:r>
              <a:rPr lang="en-US" dirty="0"/>
              <a:t>There are some drawbacks to social networking though. They can be seen as very distracting and time-consuming which can affect productivity in the workplace. Some believe it has reduced the amount of face-to-face interaction we have on a daily basis too.</a:t>
            </a:r>
          </a:p>
          <a:p>
            <a:endParaRPr lang="en-GB" b="1" dirty="0"/>
          </a:p>
          <a:p>
            <a:r>
              <a:rPr lang="en-US" dirty="0"/>
              <a:t>Voice over Internet Protocol is a type of software that allows you to have a real-time voice and video conversation. Skype is a popular example of this kind of software.</a:t>
            </a:r>
          </a:p>
          <a:p>
            <a:r>
              <a:rPr lang="en-US" dirty="0"/>
              <a:t>We commonly use a personal computer or mobile device to hold VoIP calls. However, many different entertainment devices, such as smart televisions and games consoles, can also use software like Skype.</a:t>
            </a:r>
          </a:p>
          <a:p>
            <a:r>
              <a:rPr lang="en-US" dirty="0"/>
              <a:t>This has become more and more popular as an alternative to traditional phone calls in recent years. This is due to its ability to have video along with voice, the ability to hold group conversations and it being much cheaper (most VoIP software is free to use). This makes it a particularly useful tool to keep in touch with family and friends living in other countries.</a:t>
            </a:r>
          </a:p>
          <a:p>
            <a:endParaRPr lang="en-GB" b="1" dirty="0"/>
          </a:p>
          <a:p>
            <a:r>
              <a:rPr lang="en-GB" b="1" dirty="0"/>
              <a:t>Retail</a:t>
            </a:r>
          </a:p>
          <a:p>
            <a:r>
              <a:rPr lang="en-US" dirty="0"/>
              <a:t>Online retail websites, like Amazon, allow us to purchase pretty much anything we can think of, often even being able to have the products delivered the same day. This is so popular that most high street shops also have an online retail website. You can even buy your groceries from the supermarket online.</a:t>
            </a:r>
          </a:p>
          <a:p>
            <a:r>
              <a:rPr lang="en-US" dirty="0"/>
              <a:t>Online banking allows us to manage our finances, including checking our bank statements and transferring money. We can do all this from our own home without ever needing to visit the bank. Mobile online banking has become so popular that most banks have a dedicated mobile app.</a:t>
            </a:r>
          </a:p>
          <a:p>
            <a:r>
              <a:rPr lang="en-US" dirty="0"/>
              <a:t>Online shopping and banking save us the time and money involved with travelling to the shops and our bank. It’s also extremely helpful for people who live in remote locations and for people with disabilities who would have difficulty in getting to the high street.</a:t>
            </a:r>
          </a:p>
          <a:p>
            <a:endParaRPr lang="en-GB" b="1" dirty="0"/>
          </a:p>
          <a:p>
            <a:r>
              <a:rPr lang="en-US" dirty="0"/>
              <a:t>An Electronic Point of Sale (EPOS) is a </a:t>
            </a:r>
            <a:r>
              <a:rPr lang="en-US" dirty="0" err="1"/>
              <a:t>computerised</a:t>
            </a:r>
            <a:r>
              <a:rPr lang="en-US" dirty="0"/>
              <a:t> checkout till. It uses digital devices to record sales as well as to take payment for those sales.</a:t>
            </a:r>
          </a:p>
          <a:p>
            <a:r>
              <a:rPr lang="en-US" dirty="0"/>
              <a:t>For example, barcode readers are used to add new products to a sale and optical mark readers are used to input lottery tickets. Magnetic ink character readers are used to verify </a:t>
            </a:r>
            <a:r>
              <a:rPr lang="en-US" dirty="0" err="1"/>
              <a:t>cheques</a:t>
            </a:r>
            <a:r>
              <a:rPr lang="en-US" dirty="0"/>
              <a:t> that are used as payment and chip &amp; pin devices are used for taking card payments. We can even make contactless payments using our mobile devices by using NFC. Apple Pay is an example of this.</a:t>
            </a:r>
          </a:p>
          <a:p>
            <a:r>
              <a:rPr lang="en-US" dirty="0"/>
              <a:t>This has made the sales process much quicker and more efficient. It also reduces errors as staff don’t need to manually record sales and calculate total costs. We now even have self-service EPOS systems so that you don’t even need a sales assistant working at every till. This saves the business a lot of money and saves customers a lot of queuing time.</a:t>
            </a:r>
          </a:p>
          <a:p>
            <a:endParaRPr lang="en-US" b="1" dirty="0"/>
          </a:p>
          <a:p>
            <a:endParaRPr lang="en-US" dirty="0"/>
          </a:p>
          <a:p>
            <a:r>
              <a:rPr lang="en-GB" b="1" dirty="0"/>
              <a:t>Organisational</a:t>
            </a:r>
            <a:r>
              <a:rPr lang="en-GB" b="1" baseline="0" dirty="0"/>
              <a:t> use</a:t>
            </a:r>
          </a:p>
          <a:p>
            <a:r>
              <a:rPr lang="en-US" b="1" dirty="0"/>
              <a:t>Administration</a:t>
            </a:r>
          </a:p>
          <a:p>
            <a:r>
              <a:rPr lang="en-US" dirty="0"/>
              <a:t>Spreadsheets and accounting software can be used by </a:t>
            </a:r>
            <a:r>
              <a:rPr lang="en-US" dirty="0" err="1"/>
              <a:t>organisations</a:t>
            </a:r>
            <a:r>
              <a:rPr lang="en-US" dirty="0"/>
              <a:t> to manage their finances. This could be tracking sales and expenditure and calculating tax for example.</a:t>
            </a:r>
          </a:p>
          <a:p>
            <a:r>
              <a:rPr lang="en-US" dirty="0"/>
              <a:t>Most businesses will also make heavy use of personal computers in order to use software like word processors, desktop publishing, and presentation software in order to produce documents they require for their business operation. This might be producing a sales report for senior management, a presentation to give to investors or brochures to advertise products.</a:t>
            </a:r>
          </a:p>
          <a:p>
            <a:r>
              <a:rPr lang="en-US" dirty="0"/>
              <a:t>Businesses will also use digital devices for the internal and external dissemination of this information. Thanks to communication devices and servers, for example, we can share information through email or over a local area network and using mobile devices we can access this information on the go.</a:t>
            </a:r>
          </a:p>
          <a:p>
            <a:r>
              <a:rPr lang="en-US" dirty="0"/>
              <a:t>This helps to make the business much more productive. Less time is spent correcting human error as so much is done by the computer and sharing information can be done so much quicker using email and cloud storage.</a:t>
            </a:r>
          </a:p>
          <a:p>
            <a:endParaRPr lang="en-GB" b="1" dirty="0"/>
          </a:p>
          <a:p>
            <a:endParaRPr lang="en-GB" b="1" dirty="0"/>
          </a:p>
          <a:p>
            <a:r>
              <a:rPr lang="en-US" b="1" dirty="0"/>
              <a:t>Video Conferencing</a:t>
            </a:r>
          </a:p>
          <a:p>
            <a:r>
              <a:rPr lang="en-US" dirty="0"/>
              <a:t>There are a number of software packages that are designed to allow you to hold meetings over the internet, as opposed to face to face. A popular example of this software would be Citrix </a:t>
            </a:r>
            <a:r>
              <a:rPr lang="en-US" dirty="0" err="1"/>
              <a:t>GoToMeeting</a:t>
            </a:r>
            <a:r>
              <a:rPr lang="en-US" dirty="0"/>
              <a:t>.</a:t>
            </a:r>
          </a:p>
          <a:p>
            <a:r>
              <a:rPr lang="en-US" dirty="0"/>
              <a:t>These video conferencing software packages allow you to have voice and video conversation like with VoIP. However, they are designed to have multiple people take part in the meeting and have added features, like being able to display a presentation and share documents with those in the meeting.</a:t>
            </a:r>
          </a:p>
          <a:p>
            <a:r>
              <a:rPr lang="en-US" dirty="0"/>
              <a:t>This saves a business a lot of time and money as employees will not have to travel to the same location in order to take part in the meeting. This also helps to support employees with working from home.</a:t>
            </a:r>
          </a:p>
          <a:p>
            <a:endParaRPr lang="en-GB" b="1" dirty="0"/>
          </a:p>
          <a:p>
            <a:r>
              <a:rPr lang="en-US" b="1" dirty="0"/>
              <a:t>Design &amp; Manufacturing</a:t>
            </a:r>
          </a:p>
          <a:p>
            <a:r>
              <a:rPr lang="en-US" dirty="0"/>
              <a:t>The manufacturing and construction industry makes use of digital devices heavily for their business operations.</a:t>
            </a:r>
          </a:p>
          <a:p>
            <a:r>
              <a:rPr lang="en-US" dirty="0"/>
              <a:t>Computer-Aided Design (CAD) software is used to produce technical drawings. This is used in the construction industry to create architectural drawings and the manufacturing industry to design products or parts.</a:t>
            </a:r>
          </a:p>
          <a:p>
            <a:r>
              <a:rPr lang="en-US" dirty="0"/>
              <a:t>We can then use Computer-Aided Manufacturing (CAM) controlled machinery to produce the objects we designed with the CAD software. This might be designing an action figure in CAD software and then a 3D printer to actually produce it.</a:t>
            </a:r>
          </a:p>
          <a:p>
            <a:r>
              <a:rPr lang="en-US" dirty="0"/>
              <a:t>This has made businesses much more efficient. Designs produced in CAD software can easily be modified if changes are required and final designs can be quickly sent to clients via email. When manufacturing the objects this is done with machinery which doesn’t require breaks and can work 24/7.</a:t>
            </a:r>
          </a:p>
          <a:p>
            <a:r>
              <a:rPr lang="en-US" dirty="0"/>
              <a:t>It also helps to reduce human error as CAM controlled machinery will always perform the same task to the exact same standard, never making mistakes. So you can be confident every component produced will work as expected.</a:t>
            </a:r>
          </a:p>
          <a:p>
            <a:endParaRPr lang="en-GB" b="1" dirty="0"/>
          </a:p>
          <a:p>
            <a:endParaRPr lang="en-GB" b="1" dirty="0"/>
          </a:p>
          <a:p>
            <a:r>
              <a:rPr lang="en-GB" b="1" dirty="0"/>
              <a:t>Creative</a:t>
            </a:r>
            <a:r>
              <a:rPr lang="en-GB" b="1" baseline="0" dirty="0"/>
              <a:t> tasks</a:t>
            </a:r>
          </a:p>
          <a:p>
            <a:r>
              <a:rPr lang="en-US" b="1" dirty="0"/>
              <a:t>3D Graphics</a:t>
            </a:r>
          </a:p>
          <a:p>
            <a:r>
              <a:rPr lang="en-US" dirty="0"/>
              <a:t>The video game and film industry make heavy use of personal computers for the creation of 3D graphics.</a:t>
            </a:r>
          </a:p>
          <a:p>
            <a:r>
              <a:rPr lang="en-US" dirty="0"/>
              <a:t>In the film industry, so-called ‘CG effects’ have heavily replaced older fashioned physical effects. You see 3D models produced using digital devices in almost every movie released nowadays. This is due to it often being quicker, and also because it is more flexible as changes can be easily made to a 3D model.</a:t>
            </a:r>
          </a:p>
          <a:p>
            <a:r>
              <a:rPr lang="en-US" dirty="0"/>
              <a:t>Similarly, the majority of high-end video games use 3D graphics for the game characters and environments. This has added a new level of realism to video games and we’re even using Virtual Reality headsets to experience the graphics in 3 dimensions.</a:t>
            </a:r>
          </a:p>
          <a:p>
            <a:r>
              <a:rPr lang="en-US" b="1" dirty="0"/>
              <a:t>Photo/Video Editing</a:t>
            </a:r>
          </a:p>
          <a:p>
            <a:r>
              <a:rPr lang="en-US" dirty="0"/>
              <a:t>When we take photos and videos using digital cameras, one of the biggest benefits is that we can load them onto a personal computer for editing.</a:t>
            </a:r>
          </a:p>
          <a:p>
            <a:r>
              <a:rPr lang="en-US" dirty="0"/>
              <a:t>Professional photographers now heavily use both digital cameras and personal computers for this purpose. This might be fixing the lighting of a picture of a house that an estate agent is selling, or even removing certain objects from the picture, such as a bin. It could also be removed blemishes, such as spots or red-eye from a photo of a person.</a:t>
            </a:r>
          </a:p>
          <a:p>
            <a:r>
              <a:rPr lang="en-US" dirty="0"/>
              <a:t>However, photo editing has been subject to some controversy. We commonly see people in magazines that are heavily edited which people say sets an unrealistic expectation of beauty, particularly with young people.</a:t>
            </a:r>
          </a:p>
          <a:p>
            <a:r>
              <a:rPr lang="en-US" dirty="0"/>
              <a:t>In addition, the movie industry is very reliant on these digital devices. Most films are shot on digital cameras and are then edited in video editing software on personal computers. These tools allow us to edit our videos with much greater simplicity and speed. We can also easily make multiple copies to ensure mistakes are recoverable.</a:t>
            </a:r>
          </a:p>
          <a:p>
            <a:r>
              <a:rPr lang="en-US" b="1" dirty="0"/>
              <a:t>Graphic Design</a:t>
            </a:r>
          </a:p>
          <a:p>
            <a:r>
              <a:rPr lang="en-US" dirty="0"/>
              <a:t>Logos, leaflets, brochures, magazines, books, comics. All of these and a wide variety of other graphics and documents are created through the use of personal computers running graphics editing and desktop publishing software.</a:t>
            </a:r>
          </a:p>
          <a:p>
            <a:r>
              <a:rPr lang="en-US" dirty="0"/>
              <a:t>Graphic designers used to do the majority of their work by hand. Books, for example, were typeset manually, positioning individual characters on a printing press. However, now we use desktop publishing software for designing the layout and typesetting things like books and magazines.</a:t>
            </a:r>
          </a:p>
          <a:p>
            <a:r>
              <a:rPr lang="en-US" dirty="0"/>
              <a:t>This is much more efficient than manually typesetting a book which would be a painstaking task, positioning the individual characters. We can also send the data off to printers quickly, such as by email, to produce the final book, magazine, etc.</a:t>
            </a:r>
          </a:p>
          <a:p>
            <a:endParaRPr lang="en-GB" b="1" dirty="0"/>
          </a:p>
          <a:p>
            <a:endParaRPr lang="en-US" b="1"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GB" b="1" dirty="0"/>
              <a:t>Education and training</a:t>
            </a:r>
            <a:endParaRPr lang="en-US" b="1" dirty="0"/>
          </a:p>
          <a:p>
            <a:r>
              <a:rPr lang="en-US" dirty="0"/>
              <a:t>Interactive Whiteboards are used by teachers in order to support teaching in front of a class. These interactive whiteboards are multifunctional devices. They display output on the screen but also take input as a teacher can use it as a </a:t>
            </a:r>
            <a:r>
              <a:rPr lang="en-US" dirty="0" err="1"/>
              <a:t>touchscreen</a:t>
            </a:r>
            <a:r>
              <a:rPr lang="en-US" dirty="0"/>
              <a:t> to write notes and input commands. This is beneficial over using a traditional whiteboard as any notes taken on the board can be saved to a central location that can be accessed by students to use outside of the classroom. You can also more easily &amp; neatly edit the notes taken and bring in content from other software applications.</a:t>
            </a:r>
          </a:p>
          <a:p>
            <a:endParaRPr lang="en-GB" dirty="0"/>
          </a:p>
          <a:p>
            <a:r>
              <a:rPr lang="en-US" dirty="0"/>
              <a:t>Virtual Learning Environments are also used in schools. This is like a website that allows teachers to upload resources to the site, such as presentations &amp; worksheets so that they can share them with students. This allows students to access their learning at home so they can prepare for lessons and exams. It also allows the students to submit work to their teacher for assessment, instant message teachers for help and take part in discussion forums with fellow students. Other than uploading work to share with students, teachers can then mark any work submitted by students on the VLE so the students can access their feedback wherever they are.</a:t>
            </a:r>
          </a:p>
          <a:p>
            <a:endParaRPr lang="en-GB" dirty="0"/>
          </a:p>
          <a:p>
            <a:r>
              <a:rPr lang="en-US" dirty="0"/>
              <a:t>One of the main areas we use digital devices to access education &amp; training is through online learning websites, </a:t>
            </a:r>
            <a:r>
              <a:rPr lang="en-US" dirty="0" err="1"/>
              <a:t>udemy</a:t>
            </a:r>
            <a:r>
              <a:rPr lang="en-US" dirty="0"/>
              <a:t> .We can access these sites through the use of personal computers, or through mobile devices. This allows you to access visual content like videos &amp; animation, as well as audio explanations of topics and terms.</a:t>
            </a:r>
          </a:p>
          <a:p>
            <a:r>
              <a:rPr lang="en-US" dirty="0"/>
              <a:t>A type of digital camera called a webcam is extremely popular in online learning too. Live training events are streamed over the internet using webcams and web conferencing software. An example of this is TED Talks. Even when not streaming though, traditional digital video cameras capture teachers giving explanations and demonstrations of the skills being learnt, which can then be shared online through sites like YouTube.</a:t>
            </a:r>
          </a:p>
          <a:p>
            <a:endParaRPr lang="en-GB" dirty="0"/>
          </a:p>
          <a:p>
            <a:r>
              <a:rPr lang="en-GB" b="1" dirty="0"/>
              <a:t>Personal </a:t>
            </a:r>
          </a:p>
          <a:p>
            <a:r>
              <a:rPr lang="en-US" dirty="0"/>
              <a:t>In particular, internet streaming has changed the way we access </a:t>
            </a:r>
            <a:r>
              <a:rPr lang="en-US" dirty="0" err="1"/>
              <a:t>tv</a:t>
            </a:r>
            <a:r>
              <a:rPr lang="en-US" dirty="0"/>
              <a:t>, film &amp; music, as we often no longer store the files on our own computer and instead play them straight off the internet. This has made accessing this media content cheaper and saves us on hard disk space. Digital media players are now often used to access streaming content on our television set.</a:t>
            </a:r>
          </a:p>
          <a:p>
            <a:r>
              <a:rPr lang="en-US" dirty="0"/>
              <a:t>Video game consoles are also a very popular home entertainment digital device that we use in our personal lives. This allows us to play games online with our friends without needing to be in the same location. We also play video games on mobile devices and personal computers too. A drawback though is that this growth of digital content has also seen a rise of piracy, where </a:t>
            </a:r>
            <a:r>
              <a:rPr lang="en-US" dirty="0" err="1"/>
              <a:t>tv</a:t>
            </a:r>
            <a:r>
              <a:rPr lang="en-US" dirty="0"/>
              <a:t>, films, music &amp; games are illegally transferred over the internet for free.</a:t>
            </a:r>
          </a:p>
          <a:p>
            <a:r>
              <a:rPr lang="en-US" dirty="0"/>
              <a:t>We now control many of our home appliances through the use of digital devices. Doing this is a major area of what we know as ‘ubiquitous computing’, or the ‘Internet of Things’.</a:t>
            </a:r>
          </a:p>
          <a:p>
            <a:r>
              <a:rPr lang="en-US" dirty="0"/>
              <a:t>An example of this is controlling our central heating system through the use of our </a:t>
            </a:r>
            <a:r>
              <a:rPr lang="en-US" dirty="0" err="1"/>
              <a:t>smartphone</a:t>
            </a:r>
            <a:r>
              <a:rPr lang="en-US" dirty="0"/>
              <a:t>. This allows us to turn the heating on or off without being at home. We’re also starting to see fridges that know when you’re running low on certain items like milk and can inform you to buy more on your </a:t>
            </a:r>
            <a:r>
              <a:rPr lang="en-US" dirty="0" err="1"/>
              <a:t>smartphone</a:t>
            </a:r>
            <a:r>
              <a:rPr lang="en-US" dirty="0"/>
              <a:t>.</a:t>
            </a:r>
          </a:p>
          <a:p>
            <a:r>
              <a:rPr lang="en-US" dirty="0"/>
              <a:t>This offers great convenience for us as it can automate many common daily routines, freeing us up to perform other tasks. It can also help to reduce costs and conserve energy, for example, you can turn your heating off when you’re not at home and only turn it on when you need it using a mobile app.</a:t>
            </a:r>
          </a:p>
          <a:p>
            <a:endParaRPr lang="en-GB" dirty="0"/>
          </a:p>
          <a:p>
            <a:endParaRPr lang="en-US" dirty="0"/>
          </a:p>
          <a:p>
            <a:endParaRPr lang="en-US" dirty="0"/>
          </a:p>
          <a:p>
            <a:r>
              <a:rPr lang="en-GB" b="1" dirty="0"/>
              <a:t>Social</a:t>
            </a:r>
          </a:p>
          <a:p>
            <a:r>
              <a:rPr lang="en-US" dirty="0"/>
              <a:t>We use personal computers and mobile devices all the time to access social networking sites like </a:t>
            </a:r>
            <a:r>
              <a:rPr lang="en-US" dirty="0" err="1"/>
              <a:t>Facebook</a:t>
            </a:r>
            <a:r>
              <a:rPr lang="en-US" dirty="0"/>
              <a:t> in order to </a:t>
            </a:r>
            <a:r>
              <a:rPr lang="en-US" dirty="0" err="1"/>
              <a:t>socialise</a:t>
            </a:r>
            <a:r>
              <a:rPr lang="en-US" dirty="0"/>
              <a:t> with our friends and family.</a:t>
            </a:r>
          </a:p>
          <a:p>
            <a:r>
              <a:rPr lang="en-US" dirty="0"/>
              <a:t>These sites allow us to create ‘Networks of Friends’ where the important people in our lives are able to see our views, opinions, life events &amp; photos when we share them on these sites. We can even message people directly as most social networking sites have instant messaging features built in.</a:t>
            </a:r>
          </a:p>
          <a:p>
            <a:r>
              <a:rPr lang="en-US" dirty="0"/>
              <a:t>Social networking sites also allow you to create or join groups to talk to people with similar shared interests, such as a </a:t>
            </a:r>
            <a:r>
              <a:rPr lang="en-US" dirty="0" err="1"/>
              <a:t>tv</a:t>
            </a:r>
            <a:r>
              <a:rPr lang="en-US" dirty="0"/>
              <a:t> </a:t>
            </a:r>
            <a:r>
              <a:rPr lang="en-US" dirty="0" err="1"/>
              <a:t>programme</a:t>
            </a:r>
            <a:r>
              <a:rPr lang="en-US" dirty="0"/>
              <a:t> or a football team.</a:t>
            </a:r>
          </a:p>
          <a:p>
            <a:r>
              <a:rPr lang="en-US" dirty="0"/>
              <a:t>There are some drawbacks to social networking though. They can be seen as very distracting and time-consuming which can affect productivity in the workplace. Some believe it has reduced the amount of face-to-face interaction we have on a daily basis too.</a:t>
            </a:r>
          </a:p>
          <a:p>
            <a:endParaRPr lang="en-GB" b="1" dirty="0"/>
          </a:p>
          <a:p>
            <a:r>
              <a:rPr lang="en-US" dirty="0"/>
              <a:t>Voice over Internet Protocol is a type of software that allows you to have a real-time voice and video conversation. Skype is a popular example of this kind of software.</a:t>
            </a:r>
          </a:p>
          <a:p>
            <a:r>
              <a:rPr lang="en-US" dirty="0"/>
              <a:t>We commonly use a personal computer or mobile device to hold VoIP calls. However, many different entertainment devices, such as smart televisions and games consoles, can also use software like Skype.</a:t>
            </a:r>
          </a:p>
          <a:p>
            <a:r>
              <a:rPr lang="en-US" dirty="0"/>
              <a:t>This has become more and more popular as an alternative to traditional phone calls in recent years. This is due to its ability to have video along with voice, the ability to hold group conversations and it being much cheaper (most VoIP software is free to use). This makes it a particularly useful tool to keep in touch with family and friends living in other countries.</a:t>
            </a:r>
          </a:p>
          <a:p>
            <a:endParaRPr lang="en-GB" b="1" dirty="0"/>
          </a:p>
          <a:p>
            <a:r>
              <a:rPr lang="en-GB" b="1" dirty="0"/>
              <a:t>Retail</a:t>
            </a:r>
          </a:p>
          <a:p>
            <a:r>
              <a:rPr lang="en-US" dirty="0"/>
              <a:t>Online retail websites, like Amazon, allow us to purchase pretty much anything we can think of, often even being able to have the products delivered the same day. This is so popular that most high street shops also have an online retail website. You can even buy your groceries from the supermarket online.</a:t>
            </a:r>
          </a:p>
          <a:p>
            <a:r>
              <a:rPr lang="en-US" dirty="0"/>
              <a:t>Online banking allows us to manage our finances, including checking our bank statements and transferring money. We can do all this from our own home without ever needing to visit the bank. Mobile online banking has become so popular that most banks have a dedicated mobile app.</a:t>
            </a:r>
          </a:p>
          <a:p>
            <a:r>
              <a:rPr lang="en-US" dirty="0"/>
              <a:t>Online shopping and banking save us the time and money involved with travelling to the shops and our bank. It’s also extremely helpful for people who live in remote locations and for people with disabilities who would have difficulty in getting to the high street.</a:t>
            </a:r>
          </a:p>
          <a:p>
            <a:endParaRPr lang="en-GB" b="1" dirty="0"/>
          </a:p>
          <a:p>
            <a:r>
              <a:rPr lang="en-US" dirty="0"/>
              <a:t>An Electronic Point of Sale (EPOS) is a </a:t>
            </a:r>
            <a:r>
              <a:rPr lang="en-US" dirty="0" err="1"/>
              <a:t>computerised</a:t>
            </a:r>
            <a:r>
              <a:rPr lang="en-US" dirty="0"/>
              <a:t> checkout till. It uses digital devices to record sales as well as to take payment for those sales.</a:t>
            </a:r>
          </a:p>
          <a:p>
            <a:r>
              <a:rPr lang="en-US" dirty="0"/>
              <a:t>For example, barcode readers are used to add new products to a sale and optical mark readers are used to input lottery tickets. Magnetic ink character readers are used to verify </a:t>
            </a:r>
            <a:r>
              <a:rPr lang="en-US" dirty="0" err="1"/>
              <a:t>cheques</a:t>
            </a:r>
            <a:r>
              <a:rPr lang="en-US" dirty="0"/>
              <a:t> that are used as payment and chip &amp; pin devices are used for taking card payments. We can even make contactless payments using our mobile devices by using NFC. Apple Pay is an example of this.</a:t>
            </a:r>
          </a:p>
          <a:p>
            <a:r>
              <a:rPr lang="en-US" dirty="0"/>
              <a:t>This has made the sales process much quicker and more efficient. It also reduces errors as staff don’t need to manually record sales and calculate total costs. We now even have self-service EPOS systems so that you don’t even need a sales assistant working at every till. This saves the business a lot of money and saves customers a lot of queuing time.</a:t>
            </a:r>
          </a:p>
          <a:p>
            <a:endParaRPr lang="en-US" b="1" dirty="0"/>
          </a:p>
          <a:p>
            <a:endParaRPr lang="en-US" dirty="0"/>
          </a:p>
          <a:p>
            <a:r>
              <a:rPr lang="en-GB" b="1" dirty="0"/>
              <a:t>Organisational</a:t>
            </a:r>
            <a:r>
              <a:rPr lang="en-GB" b="1" baseline="0" dirty="0"/>
              <a:t> use</a:t>
            </a:r>
          </a:p>
          <a:p>
            <a:r>
              <a:rPr lang="en-US" b="1" dirty="0"/>
              <a:t>Administration</a:t>
            </a:r>
          </a:p>
          <a:p>
            <a:r>
              <a:rPr lang="en-US" dirty="0"/>
              <a:t>Spreadsheets and accounting software can be used by </a:t>
            </a:r>
            <a:r>
              <a:rPr lang="en-US" dirty="0" err="1"/>
              <a:t>organisations</a:t>
            </a:r>
            <a:r>
              <a:rPr lang="en-US" dirty="0"/>
              <a:t> to manage their finances. This could be tracking sales and expenditure and calculating tax for example.</a:t>
            </a:r>
          </a:p>
          <a:p>
            <a:r>
              <a:rPr lang="en-US" dirty="0"/>
              <a:t>Most businesses will also make heavy use of personal computers in order to use software like word processors, desktop publishing, and presentation software in order to produce documents they require for their business operation. This might be producing a sales report for senior management, a presentation to give to investors or brochures to advertise products.</a:t>
            </a:r>
          </a:p>
          <a:p>
            <a:r>
              <a:rPr lang="en-US" dirty="0"/>
              <a:t>Businesses will also use digital devices for the internal and external dissemination of this information. Thanks to communication devices and servers, for example, we can share information through email or over a local area network and using mobile devices we can access this information on the go.</a:t>
            </a:r>
          </a:p>
          <a:p>
            <a:r>
              <a:rPr lang="en-US" dirty="0"/>
              <a:t>This helps to make the business much more productive. Less time is spent correcting human error as so much is done by the computer and sharing information can be done so much quicker using email and cloud storage.</a:t>
            </a:r>
          </a:p>
          <a:p>
            <a:endParaRPr lang="en-GB" b="1" dirty="0"/>
          </a:p>
          <a:p>
            <a:endParaRPr lang="en-GB" b="1" dirty="0"/>
          </a:p>
          <a:p>
            <a:r>
              <a:rPr lang="en-US" b="1" dirty="0"/>
              <a:t>Video Conferencing</a:t>
            </a:r>
          </a:p>
          <a:p>
            <a:r>
              <a:rPr lang="en-US" dirty="0"/>
              <a:t>There are a number of software packages that are designed to allow you to hold meetings over the internet, as opposed to face to face. A popular example of this software would be Citrix </a:t>
            </a:r>
            <a:r>
              <a:rPr lang="en-US" dirty="0" err="1"/>
              <a:t>GoToMeeting</a:t>
            </a:r>
            <a:r>
              <a:rPr lang="en-US" dirty="0"/>
              <a:t>.</a:t>
            </a:r>
          </a:p>
          <a:p>
            <a:r>
              <a:rPr lang="en-US" dirty="0"/>
              <a:t>These video conferencing software packages allow you to have voice and video conversation like with VoIP. However, they are designed to have multiple people take part in the meeting and have added features, like being able to display a presentation and share documents with those in the meeting.</a:t>
            </a:r>
          </a:p>
          <a:p>
            <a:r>
              <a:rPr lang="en-US" dirty="0"/>
              <a:t>This saves a business a lot of time and money as employees will not have to travel to the same location in order to take part in the meeting. This also helps to support employees with working from home.</a:t>
            </a:r>
          </a:p>
          <a:p>
            <a:endParaRPr lang="en-GB" b="1" dirty="0"/>
          </a:p>
          <a:p>
            <a:r>
              <a:rPr lang="en-US" b="1" dirty="0"/>
              <a:t>Design &amp; Manufacturing</a:t>
            </a:r>
          </a:p>
          <a:p>
            <a:r>
              <a:rPr lang="en-US" dirty="0"/>
              <a:t>The manufacturing and construction industry makes use of digital devices heavily for their business operations.</a:t>
            </a:r>
          </a:p>
          <a:p>
            <a:r>
              <a:rPr lang="en-US" dirty="0"/>
              <a:t>Computer-Aided Design (CAD) software is used to produce technical drawings. This is used in the construction industry to create architectural drawings and the manufacturing industry to design products or parts.</a:t>
            </a:r>
          </a:p>
          <a:p>
            <a:r>
              <a:rPr lang="en-US" dirty="0"/>
              <a:t>We can then use Computer-Aided Manufacturing (CAM) controlled machinery to produce the objects we designed with the CAD software. This might be designing an action figure in CAD software and then a 3D printer to actually produce it.</a:t>
            </a:r>
          </a:p>
          <a:p>
            <a:r>
              <a:rPr lang="en-US" dirty="0"/>
              <a:t>This has made businesses much more efficient. Designs produced in CAD software can easily be modified if changes are required and final designs can be quickly sent to clients via email. When manufacturing the objects this is done with machinery which doesn’t require breaks and can work 24/7.</a:t>
            </a:r>
          </a:p>
          <a:p>
            <a:r>
              <a:rPr lang="en-US" dirty="0"/>
              <a:t>It also helps to reduce human error as CAM controlled machinery will always perform the same task to the exact same standard, never making mistakes. So you can be confident every component produced will work as expected.</a:t>
            </a:r>
          </a:p>
          <a:p>
            <a:endParaRPr lang="en-GB" b="1" dirty="0"/>
          </a:p>
          <a:p>
            <a:endParaRPr lang="en-GB" b="1" dirty="0"/>
          </a:p>
          <a:p>
            <a:r>
              <a:rPr lang="en-GB" b="1" dirty="0"/>
              <a:t>Creative</a:t>
            </a:r>
            <a:r>
              <a:rPr lang="en-GB" b="1" baseline="0" dirty="0"/>
              <a:t> tasks</a:t>
            </a:r>
          </a:p>
          <a:p>
            <a:r>
              <a:rPr lang="en-US" b="1" dirty="0"/>
              <a:t>3D Graphics</a:t>
            </a:r>
          </a:p>
          <a:p>
            <a:r>
              <a:rPr lang="en-US" dirty="0"/>
              <a:t>The video game and film industry make heavy use of personal computers for the creation of 3D graphics.</a:t>
            </a:r>
          </a:p>
          <a:p>
            <a:r>
              <a:rPr lang="en-US" dirty="0"/>
              <a:t>In the film industry, so-called ‘CG effects’ have heavily replaced older fashioned physical effects. You see 3D models produced using digital devices in almost every movie released nowadays. This is due to it often being quicker, and also because it is more flexible as changes can be easily made to a 3D model.</a:t>
            </a:r>
          </a:p>
          <a:p>
            <a:r>
              <a:rPr lang="en-US" dirty="0"/>
              <a:t>Similarly, the majority of high-end video games use 3D graphics for the game characters and environments. This has added a new level of realism to video games and we’re even using Virtual Reality headsets to experience the graphics in 3 dimensions.</a:t>
            </a:r>
          </a:p>
          <a:p>
            <a:r>
              <a:rPr lang="en-US" b="1" dirty="0"/>
              <a:t>Photo/Video Editing</a:t>
            </a:r>
          </a:p>
          <a:p>
            <a:r>
              <a:rPr lang="en-US" dirty="0"/>
              <a:t>When we take photos and videos using digital cameras, one of the biggest benefits is that we can load them onto a personal computer for editing.</a:t>
            </a:r>
          </a:p>
          <a:p>
            <a:r>
              <a:rPr lang="en-US" dirty="0"/>
              <a:t>Professional photographers now heavily use both digital cameras and personal computers for this purpose. This might be fixing the lighting of a picture of a house that an estate agent is selling, or even removing certain objects from the picture, such as a bin. It could also be removed blemishes, such as spots or red-eye from a photo of a person.</a:t>
            </a:r>
          </a:p>
          <a:p>
            <a:r>
              <a:rPr lang="en-US" dirty="0"/>
              <a:t>However, photo editing has been subject to some controversy. We commonly see people in magazines that are heavily edited which people say sets an unrealistic expectation of beauty, particularly with young people.</a:t>
            </a:r>
          </a:p>
          <a:p>
            <a:r>
              <a:rPr lang="en-US" dirty="0"/>
              <a:t>In addition, the movie industry is very reliant on these digital devices. Most films are shot on digital cameras and are then edited in video editing software on personal computers. These tools allow us to edit our videos with much greater simplicity and speed. We can also easily make multiple copies to ensure mistakes are recoverable.</a:t>
            </a:r>
          </a:p>
          <a:p>
            <a:r>
              <a:rPr lang="en-US" b="1" dirty="0"/>
              <a:t>Graphic Design</a:t>
            </a:r>
          </a:p>
          <a:p>
            <a:r>
              <a:rPr lang="en-US" dirty="0"/>
              <a:t>Logos, leaflets, brochures, magazines, books, comics. All of these and a wide variety of other graphics and documents are created through the use of personal computers running graphics editing and desktop publishing software.</a:t>
            </a:r>
          </a:p>
          <a:p>
            <a:r>
              <a:rPr lang="en-US" dirty="0"/>
              <a:t>Graphic designers used to do the majority of their work by hand. Books, for example, were typeset manually, positioning individual characters on a printing press. However, now we use desktop publishing software for designing the layout and typesetting things like books and magazines.</a:t>
            </a:r>
          </a:p>
          <a:p>
            <a:r>
              <a:rPr lang="en-US" dirty="0"/>
              <a:t>This is much more efficient than manually typesetting a book which would be a painstaking task, positioning the individual characters. We can also send the data off to printers quickly, such as by email, to produce the final book, magazine, etc.</a:t>
            </a:r>
          </a:p>
          <a:p>
            <a:endParaRPr lang="en-GB" b="1" dirty="0"/>
          </a:p>
          <a:p>
            <a:endParaRPr lang="en-US" b="1" dirty="0"/>
          </a:p>
        </p:txBody>
      </p:sp>
      <p:sp>
        <p:nvSpPr>
          <p:cNvPr id="4" name="Slide Number Placeholder 3"/>
          <p:cNvSpPr>
            <a:spLocks noGrp="1"/>
          </p:cNvSpPr>
          <p:nvPr>
            <p:ph type="sldNum" sz="quarter" idx="10"/>
          </p:nvPr>
        </p:nvSpPr>
        <p:spPr/>
        <p:txBody>
          <a:bodyPr/>
          <a:lstStyle/>
          <a:p>
            <a:fld id="{2292C247-66CD-4762-B2E2-E3AAFEB585B8}" type="slidenum">
              <a:rPr lang="en-GB" smtClean="0"/>
              <a:pPr/>
              <a:t>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A72B23-6661-4B08-846E-72B709C074F9}" type="datetimeFigureOut">
              <a:rPr lang="en-US" smtClean="0"/>
              <a:pPr/>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72B23-6661-4B08-846E-72B709C074F9}" type="datetimeFigureOut">
              <a:rPr lang="en-US" smtClean="0"/>
              <a:pPr/>
              <a:t>9/17/2021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72B23-6661-4B08-846E-72B709C074F9}" type="datetimeFigureOut">
              <a:rPr lang="en-US" smtClean="0"/>
              <a:pPr/>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72B23-6661-4B08-846E-72B709C074F9}" type="datetimeFigureOut">
              <a:rPr lang="en-US" smtClean="0"/>
              <a:pPr/>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72B23-6661-4B08-846E-72B709C074F9}" type="datetimeFigureOut">
              <a:rPr lang="en-US" smtClean="0"/>
              <a:pPr/>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72B23-6661-4B08-846E-72B709C074F9}" type="datetimeFigureOut">
              <a:rPr lang="en-US" smtClean="0"/>
              <a:pPr/>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57150" y="6343650"/>
            <a:ext cx="2133600" cy="523220"/>
          </a:xfrm>
          <a:prstGeom prst="rect">
            <a:avLst/>
          </a:prstGeom>
          <a:solidFill>
            <a:srgbClr val="FFFF66"/>
          </a:solidFill>
        </p:spPr>
        <p:txBody>
          <a:bodyPr wrap="square" rtlCol="0">
            <a:spAutoFit/>
          </a:bodyPr>
          <a:lstStyle/>
          <a:p>
            <a:r>
              <a:rPr lang="en-GB" sz="2800" b="1" dirty="0">
                <a:latin typeface="Candara" panose="020E0502030303020204" pitchFamily="34" charset="0"/>
              </a:rPr>
              <a:t>KEYWORDS</a:t>
            </a:r>
            <a:r>
              <a:rPr lang="en-GB" sz="2400" b="1" dirty="0">
                <a:latin typeface="Candara" panose="020E0502030303020204" pitchFamily="34" charset="0"/>
              </a:rPr>
              <a:t>:</a:t>
            </a:r>
          </a:p>
        </p:txBody>
      </p:sp>
      <p:sp>
        <p:nvSpPr>
          <p:cNvPr id="8" name="Text Placeholder 7"/>
          <p:cNvSpPr>
            <a:spLocks noGrp="1"/>
          </p:cNvSpPr>
          <p:nvPr>
            <p:ph type="body" sz="quarter" idx="10"/>
          </p:nvPr>
        </p:nvSpPr>
        <p:spPr>
          <a:xfrm>
            <a:off x="2076450" y="6343650"/>
            <a:ext cx="7067550" cy="514350"/>
          </a:xfrm>
          <a:prstGeom prst="rect">
            <a:avLst/>
          </a:prstGeom>
          <a:solidFill>
            <a:srgbClr val="FFFF66"/>
          </a:solidFill>
        </p:spPr>
        <p:txBody>
          <a:bodyPr/>
          <a:lstStyle>
            <a:lvl1pPr marL="0" indent="0">
              <a:buNone/>
              <a:defRPr sz="2400" b="1" i="1">
                <a:latin typeface="Candara" panose="020E0502030303020204" pitchFamily="34" charset="0"/>
              </a:defRPr>
            </a:lvl1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475316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85E350-1B7C-4D5C-9D5A-FBAB92A0CC68}"/>
              </a:ext>
            </a:extLst>
          </p:cNvPr>
          <p:cNvSpPr/>
          <p:nvPr/>
        </p:nvSpPr>
        <p:spPr>
          <a:xfrm>
            <a:off x="297661" y="290568"/>
            <a:ext cx="8579090" cy="1834063"/>
          </a:xfrm>
          <a:prstGeom prst="rect">
            <a:avLst/>
          </a:prstGeom>
          <a:solidFill>
            <a:schemeClr val="accent1"/>
          </a:solidFill>
          <a:ln w="25400" cap="flat"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77AE0DE-3934-48EA-A400-181581057790}"/>
              </a:ext>
            </a:extLst>
          </p:cNvPr>
          <p:cNvSpPr>
            <a:spLocks noGrp="1"/>
          </p:cNvSpPr>
          <p:nvPr>
            <p:ph type="title"/>
          </p:nvPr>
        </p:nvSpPr>
        <p:spPr>
          <a:xfrm>
            <a:off x="643855" y="295461"/>
            <a:ext cx="7886699" cy="1325563"/>
          </a:xfrm>
        </p:spPr>
        <p:txBody>
          <a:bodyPr>
            <a:normAutofit/>
          </a:bodyPr>
          <a:lstStyle>
            <a:lvl1pPr algn="ctr">
              <a:defRPr sz="5400"/>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914E7EAF-EB5A-47B4-9354-6F0667DA3000}"/>
              </a:ext>
            </a:extLst>
          </p:cNvPr>
          <p:cNvSpPr>
            <a:spLocks noGrp="1"/>
          </p:cNvSpPr>
          <p:nvPr>
            <p:ph idx="1"/>
          </p:nvPr>
        </p:nvSpPr>
        <p:spPr>
          <a:xfrm>
            <a:off x="282455" y="2754018"/>
            <a:ext cx="8579090" cy="3290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37004740-E38E-4EF9-B8C8-9928377D9F78}"/>
              </a:ext>
            </a:extLst>
          </p:cNvPr>
          <p:cNvSpPr>
            <a:spLocks noGrp="1"/>
          </p:cNvSpPr>
          <p:nvPr>
            <p:ph type="dt" sz="half" idx="10"/>
          </p:nvPr>
        </p:nvSpPr>
        <p:spPr>
          <a:xfrm>
            <a:off x="1544683" y="6356351"/>
            <a:ext cx="1242605" cy="365125"/>
          </a:xfrm>
        </p:spPr>
        <p:txBody>
          <a:bodyPr/>
          <a:lstStyle/>
          <a:p>
            <a:fld id="{1B51A21C-5FC5-4D18-B311-788881A3066B}" type="datetimeFigureOut">
              <a:rPr lang="en-GB" smtClean="0"/>
              <a:pPr/>
              <a:t>17/09/2021</a:t>
            </a:fld>
            <a:endParaRPr lang="en-GB"/>
          </a:p>
        </p:txBody>
      </p:sp>
      <p:sp>
        <p:nvSpPr>
          <p:cNvPr id="5" name="Footer Placeholder 4">
            <a:extLst>
              <a:ext uri="{FF2B5EF4-FFF2-40B4-BE49-F238E27FC236}">
                <a16:creationId xmlns:a16="http://schemas.microsoft.com/office/drawing/2014/main" id="{55736A67-309F-4EED-B41B-1B302521D6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18DEB1-7335-40EA-B129-B274C9D69F4D}"/>
              </a:ext>
            </a:extLst>
          </p:cNvPr>
          <p:cNvSpPr>
            <a:spLocks noGrp="1"/>
          </p:cNvSpPr>
          <p:nvPr>
            <p:ph type="sldNum" sz="quarter" idx="12"/>
          </p:nvPr>
        </p:nvSpPr>
        <p:spPr>
          <a:xfrm>
            <a:off x="297659" y="6356350"/>
            <a:ext cx="1011893" cy="365125"/>
          </a:xfrm>
          <a:prstGeom prst="rect">
            <a:avLst/>
          </a:prstGeom>
        </p:spPr>
        <p:txBody>
          <a:bodyPr/>
          <a:lstStyle>
            <a:lvl1pPr algn="l">
              <a:defRPr/>
            </a:lvl1pPr>
          </a:lstStyle>
          <a:p>
            <a:fld id="{63B67EDE-8093-4E74-B269-8FC1F2CF03E5}" type="slidenum">
              <a:rPr lang="en-GB" smtClean="0"/>
              <a:pPr/>
              <a:t>‹#›</a:t>
            </a:fld>
            <a:endParaRPr lang="en-GB"/>
          </a:p>
        </p:txBody>
      </p:sp>
      <p:pic>
        <p:nvPicPr>
          <p:cNvPr id="8" name="Picture 7" descr="A picture containing clipart&#10;&#10;Description automatically generated">
            <a:extLst>
              <a:ext uri="{FF2B5EF4-FFF2-40B4-BE49-F238E27FC236}">
                <a16:creationId xmlns:a16="http://schemas.microsoft.com/office/drawing/2014/main" id="{AB3D657B-EB80-4E8B-A2F0-9428D069F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3549" y="6195296"/>
            <a:ext cx="1723202" cy="539343"/>
          </a:xfrm>
          <a:prstGeom prst="rect">
            <a:avLst/>
          </a:prstGeom>
        </p:spPr>
      </p:pic>
      <p:sp>
        <p:nvSpPr>
          <p:cNvPr id="16" name="Text Placeholder 15">
            <a:extLst>
              <a:ext uri="{FF2B5EF4-FFF2-40B4-BE49-F238E27FC236}">
                <a16:creationId xmlns:a16="http://schemas.microsoft.com/office/drawing/2014/main" id="{EED44542-4BA9-4639-9A92-3385C788E8DC}"/>
              </a:ext>
            </a:extLst>
          </p:cNvPr>
          <p:cNvSpPr>
            <a:spLocks noGrp="1"/>
          </p:cNvSpPr>
          <p:nvPr>
            <p:ph type="body" sz="quarter" idx="14"/>
          </p:nvPr>
        </p:nvSpPr>
        <p:spPr>
          <a:xfrm>
            <a:off x="644129" y="1644651"/>
            <a:ext cx="7886700" cy="479425"/>
          </a:xfrm>
        </p:spPr>
        <p:txBody>
          <a:bodyPr anchor="t">
            <a:normAutofit/>
          </a:bodyPr>
          <a:lstStyle>
            <a:lvl1pPr marL="0" indent="0" algn="ctr">
              <a:buNone/>
              <a:defRPr sz="1900"/>
            </a:lvl1pPr>
            <a:lvl5pPr marL="1828800" indent="0">
              <a:buNone/>
              <a:defRPr/>
            </a:lvl5pPr>
          </a:lstStyle>
          <a:p>
            <a:pPr lvl="0"/>
            <a:r>
              <a:rPr lang="en-US"/>
              <a:t>Click to edit Master text styles</a:t>
            </a:r>
          </a:p>
        </p:txBody>
      </p:sp>
      <p:cxnSp>
        <p:nvCxnSpPr>
          <p:cNvPr id="17" name="Straight Connector 16">
            <a:extLst>
              <a:ext uri="{FF2B5EF4-FFF2-40B4-BE49-F238E27FC236}">
                <a16:creationId xmlns:a16="http://schemas.microsoft.com/office/drawing/2014/main" id="{FC566EE3-A78E-4457-B981-B7AAEFED0F23}"/>
              </a:ext>
            </a:extLst>
          </p:cNvPr>
          <p:cNvCxnSpPr>
            <a:cxnSpLocks/>
          </p:cNvCxnSpPr>
          <p:nvPr/>
        </p:nvCxnSpPr>
        <p:spPr>
          <a:xfrm>
            <a:off x="1672559" y="1522292"/>
            <a:ext cx="58293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511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75342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72B23-6661-4B08-846E-72B709C074F9}" type="datetimeFigureOut">
              <a:rPr lang="en-US" smtClean="0"/>
              <a:pPr/>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er Activity">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A72B23-6661-4B08-846E-72B709C074F9}" type="datetimeFigureOut">
              <a:rPr lang="en-US" smtClean="0"/>
              <a:pPr/>
              <a:t>9/17/2021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
        <p:nvSpPr>
          <p:cNvPr id="7" name="TextBox 6"/>
          <p:cNvSpPr txBox="1"/>
          <p:nvPr userDrawn="1"/>
        </p:nvSpPr>
        <p:spPr>
          <a:xfrm>
            <a:off x="2895600" y="457200"/>
            <a:ext cx="5867400" cy="830997"/>
          </a:xfrm>
          <a:prstGeom prst="rect">
            <a:avLst/>
          </a:prstGeom>
          <a:noFill/>
        </p:spPr>
        <p:txBody>
          <a:bodyPr wrap="square" rtlCol="0">
            <a:spAutoFit/>
          </a:bodyPr>
          <a:lstStyle/>
          <a:p>
            <a:r>
              <a:rPr lang="en-US" sz="4800" b="1" dirty="0">
                <a:latin typeface="Century Gothic" pitchFamily="34" charset="0"/>
              </a:rPr>
              <a:t>Starter Activity </a:t>
            </a:r>
          </a:p>
        </p:txBody>
      </p:sp>
      <p:sp>
        <p:nvSpPr>
          <p:cNvPr id="8" name="Rectangle 7"/>
          <p:cNvSpPr/>
          <p:nvPr userDrawn="1"/>
        </p:nvSpPr>
        <p:spPr>
          <a:xfrm>
            <a:off x="533400" y="1447800"/>
            <a:ext cx="8153400" cy="4648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sson objectives">
    <p:spTree>
      <p:nvGrpSpPr>
        <p:cNvPr id="1" name=""/>
        <p:cNvGrpSpPr/>
        <p:nvPr/>
      </p:nvGrpSpPr>
      <p:grpSpPr>
        <a:xfrm>
          <a:off x="0" y="0"/>
          <a:ext cx="0" cy="0"/>
          <a:chOff x="0" y="0"/>
          <a:chExt cx="0" cy="0"/>
        </a:xfrm>
      </p:grpSpPr>
      <p:sp>
        <p:nvSpPr>
          <p:cNvPr id="14" name="Rectangle 13"/>
          <p:cNvSpPr/>
          <p:nvPr userDrawn="1"/>
        </p:nvSpPr>
        <p:spPr>
          <a:xfrm>
            <a:off x="52876" y="5088481"/>
            <a:ext cx="9031407" cy="1727742"/>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lumMod val="95000"/>
                </a:schemeClr>
              </a:solidFill>
            </a:endParaRPr>
          </a:p>
        </p:txBody>
      </p:sp>
      <p:graphicFrame>
        <p:nvGraphicFramePr>
          <p:cNvPr id="6" name="Diagram 5"/>
          <p:cNvGraphicFramePr/>
          <p:nvPr userDrawn="1">
            <p:extLst>
              <p:ext uri="{D42A27DB-BD31-4B8C-83A1-F6EECF244321}">
                <p14:modId xmlns:p14="http://schemas.microsoft.com/office/powerpoint/2010/main" val="1787189869"/>
              </p:ext>
            </p:extLst>
          </p:nvPr>
        </p:nvGraphicFramePr>
        <p:xfrm>
          <a:off x="175836" y="5245342"/>
          <a:ext cx="8752264" cy="1748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userDrawn="1"/>
        </p:nvSpPr>
        <p:spPr>
          <a:xfrm>
            <a:off x="81043" y="5088481"/>
            <a:ext cx="1779303" cy="461666"/>
          </a:xfrm>
          <a:prstGeom prst="rect">
            <a:avLst/>
          </a:prstGeom>
          <a:noFill/>
        </p:spPr>
        <p:txBody>
          <a:bodyPr wrap="none" rtlCol="0">
            <a:spAutoFit/>
          </a:bodyPr>
          <a:lstStyle/>
          <a:p>
            <a:r>
              <a:rPr lang="en-GB" sz="2400" b="1" dirty="0"/>
              <a:t>Assessment:</a:t>
            </a:r>
          </a:p>
        </p:txBody>
      </p:sp>
      <p:sp>
        <p:nvSpPr>
          <p:cNvPr id="7" name="Rectangle 6"/>
          <p:cNvSpPr/>
          <p:nvPr userDrawn="1"/>
        </p:nvSpPr>
        <p:spPr>
          <a:xfrm rot="21051998">
            <a:off x="366667" y="5868334"/>
            <a:ext cx="669791" cy="1015663"/>
          </a:xfrm>
          <a:prstGeom prst="rect">
            <a:avLst/>
          </a:prstGeom>
        </p:spPr>
        <p:txBody>
          <a:bodyPr wrap="square">
            <a:spAutoFit/>
          </a:bodyPr>
          <a:lstStyle/>
          <a:p>
            <a:r>
              <a:rPr lang="en-GB" sz="6000" b="1" i="0"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Zapf Dingbats"/>
                <a:ea typeface="Zapf Dingbats"/>
                <a:cs typeface="Zapf Dingbats"/>
              </a:rPr>
              <a:t>✔</a:t>
            </a:r>
            <a:endParaRPr lang="en-GB" sz="8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0" name="Title 1"/>
          <p:cNvSpPr txBox="1">
            <a:spLocks/>
          </p:cNvSpPr>
          <p:nvPr userDrawn="1"/>
        </p:nvSpPr>
        <p:spPr>
          <a:xfrm>
            <a:off x="3573442" y="200467"/>
            <a:ext cx="5354658" cy="943432"/>
          </a:xfrm>
          <a:prstGeom prst="rect">
            <a:avLst/>
          </a:prstGeom>
          <a:effectLst/>
          <a:scene3d>
            <a:camera prst="obliqueBottomRight"/>
            <a:lightRig rig="threePt" dir="t"/>
          </a:scene3d>
        </p:spPr>
        <p:txBody>
          <a:bodyPr>
            <a:normAutofit fontScale="92500"/>
          </a:bodyPr>
          <a:lstStyle>
            <a:lvl1pPr algn="ctr" defTabSz="457200" rtl="0" eaLnBrk="1" latinLnBrk="0" hangingPunct="1">
              <a:spcBef>
                <a:spcPct val="0"/>
              </a:spcBef>
              <a:buNone/>
              <a:defRPr sz="6000" b="1" kern="1200">
                <a:solidFill>
                  <a:schemeClr val="tx1"/>
                </a:solidFill>
                <a:latin typeface="+mj-lt"/>
                <a:ea typeface="+mj-ea"/>
                <a:cs typeface="+mj-cs"/>
              </a:defRPr>
            </a:lvl1pPr>
          </a:lstStyle>
          <a:p>
            <a:r>
              <a:rPr lang="en-GB" sz="4800" dirty="0">
                <a:latin typeface="Century Gothic" pitchFamily="34" charset="0"/>
              </a:rPr>
              <a:t>Lesson objectives</a:t>
            </a:r>
          </a:p>
        </p:txBody>
      </p:sp>
      <p:sp>
        <p:nvSpPr>
          <p:cNvPr id="9" name="Text Placeholder 8"/>
          <p:cNvSpPr>
            <a:spLocks noGrp="1"/>
          </p:cNvSpPr>
          <p:nvPr>
            <p:ph type="body" sz="quarter" idx="11"/>
          </p:nvPr>
        </p:nvSpPr>
        <p:spPr>
          <a:xfrm>
            <a:off x="290303" y="2140748"/>
            <a:ext cx="8376798" cy="1328795"/>
          </a:xfrm>
          <a:prstGeom prst="rect">
            <a:avLst/>
          </a:prstGeom>
          <a:solidFill>
            <a:schemeClr val="accent5">
              <a:lumMod val="20000"/>
              <a:lumOff val="80000"/>
            </a:schemeClr>
          </a:solidFill>
        </p:spPr>
        <p:txBody>
          <a:bodyPr/>
          <a:lstStyle>
            <a:lvl1pPr marL="342900" indent="-342900">
              <a:buFont typeface="Wingdings" charset="2"/>
              <a:buChar char="q"/>
              <a:defRPr sz="2000">
                <a:solidFill>
                  <a:schemeClr val="tx1"/>
                </a:solidFill>
              </a:defRPr>
            </a:lvl1pPr>
            <a:lvl2pPr marL="742950" indent="-285750">
              <a:buFont typeface="Wingdings" charset="2"/>
              <a:buChar char="q"/>
              <a:defRPr sz="1800">
                <a:solidFill>
                  <a:schemeClr val="bg1"/>
                </a:solidFill>
              </a:defRPr>
            </a:lvl2pPr>
            <a:lvl3pPr marL="1143000" indent="-228600">
              <a:buFont typeface="Wingdings" charset="2"/>
              <a:buChar char="q"/>
              <a:defRPr sz="1600">
                <a:solidFill>
                  <a:schemeClr val="bg1"/>
                </a:solidFill>
              </a:defRPr>
            </a:lvl3pPr>
            <a:lvl4pPr marL="1600200" indent="-228600">
              <a:buFont typeface="Wingdings" charset="2"/>
              <a:buChar char="q"/>
              <a:defRPr sz="1400">
                <a:solidFill>
                  <a:schemeClr val="bg1"/>
                </a:solidFill>
              </a:defRPr>
            </a:lvl4pPr>
            <a:lvl5pPr marL="2057400" indent="-228600">
              <a:buFont typeface="Wingdings" charset="2"/>
              <a:buChar char="q"/>
              <a:defRPr sz="1800">
                <a:solidFill>
                  <a:schemeClr val="bg1"/>
                </a:solidFill>
              </a:defRPr>
            </a:lvl5pPr>
          </a:lstStyle>
          <a:p>
            <a:pPr lvl="0"/>
            <a:r>
              <a:rPr lang="en-US" dirty="0"/>
              <a:t>Click to edit Master text styles</a:t>
            </a:r>
          </a:p>
        </p:txBody>
      </p:sp>
      <p:sp>
        <p:nvSpPr>
          <p:cNvPr id="11" name="TextBox 10"/>
          <p:cNvSpPr txBox="1"/>
          <p:nvPr userDrawn="1"/>
        </p:nvSpPr>
        <p:spPr>
          <a:xfrm>
            <a:off x="3573442" y="1080651"/>
            <a:ext cx="5354658" cy="369332"/>
          </a:xfrm>
          <a:prstGeom prst="rect">
            <a:avLst/>
          </a:prstGeom>
          <a:noFill/>
        </p:spPr>
        <p:txBody>
          <a:bodyPr wrap="square" rtlCol="0">
            <a:spAutoFit/>
          </a:bodyPr>
          <a:lstStyle/>
          <a:p>
            <a:pPr algn="ctr"/>
            <a:fld id="{046B4345-9F02-8047-8137-DD804A0345B6}" type="datetime2">
              <a:rPr lang="en-US" smtClean="0">
                <a:latin typeface="Century Gothic" pitchFamily="34" charset="0"/>
              </a:rPr>
              <a:pPr algn="ctr"/>
              <a:t>Friday, September 17, 2021</a:t>
            </a:fld>
            <a:endParaRPr lang="en-US" dirty="0">
              <a:latin typeface="Century Gothic" pitchFamily="34" charset="0"/>
            </a:endParaRPr>
          </a:p>
        </p:txBody>
      </p:sp>
      <p:sp>
        <p:nvSpPr>
          <p:cNvPr id="16" name="TextBox 15"/>
          <p:cNvSpPr txBox="1"/>
          <p:nvPr userDrawn="1"/>
        </p:nvSpPr>
        <p:spPr>
          <a:xfrm>
            <a:off x="175836" y="3460453"/>
            <a:ext cx="8404587" cy="369332"/>
          </a:xfrm>
          <a:prstGeom prst="rect">
            <a:avLst/>
          </a:prstGeom>
          <a:solidFill>
            <a:schemeClr val="accent5">
              <a:lumMod val="20000"/>
              <a:lumOff val="80000"/>
            </a:schemeClr>
          </a:solidFill>
        </p:spPr>
        <p:txBody>
          <a:bodyPr wrap="square" rtlCol="0">
            <a:spAutoFit/>
          </a:bodyPr>
          <a:lstStyle/>
          <a:p>
            <a:r>
              <a:rPr lang="en-GB" sz="1800" b="1" dirty="0">
                <a:solidFill>
                  <a:schemeClr val="accent4">
                    <a:lumMod val="75000"/>
                  </a:schemeClr>
                </a:solidFill>
                <a:latin typeface="Century Gothic" pitchFamily="34" charset="0"/>
              </a:rPr>
              <a:t>Learning outcomes:</a:t>
            </a:r>
            <a:endParaRPr lang="en-US" sz="1800" b="1" dirty="0">
              <a:solidFill>
                <a:schemeClr val="accent4">
                  <a:lumMod val="75000"/>
                </a:schemeClr>
              </a:solidFill>
              <a:latin typeface="Century Gothic" pitchFamily="34" charset="0"/>
            </a:endParaRPr>
          </a:p>
        </p:txBody>
      </p:sp>
      <p:sp>
        <p:nvSpPr>
          <p:cNvPr id="17" name="Text Placeholder 4"/>
          <p:cNvSpPr>
            <a:spLocks noGrp="1"/>
          </p:cNvSpPr>
          <p:nvPr>
            <p:ph type="body" sz="quarter" idx="12"/>
          </p:nvPr>
        </p:nvSpPr>
        <p:spPr>
          <a:xfrm>
            <a:off x="175835" y="3892849"/>
            <a:ext cx="8404587" cy="1018073"/>
          </a:xfrm>
          <a:prstGeom prst="rect">
            <a:avLst/>
          </a:prstGeom>
          <a:solidFill>
            <a:schemeClr val="accent5">
              <a:lumMod val="20000"/>
              <a:lumOff val="80000"/>
            </a:schemeClr>
          </a:solidFill>
        </p:spPr>
        <p:txBody>
          <a:bodyPr/>
          <a:lstStyle>
            <a:lvl1pPr marL="285750" indent="-285750">
              <a:buFont typeface="Wingdings" charset="2"/>
              <a:buChar char="q"/>
              <a:defRPr sz="1800">
                <a:latin typeface="Tahoma" charset="0"/>
                <a:ea typeface="Tahoma" charset="0"/>
                <a:cs typeface="Tahoma" charset="0"/>
              </a:defRPr>
            </a:lvl1pPr>
            <a:lvl2pPr marL="742950" indent="-285750">
              <a:buFont typeface="Wingdings" charset="2"/>
              <a:buChar char="q"/>
              <a:defRPr sz="1600">
                <a:latin typeface="Tahoma" charset="0"/>
                <a:ea typeface="Tahoma" charset="0"/>
                <a:cs typeface="Tahoma" charset="0"/>
              </a:defRPr>
            </a:lvl2pPr>
            <a:lvl3pPr marL="1200150" indent="-285750">
              <a:buFont typeface="Wingdings" charset="2"/>
              <a:buChar char="q"/>
              <a:defRPr sz="1400">
                <a:latin typeface="Tahoma" charset="0"/>
                <a:ea typeface="Tahoma" charset="0"/>
                <a:cs typeface="Tahoma" charset="0"/>
              </a:defRPr>
            </a:lvl3pPr>
            <a:lvl4pPr marL="1543050" indent="-171450">
              <a:buFont typeface="Wingdings" charset="2"/>
              <a:buChar char="q"/>
              <a:defRPr sz="1200">
                <a:latin typeface="Tahoma" charset="0"/>
                <a:ea typeface="Tahoma" charset="0"/>
                <a:cs typeface="Tahoma" charset="0"/>
              </a:defRPr>
            </a:lvl4pPr>
            <a:lvl5pPr marL="2000250" indent="-171450">
              <a:buFont typeface="Wingdings" charset="2"/>
              <a:buChar char="q"/>
              <a:defRPr sz="1200">
                <a:latin typeface="Tahoma" charset="0"/>
                <a:ea typeface="Tahoma" charset="0"/>
                <a:cs typeface="Tahoma" charset="0"/>
              </a:defRPr>
            </a:lvl5pPr>
          </a:lstStyle>
          <a:p>
            <a:pPr lvl="0"/>
            <a:r>
              <a:rPr lang="en-US"/>
              <a:t>Click to edit Master text styles</a:t>
            </a:r>
          </a:p>
        </p:txBody>
      </p:sp>
      <p:sp>
        <p:nvSpPr>
          <p:cNvPr id="15" name="Rectangle 14"/>
          <p:cNvSpPr/>
          <p:nvPr userDrawn="1"/>
        </p:nvSpPr>
        <p:spPr>
          <a:xfrm rot="21051998">
            <a:off x="7834268" y="5868334"/>
            <a:ext cx="669791" cy="1015663"/>
          </a:xfrm>
          <a:prstGeom prst="rect">
            <a:avLst/>
          </a:prstGeom>
        </p:spPr>
        <p:txBody>
          <a:bodyPr wrap="square">
            <a:spAutoFit/>
          </a:bodyPr>
          <a:lstStyle/>
          <a:p>
            <a:r>
              <a:rPr lang="en-GB" sz="6000" b="1" i="0"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Zapf Dingbats"/>
                <a:ea typeface="Zapf Dingbats"/>
                <a:cs typeface="Zapf Dingbats"/>
              </a:rPr>
              <a:t>✔</a:t>
            </a:r>
            <a:endParaRPr lang="en-GB" sz="8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0" name="TextBox 19"/>
          <p:cNvSpPr txBox="1"/>
          <p:nvPr userDrawn="1"/>
        </p:nvSpPr>
        <p:spPr>
          <a:xfrm>
            <a:off x="156327" y="1771416"/>
            <a:ext cx="8404587" cy="369332"/>
          </a:xfrm>
          <a:prstGeom prst="rect">
            <a:avLst/>
          </a:prstGeom>
          <a:solidFill>
            <a:schemeClr val="accent5">
              <a:lumMod val="20000"/>
              <a:lumOff val="80000"/>
            </a:schemeClr>
          </a:solidFill>
        </p:spPr>
        <p:txBody>
          <a:bodyPr wrap="square" rtlCol="0">
            <a:spAutoFit/>
          </a:bodyPr>
          <a:lstStyle/>
          <a:p>
            <a:r>
              <a:rPr lang="en-GB" sz="1800" b="1" dirty="0">
                <a:solidFill>
                  <a:schemeClr val="accent4">
                    <a:lumMod val="75000"/>
                  </a:schemeClr>
                </a:solidFill>
                <a:latin typeface="Century Gothic" pitchFamily="34" charset="0"/>
              </a:rPr>
              <a:t>Learning objectives:</a:t>
            </a:r>
            <a:endParaRPr lang="en-US" sz="1800" b="1" dirty="0">
              <a:solidFill>
                <a:schemeClr val="accent4">
                  <a:lumMod val="75000"/>
                </a:schemeClr>
              </a:solidFill>
              <a:latin typeface="Century Gothic" pitchFamily="34" charset="0"/>
            </a:endParaRPr>
          </a:p>
        </p:txBody>
      </p:sp>
      <p:sp>
        <p:nvSpPr>
          <p:cNvPr id="22" name="Rectangle 21"/>
          <p:cNvSpPr/>
          <p:nvPr userDrawn="1"/>
        </p:nvSpPr>
        <p:spPr>
          <a:xfrm rot="21051998">
            <a:off x="-2057236" y="5868334"/>
            <a:ext cx="669791" cy="1015663"/>
          </a:xfrm>
          <a:prstGeom prst="rect">
            <a:avLst/>
          </a:prstGeom>
        </p:spPr>
        <p:txBody>
          <a:bodyPr wrap="square">
            <a:spAutoFit/>
          </a:bodyPr>
          <a:lstStyle/>
          <a:p>
            <a:r>
              <a:rPr lang="en-GB" sz="6000" b="1" i="0"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Zapf Dingbats"/>
                <a:ea typeface="Zapf Dingbats"/>
                <a:cs typeface="Zapf Dingbats"/>
              </a:rPr>
              <a:t>✔</a:t>
            </a:r>
            <a:endParaRPr lang="en-GB" sz="8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58032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omework">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07963" y="1676685"/>
            <a:ext cx="8648700" cy="3962115"/>
          </a:xfrm>
          <a:prstGeom prst="rect">
            <a:avLst/>
          </a:prstGeom>
          <a:solidFill>
            <a:schemeClr val="accent5">
              <a:lumMod val="20000"/>
              <a:lumOff val="80000"/>
            </a:schemeClr>
          </a:solidFill>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207963" y="5735782"/>
            <a:ext cx="3477346" cy="369332"/>
          </a:xfrm>
          <a:prstGeom prst="rect">
            <a:avLst/>
          </a:prstGeom>
          <a:solidFill>
            <a:schemeClr val="accent5">
              <a:lumMod val="20000"/>
              <a:lumOff val="80000"/>
            </a:schemeClr>
          </a:solidFill>
        </p:spPr>
        <p:txBody>
          <a:bodyPr wrap="square" rtlCol="0">
            <a:spAutoFit/>
          </a:bodyPr>
          <a:lstStyle/>
          <a:p>
            <a:r>
              <a:rPr lang="en-US" b="1" dirty="0">
                <a:latin typeface="Century Gothic" pitchFamily="34" charset="0"/>
              </a:rPr>
              <a:t>Due date:</a:t>
            </a:r>
          </a:p>
        </p:txBody>
      </p:sp>
      <p:sp>
        <p:nvSpPr>
          <p:cNvPr id="8" name="Text Placeholder 7"/>
          <p:cNvSpPr>
            <a:spLocks noGrp="1"/>
          </p:cNvSpPr>
          <p:nvPr>
            <p:ph type="body" sz="quarter" idx="11"/>
          </p:nvPr>
        </p:nvSpPr>
        <p:spPr>
          <a:xfrm>
            <a:off x="207963" y="6091670"/>
            <a:ext cx="3476625" cy="640918"/>
          </a:xfrm>
          <a:prstGeom prst="rect">
            <a:avLst/>
          </a:prstGeom>
          <a:solidFill>
            <a:schemeClr val="accent5">
              <a:lumMod val="20000"/>
              <a:lumOff val="80000"/>
            </a:schemeClr>
          </a:solidFill>
        </p:spPr>
        <p:txBody>
          <a:bodyPr anchor="ctr"/>
          <a:lstStyle>
            <a:lvl1pPr marL="0" indent="0" algn="ctr">
              <a:buNone/>
              <a:defRPr b="1"/>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9" name="TextBox 8"/>
          <p:cNvSpPr txBox="1"/>
          <p:nvPr userDrawn="1"/>
        </p:nvSpPr>
        <p:spPr>
          <a:xfrm>
            <a:off x="3810144" y="5735782"/>
            <a:ext cx="5045991" cy="369332"/>
          </a:xfrm>
          <a:prstGeom prst="rect">
            <a:avLst/>
          </a:prstGeom>
          <a:solidFill>
            <a:schemeClr val="accent5">
              <a:lumMod val="20000"/>
              <a:lumOff val="80000"/>
            </a:schemeClr>
          </a:solidFill>
        </p:spPr>
        <p:txBody>
          <a:bodyPr wrap="square" rtlCol="0">
            <a:spAutoFit/>
          </a:bodyPr>
          <a:lstStyle/>
          <a:p>
            <a:r>
              <a:rPr lang="en-US" b="1" dirty="0">
                <a:latin typeface="Century Gothic" pitchFamily="34" charset="0"/>
              </a:rPr>
              <a:t>Homework</a:t>
            </a:r>
            <a:r>
              <a:rPr lang="en-US" b="1" baseline="0" dirty="0">
                <a:latin typeface="Century Gothic" pitchFamily="34" charset="0"/>
              </a:rPr>
              <a:t> rationale:</a:t>
            </a:r>
            <a:endParaRPr lang="en-US" b="1" dirty="0">
              <a:latin typeface="Century Gothic" pitchFamily="34" charset="0"/>
            </a:endParaRPr>
          </a:p>
        </p:txBody>
      </p:sp>
      <p:sp>
        <p:nvSpPr>
          <p:cNvPr id="10" name="Text Placeholder 7"/>
          <p:cNvSpPr>
            <a:spLocks noGrp="1"/>
          </p:cNvSpPr>
          <p:nvPr>
            <p:ph type="body" sz="quarter" idx="12"/>
          </p:nvPr>
        </p:nvSpPr>
        <p:spPr>
          <a:xfrm>
            <a:off x="3809423" y="6090538"/>
            <a:ext cx="5046712" cy="642050"/>
          </a:xfrm>
          <a:prstGeom prst="rect">
            <a:avLst/>
          </a:prstGeom>
          <a:solidFill>
            <a:schemeClr val="accent5">
              <a:lumMod val="20000"/>
              <a:lumOff val="80000"/>
            </a:schemeClr>
          </a:solidFill>
        </p:spPr>
        <p:txBody>
          <a:bodyPr anchor="ct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itle 1"/>
          <p:cNvSpPr txBox="1">
            <a:spLocks/>
          </p:cNvSpPr>
          <p:nvPr userDrawn="1"/>
        </p:nvSpPr>
        <p:spPr>
          <a:xfrm>
            <a:off x="3573442" y="200467"/>
            <a:ext cx="5354658" cy="1379236"/>
          </a:xfrm>
          <a:prstGeom prst="rect">
            <a:avLst/>
          </a:prstGeom>
          <a:effectLst/>
          <a:scene3d>
            <a:camera prst="obliqueBottomRight"/>
            <a:lightRig rig="threePt" dir="t"/>
          </a:scene3d>
        </p:spPr>
        <p:txBody>
          <a:bodyPr anchor="ctr">
            <a:normAutofit/>
          </a:bodyPr>
          <a:lstStyle>
            <a:lvl1pPr algn="ctr" defTabSz="457200" rtl="0" eaLnBrk="1" latinLnBrk="0" hangingPunct="1">
              <a:spcBef>
                <a:spcPct val="0"/>
              </a:spcBef>
              <a:buNone/>
              <a:defRPr sz="6000" b="1" kern="1200">
                <a:solidFill>
                  <a:schemeClr val="tx1"/>
                </a:solidFill>
                <a:latin typeface="+mj-lt"/>
                <a:ea typeface="+mj-ea"/>
                <a:cs typeface="+mj-cs"/>
              </a:defRPr>
            </a:lvl1pPr>
          </a:lstStyle>
          <a:p>
            <a:r>
              <a:rPr lang="en-GB" sz="4800" dirty="0">
                <a:latin typeface="Century Gothic" pitchFamily="34" charset="0"/>
              </a:rPr>
              <a:t>Homework</a:t>
            </a:r>
          </a:p>
        </p:txBody>
      </p:sp>
    </p:spTree>
    <p:extLst>
      <p:ext uri="{BB962C8B-B14F-4D97-AF65-F5344CB8AC3E}">
        <p14:creationId xmlns:p14="http://schemas.microsoft.com/office/powerpoint/2010/main" val="635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57150" y="6343650"/>
            <a:ext cx="2133600" cy="523220"/>
          </a:xfrm>
          <a:prstGeom prst="rect">
            <a:avLst/>
          </a:prstGeom>
          <a:solidFill>
            <a:srgbClr val="FFFF66"/>
          </a:solidFill>
        </p:spPr>
        <p:txBody>
          <a:bodyPr wrap="square" rtlCol="0">
            <a:spAutoFit/>
          </a:bodyPr>
          <a:lstStyle/>
          <a:p>
            <a:r>
              <a:rPr lang="en-GB" sz="2800" b="1" dirty="0">
                <a:latin typeface="Candara" panose="020E0502030303020204" pitchFamily="34" charset="0"/>
              </a:rPr>
              <a:t>KEYWORDS</a:t>
            </a:r>
            <a:r>
              <a:rPr lang="en-GB" sz="2400" b="1" dirty="0">
                <a:latin typeface="Candara" panose="020E0502030303020204" pitchFamily="34" charset="0"/>
              </a:rPr>
              <a:t>:</a:t>
            </a:r>
          </a:p>
        </p:txBody>
      </p:sp>
      <p:sp>
        <p:nvSpPr>
          <p:cNvPr id="8" name="Text Placeholder 7"/>
          <p:cNvSpPr>
            <a:spLocks noGrp="1"/>
          </p:cNvSpPr>
          <p:nvPr>
            <p:ph type="body" sz="quarter" idx="10"/>
          </p:nvPr>
        </p:nvSpPr>
        <p:spPr>
          <a:xfrm>
            <a:off x="2076450" y="6343650"/>
            <a:ext cx="7067550" cy="514350"/>
          </a:xfrm>
          <a:prstGeom prst="rect">
            <a:avLst/>
          </a:prstGeom>
          <a:solidFill>
            <a:srgbClr val="FFFF66"/>
          </a:solidFill>
        </p:spPr>
        <p:txBody>
          <a:bodyPr/>
          <a:lstStyle>
            <a:lvl1pPr marL="0" indent="0">
              <a:buNone/>
              <a:defRPr sz="2400" b="1" i="1">
                <a:latin typeface="Candara" panose="020E0502030303020204" pitchFamily="34" charset="0"/>
              </a:defRPr>
            </a:lvl1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47878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A72B23-6661-4B08-846E-72B709C074F9}" type="datetimeFigureOut">
              <a:rPr lang="en-US" smtClean="0"/>
              <a:pPr/>
              <a:t>9/17/2021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A72B23-6661-4B08-846E-72B709C074F9}" type="datetimeFigureOut">
              <a:rPr lang="en-US" smtClean="0"/>
              <a:pPr/>
              <a:t>9/17/2021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A72B23-6661-4B08-846E-72B709C074F9}" type="datetimeFigureOut">
              <a:rPr lang="en-US" smtClean="0"/>
              <a:pPr/>
              <a:t>9/17/2021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2B23-6661-4B08-846E-72B709C074F9}" type="datetimeFigureOut">
              <a:rPr lang="en-US" smtClean="0"/>
              <a:pPr/>
              <a:t>9/17/2021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B66F7-051B-4D59-B8B5-32E9A71CC431}" type="slidenum">
              <a:rPr lang="en-US" smtClean="0"/>
              <a:pPr/>
              <a:t>‹#›</a:t>
            </a:fld>
            <a:endParaRPr lang="en-US"/>
          </a:p>
        </p:txBody>
      </p:sp>
      <p:pic>
        <p:nvPicPr>
          <p:cNvPr id="7" name="Picture 6" descr="220px-Ssfclogo.png"/>
          <p:cNvPicPr>
            <a:picLocks noChangeAspect="1"/>
          </p:cNvPicPr>
          <p:nvPr userDrawn="1"/>
        </p:nvPicPr>
        <p:blipFill>
          <a:blip r:embed="rId19" cstate="print"/>
          <a:stretch>
            <a:fillRect/>
          </a:stretch>
        </p:blipFill>
        <p:spPr>
          <a:xfrm>
            <a:off x="1" y="1"/>
            <a:ext cx="1295399" cy="13239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5" r:id="rId15"/>
    <p:sldLayoutId id="2147483667" r:id="rId16"/>
    <p:sldLayoutId id="2147483668"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 y="1371600"/>
            <a:ext cx="8839200" cy="5334000"/>
          </a:xfrm>
        </p:spPr>
        <p:txBody>
          <a:bodyPr>
            <a:noAutofit/>
          </a:bodyPr>
          <a:lstStyle/>
          <a:p>
            <a:pPr>
              <a:buNone/>
            </a:pPr>
            <a:endParaRPr lang="en-GB" sz="2400" dirty="0">
              <a:latin typeface="Century Gothic" pitchFamily="34" charset="0"/>
            </a:endParaRPr>
          </a:p>
        </p:txBody>
      </p:sp>
      <p:sp>
        <p:nvSpPr>
          <p:cNvPr id="6" name="Title 5"/>
          <p:cNvSpPr>
            <a:spLocks noGrp="1"/>
          </p:cNvSpPr>
          <p:nvPr>
            <p:ph type="title"/>
          </p:nvPr>
        </p:nvSpPr>
        <p:spPr>
          <a:xfrm>
            <a:off x="1219200" y="274639"/>
            <a:ext cx="7467600" cy="1143000"/>
          </a:xfrm>
        </p:spPr>
        <p:txBody>
          <a:bodyPr>
            <a:normAutofit/>
          </a:bodyPr>
          <a:lstStyle/>
          <a:p>
            <a:r>
              <a:rPr lang="en-GB" b="1" dirty="0">
                <a:latin typeface="Century Gothic" pitchFamily="34" charset="0"/>
              </a:rPr>
              <a:t>Digital Devices sector uses</a:t>
            </a:r>
            <a:endParaRPr lang="en-US" b="1" dirty="0">
              <a:latin typeface="Century Gothic" pitchFamily="34" charset="0"/>
            </a:endParaRPr>
          </a:p>
        </p:txBody>
      </p:sp>
      <p:graphicFrame>
        <p:nvGraphicFramePr>
          <p:cNvPr id="4" name="Table 3"/>
          <p:cNvGraphicFramePr>
            <a:graphicFrameLocks noGrp="1"/>
          </p:cNvGraphicFramePr>
          <p:nvPr/>
        </p:nvGraphicFramePr>
        <p:xfrm>
          <a:off x="228600" y="1447800"/>
          <a:ext cx="8915400" cy="5469890"/>
        </p:xfrm>
        <a:graphic>
          <a:graphicData uri="http://schemas.openxmlformats.org/drawingml/2006/table">
            <a:tbl>
              <a:tblPr firstRow="1" bandRow="1">
                <a:tableStyleId>{5C22544A-7EE6-4342-B048-85BDC9FD1C3A}</a:tableStyleId>
              </a:tblPr>
              <a:tblGrid>
                <a:gridCol w="1927654">
                  <a:extLst>
                    <a:ext uri="{9D8B030D-6E8A-4147-A177-3AD203B41FA5}">
                      <a16:colId xmlns:a16="http://schemas.microsoft.com/office/drawing/2014/main" val="20000"/>
                    </a:ext>
                  </a:extLst>
                </a:gridCol>
                <a:gridCol w="6987746">
                  <a:extLst>
                    <a:ext uri="{9D8B030D-6E8A-4147-A177-3AD203B41FA5}">
                      <a16:colId xmlns:a16="http://schemas.microsoft.com/office/drawing/2014/main" val="20001"/>
                    </a:ext>
                  </a:extLst>
                </a:gridCol>
              </a:tblGrid>
              <a:tr h="450850">
                <a:tc>
                  <a:txBody>
                    <a:bodyPr/>
                    <a:lstStyle/>
                    <a:p>
                      <a:pPr algn="ctr"/>
                      <a:r>
                        <a:rPr lang="en-GB" sz="2400" b="1" dirty="0">
                          <a:solidFill>
                            <a:schemeClr val="tx1"/>
                          </a:solidFill>
                          <a:latin typeface="Century Gothic" pitchFamily="34" charset="0"/>
                        </a:rPr>
                        <a:t>Sector</a:t>
                      </a:r>
                      <a:endParaRPr lang="en-US" sz="2400" b="1" dirty="0">
                        <a:solidFill>
                          <a:schemeClr val="tx1"/>
                        </a:solidFill>
                        <a:latin typeface="Century Gothic" pitchFamily="34" charset="0"/>
                      </a:endParaRPr>
                    </a:p>
                  </a:txBody>
                  <a:tcPr>
                    <a:solidFill>
                      <a:srgbClr val="FF0000"/>
                    </a:solidFill>
                  </a:tcPr>
                </a:tc>
                <a:tc>
                  <a:txBody>
                    <a:bodyPr/>
                    <a:lstStyle/>
                    <a:p>
                      <a:r>
                        <a:rPr lang="en-GB" sz="2400" b="1" dirty="0">
                          <a:solidFill>
                            <a:schemeClr val="tx1"/>
                          </a:solidFill>
                          <a:latin typeface="Century Gothic" pitchFamily="34" charset="0"/>
                        </a:rPr>
                        <a:t>Utilisation </a:t>
                      </a:r>
                      <a:endParaRPr lang="en-US" sz="2400" b="1" dirty="0">
                        <a:solidFill>
                          <a:schemeClr val="tx1"/>
                        </a:solidFill>
                        <a:latin typeface="Century Gothic" pitchFamily="34" charset="0"/>
                      </a:endParaRPr>
                    </a:p>
                  </a:txBody>
                  <a:tcPr>
                    <a:solidFill>
                      <a:srgbClr val="FF0000"/>
                    </a:solidFill>
                  </a:tcPr>
                </a:tc>
                <a:extLst>
                  <a:ext uri="{0D108BD9-81ED-4DB2-BD59-A6C34878D82A}">
                    <a16:rowId xmlns:a16="http://schemas.microsoft.com/office/drawing/2014/main" val="10000"/>
                  </a:ext>
                </a:extLst>
              </a:tr>
              <a:tr h="1442720">
                <a:tc>
                  <a:txBody>
                    <a:bodyPr/>
                    <a:lstStyle/>
                    <a:p>
                      <a:r>
                        <a:rPr lang="en-US" sz="2400" dirty="0">
                          <a:latin typeface="Century Gothic" pitchFamily="34" charset="0"/>
                        </a:rPr>
                        <a:t>Education and training</a:t>
                      </a:r>
                    </a:p>
                  </a:txBody>
                  <a:tcPr>
                    <a:solidFill>
                      <a:schemeClr val="tx2">
                        <a:lumMod val="20000"/>
                        <a:lumOff val="80000"/>
                      </a:schemeClr>
                    </a:solidFill>
                  </a:tcPr>
                </a:tc>
                <a:tc>
                  <a:txBody>
                    <a:bodyPr/>
                    <a:lstStyle/>
                    <a:p>
                      <a:r>
                        <a:rPr lang="en-US" dirty="0">
                          <a:latin typeface="Century Gothic" pitchFamily="34" charset="0"/>
                        </a:rPr>
                        <a:t>Interactive Whiteboards </a:t>
                      </a:r>
                    </a:p>
                    <a:p>
                      <a:r>
                        <a:rPr lang="en-US" dirty="0" err="1">
                          <a:latin typeface="Century Gothic" pitchFamily="34" charset="0"/>
                        </a:rPr>
                        <a:t>virtiual</a:t>
                      </a:r>
                      <a:r>
                        <a:rPr lang="en-US" dirty="0">
                          <a:latin typeface="Century Gothic" pitchFamily="34" charset="0"/>
                        </a:rPr>
                        <a:t> Learning Environments </a:t>
                      </a:r>
                    </a:p>
                    <a:p>
                      <a:r>
                        <a:rPr lang="en-US" dirty="0">
                          <a:latin typeface="Century Gothic" pitchFamily="34" charset="0"/>
                        </a:rPr>
                        <a:t>online learning websites</a:t>
                      </a:r>
                    </a:p>
                    <a:p>
                      <a:r>
                        <a:rPr lang="en-US" dirty="0">
                          <a:latin typeface="Century Gothic" pitchFamily="34" charset="0"/>
                        </a:rPr>
                        <a:t>Live training events streamed over the internet using webcams and web conferencing software</a:t>
                      </a:r>
                    </a:p>
                  </a:txBody>
                  <a:tcPr>
                    <a:solidFill>
                      <a:schemeClr val="tx2">
                        <a:lumMod val="20000"/>
                        <a:lumOff val="80000"/>
                      </a:schemeClr>
                    </a:solidFill>
                  </a:tcPr>
                </a:tc>
                <a:extLst>
                  <a:ext uri="{0D108BD9-81ED-4DB2-BD59-A6C34878D82A}">
                    <a16:rowId xmlns:a16="http://schemas.microsoft.com/office/drawing/2014/main" val="10001"/>
                  </a:ext>
                </a:extLst>
              </a:tr>
              <a:tr h="1172210">
                <a:tc>
                  <a:txBody>
                    <a:bodyPr/>
                    <a:lstStyle/>
                    <a:p>
                      <a:r>
                        <a:rPr lang="en-US" sz="2400" dirty="0">
                          <a:latin typeface="Century Gothic" pitchFamily="34" charset="0"/>
                        </a:rPr>
                        <a:t>Personal</a:t>
                      </a:r>
                    </a:p>
                  </a:txBody>
                  <a:tcPr>
                    <a:solidFill>
                      <a:schemeClr val="tx2">
                        <a:lumMod val="20000"/>
                        <a:lumOff val="80000"/>
                      </a:schemeClr>
                    </a:solidFill>
                  </a:tcPr>
                </a:tc>
                <a:tc>
                  <a:txBody>
                    <a:bodyPr/>
                    <a:lstStyle/>
                    <a:p>
                      <a:r>
                        <a:rPr lang="en-US" dirty="0">
                          <a:latin typeface="Century Gothic" pitchFamily="34" charset="0"/>
                        </a:rPr>
                        <a:t>internet streaming </a:t>
                      </a:r>
                    </a:p>
                    <a:p>
                      <a:r>
                        <a:rPr lang="en-US" dirty="0">
                          <a:latin typeface="Century Gothic" pitchFamily="34" charset="0"/>
                        </a:rPr>
                        <a:t>Video game consoles </a:t>
                      </a:r>
                    </a:p>
                    <a:p>
                      <a:r>
                        <a:rPr lang="en-US" dirty="0">
                          <a:latin typeface="Century Gothic" pitchFamily="34" charset="0"/>
                        </a:rPr>
                        <a:t>control many of our home appliances through digital devices</a:t>
                      </a:r>
                    </a:p>
                  </a:txBody>
                  <a:tcPr>
                    <a:solidFill>
                      <a:schemeClr val="tx2">
                        <a:lumMod val="20000"/>
                        <a:lumOff val="80000"/>
                      </a:schemeClr>
                    </a:solidFill>
                  </a:tcPr>
                </a:tc>
                <a:extLst>
                  <a:ext uri="{0D108BD9-81ED-4DB2-BD59-A6C34878D82A}">
                    <a16:rowId xmlns:a16="http://schemas.microsoft.com/office/drawing/2014/main" val="10002"/>
                  </a:ext>
                </a:extLst>
              </a:tr>
              <a:tr h="901700">
                <a:tc>
                  <a:txBody>
                    <a:bodyPr/>
                    <a:lstStyle/>
                    <a:p>
                      <a:r>
                        <a:rPr lang="en-US" sz="2400" dirty="0">
                          <a:latin typeface="Century Gothic" pitchFamily="34" charset="0"/>
                        </a:rPr>
                        <a:t>Social</a:t>
                      </a:r>
                    </a:p>
                  </a:txBody>
                  <a:tcPr>
                    <a:solidFill>
                      <a:schemeClr val="tx2">
                        <a:lumMod val="20000"/>
                        <a:lumOff val="80000"/>
                      </a:schemeClr>
                    </a:solidFill>
                  </a:tcPr>
                </a:tc>
                <a:tc>
                  <a:txBody>
                    <a:bodyPr/>
                    <a:lstStyle/>
                    <a:p>
                      <a:r>
                        <a:rPr lang="en-US" dirty="0">
                          <a:latin typeface="Century Gothic" pitchFamily="34" charset="0"/>
                        </a:rPr>
                        <a:t>social networking sites like Face book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itchFamily="34" charset="0"/>
                        </a:rPr>
                        <a:t>Voice over Internet Protocol Skype</a:t>
                      </a:r>
                    </a:p>
                    <a:p>
                      <a:endParaRPr lang="en-US" dirty="0">
                        <a:latin typeface="Century Gothic" pitchFamily="34" charset="0"/>
                      </a:endParaRPr>
                    </a:p>
                  </a:txBody>
                  <a:tcPr>
                    <a:solidFill>
                      <a:schemeClr val="tx2">
                        <a:lumMod val="20000"/>
                        <a:lumOff val="80000"/>
                      </a:schemeClr>
                    </a:solidFill>
                  </a:tcPr>
                </a:tc>
                <a:extLst>
                  <a:ext uri="{0D108BD9-81ED-4DB2-BD59-A6C34878D82A}">
                    <a16:rowId xmlns:a16="http://schemas.microsoft.com/office/drawing/2014/main" val="10003"/>
                  </a:ext>
                </a:extLst>
              </a:tr>
              <a:tr h="1442720">
                <a:tc>
                  <a:txBody>
                    <a:bodyPr/>
                    <a:lstStyle/>
                    <a:p>
                      <a:r>
                        <a:rPr lang="en-US" sz="2400" dirty="0">
                          <a:latin typeface="Century Gothic" pitchFamily="34" charset="0"/>
                        </a:rPr>
                        <a:t>Retail</a:t>
                      </a:r>
                    </a:p>
                  </a:txBody>
                  <a:tcPr>
                    <a:solidFill>
                      <a:schemeClr val="tx2">
                        <a:lumMod val="20000"/>
                        <a:lumOff val="80000"/>
                      </a:schemeClr>
                    </a:solidFill>
                  </a:tcPr>
                </a:tc>
                <a:tc>
                  <a:txBody>
                    <a:bodyPr/>
                    <a:lstStyle/>
                    <a:p>
                      <a:r>
                        <a:rPr lang="en-US" dirty="0">
                          <a:latin typeface="Century Gothic" pitchFamily="34" charset="0"/>
                        </a:rPr>
                        <a:t>Online retail websites, like Amazon</a:t>
                      </a:r>
                    </a:p>
                    <a:p>
                      <a:r>
                        <a:rPr lang="en-US" dirty="0">
                          <a:latin typeface="Century Gothic" pitchFamily="34" charset="0"/>
                        </a:rPr>
                        <a:t>Online banking </a:t>
                      </a:r>
                    </a:p>
                    <a:p>
                      <a:r>
                        <a:rPr lang="en-US" dirty="0">
                          <a:latin typeface="Century Gothic" pitchFamily="34" charset="0"/>
                        </a:rPr>
                        <a:t>Sale (EPOS)  at tills</a:t>
                      </a:r>
                    </a:p>
                    <a:p>
                      <a:r>
                        <a:rPr lang="en-US" dirty="0">
                          <a:latin typeface="Century Gothic" pitchFamily="34" charset="0"/>
                        </a:rPr>
                        <a:t>self-service EPOS systems</a:t>
                      </a:r>
                    </a:p>
                    <a:p>
                      <a:r>
                        <a:rPr lang="en-US" dirty="0">
                          <a:latin typeface="Century Gothic" pitchFamily="34" charset="0"/>
                        </a:rPr>
                        <a:t>contactless payments </a:t>
                      </a:r>
                    </a:p>
                  </a:txBody>
                  <a:tcPr>
                    <a:solidFill>
                      <a:schemeClr val="tx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 y="1371600"/>
            <a:ext cx="8839200" cy="5334000"/>
          </a:xfrm>
        </p:spPr>
        <p:txBody>
          <a:bodyPr>
            <a:noAutofit/>
          </a:bodyPr>
          <a:lstStyle/>
          <a:p>
            <a:pPr>
              <a:buNone/>
            </a:pPr>
            <a:endParaRPr lang="en-GB" sz="2400" dirty="0">
              <a:latin typeface="Century Gothic" pitchFamily="34" charset="0"/>
            </a:endParaRPr>
          </a:p>
        </p:txBody>
      </p:sp>
      <p:sp>
        <p:nvSpPr>
          <p:cNvPr id="6" name="Title 5"/>
          <p:cNvSpPr>
            <a:spLocks noGrp="1"/>
          </p:cNvSpPr>
          <p:nvPr>
            <p:ph type="title"/>
          </p:nvPr>
        </p:nvSpPr>
        <p:spPr>
          <a:xfrm>
            <a:off x="1219200" y="274639"/>
            <a:ext cx="7467600" cy="1143000"/>
          </a:xfrm>
        </p:spPr>
        <p:txBody>
          <a:bodyPr>
            <a:normAutofit/>
          </a:bodyPr>
          <a:lstStyle/>
          <a:p>
            <a:r>
              <a:rPr lang="en-GB" b="1" dirty="0">
                <a:latin typeface="Century Gothic" pitchFamily="34" charset="0"/>
              </a:rPr>
              <a:t>Digital Devices sector uses</a:t>
            </a:r>
            <a:endParaRPr lang="en-US" b="1" dirty="0">
              <a:latin typeface="Century Gothic" pitchFamily="34" charset="0"/>
            </a:endParaRPr>
          </a:p>
        </p:txBody>
      </p:sp>
      <p:graphicFrame>
        <p:nvGraphicFramePr>
          <p:cNvPr id="4" name="Table 3"/>
          <p:cNvGraphicFramePr>
            <a:graphicFrameLocks noGrp="1"/>
          </p:cNvGraphicFramePr>
          <p:nvPr/>
        </p:nvGraphicFramePr>
        <p:xfrm>
          <a:off x="228600" y="1905000"/>
          <a:ext cx="8458200" cy="39319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244337">
                <a:tc>
                  <a:txBody>
                    <a:bodyPr/>
                    <a:lstStyle/>
                    <a:p>
                      <a:pPr algn="ctr"/>
                      <a:r>
                        <a:rPr lang="en-GB" sz="2400" b="1" dirty="0">
                          <a:solidFill>
                            <a:schemeClr val="tx1"/>
                          </a:solidFill>
                          <a:latin typeface="Century Gothic" pitchFamily="34" charset="0"/>
                        </a:rPr>
                        <a:t>Sector</a:t>
                      </a:r>
                      <a:endParaRPr lang="en-US" sz="2400" b="1" dirty="0">
                        <a:solidFill>
                          <a:schemeClr val="tx1"/>
                        </a:solidFill>
                        <a:latin typeface="Century Gothic" pitchFamily="34" charset="0"/>
                      </a:endParaRPr>
                    </a:p>
                  </a:txBody>
                  <a:tcPr>
                    <a:solidFill>
                      <a:srgbClr val="FF0000"/>
                    </a:solidFill>
                  </a:tcPr>
                </a:tc>
                <a:tc>
                  <a:txBody>
                    <a:bodyPr/>
                    <a:lstStyle/>
                    <a:p>
                      <a:r>
                        <a:rPr lang="en-GB" sz="2400" b="1" dirty="0">
                          <a:solidFill>
                            <a:schemeClr val="tx1"/>
                          </a:solidFill>
                          <a:latin typeface="Century Gothic" pitchFamily="34" charset="0"/>
                        </a:rPr>
                        <a:t>Utilisation </a:t>
                      </a:r>
                      <a:endParaRPr lang="en-US" sz="2400" b="1" dirty="0">
                        <a:solidFill>
                          <a:schemeClr val="tx1"/>
                        </a:solidFill>
                        <a:latin typeface="Century Gothic" pitchFamily="34" charset="0"/>
                      </a:endParaRPr>
                    </a:p>
                  </a:txBody>
                  <a:tcPr>
                    <a:solidFill>
                      <a:srgbClr val="FF0000"/>
                    </a:solidFill>
                  </a:tcPr>
                </a:tc>
                <a:extLst>
                  <a:ext uri="{0D108BD9-81ED-4DB2-BD59-A6C34878D82A}">
                    <a16:rowId xmlns:a16="http://schemas.microsoft.com/office/drawing/2014/main" val="10000"/>
                  </a:ext>
                </a:extLst>
              </a:tr>
              <a:tr h="1075083">
                <a:tc>
                  <a:txBody>
                    <a:bodyPr/>
                    <a:lstStyle/>
                    <a:p>
                      <a:r>
                        <a:rPr lang="en-US" sz="2400" dirty="0">
                          <a:latin typeface="Century Gothic" pitchFamily="34" charset="0"/>
                        </a:rPr>
                        <a:t>Organisational use </a:t>
                      </a: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Century Gothic" pitchFamily="34" charset="0"/>
                        </a:rPr>
                        <a:t>Administration</a:t>
                      </a:r>
                    </a:p>
                    <a:p>
                      <a:r>
                        <a:rPr lang="en-US" b="0" dirty="0">
                          <a:latin typeface="Century Gothic" pitchFamily="34" charset="0"/>
                        </a:rPr>
                        <a:t>Spreadsheets and accounting software can be used by </a:t>
                      </a:r>
                      <a:r>
                        <a:rPr lang="en-US" b="0" dirty="0" err="1">
                          <a:latin typeface="Century Gothic" pitchFamily="34" charset="0"/>
                        </a:rPr>
                        <a:t>organisations</a:t>
                      </a:r>
                      <a:r>
                        <a:rPr lang="en-US" b="0" dirty="0">
                          <a:latin typeface="Century Gothic" pitchFamily="34" charset="0"/>
                        </a:rPr>
                        <a:t> to manage their finances</a:t>
                      </a:r>
                    </a:p>
                    <a:p>
                      <a:r>
                        <a:rPr lang="en-US" b="0" dirty="0">
                          <a:latin typeface="Century Gothic" pitchFamily="34" charset="0"/>
                        </a:rPr>
                        <a:t>email and cloud storage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Century Gothic" pitchFamily="34" charset="0"/>
                        </a:rPr>
                        <a:t>Design &amp; Manufacturing: Computer-Aided Design (CAD) software is used to produce technical drawings</a:t>
                      </a:r>
                      <a:endParaRPr lang="en-GB" b="0" dirty="0">
                        <a:latin typeface="Century Gothic"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Century Gothic" pitchFamily="34" charset="0"/>
                        </a:rPr>
                        <a:t>Video Conferencing</a:t>
                      </a:r>
                    </a:p>
                  </a:txBody>
                  <a:tcPr>
                    <a:solidFill>
                      <a:schemeClr val="tx2">
                        <a:lumMod val="20000"/>
                        <a:lumOff val="80000"/>
                      </a:schemeClr>
                    </a:solidFill>
                  </a:tcPr>
                </a:tc>
                <a:extLst>
                  <a:ext uri="{0D108BD9-81ED-4DB2-BD59-A6C34878D82A}">
                    <a16:rowId xmlns:a16="http://schemas.microsoft.com/office/drawing/2014/main" val="10001"/>
                  </a:ext>
                </a:extLst>
              </a:tr>
              <a:tr h="635276">
                <a:tc>
                  <a:txBody>
                    <a:bodyPr/>
                    <a:lstStyle/>
                    <a:p>
                      <a:r>
                        <a:rPr lang="en-US" sz="2400" dirty="0">
                          <a:latin typeface="Century Gothic" pitchFamily="34" charset="0"/>
                        </a:rPr>
                        <a:t>Creative tasks</a:t>
                      </a:r>
                    </a:p>
                  </a:txBody>
                  <a:tcPr>
                    <a:solidFill>
                      <a:schemeClr val="tx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Century Gothic" pitchFamily="34" charset="0"/>
                        </a:rPr>
                        <a:t>3D Graphics</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Century Gothic" pitchFamily="34" charset="0"/>
                        </a:rPr>
                        <a:t>Photo/Video Editing</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Century Gothic" pitchFamily="34" charset="0"/>
                        </a:rPr>
                        <a:t>Graphic Design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latin typeface="Century Gothic" pitchFamily="34" charset="0"/>
                      </a:endParaRPr>
                    </a:p>
                  </a:txBody>
                  <a:tcPr>
                    <a:solidFill>
                      <a:schemeClr val="tx2">
                        <a:lumMod val="20000"/>
                        <a:lumOff val="80000"/>
                      </a:schemeClr>
                    </a:solidFill>
                  </a:tcPr>
                </a:tc>
                <a:extLst>
                  <a:ext uri="{0D108BD9-81ED-4DB2-BD59-A6C34878D82A}">
                    <a16:rowId xmlns:a16="http://schemas.microsoft.com/office/drawing/2014/main" val="10002"/>
                  </a:ext>
                </a:extLst>
              </a:tr>
            </a:tbl>
          </a:graphicData>
        </a:graphic>
      </p:graphicFrame>
      <p:sp>
        <p:nvSpPr>
          <p:cNvPr id="7" name="TextBox 6"/>
          <p:cNvSpPr txBox="1"/>
          <p:nvPr/>
        </p:nvSpPr>
        <p:spPr>
          <a:xfrm>
            <a:off x="228600" y="1447800"/>
            <a:ext cx="7924800" cy="369332"/>
          </a:xfrm>
          <a:prstGeom prst="rect">
            <a:avLst/>
          </a:prstGeom>
          <a:noFill/>
        </p:spPr>
        <p:txBody>
          <a:bodyPr wrap="square" rtlCol="0">
            <a:spAutoFit/>
          </a:bodyPr>
          <a:lstStyle/>
          <a:p>
            <a:r>
              <a:rPr lang="en-GB" dirty="0">
                <a:latin typeface="Century Gothic" pitchFamily="34" charset="0"/>
              </a:rPr>
              <a:t>Explain how digital devices are being used for each sector</a:t>
            </a:r>
            <a:endParaRPr lang="en-US" dirty="0">
              <a:latin typeface="Century Gothic"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F90AD849A26842BE5D3D4A6A5DEB4C" ma:contentTypeVersion="12" ma:contentTypeDescription="Create a new document." ma:contentTypeScope="" ma:versionID="14ed9b918a4b7cfbc7a48e49719c990f">
  <xsd:schema xmlns:xsd="http://www.w3.org/2001/XMLSchema" xmlns:xs="http://www.w3.org/2001/XMLSchema" xmlns:p="http://schemas.microsoft.com/office/2006/metadata/properties" xmlns:ns2="b2b1ad30-ceea-4b8f-be94-dd403bc30fc3" xmlns:ns3="57f83985-e5aa-4e3f-a837-0c526d1d86ec" targetNamespace="http://schemas.microsoft.com/office/2006/metadata/properties" ma:root="true" ma:fieldsID="bf1553f23cf31d5874a848bad16892fc" ns2:_="" ns3:_="">
    <xsd:import namespace="b2b1ad30-ceea-4b8f-be94-dd403bc30fc3"/>
    <xsd:import namespace="57f83985-e5aa-4e3f-a837-0c526d1d86e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b1ad30-ceea-4b8f-be94-dd403bc30f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83985-e5aa-4e3f-a837-0c526d1d86e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E3DED5-9174-4ED7-B7B3-DE16A5C06BF3}"/>
</file>

<file path=customXml/itemProps2.xml><?xml version="1.0" encoding="utf-8"?>
<ds:datastoreItem xmlns:ds="http://schemas.openxmlformats.org/officeDocument/2006/customXml" ds:itemID="{7C3B9BCD-C5BD-4232-8ED0-08393096CF32}"/>
</file>

<file path=customXml/itemProps3.xml><?xml version="1.0" encoding="utf-8"?>
<ds:datastoreItem xmlns:ds="http://schemas.openxmlformats.org/officeDocument/2006/customXml" ds:itemID="{6B3897D3-3DA5-4513-95C0-4D45C854CC0F}"/>
</file>

<file path=docProps/app.xml><?xml version="1.0" encoding="utf-8"?>
<Properties xmlns="http://schemas.openxmlformats.org/officeDocument/2006/extended-properties" xmlns:vt="http://schemas.openxmlformats.org/officeDocument/2006/docPropsVTypes">
  <TotalTime>1671</TotalTime>
  <Words>4673</Words>
  <Application>Microsoft Office PowerPoint</Application>
  <PresentationFormat>On-screen Show (4:3)</PresentationFormat>
  <Paragraphs>181</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Candara</vt:lpstr>
      <vt:lpstr>Century Gothic</vt:lpstr>
      <vt:lpstr>Tahoma</vt:lpstr>
      <vt:lpstr>Wingdings</vt:lpstr>
      <vt:lpstr>Zapf Dingbats</vt:lpstr>
      <vt:lpstr>Office Theme</vt:lpstr>
      <vt:lpstr>Digital Devices sector uses</vt:lpstr>
      <vt:lpstr>Digital Devices sector uses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ZAH</dc:creator>
  <cp:lastModifiedBy>Zulfiqar Ahmed</cp:lastModifiedBy>
  <cp:revision>779</cp:revision>
  <cp:lastPrinted>2017-12-14T10:58:29Z</cp:lastPrinted>
  <dcterms:created xsi:type="dcterms:W3CDTF">2017-09-03T15:35:19Z</dcterms:created>
  <dcterms:modified xsi:type="dcterms:W3CDTF">2021-09-17T13:52:58Z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0x0101001DF90AD849A26842BE5D3D4A6A5DEB4C</vt:lpwstr>
  </property>
</Properties>
</file>