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3" r:id="rId3"/>
    <p:sldId id="264" r:id="rId4"/>
    <p:sldId id="268" r:id="rId5"/>
    <p:sldId id="267" r:id="rId6"/>
    <p:sldId id="269" r:id="rId7"/>
    <p:sldId id="270" r:id="rId8"/>
    <p:sldId id="271" r:id="rId9"/>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p:cViewPr varScale="1">
        <p:scale>
          <a:sx n="114" d="100"/>
          <a:sy n="114" d="100"/>
        </p:scale>
        <p:origin x="152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381FD-84B3-4943-98F5-9AAB27B12C4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GB"/>
        </a:p>
      </dgm:t>
    </dgm:pt>
    <dgm:pt modelId="{4694A2D3-B6DB-1041-B01F-0A2DDE4F207D}">
      <dgm:prSet phldrT="[Text]"/>
      <dgm:spPr/>
      <dgm:t>
        <a:bodyPr/>
        <a:lstStyle/>
        <a:p>
          <a:r>
            <a:rPr lang="en-GB" dirty="0"/>
            <a:t>Questioning</a:t>
          </a:r>
        </a:p>
      </dgm:t>
    </dgm:pt>
    <dgm:pt modelId="{5D2132D7-30A0-1E41-878A-8F18F8901F4B}" type="parTrans" cxnId="{83DC302B-91F2-AE46-BD34-B93B8144EDAB}">
      <dgm:prSet/>
      <dgm:spPr/>
      <dgm:t>
        <a:bodyPr/>
        <a:lstStyle/>
        <a:p>
          <a:endParaRPr lang="en-GB"/>
        </a:p>
      </dgm:t>
    </dgm:pt>
    <dgm:pt modelId="{DDB940C0-A74C-BF4D-B84D-FFDDF8F5775B}" type="sibTrans" cxnId="{83DC302B-91F2-AE46-BD34-B93B8144EDAB}">
      <dgm:prSet/>
      <dgm:spPr/>
      <dgm:t>
        <a:bodyPr/>
        <a:lstStyle/>
        <a:p>
          <a:endParaRPr lang="en-GB"/>
        </a:p>
      </dgm:t>
    </dgm:pt>
    <dgm:pt modelId="{39982D87-AA31-2A4A-A196-E40DEB853F1F}">
      <dgm:prSet phldrT="[Text]"/>
      <dgm:spPr/>
      <dgm:t>
        <a:bodyPr/>
        <a:lstStyle/>
        <a:p>
          <a:r>
            <a:rPr lang="en-GB" dirty="0"/>
            <a:t>Feedback</a:t>
          </a:r>
        </a:p>
      </dgm:t>
    </dgm:pt>
    <dgm:pt modelId="{ABD5E8C5-FA2B-244A-BB46-3AC25E4E4DDA}" type="parTrans" cxnId="{FD5692AE-EE0C-7746-9D41-25A1C4E9AF58}">
      <dgm:prSet/>
      <dgm:spPr/>
      <dgm:t>
        <a:bodyPr/>
        <a:lstStyle/>
        <a:p>
          <a:endParaRPr lang="en-GB"/>
        </a:p>
      </dgm:t>
    </dgm:pt>
    <dgm:pt modelId="{910E1E83-C6D6-5B48-84F7-E4B6D51C8073}" type="sibTrans" cxnId="{FD5692AE-EE0C-7746-9D41-25A1C4E9AF58}">
      <dgm:prSet/>
      <dgm:spPr/>
      <dgm:t>
        <a:bodyPr/>
        <a:lstStyle/>
        <a:p>
          <a:endParaRPr lang="en-GB"/>
        </a:p>
      </dgm:t>
    </dgm:pt>
    <dgm:pt modelId="{F10306CA-30BD-3148-B74B-47C5275F215C}">
      <dgm:prSet phldrT="[Text]"/>
      <dgm:spPr/>
      <dgm:t>
        <a:bodyPr/>
        <a:lstStyle/>
        <a:p>
          <a:r>
            <a:rPr lang="en-GB" dirty="0"/>
            <a:t>Self assessment</a:t>
          </a:r>
        </a:p>
      </dgm:t>
    </dgm:pt>
    <dgm:pt modelId="{C643743C-E9CE-994F-9AC5-D9BD17FFB1CC}" type="parTrans" cxnId="{4FBA17E5-193A-BE47-A8C9-096E5602C017}">
      <dgm:prSet/>
      <dgm:spPr/>
      <dgm:t>
        <a:bodyPr/>
        <a:lstStyle/>
        <a:p>
          <a:endParaRPr lang="en-GB"/>
        </a:p>
      </dgm:t>
    </dgm:pt>
    <dgm:pt modelId="{0540404B-68B9-DB48-AACC-BA32E0122144}" type="sibTrans" cxnId="{4FBA17E5-193A-BE47-A8C9-096E5602C017}">
      <dgm:prSet/>
      <dgm:spPr/>
      <dgm:t>
        <a:bodyPr/>
        <a:lstStyle/>
        <a:p>
          <a:endParaRPr lang="en-GB"/>
        </a:p>
      </dgm:t>
    </dgm:pt>
    <dgm:pt modelId="{1B9B0C17-F187-FF49-8A87-BBB9BB8954DD}">
      <dgm:prSet phldrT="[Text]"/>
      <dgm:spPr/>
      <dgm:t>
        <a:bodyPr/>
        <a:lstStyle/>
        <a:p>
          <a:r>
            <a:rPr lang="en-GB" dirty="0"/>
            <a:t>Peer assessment</a:t>
          </a:r>
        </a:p>
      </dgm:t>
    </dgm:pt>
    <dgm:pt modelId="{73BC8E0A-0C09-1C41-BDCF-A8136583FDD4}" type="parTrans" cxnId="{FDAFF449-ECC4-5845-B197-0D5C3820ACA7}">
      <dgm:prSet/>
      <dgm:spPr/>
      <dgm:t>
        <a:bodyPr/>
        <a:lstStyle/>
        <a:p>
          <a:endParaRPr lang="en-GB"/>
        </a:p>
      </dgm:t>
    </dgm:pt>
    <dgm:pt modelId="{E46F7BD0-5B83-944B-97F4-BA70587EA3C0}" type="sibTrans" cxnId="{FDAFF449-ECC4-5845-B197-0D5C3820ACA7}">
      <dgm:prSet/>
      <dgm:spPr/>
      <dgm:t>
        <a:bodyPr/>
        <a:lstStyle/>
        <a:p>
          <a:endParaRPr lang="en-GB"/>
        </a:p>
      </dgm:t>
    </dgm:pt>
    <dgm:pt modelId="{29EF8018-7D15-E14F-B061-C814A07E7AE4}">
      <dgm:prSet/>
      <dgm:spPr/>
      <dgm:t>
        <a:bodyPr/>
        <a:lstStyle/>
        <a:p>
          <a:r>
            <a:rPr lang="en-GB" dirty="0"/>
            <a:t>Summative</a:t>
          </a:r>
        </a:p>
      </dgm:t>
    </dgm:pt>
    <dgm:pt modelId="{4FAD9674-E12E-E242-87ED-EDB4C1424B15}" type="parTrans" cxnId="{74122FB5-F904-3546-BE95-835D1EF3F297}">
      <dgm:prSet/>
      <dgm:spPr/>
      <dgm:t>
        <a:bodyPr/>
        <a:lstStyle/>
        <a:p>
          <a:endParaRPr lang="en-GB"/>
        </a:p>
      </dgm:t>
    </dgm:pt>
    <dgm:pt modelId="{81B000D8-B754-2C46-93A6-2EB7FFE12BAC}" type="sibTrans" cxnId="{74122FB5-F904-3546-BE95-835D1EF3F297}">
      <dgm:prSet/>
      <dgm:spPr/>
      <dgm:t>
        <a:bodyPr/>
        <a:lstStyle/>
        <a:p>
          <a:endParaRPr lang="en-GB"/>
        </a:p>
      </dgm:t>
    </dgm:pt>
    <dgm:pt modelId="{6A6C9760-C326-7141-B334-8A9099763550}">
      <dgm:prSet/>
      <dgm:spPr/>
      <dgm:t>
        <a:bodyPr/>
        <a:lstStyle/>
        <a:p>
          <a:r>
            <a:rPr lang="en-GB" dirty="0"/>
            <a:t>Observation</a:t>
          </a:r>
        </a:p>
      </dgm:t>
    </dgm:pt>
    <dgm:pt modelId="{A6D2D381-1ABC-A340-B36D-79F15A780A73}" type="parTrans" cxnId="{DB3C350F-C5B9-8945-951B-3BAA99B4D29A}">
      <dgm:prSet/>
      <dgm:spPr/>
      <dgm:t>
        <a:bodyPr/>
        <a:lstStyle/>
        <a:p>
          <a:endParaRPr lang="en-GB"/>
        </a:p>
      </dgm:t>
    </dgm:pt>
    <dgm:pt modelId="{AE8AF474-B506-5749-8103-3979B56526E8}" type="sibTrans" cxnId="{DB3C350F-C5B9-8945-951B-3BAA99B4D29A}">
      <dgm:prSet/>
      <dgm:spPr/>
      <dgm:t>
        <a:bodyPr/>
        <a:lstStyle/>
        <a:p>
          <a:endParaRPr lang="en-GB"/>
        </a:p>
      </dgm:t>
    </dgm:pt>
    <dgm:pt modelId="{FC9FCB32-2558-4D3A-8081-05AC5CD50188}" type="pres">
      <dgm:prSet presAssocID="{6B8381FD-84B3-4943-98F5-9AAB27B12C45}" presName="Name0" presStyleCnt="0">
        <dgm:presLayoutVars>
          <dgm:dir/>
          <dgm:animLvl val="lvl"/>
          <dgm:resizeHandles val="exact"/>
        </dgm:presLayoutVars>
      </dgm:prSet>
      <dgm:spPr/>
    </dgm:pt>
    <dgm:pt modelId="{3CC7FD06-8F62-4C08-BA20-314C141A0568}" type="pres">
      <dgm:prSet presAssocID="{4694A2D3-B6DB-1041-B01F-0A2DDE4F207D}" presName="composite" presStyleCnt="0"/>
      <dgm:spPr/>
    </dgm:pt>
    <dgm:pt modelId="{3432C5C4-690F-41DD-9086-1DD72B27F351}" type="pres">
      <dgm:prSet presAssocID="{4694A2D3-B6DB-1041-B01F-0A2DDE4F207D}" presName="parTx" presStyleLbl="alignNode1" presStyleIdx="0" presStyleCnt="6">
        <dgm:presLayoutVars>
          <dgm:chMax val="0"/>
          <dgm:chPref val="0"/>
          <dgm:bulletEnabled val="1"/>
        </dgm:presLayoutVars>
      </dgm:prSet>
      <dgm:spPr/>
    </dgm:pt>
    <dgm:pt modelId="{E63E3612-3C26-40BE-B44A-5CB7B712FA37}" type="pres">
      <dgm:prSet presAssocID="{4694A2D3-B6DB-1041-B01F-0A2DDE4F207D}" presName="desTx" presStyleLbl="alignAccFollowNode1" presStyleIdx="0" presStyleCnt="6">
        <dgm:presLayoutVars>
          <dgm:bulletEnabled val="1"/>
        </dgm:presLayoutVars>
      </dgm:prSet>
      <dgm:spPr/>
    </dgm:pt>
    <dgm:pt modelId="{D6B0C1A3-CB13-4C7F-9108-03AE3B193531}" type="pres">
      <dgm:prSet presAssocID="{DDB940C0-A74C-BF4D-B84D-FFDDF8F5775B}" presName="space" presStyleCnt="0"/>
      <dgm:spPr/>
    </dgm:pt>
    <dgm:pt modelId="{CFABB525-0170-4026-A151-23A9D247723A}" type="pres">
      <dgm:prSet presAssocID="{39982D87-AA31-2A4A-A196-E40DEB853F1F}" presName="composite" presStyleCnt="0"/>
      <dgm:spPr/>
    </dgm:pt>
    <dgm:pt modelId="{43BE7C2E-F3F4-4987-9B40-D0D9B320F06E}" type="pres">
      <dgm:prSet presAssocID="{39982D87-AA31-2A4A-A196-E40DEB853F1F}" presName="parTx" presStyleLbl="alignNode1" presStyleIdx="1" presStyleCnt="6">
        <dgm:presLayoutVars>
          <dgm:chMax val="0"/>
          <dgm:chPref val="0"/>
          <dgm:bulletEnabled val="1"/>
        </dgm:presLayoutVars>
      </dgm:prSet>
      <dgm:spPr/>
    </dgm:pt>
    <dgm:pt modelId="{58FD2283-7E1F-4E64-8726-6F18EEB5F08D}" type="pres">
      <dgm:prSet presAssocID="{39982D87-AA31-2A4A-A196-E40DEB853F1F}" presName="desTx" presStyleLbl="alignAccFollowNode1" presStyleIdx="1" presStyleCnt="6">
        <dgm:presLayoutVars>
          <dgm:bulletEnabled val="1"/>
        </dgm:presLayoutVars>
      </dgm:prSet>
      <dgm:spPr/>
    </dgm:pt>
    <dgm:pt modelId="{01FEC947-7B1A-430E-8566-5EEA103B5A87}" type="pres">
      <dgm:prSet presAssocID="{910E1E83-C6D6-5B48-84F7-E4B6D51C8073}" presName="space" presStyleCnt="0"/>
      <dgm:spPr/>
    </dgm:pt>
    <dgm:pt modelId="{633C0533-0392-415E-8747-BAB3CE3722FD}" type="pres">
      <dgm:prSet presAssocID="{F10306CA-30BD-3148-B74B-47C5275F215C}" presName="composite" presStyleCnt="0"/>
      <dgm:spPr/>
    </dgm:pt>
    <dgm:pt modelId="{4624683E-FBC4-4743-B3EA-29DE12D5E352}" type="pres">
      <dgm:prSet presAssocID="{F10306CA-30BD-3148-B74B-47C5275F215C}" presName="parTx" presStyleLbl="alignNode1" presStyleIdx="2" presStyleCnt="6">
        <dgm:presLayoutVars>
          <dgm:chMax val="0"/>
          <dgm:chPref val="0"/>
          <dgm:bulletEnabled val="1"/>
        </dgm:presLayoutVars>
      </dgm:prSet>
      <dgm:spPr/>
    </dgm:pt>
    <dgm:pt modelId="{CEAB16A2-4061-434F-B597-CD0A847E6A3E}" type="pres">
      <dgm:prSet presAssocID="{F10306CA-30BD-3148-B74B-47C5275F215C}" presName="desTx" presStyleLbl="alignAccFollowNode1" presStyleIdx="2" presStyleCnt="6">
        <dgm:presLayoutVars>
          <dgm:bulletEnabled val="1"/>
        </dgm:presLayoutVars>
      </dgm:prSet>
      <dgm:spPr/>
    </dgm:pt>
    <dgm:pt modelId="{F09F70E5-2AF5-4857-A36F-82B53A6F47F1}" type="pres">
      <dgm:prSet presAssocID="{0540404B-68B9-DB48-AACC-BA32E0122144}" presName="space" presStyleCnt="0"/>
      <dgm:spPr/>
    </dgm:pt>
    <dgm:pt modelId="{A967F4EF-F21C-4D68-829E-3DFEA820820B}" type="pres">
      <dgm:prSet presAssocID="{1B9B0C17-F187-FF49-8A87-BBB9BB8954DD}" presName="composite" presStyleCnt="0"/>
      <dgm:spPr/>
    </dgm:pt>
    <dgm:pt modelId="{B31CE030-96BF-4CF8-81C1-EED119DD924F}" type="pres">
      <dgm:prSet presAssocID="{1B9B0C17-F187-FF49-8A87-BBB9BB8954DD}" presName="parTx" presStyleLbl="alignNode1" presStyleIdx="3" presStyleCnt="6">
        <dgm:presLayoutVars>
          <dgm:chMax val="0"/>
          <dgm:chPref val="0"/>
          <dgm:bulletEnabled val="1"/>
        </dgm:presLayoutVars>
      </dgm:prSet>
      <dgm:spPr/>
    </dgm:pt>
    <dgm:pt modelId="{6AE51E25-CF64-4671-B694-55E0DB54CDF2}" type="pres">
      <dgm:prSet presAssocID="{1B9B0C17-F187-FF49-8A87-BBB9BB8954DD}" presName="desTx" presStyleLbl="alignAccFollowNode1" presStyleIdx="3" presStyleCnt="6">
        <dgm:presLayoutVars>
          <dgm:bulletEnabled val="1"/>
        </dgm:presLayoutVars>
      </dgm:prSet>
      <dgm:spPr/>
    </dgm:pt>
    <dgm:pt modelId="{5319334D-65C0-48EF-901C-E4A418703E8C}" type="pres">
      <dgm:prSet presAssocID="{E46F7BD0-5B83-944B-97F4-BA70587EA3C0}" presName="space" presStyleCnt="0"/>
      <dgm:spPr/>
    </dgm:pt>
    <dgm:pt modelId="{FCD4C48E-C12E-49EF-B8BF-879F92A9510F}" type="pres">
      <dgm:prSet presAssocID="{29EF8018-7D15-E14F-B061-C814A07E7AE4}" presName="composite" presStyleCnt="0"/>
      <dgm:spPr/>
    </dgm:pt>
    <dgm:pt modelId="{176FBBA3-8C75-4713-BFB3-5BD2961CFFEB}" type="pres">
      <dgm:prSet presAssocID="{29EF8018-7D15-E14F-B061-C814A07E7AE4}" presName="parTx" presStyleLbl="alignNode1" presStyleIdx="4" presStyleCnt="6">
        <dgm:presLayoutVars>
          <dgm:chMax val="0"/>
          <dgm:chPref val="0"/>
          <dgm:bulletEnabled val="1"/>
        </dgm:presLayoutVars>
      </dgm:prSet>
      <dgm:spPr/>
    </dgm:pt>
    <dgm:pt modelId="{A2CB9C4B-D53C-421A-A092-A60CC4FB16D0}" type="pres">
      <dgm:prSet presAssocID="{29EF8018-7D15-E14F-B061-C814A07E7AE4}" presName="desTx" presStyleLbl="alignAccFollowNode1" presStyleIdx="4" presStyleCnt="6">
        <dgm:presLayoutVars>
          <dgm:bulletEnabled val="1"/>
        </dgm:presLayoutVars>
      </dgm:prSet>
      <dgm:spPr/>
    </dgm:pt>
    <dgm:pt modelId="{1D58A1A6-7510-49BE-80C7-EDFA8F00A3C0}" type="pres">
      <dgm:prSet presAssocID="{81B000D8-B754-2C46-93A6-2EB7FFE12BAC}" presName="space" presStyleCnt="0"/>
      <dgm:spPr/>
    </dgm:pt>
    <dgm:pt modelId="{EDF283C2-F315-41B3-AE36-D16757CC28B7}" type="pres">
      <dgm:prSet presAssocID="{6A6C9760-C326-7141-B334-8A9099763550}" presName="composite" presStyleCnt="0"/>
      <dgm:spPr/>
    </dgm:pt>
    <dgm:pt modelId="{D3DF4892-11B8-446A-AD09-5576DD4ADC10}" type="pres">
      <dgm:prSet presAssocID="{6A6C9760-C326-7141-B334-8A9099763550}" presName="parTx" presStyleLbl="alignNode1" presStyleIdx="5" presStyleCnt="6">
        <dgm:presLayoutVars>
          <dgm:chMax val="0"/>
          <dgm:chPref val="0"/>
          <dgm:bulletEnabled val="1"/>
        </dgm:presLayoutVars>
      </dgm:prSet>
      <dgm:spPr/>
    </dgm:pt>
    <dgm:pt modelId="{D3A14A44-EB7B-4724-962D-80882572B761}" type="pres">
      <dgm:prSet presAssocID="{6A6C9760-C326-7141-B334-8A9099763550}" presName="desTx" presStyleLbl="alignAccFollowNode1" presStyleIdx="5" presStyleCnt="6">
        <dgm:presLayoutVars>
          <dgm:bulletEnabled val="1"/>
        </dgm:presLayoutVars>
      </dgm:prSet>
      <dgm:spPr/>
    </dgm:pt>
  </dgm:ptLst>
  <dgm:cxnLst>
    <dgm:cxn modelId="{8DC63206-E335-4DF7-AE39-C45DF02FAAA6}" type="presOf" srcId="{4694A2D3-B6DB-1041-B01F-0A2DDE4F207D}" destId="{3432C5C4-690F-41DD-9086-1DD72B27F351}" srcOrd="0" destOrd="0" presId="urn:microsoft.com/office/officeart/2005/8/layout/hList1"/>
    <dgm:cxn modelId="{DB3C350F-C5B9-8945-951B-3BAA99B4D29A}" srcId="{6B8381FD-84B3-4943-98F5-9AAB27B12C45}" destId="{6A6C9760-C326-7141-B334-8A9099763550}" srcOrd="5" destOrd="0" parTransId="{A6D2D381-1ABC-A340-B36D-79F15A780A73}" sibTransId="{AE8AF474-B506-5749-8103-3979B56526E8}"/>
    <dgm:cxn modelId="{7AC54820-C608-495B-B51F-4E4AD3C89D0E}" type="presOf" srcId="{F10306CA-30BD-3148-B74B-47C5275F215C}" destId="{4624683E-FBC4-4743-B3EA-29DE12D5E352}" srcOrd="0" destOrd="0" presId="urn:microsoft.com/office/officeart/2005/8/layout/hList1"/>
    <dgm:cxn modelId="{83DC302B-91F2-AE46-BD34-B93B8144EDAB}" srcId="{6B8381FD-84B3-4943-98F5-9AAB27B12C45}" destId="{4694A2D3-B6DB-1041-B01F-0A2DDE4F207D}" srcOrd="0" destOrd="0" parTransId="{5D2132D7-30A0-1E41-878A-8F18F8901F4B}" sibTransId="{DDB940C0-A74C-BF4D-B84D-FFDDF8F5775B}"/>
    <dgm:cxn modelId="{7A7E5D2E-1B64-4774-9D53-2008A5CF3FD3}" type="presOf" srcId="{1B9B0C17-F187-FF49-8A87-BBB9BB8954DD}" destId="{B31CE030-96BF-4CF8-81C1-EED119DD924F}" srcOrd="0" destOrd="0" presId="urn:microsoft.com/office/officeart/2005/8/layout/hList1"/>
    <dgm:cxn modelId="{FDAFF449-ECC4-5845-B197-0D5C3820ACA7}" srcId="{6B8381FD-84B3-4943-98F5-9AAB27B12C45}" destId="{1B9B0C17-F187-FF49-8A87-BBB9BB8954DD}" srcOrd="3" destOrd="0" parTransId="{73BC8E0A-0C09-1C41-BDCF-A8136583FDD4}" sibTransId="{E46F7BD0-5B83-944B-97F4-BA70587EA3C0}"/>
    <dgm:cxn modelId="{E4E48393-A593-4444-A656-2966BEA14AF1}" type="presOf" srcId="{6A6C9760-C326-7141-B334-8A9099763550}" destId="{D3DF4892-11B8-446A-AD09-5576DD4ADC10}" srcOrd="0" destOrd="0" presId="urn:microsoft.com/office/officeart/2005/8/layout/hList1"/>
    <dgm:cxn modelId="{B5E440A3-E491-424B-AE82-A93774D8A942}" type="presOf" srcId="{39982D87-AA31-2A4A-A196-E40DEB853F1F}" destId="{43BE7C2E-F3F4-4987-9B40-D0D9B320F06E}" srcOrd="0" destOrd="0" presId="urn:microsoft.com/office/officeart/2005/8/layout/hList1"/>
    <dgm:cxn modelId="{FD5692AE-EE0C-7746-9D41-25A1C4E9AF58}" srcId="{6B8381FD-84B3-4943-98F5-9AAB27B12C45}" destId="{39982D87-AA31-2A4A-A196-E40DEB853F1F}" srcOrd="1" destOrd="0" parTransId="{ABD5E8C5-FA2B-244A-BB46-3AC25E4E4DDA}" sibTransId="{910E1E83-C6D6-5B48-84F7-E4B6D51C8073}"/>
    <dgm:cxn modelId="{74122FB5-F904-3546-BE95-835D1EF3F297}" srcId="{6B8381FD-84B3-4943-98F5-9AAB27B12C45}" destId="{29EF8018-7D15-E14F-B061-C814A07E7AE4}" srcOrd="4" destOrd="0" parTransId="{4FAD9674-E12E-E242-87ED-EDB4C1424B15}" sibTransId="{81B000D8-B754-2C46-93A6-2EB7FFE12BAC}"/>
    <dgm:cxn modelId="{A303EDBF-73F5-451E-9F54-0A0ABB261179}" type="presOf" srcId="{29EF8018-7D15-E14F-B061-C814A07E7AE4}" destId="{176FBBA3-8C75-4713-BFB3-5BD2961CFFEB}" srcOrd="0" destOrd="0" presId="urn:microsoft.com/office/officeart/2005/8/layout/hList1"/>
    <dgm:cxn modelId="{4FBA17E5-193A-BE47-A8C9-096E5602C017}" srcId="{6B8381FD-84B3-4943-98F5-9AAB27B12C45}" destId="{F10306CA-30BD-3148-B74B-47C5275F215C}" srcOrd="2" destOrd="0" parTransId="{C643743C-E9CE-994F-9AC5-D9BD17FFB1CC}" sibTransId="{0540404B-68B9-DB48-AACC-BA32E0122144}"/>
    <dgm:cxn modelId="{47E405F8-E2C5-4EF6-A3C1-40128D7C2405}" type="presOf" srcId="{6B8381FD-84B3-4943-98F5-9AAB27B12C45}" destId="{FC9FCB32-2558-4D3A-8081-05AC5CD50188}" srcOrd="0" destOrd="0" presId="urn:microsoft.com/office/officeart/2005/8/layout/hList1"/>
    <dgm:cxn modelId="{B5839696-5348-485E-A2AC-9A329D54117B}" type="presParOf" srcId="{FC9FCB32-2558-4D3A-8081-05AC5CD50188}" destId="{3CC7FD06-8F62-4C08-BA20-314C141A0568}" srcOrd="0" destOrd="0" presId="urn:microsoft.com/office/officeart/2005/8/layout/hList1"/>
    <dgm:cxn modelId="{258F70E6-3277-44A7-B31C-6C20600A16ED}" type="presParOf" srcId="{3CC7FD06-8F62-4C08-BA20-314C141A0568}" destId="{3432C5C4-690F-41DD-9086-1DD72B27F351}" srcOrd="0" destOrd="0" presId="urn:microsoft.com/office/officeart/2005/8/layout/hList1"/>
    <dgm:cxn modelId="{D73410F5-F506-4B3F-AC02-318C7E0CBC15}" type="presParOf" srcId="{3CC7FD06-8F62-4C08-BA20-314C141A0568}" destId="{E63E3612-3C26-40BE-B44A-5CB7B712FA37}" srcOrd="1" destOrd="0" presId="urn:microsoft.com/office/officeart/2005/8/layout/hList1"/>
    <dgm:cxn modelId="{449F99F8-7242-4582-B358-6B86DCFEDCB0}" type="presParOf" srcId="{FC9FCB32-2558-4D3A-8081-05AC5CD50188}" destId="{D6B0C1A3-CB13-4C7F-9108-03AE3B193531}" srcOrd="1" destOrd="0" presId="urn:microsoft.com/office/officeart/2005/8/layout/hList1"/>
    <dgm:cxn modelId="{69316F06-C412-422A-BF30-2E2599C21E5C}" type="presParOf" srcId="{FC9FCB32-2558-4D3A-8081-05AC5CD50188}" destId="{CFABB525-0170-4026-A151-23A9D247723A}" srcOrd="2" destOrd="0" presId="urn:microsoft.com/office/officeart/2005/8/layout/hList1"/>
    <dgm:cxn modelId="{DD60CFCE-4907-46E6-AAE2-42C34F71FA97}" type="presParOf" srcId="{CFABB525-0170-4026-A151-23A9D247723A}" destId="{43BE7C2E-F3F4-4987-9B40-D0D9B320F06E}" srcOrd="0" destOrd="0" presId="urn:microsoft.com/office/officeart/2005/8/layout/hList1"/>
    <dgm:cxn modelId="{32ECEEA3-6D92-4601-983A-175496F7CBF9}" type="presParOf" srcId="{CFABB525-0170-4026-A151-23A9D247723A}" destId="{58FD2283-7E1F-4E64-8726-6F18EEB5F08D}" srcOrd="1" destOrd="0" presId="urn:microsoft.com/office/officeart/2005/8/layout/hList1"/>
    <dgm:cxn modelId="{57AF2F12-E87F-455F-BE09-C593E755BA45}" type="presParOf" srcId="{FC9FCB32-2558-4D3A-8081-05AC5CD50188}" destId="{01FEC947-7B1A-430E-8566-5EEA103B5A87}" srcOrd="3" destOrd="0" presId="urn:microsoft.com/office/officeart/2005/8/layout/hList1"/>
    <dgm:cxn modelId="{7988BBA5-A1D5-4A19-BCF5-254376539FD0}" type="presParOf" srcId="{FC9FCB32-2558-4D3A-8081-05AC5CD50188}" destId="{633C0533-0392-415E-8747-BAB3CE3722FD}" srcOrd="4" destOrd="0" presId="urn:microsoft.com/office/officeart/2005/8/layout/hList1"/>
    <dgm:cxn modelId="{B076A476-1FEC-45DC-81C9-15FF473C2661}" type="presParOf" srcId="{633C0533-0392-415E-8747-BAB3CE3722FD}" destId="{4624683E-FBC4-4743-B3EA-29DE12D5E352}" srcOrd="0" destOrd="0" presId="urn:microsoft.com/office/officeart/2005/8/layout/hList1"/>
    <dgm:cxn modelId="{58934A9F-51AE-4EE7-B4E6-14D65C3E0B63}" type="presParOf" srcId="{633C0533-0392-415E-8747-BAB3CE3722FD}" destId="{CEAB16A2-4061-434F-B597-CD0A847E6A3E}" srcOrd="1" destOrd="0" presId="urn:microsoft.com/office/officeart/2005/8/layout/hList1"/>
    <dgm:cxn modelId="{6F77C42B-AB49-48C0-A297-107858F21712}" type="presParOf" srcId="{FC9FCB32-2558-4D3A-8081-05AC5CD50188}" destId="{F09F70E5-2AF5-4857-A36F-82B53A6F47F1}" srcOrd="5" destOrd="0" presId="urn:microsoft.com/office/officeart/2005/8/layout/hList1"/>
    <dgm:cxn modelId="{024F26FA-13F0-435D-AA9F-0449376591F7}" type="presParOf" srcId="{FC9FCB32-2558-4D3A-8081-05AC5CD50188}" destId="{A967F4EF-F21C-4D68-829E-3DFEA820820B}" srcOrd="6" destOrd="0" presId="urn:microsoft.com/office/officeart/2005/8/layout/hList1"/>
    <dgm:cxn modelId="{0029BE9A-4C0B-4C32-971B-C3B9AE593191}" type="presParOf" srcId="{A967F4EF-F21C-4D68-829E-3DFEA820820B}" destId="{B31CE030-96BF-4CF8-81C1-EED119DD924F}" srcOrd="0" destOrd="0" presId="urn:microsoft.com/office/officeart/2005/8/layout/hList1"/>
    <dgm:cxn modelId="{ADC92293-8003-4F65-85A5-BA2701752F50}" type="presParOf" srcId="{A967F4EF-F21C-4D68-829E-3DFEA820820B}" destId="{6AE51E25-CF64-4671-B694-55E0DB54CDF2}" srcOrd="1" destOrd="0" presId="urn:microsoft.com/office/officeart/2005/8/layout/hList1"/>
    <dgm:cxn modelId="{4EED3771-F02C-4379-9132-8E2167466EA1}" type="presParOf" srcId="{FC9FCB32-2558-4D3A-8081-05AC5CD50188}" destId="{5319334D-65C0-48EF-901C-E4A418703E8C}" srcOrd="7" destOrd="0" presId="urn:microsoft.com/office/officeart/2005/8/layout/hList1"/>
    <dgm:cxn modelId="{A5707F6F-ED8E-4DDE-93B7-0C8379EEF7FC}" type="presParOf" srcId="{FC9FCB32-2558-4D3A-8081-05AC5CD50188}" destId="{FCD4C48E-C12E-49EF-B8BF-879F92A9510F}" srcOrd="8" destOrd="0" presId="urn:microsoft.com/office/officeart/2005/8/layout/hList1"/>
    <dgm:cxn modelId="{DBF671B9-7190-42B1-A8A2-6BDCDDC84C90}" type="presParOf" srcId="{FCD4C48E-C12E-49EF-B8BF-879F92A9510F}" destId="{176FBBA3-8C75-4713-BFB3-5BD2961CFFEB}" srcOrd="0" destOrd="0" presId="urn:microsoft.com/office/officeart/2005/8/layout/hList1"/>
    <dgm:cxn modelId="{200D8525-64C5-49B6-B292-D18A8C57EBC8}" type="presParOf" srcId="{FCD4C48E-C12E-49EF-B8BF-879F92A9510F}" destId="{A2CB9C4B-D53C-421A-A092-A60CC4FB16D0}" srcOrd="1" destOrd="0" presId="urn:microsoft.com/office/officeart/2005/8/layout/hList1"/>
    <dgm:cxn modelId="{36422441-DDBF-4054-97D8-BA49426FDA9C}" type="presParOf" srcId="{FC9FCB32-2558-4D3A-8081-05AC5CD50188}" destId="{1D58A1A6-7510-49BE-80C7-EDFA8F00A3C0}" srcOrd="9" destOrd="0" presId="urn:microsoft.com/office/officeart/2005/8/layout/hList1"/>
    <dgm:cxn modelId="{01D9FFBB-7F96-42B5-ABD1-A82B06EBC44C}" type="presParOf" srcId="{FC9FCB32-2558-4D3A-8081-05AC5CD50188}" destId="{EDF283C2-F315-41B3-AE36-D16757CC28B7}" srcOrd="10" destOrd="0" presId="urn:microsoft.com/office/officeart/2005/8/layout/hList1"/>
    <dgm:cxn modelId="{7E365647-2656-4B53-9D93-17FBFA671DC1}" type="presParOf" srcId="{EDF283C2-F315-41B3-AE36-D16757CC28B7}" destId="{D3DF4892-11B8-446A-AD09-5576DD4ADC10}" srcOrd="0" destOrd="0" presId="urn:microsoft.com/office/officeart/2005/8/layout/hList1"/>
    <dgm:cxn modelId="{46A3C863-609E-4E84-B19E-882449459217}" type="presParOf" srcId="{EDF283C2-F315-41B3-AE36-D16757CC28B7}" destId="{D3A14A44-EB7B-4724-962D-80882572B76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C5C4-690F-41DD-9086-1DD72B27F351}">
      <dsp:nvSpPr>
        <dsp:cNvPr id="0" name=""/>
        <dsp:cNvSpPr/>
      </dsp:nvSpPr>
      <dsp:spPr>
        <a:xfrm>
          <a:off x="2457" y="313104"/>
          <a:ext cx="1305574" cy="507351"/>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Questioning</a:t>
          </a:r>
        </a:p>
      </dsp:txBody>
      <dsp:txXfrm>
        <a:off x="2457" y="313104"/>
        <a:ext cx="1305574" cy="507351"/>
      </dsp:txXfrm>
    </dsp:sp>
    <dsp:sp modelId="{E63E3612-3C26-40BE-B44A-5CB7B712FA37}">
      <dsp:nvSpPr>
        <dsp:cNvPr id="0" name=""/>
        <dsp:cNvSpPr/>
      </dsp:nvSpPr>
      <dsp:spPr>
        <a:xfrm>
          <a:off x="2457" y="820455"/>
          <a:ext cx="1305574" cy="61487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BE7C2E-F3F4-4987-9B40-D0D9B320F06E}">
      <dsp:nvSpPr>
        <dsp:cNvPr id="0" name=""/>
        <dsp:cNvSpPr/>
      </dsp:nvSpPr>
      <dsp:spPr>
        <a:xfrm>
          <a:off x="1490812" y="313104"/>
          <a:ext cx="1305574" cy="507351"/>
        </a:xfrm>
        <a:prstGeom prst="rect">
          <a:avLst/>
        </a:prstGeom>
        <a:solidFill>
          <a:schemeClr val="accent4">
            <a:hueOff val="-892954"/>
            <a:satOff val="5380"/>
            <a:lumOff val="431"/>
            <a:alphaOff val="0"/>
          </a:schemeClr>
        </a:solidFill>
        <a:ln w="25400" cap="flat" cmpd="sng" algn="ctr">
          <a:solidFill>
            <a:schemeClr val="accent4">
              <a:hueOff val="-892954"/>
              <a:satOff val="5380"/>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Feedback</a:t>
          </a:r>
        </a:p>
      </dsp:txBody>
      <dsp:txXfrm>
        <a:off x="1490812" y="313104"/>
        <a:ext cx="1305574" cy="507351"/>
      </dsp:txXfrm>
    </dsp:sp>
    <dsp:sp modelId="{58FD2283-7E1F-4E64-8726-6F18EEB5F08D}">
      <dsp:nvSpPr>
        <dsp:cNvPr id="0" name=""/>
        <dsp:cNvSpPr/>
      </dsp:nvSpPr>
      <dsp:spPr>
        <a:xfrm>
          <a:off x="1490812" y="820455"/>
          <a:ext cx="1305574" cy="614879"/>
        </a:xfrm>
        <a:prstGeom prst="rect">
          <a:avLst/>
        </a:prstGeom>
        <a:solidFill>
          <a:schemeClr val="accent4">
            <a:tint val="40000"/>
            <a:alpha val="90000"/>
            <a:hueOff val="-789142"/>
            <a:satOff val="4431"/>
            <a:lumOff val="282"/>
            <a:alphaOff val="0"/>
          </a:schemeClr>
        </a:solidFill>
        <a:ln w="25400" cap="flat" cmpd="sng" algn="ctr">
          <a:solidFill>
            <a:schemeClr val="accent4">
              <a:tint val="40000"/>
              <a:alpha val="90000"/>
              <a:hueOff val="-789142"/>
              <a:satOff val="4431"/>
              <a:lumOff val="282"/>
              <a:alphaOff val="0"/>
            </a:schemeClr>
          </a:solidFill>
          <a:prstDash val="solid"/>
        </a:ln>
        <a:effectLst/>
      </dsp:spPr>
      <dsp:style>
        <a:lnRef idx="2">
          <a:scrgbClr r="0" g="0" b="0"/>
        </a:lnRef>
        <a:fillRef idx="1">
          <a:scrgbClr r="0" g="0" b="0"/>
        </a:fillRef>
        <a:effectRef idx="0">
          <a:scrgbClr r="0" g="0" b="0"/>
        </a:effectRef>
        <a:fontRef idx="minor"/>
      </dsp:style>
    </dsp:sp>
    <dsp:sp modelId="{4624683E-FBC4-4743-B3EA-29DE12D5E352}">
      <dsp:nvSpPr>
        <dsp:cNvPr id="0" name=""/>
        <dsp:cNvSpPr/>
      </dsp:nvSpPr>
      <dsp:spPr>
        <a:xfrm>
          <a:off x="2979167" y="313104"/>
          <a:ext cx="1305574" cy="507351"/>
        </a:xfrm>
        <a:prstGeom prst="rect">
          <a:avLst/>
        </a:prstGeom>
        <a:solidFill>
          <a:schemeClr val="accent4">
            <a:hueOff val="-1785908"/>
            <a:satOff val="10760"/>
            <a:lumOff val="862"/>
            <a:alphaOff val="0"/>
          </a:schemeClr>
        </a:solidFill>
        <a:ln w="25400" cap="flat" cmpd="sng" algn="ctr">
          <a:solidFill>
            <a:schemeClr val="accent4">
              <a:hueOff val="-1785908"/>
              <a:satOff val="10760"/>
              <a:lumOff val="86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Self assessment</a:t>
          </a:r>
        </a:p>
      </dsp:txBody>
      <dsp:txXfrm>
        <a:off x="2979167" y="313104"/>
        <a:ext cx="1305574" cy="507351"/>
      </dsp:txXfrm>
    </dsp:sp>
    <dsp:sp modelId="{CEAB16A2-4061-434F-B597-CD0A847E6A3E}">
      <dsp:nvSpPr>
        <dsp:cNvPr id="0" name=""/>
        <dsp:cNvSpPr/>
      </dsp:nvSpPr>
      <dsp:spPr>
        <a:xfrm>
          <a:off x="2979167" y="820455"/>
          <a:ext cx="1305574" cy="614879"/>
        </a:xfrm>
        <a:prstGeom prst="rect">
          <a:avLst/>
        </a:prstGeom>
        <a:solidFill>
          <a:schemeClr val="accent4">
            <a:tint val="40000"/>
            <a:alpha val="90000"/>
            <a:hueOff val="-1578284"/>
            <a:satOff val="8863"/>
            <a:lumOff val="563"/>
            <a:alphaOff val="0"/>
          </a:schemeClr>
        </a:solidFill>
        <a:ln w="25400" cap="flat" cmpd="sng" algn="ctr">
          <a:solidFill>
            <a:schemeClr val="accent4">
              <a:tint val="40000"/>
              <a:alpha val="90000"/>
              <a:hueOff val="-1578284"/>
              <a:satOff val="8863"/>
              <a:lumOff val="563"/>
              <a:alphaOff val="0"/>
            </a:schemeClr>
          </a:solidFill>
          <a:prstDash val="solid"/>
        </a:ln>
        <a:effectLst/>
      </dsp:spPr>
      <dsp:style>
        <a:lnRef idx="2">
          <a:scrgbClr r="0" g="0" b="0"/>
        </a:lnRef>
        <a:fillRef idx="1">
          <a:scrgbClr r="0" g="0" b="0"/>
        </a:fillRef>
        <a:effectRef idx="0">
          <a:scrgbClr r="0" g="0" b="0"/>
        </a:effectRef>
        <a:fontRef idx="minor"/>
      </dsp:style>
    </dsp:sp>
    <dsp:sp modelId="{B31CE030-96BF-4CF8-81C1-EED119DD924F}">
      <dsp:nvSpPr>
        <dsp:cNvPr id="0" name=""/>
        <dsp:cNvSpPr/>
      </dsp:nvSpPr>
      <dsp:spPr>
        <a:xfrm>
          <a:off x="4467522" y="313104"/>
          <a:ext cx="1305574" cy="507351"/>
        </a:xfrm>
        <a:prstGeom prst="rect">
          <a:avLst/>
        </a:prstGeom>
        <a:solidFill>
          <a:schemeClr val="accent4">
            <a:hueOff val="-2678862"/>
            <a:satOff val="16139"/>
            <a:lumOff val="1294"/>
            <a:alphaOff val="0"/>
          </a:schemeClr>
        </a:solidFill>
        <a:ln w="25400" cap="flat" cmpd="sng" algn="ctr">
          <a:solidFill>
            <a:schemeClr val="accent4">
              <a:hueOff val="-2678862"/>
              <a:satOff val="16139"/>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Peer assessment</a:t>
          </a:r>
        </a:p>
      </dsp:txBody>
      <dsp:txXfrm>
        <a:off x="4467522" y="313104"/>
        <a:ext cx="1305574" cy="507351"/>
      </dsp:txXfrm>
    </dsp:sp>
    <dsp:sp modelId="{6AE51E25-CF64-4671-B694-55E0DB54CDF2}">
      <dsp:nvSpPr>
        <dsp:cNvPr id="0" name=""/>
        <dsp:cNvSpPr/>
      </dsp:nvSpPr>
      <dsp:spPr>
        <a:xfrm>
          <a:off x="4467522" y="820455"/>
          <a:ext cx="1305574" cy="614879"/>
        </a:xfrm>
        <a:prstGeom prst="rect">
          <a:avLst/>
        </a:prstGeom>
        <a:solidFill>
          <a:schemeClr val="accent4">
            <a:tint val="40000"/>
            <a:alpha val="90000"/>
            <a:hueOff val="-2367426"/>
            <a:satOff val="13294"/>
            <a:lumOff val="845"/>
            <a:alphaOff val="0"/>
          </a:schemeClr>
        </a:solidFill>
        <a:ln w="25400" cap="flat" cmpd="sng" algn="ctr">
          <a:solidFill>
            <a:schemeClr val="accent4">
              <a:tint val="40000"/>
              <a:alpha val="90000"/>
              <a:hueOff val="-2367426"/>
              <a:satOff val="13294"/>
              <a:lumOff val="845"/>
              <a:alphaOff val="0"/>
            </a:schemeClr>
          </a:solidFill>
          <a:prstDash val="solid"/>
        </a:ln>
        <a:effectLst/>
      </dsp:spPr>
      <dsp:style>
        <a:lnRef idx="2">
          <a:scrgbClr r="0" g="0" b="0"/>
        </a:lnRef>
        <a:fillRef idx="1">
          <a:scrgbClr r="0" g="0" b="0"/>
        </a:fillRef>
        <a:effectRef idx="0">
          <a:scrgbClr r="0" g="0" b="0"/>
        </a:effectRef>
        <a:fontRef idx="minor"/>
      </dsp:style>
    </dsp:sp>
    <dsp:sp modelId="{176FBBA3-8C75-4713-BFB3-5BD2961CFFEB}">
      <dsp:nvSpPr>
        <dsp:cNvPr id="0" name=""/>
        <dsp:cNvSpPr/>
      </dsp:nvSpPr>
      <dsp:spPr>
        <a:xfrm>
          <a:off x="5955877" y="313104"/>
          <a:ext cx="1305574" cy="507351"/>
        </a:xfrm>
        <a:prstGeom prst="rect">
          <a:avLst/>
        </a:prstGeom>
        <a:solidFill>
          <a:schemeClr val="accent4">
            <a:hueOff val="-3571816"/>
            <a:satOff val="21519"/>
            <a:lumOff val="1725"/>
            <a:alphaOff val="0"/>
          </a:schemeClr>
        </a:solidFill>
        <a:ln w="25400" cap="flat" cmpd="sng" algn="ctr">
          <a:solidFill>
            <a:schemeClr val="accent4">
              <a:hueOff val="-3571816"/>
              <a:satOff val="21519"/>
              <a:lumOff val="1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Summative</a:t>
          </a:r>
        </a:p>
      </dsp:txBody>
      <dsp:txXfrm>
        <a:off x="5955877" y="313104"/>
        <a:ext cx="1305574" cy="507351"/>
      </dsp:txXfrm>
    </dsp:sp>
    <dsp:sp modelId="{A2CB9C4B-D53C-421A-A092-A60CC4FB16D0}">
      <dsp:nvSpPr>
        <dsp:cNvPr id="0" name=""/>
        <dsp:cNvSpPr/>
      </dsp:nvSpPr>
      <dsp:spPr>
        <a:xfrm>
          <a:off x="5955877" y="820455"/>
          <a:ext cx="1305574" cy="614879"/>
        </a:xfrm>
        <a:prstGeom prst="rect">
          <a:avLst/>
        </a:prstGeom>
        <a:solidFill>
          <a:schemeClr val="accent4">
            <a:tint val="40000"/>
            <a:alpha val="90000"/>
            <a:hueOff val="-3156568"/>
            <a:satOff val="17726"/>
            <a:lumOff val="1126"/>
            <a:alphaOff val="0"/>
          </a:schemeClr>
        </a:solidFill>
        <a:ln w="25400" cap="flat" cmpd="sng" algn="ctr">
          <a:solidFill>
            <a:schemeClr val="accent4">
              <a:tint val="40000"/>
              <a:alpha val="90000"/>
              <a:hueOff val="-3156568"/>
              <a:satOff val="17726"/>
              <a:lumOff val="1126"/>
              <a:alphaOff val="0"/>
            </a:schemeClr>
          </a:solidFill>
          <a:prstDash val="solid"/>
        </a:ln>
        <a:effectLst/>
      </dsp:spPr>
      <dsp:style>
        <a:lnRef idx="2">
          <a:scrgbClr r="0" g="0" b="0"/>
        </a:lnRef>
        <a:fillRef idx="1">
          <a:scrgbClr r="0" g="0" b="0"/>
        </a:fillRef>
        <a:effectRef idx="0">
          <a:scrgbClr r="0" g="0" b="0"/>
        </a:effectRef>
        <a:fontRef idx="minor"/>
      </dsp:style>
    </dsp:sp>
    <dsp:sp modelId="{D3DF4892-11B8-446A-AD09-5576DD4ADC10}">
      <dsp:nvSpPr>
        <dsp:cNvPr id="0" name=""/>
        <dsp:cNvSpPr/>
      </dsp:nvSpPr>
      <dsp:spPr>
        <a:xfrm>
          <a:off x="7444232" y="313104"/>
          <a:ext cx="1305574" cy="507351"/>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Observation</a:t>
          </a:r>
        </a:p>
      </dsp:txBody>
      <dsp:txXfrm>
        <a:off x="7444232" y="313104"/>
        <a:ext cx="1305574" cy="507351"/>
      </dsp:txXfrm>
    </dsp:sp>
    <dsp:sp modelId="{D3A14A44-EB7B-4724-962D-80882572B761}">
      <dsp:nvSpPr>
        <dsp:cNvPr id="0" name=""/>
        <dsp:cNvSpPr/>
      </dsp:nvSpPr>
      <dsp:spPr>
        <a:xfrm>
          <a:off x="7444232" y="820455"/>
          <a:ext cx="1305574" cy="614879"/>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91168D1-8215-490F-87D1-400D086F35C1}" type="datetimeFigureOut">
              <a:rPr lang="en-GB" smtClean="0"/>
              <a:pPr/>
              <a:t>13/09/2021</a:t>
            </a:fld>
            <a:endParaRPr lang="en-GB"/>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292C247-66CD-4762-B2E2-E3AAFEB585B8}" type="slidenum">
              <a:rPr lang="en-GB" smtClean="0"/>
              <a:pPr/>
              <a:t>‹#›</a:t>
            </a:fld>
            <a:endParaRPr lang="en-GB"/>
          </a:p>
        </p:txBody>
      </p:sp>
    </p:spTree>
    <p:extLst>
      <p:ext uri="{BB962C8B-B14F-4D97-AF65-F5344CB8AC3E}">
        <p14:creationId xmlns:p14="http://schemas.microsoft.com/office/powerpoint/2010/main" val="74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Century Gothic" pitchFamily="34" charset="0"/>
              </a:rPr>
              <a:t>Utilises</a:t>
            </a:r>
            <a:r>
              <a:rPr lang="en-US" sz="1200" dirty="0">
                <a:latin typeface="Century Gothic" pitchFamily="34" charset="0"/>
              </a:rPr>
              <a:t> One key feature that helps make the device more compact &amp; reduces power consumption is System-on-a-Chip. This is where all the core components of the computer are integrated onto a single chip. This includes the CPU, GPU and RAM. However, System-on-a-Chip does make it difficult to upgrade a mobile device as all the components are integrated on the chip. It’s not like a laptop or PC where you can take out and replace individual components.</a:t>
            </a:r>
          </a:p>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Automatic</a:t>
            </a:r>
            <a:r>
              <a:rPr lang="en-GB" baseline="0" dirty="0"/>
              <a:t> number plate recognition (</a:t>
            </a:r>
            <a:r>
              <a:rPr lang="en-GB" dirty="0"/>
              <a:t>ANPR cameras) for crime</a:t>
            </a:r>
            <a:r>
              <a:rPr lang="en-GB" baseline="0" dirty="0"/>
              <a:t> prevention</a:t>
            </a:r>
          </a:p>
          <a:p>
            <a:r>
              <a:rPr lang="en-GB" baseline="0" dirty="0"/>
              <a:t>RFID used in stock control, race timing systems</a:t>
            </a:r>
          </a:p>
          <a:p>
            <a:r>
              <a:rPr lang="en-GB" baseline="0" dirty="0"/>
              <a:t>Medical scanning machines- MRI, X-ray</a:t>
            </a:r>
          </a:p>
          <a:p>
            <a:r>
              <a:rPr lang="en-GB" baseline="0" dirty="0"/>
              <a:t>Iris and fingerprint for biometric entry and authentication systems</a:t>
            </a:r>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A72B23-6661-4B08-846E-72B709C074F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72B23-6661-4B08-846E-72B709C074F9}" type="datetimeFigureOut">
              <a:rPr lang="en-US" smtClean="0"/>
              <a:pPr/>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72B23-6661-4B08-846E-72B709C074F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72B23-6661-4B08-846E-72B709C074F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47531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8416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85E350-1B7C-4D5C-9D5A-FBAB92A0CC68}"/>
              </a:ext>
            </a:extLst>
          </p:cNvPr>
          <p:cNvSpPr/>
          <p:nvPr/>
        </p:nvSpPr>
        <p:spPr>
          <a:xfrm>
            <a:off x="297661" y="290568"/>
            <a:ext cx="8579090" cy="1834063"/>
          </a:xfrm>
          <a:prstGeom prst="rect">
            <a:avLst/>
          </a:prstGeom>
          <a:solidFill>
            <a:schemeClr val="accent1"/>
          </a:solidFill>
          <a:ln w="25400" cap="flat"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77AE0DE-3934-48EA-A400-181581057790}"/>
              </a:ext>
            </a:extLst>
          </p:cNvPr>
          <p:cNvSpPr>
            <a:spLocks noGrp="1"/>
          </p:cNvSpPr>
          <p:nvPr>
            <p:ph type="title"/>
          </p:nvPr>
        </p:nvSpPr>
        <p:spPr>
          <a:xfrm>
            <a:off x="643855" y="295461"/>
            <a:ext cx="7886699" cy="1325563"/>
          </a:xfrm>
        </p:spPr>
        <p:txBody>
          <a:bodyPr>
            <a:normAutofit/>
          </a:bodyPr>
          <a:lstStyle>
            <a:lvl1pPr algn="ctr">
              <a:defRPr sz="540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914E7EAF-EB5A-47B4-9354-6F0667DA3000}"/>
              </a:ext>
            </a:extLst>
          </p:cNvPr>
          <p:cNvSpPr>
            <a:spLocks noGrp="1"/>
          </p:cNvSpPr>
          <p:nvPr>
            <p:ph idx="1"/>
          </p:nvPr>
        </p:nvSpPr>
        <p:spPr>
          <a:xfrm>
            <a:off x="282455" y="2754018"/>
            <a:ext cx="8579090" cy="3290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37004740-E38E-4EF9-B8C8-9928377D9F78}"/>
              </a:ext>
            </a:extLst>
          </p:cNvPr>
          <p:cNvSpPr>
            <a:spLocks noGrp="1"/>
          </p:cNvSpPr>
          <p:nvPr>
            <p:ph type="dt" sz="half" idx="10"/>
          </p:nvPr>
        </p:nvSpPr>
        <p:spPr>
          <a:xfrm>
            <a:off x="1544683" y="6356351"/>
            <a:ext cx="1242605" cy="365125"/>
          </a:xfrm>
        </p:spPr>
        <p:txBody>
          <a:bodyPr/>
          <a:lstStyle/>
          <a:p>
            <a:fld id="{1B51A21C-5FC5-4D18-B311-788881A3066B}" type="datetimeFigureOut">
              <a:rPr lang="en-GB" smtClean="0"/>
              <a:pPr/>
              <a:t>13/09/2021</a:t>
            </a:fld>
            <a:endParaRPr lang="en-GB"/>
          </a:p>
        </p:txBody>
      </p:sp>
      <p:sp>
        <p:nvSpPr>
          <p:cNvPr id="5" name="Footer Placeholder 4">
            <a:extLst>
              <a:ext uri="{FF2B5EF4-FFF2-40B4-BE49-F238E27FC236}">
                <a16:creationId xmlns:a16="http://schemas.microsoft.com/office/drawing/2014/main" id="{55736A67-309F-4EED-B41B-1B302521D6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8DEB1-7335-40EA-B129-B274C9D69F4D}"/>
              </a:ext>
            </a:extLst>
          </p:cNvPr>
          <p:cNvSpPr>
            <a:spLocks noGrp="1"/>
          </p:cNvSpPr>
          <p:nvPr>
            <p:ph type="sldNum" sz="quarter" idx="12"/>
          </p:nvPr>
        </p:nvSpPr>
        <p:spPr>
          <a:xfrm>
            <a:off x="297659" y="6356350"/>
            <a:ext cx="1011893" cy="365125"/>
          </a:xfrm>
          <a:prstGeom prst="rect">
            <a:avLst/>
          </a:prstGeom>
        </p:spPr>
        <p:txBody>
          <a:bodyPr/>
          <a:lstStyle>
            <a:lvl1pPr algn="l">
              <a:defRPr/>
            </a:lvl1pPr>
          </a:lstStyle>
          <a:p>
            <a:fld id="{63B67EDE-8093-4E74-B269-8FC1F2CF03E5}" type="slidenum">
              <a:rPr lang="en-GB" smtClean="0"/>
              <a:pPr/>
              <a:t>‹#›</a:t>
            </a:fld>
            <a:endParaRPr lang="en-GB"/>
          </a:p>
        </p:txBody>
      </p:sp>
      <p:pic>
        <p:nvPicPr>
          <p:cNvPr id="8" name="Picture 7" descr="A picture containing clipart&#10;&#10;Description automatically generated">
            <a:extLst>
              <a:ext uri="{FF2B5EF4-FFF2-40B4-BE49-F238E27FC236}">
                <a16:creationId xmlns:a16="http://schemas.microsoft.com/office/drawing/2014/main" id="{AB3D657B-EB80-4E8B-A2F0-9428D069F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549" y="6195296"/>
            <a:ext cx="1723202" cy="539343"/>
          </a:xfrm>
          <a:prstGeom prst="rect">
            <a:avLst/>
          </a:prstGeom>
        </p:spPr>
      </p:pic>
      <p:sp>
        <p:nvSpPr>
          <p:cNvPr id="16" name="Text Placeholder 15">
            <a:extLst>
              <a:ext uri="{FF2B5EF4-FFF2-40B4-BE49-F238E27FC236}">
                <a16:creationId xmlns:a16="http://schemas.microsoft.com/office/drawing/2014/main" id="{EED44542-4BA9-4639-9A92-3385C788E8DC}"/>
              </a:ext>
            </a:extLst>
          </p:cNvPr>
          <p:cNvSpPr>
            <a:spLocks noGrp="1"/>
          </p:cNvSpPr>
          <p:nvPr>
            <p:ph type="body" sz="quarter" idx="14"/>
          </p:nvPr>
        </p:nvSpPr>
        <p:spPr>
          <a:xfrm>
            <a:off x="644129" y="1644651"/>
            <a:ext cx="7886700" cy="479425"/>
          </a:xfrm>
        </p:spPr>
        <p:txBody>
          <a:bodyPr anchor="t">
            <a:normAutofit/>
          </a:bodyPr>
          <a:lstStyle>
            <a:lvl1pPr marL="0" indent="0" algn="ctr">
              <a:buNone/>
              <a:defRPr sz="1900"/>
            </a:lvl1pPr>
            <a:lvl5pPr marL="1828800" indent="0">
              <a:buNone/>
              <a:defRPr/>
            </a:lvl5pPr>
          </a:lstStyle>
          <a:p>
            <a:pPr lvl="0"/>
            <a:r>
              <a:rPr lang="en-US"/>
              <a:t>Click to edit Master text styles</a:t>
            </a:r>
          </a:p>
        </p:txBody>
      </p:sp>
      <p:cxnSp>
        <p:nvCxnSpPr>
          <p:cNvPr id="17" name="Straight Connector 16">
            <a:extLst>
              <a:ext uri="{FF2B5EF4-FFF2-40B4-BE49-F238E27FC236}">
                <a16:creationId xmlns:a16="http://schemas.microsoft.com/office/drawing/2014/main" id="{FC566EE3-A78E-4457-B981-B7AAEFED0F23}"/>
              </a:ext>
            </a:extLst>
          </p:cNvPr>
          <p:cNvCxnSpPr>
            <a:cxnSpLocks/>
          </p:cNvCxnSpPr>
          <p:nvPr/>
        </p:nvCxnSpPr>
        <p:spPr>
          <a:xfrm>
            <a:off x="1672559" y="1522292"/>
            <a:ext cx="5829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51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er Activit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A72B23-6661-4B08-846E-72B709C074F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
        <p:nvSpPr>
          <p:cNvPr id="7" name="TextBox 6"/>
          <p:cNvSpPr txBox="1"/>
          <p:nvPr userDrawn="1"/>
        </p:nvSpPr>
        <p:spPr>
          <a:xfrm>
            <a:off x="2895600" y="457200"/>
            <a:ext cx="5867400" cy="830997"/>
          </a:xfrm>
          <a:prstGeom prst="rect">
            <a:avLst/>
          </a:prstGeom>
          <a:noFill/>
        </p:spPr>
        <p:txBody>
          <a:bodyPr wrap="square" rtlCol="0">
            <a:spAutoFit/>
          </a:bodyPr>
          <a:lstStyle/>
          <a:p>
            <a:r>
              <a:rPr lang="en-US" sz="4800" b="1" dirty="0">
                <a:latin typeface="Century Gothic" pitchFamily="34" charset="0"/>
              </a:rPr>
              <a:t>Starter Activity </a:t>
            </a:r>
          </a:p>
        </p:txBody>
      </p:sp>
      <p:sp>
        <p:nvSpPr>
          <p:cNvPr id="8" name="Rectangle 7"/>
          <p:cNvSpPr/>
          <p:nvPr userDrawn="1"/>
        </p:nvSpPr>
        <p:spPr>
          <a:xfrm>
            <a:off x="533400" y="1447800"/>
            <a:ext cx="8153400" cy="4648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sson objectives">
    <p:spTree>
      <p:nvGrpSpPr>
        <p:cNvPr id="1" name=""/>
        <p:cNvGrpSpPr/>
        <p:nvPr/>
      </p:nvGrpSpPr>
      <p:grpSpPr>
        <a:xfrm>
          <a:off x="0" y="0"/>
          <a:ext cx="0" cy="0"/>
          <a:chOff x="0" y="0"/>
          <a:chExt cx="0" cy="0"/>
        </a:xfrm>
      </p:grpSpPr>
      <p:sp>
        <p:nvSpPr>
          <p:cNvPr id="14" name="Rectangle 13"/>
          <p:cNvSpPr/>
          <p:nvPr userDrawn="1"/>
        </p:nvSpPr>
        <p:spPr>
          <a:xfrm>
            <a:off x="52876" y="5088481"/>
            <a:ext cx="9031407" cy="1727742"/>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lumMod val="95000"/>
                </a:schemeClr>
              </a:solidFill>
            </a:endParaRPr>
          </a:p>
        </p:txBody>
      </p:sp>
      <p:graphicFrame>
        <p:nvGraphicFramePr>
          <p:cNvPr id="6" name="Diagram 5"/>
          <p:cNvGraphicFramePr/>
          <p:nvPr userDrawn="1">
            <p:extLst>
              <p:ext uri="{D42A27DB-BD31-4B8C-83A1-F6EECF244321}">
                <p14:modId xmlns:p14="http://schemas.microsoft.com/office/powerpoint/2010/main" val="1787189869"/>
              </p:ext>
            </p:extLst>
          </p:nvPr>
        </p:nvGraphicFramePr>
        <p:xfrm>
          <a:off x="175836" y="5245342"/>
          <a:ext cx="8752264" cy="1748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userDrawn="1"/>
        </p:nvSpPr>
        <p:spPr>
          <a:xfrm>
            <a:off x="81043" y="5088481"/>
            <a:ext cx="1779303" cy="461666"/>
          </a:xfrm>
          <a:prstGeom prst="rect">
            <a:avLst/>
          </a:prstGeom>
          <a:noFill/>
        </p:spPr>
        <p:txBody>
          <a:bodyPr wrap="none" rtlCol="0">
            <a:spAutoFit/>
          </a:bodyPr>
          <a:lstStyle/>
          <a:p>
            <a:r>
              <a:rPr lang="en-GB" sz="2400" b="1" dirty="0"/>
              <a:t>Assessment:</a:t>
            </a:r>
          </a:p>
        </p:txBody>
      </p:sp>
      <p:sp>
        <p:nvSpPr>
          <p:cNvPr id="7" name="Rectangle 6"/>
          <p:cNvSpPr/>
          <p:nvPr userDrawn="1"/>
        </p:nvSpPr>
        <p:spPr>
          <a:xfrm rot="21051998">
            <a:off x="366667"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 name="Title 1"/>
          <p:cNvSpPr txBox="1">
            <a:spLocks/>
          </p:cNvSpPr>
          <p:nvPr userDrawn="1"/>
        </p:nvSpPr>
        <p:spPr>
          <a:xfrm>
            <a:off x="3573442" y="200467"/>
            <a:ext cx="5354658" cy="943432"/>
          </a:xfrm>
          <a:prstGeom prst="rect">
            <a:avLst/>
          </a:prstGeom>
          <a:effectLst/>
          <a:scene3d>
            <a:camera prst="obliqueBottomRight"/>
            <a:lightRig rig="threePt" dir="t"/>
          </a:scene3d>
        </p:spPr>
        <p:txBody>
          <a:bodyPr>
            <a:normAutofit fontScale="92500"/>
          </a:bodyPr>
          <a:lstStyle>
            <a:lvl1pPr algn="ctr" defTabSz="457200" rtl="0" eaLnBrk="1" latinLnBrk="0" hangingPunct="1">
              <a:spcBef>
                <a:spcPct val="0"/>
              </a:spcBef>
              <a:buNone/>
              <a:defRPr sz="6000" b="1" kern="1200">
                <a:solidFill>
                  <a:schemeClr val="tx1"/>
                </a:solidFill>
                <a:latin typeface="+mj-lt"/>
                <a:ea typeface="+mj-ea"/>
                <a:cs typeface="+mj-cs"/>
              </a:defRPr>
            </a:lvl1pPr>
          </a:lstStyle>
          <a:p>
            <a:r>
              <a:rPr lang="en-GB" sz="4800" dirty="0">
                <a:latin typeface="Century Gothic" pitchFamily="34" charset="0"/>
              </a:rPr>
              <a:t>Lesson objectives</a:t>
            </a:r>
          </a:p>
        </p:txBody>
      </p:sp>
      <p:sp>
        <p:nvSpPr>
          <p:cNvPr id="9" name="Text Placeholder 8"/>
          <p:cNvSpPr>
            <a:spLocks noGrp="1"/>
          </p:cNvSpPr>
          <p:nvPr>
            <p:ph type="body" sz="quarter" idx="11"/>
          </p:nvPr>
        </p:nvSpPr>
        <p:spPr>
          <a:xfrm>
            <a:off x="290303" y="2140748"/>
            <a:ext cx="8376798" cy="1328795"/>
          </a:xfrm>
          <a:prstGeom prst="rect">
            <a:avLst/>
          </a:prstGeom>
          <a:solidFill>
            <a:schemeClr val="accent5">
              <a:lumMod val="20000"/>
              <a:lumOff val="80000"/>
            </a:schemeClr>
          </a:solidFill>
        </p:spPr>
        <p:txBody>
          <a:bodyPr/>
          <a:lstStyle>
            <a:lvl1pPr marL="342900" indent="-342900">
              <a:buFont typeface="Wingdings" charset="2"/>
              <a:buChar char="q"/>
              <a:defRPr sz="2000">
                <a:solidFill>
                  <a:schemeClr val="tx1"/>
                </a:solidFill>
              </a:defRPr>
            </a:lvl1pPr>
            <a:lvl2pPr marL="742950" indent="-285750">
              <a:buFont typeface="Wingdings" charset="2"/>
              <a:buChar char="q"/>
              <a:defRPr sz="1800">
                <a:solidFill>
                  <a:schemeClr val="bg1"/>
                </a:solidFill>
              </a:defRPr>
            </a:lvl2pPr>
            <a:lvl3pPr marL="1143000" indent="-228600">
              <a:buFont typeface="Wingdings" charset="2"/>
              <a:buChar char="q"/>
              <a:defRPr sz="1600">
                <a:solidFill>
                  <a:schemeClr val="bg1"/>
                </a:solidFill>
              </a:defRPr>
            </a:lvl3pPr>
            <a:lvl4pPr marL="1600200" indent="-228600">
              <a:buFont typeface="Wingdings" charset="2"/>
              <a:buChar char="q"/>
              <a:defRPr sz="1400">
                <a:solidFill>
                  <a:schemeClr val="bg1"/>
                </a:solidFill>
              </a:defRPr>
            </a:lvl4pPr>
            <a:lvl5pPr marL="2057400" indent="-228600">
              <a:buFont typeface="Wingdings" charset="2"/>
              <a:buChar char="q"/>
              <a:defRPr sz="1800">
                <a:solidFill>
                  <a:schemeClr val="bg1"/>
                </a:solidFill>
              </a:defRPr>
            </a:lvl5pPr>
          </a:lstStyle>
          <a:p>
            <a:pPr lvl="0"/>
            <a:r>
              <a:rPr lang="en-US" dirty="0"/>
              <a:t>Click to edit Master text styles</a:t>
            </a:r>
          </a:p>
        </p:txBody>
      </p:sp>
      <p:sp>
        <p:nvSpPr>
          <p:cNvPr id="11" name="TextBox 10"/>
          <p:cNvSpPr txBox="1"/>
          <p:nvPr userDrawn="1"/>
        </p:nvSpPr>
        <p:spPr>
          <a:xfrm>
            <a:off x="3573442" y="1080651"/>
            <a:ext cx="5354658" cy="369332"/>
          </a:xfrm>
          <a:prstGeom prst="rect">
            <a:avLst/>
          </a:prstGeom>
          <a:noFill/>
        </p:spPr>
        <p:txBody>
          <a:bodyPr wrap="square" rtlCol="0">
            <a:spAutoFit/>
          </a:bodyPr>
          <a:lstStyle/>
          <a:p>
            <a:pPr algn="ctr"/>
            <a:fld id="{046B4345-9F02-8047-8137-DD804A0345B6}" type="datetime2">
              <a:rPr lang="en-US" smtClean="0">
                <a:latin typeface="Century Gothic" pitchFamily="34" charset="0"/>
              </a:rPr>
              <a:pPr algn="ctr"/>
              <a:t>Monday, September 13, 2021</a:t>
            </a:fld>
            <a:endParaRPr lang="en-US" dirty="0">
              <a:latin typeface="Century Gothic" pitchFamily="34" charset="0"/>
            </a:endParaRPr>
          </a:p>
        </p:txBody>
      </p:sp>
      <p:sp>
        <p:nvSpPr>
          <p:cNvPr id="16" name="TextBox 15"/>
          <p:cNvSpPr txBox="1"/>
          <p:nvPr userDrawn="1"/>
        </p:nvSpPr>
        <p:spPr>
          <a:xfrm>
            <a:off x="175836" y="3460453"/>
            <a:ext cx="8404587" cy="369332"/>
          </a:xfrm>
          <a:prstGeom prst="rect">
            <a:avLst/>
          </a:prstGeom>
          <a:solidFill>
            <a:schemeClr val="accent5">
              <a:lumMod val="20000"/>
              <a:lumOff val="80000"/>
            </a:schemeClr>
          </a:solidFill>
        </p:spPr>
        <p:txBody>
          <a:bodyPr wrap="square" rtlCol="0">
            <a:spAutoFit/>
          </a:bodyPr>
          <a:lstStyle/>
          <a:p>
            <a:r>
              <a:rPr lang="en-GB" sz="1800" b="1" dirty="0">
                <a:solidFill>
                  <a:schemeClr val="accent4">
                    <a:lumMod val="75000"/>
                  </a:schemeClr>
                </a:solidFill>
                <a:latin typeface="Century Gothic" pitchFamily="34" charset="0"/>
              </a:rPr>
              <a:t>Learning outcomes:</a:t>
            </a:r>
            <a:endParaRPr lang="en-US" sz="1800" b="1" dirty="0">
              <a:solidFill>
                <a:schemeClr val="accent4">
                  <a:lumMod val="75000"/>
                </a:schemeClr>
              </a:solidFill>
              <a:latin typeface="Century Gothic" pitchFamily="34" charset="0"/>
            </a:endParaRPr>
          </a:p>
        </p:txBody>
      </p:sp>
      <p:sp>
        <p:nvSpPr>
          <p:cNvPr id="17" name="Text Placeholder 4"/>
          <p:cNvSpPr>
            <a:spLocks noGrp="1"/>
          </p:cNvSpPr>
          <p:nvPr>
            <p:ph type="body" sz="quarter" idx="12"/>
          </p:nvPr>
        </p:nvSpPr>
        <p:spPr>
          <a:xfrm>
            <a:off x="175835" y="3892849"/>
            <a:ext cx="8404587" cy="1018073"/>
          </a:xfrm>
          <a:prstGeom prst="rect">
            <a:avLst/>
          </a:prstGeom>
          <a:solidFill>
            <a:schemeClr val="accent5">
              <a:lumMod val="20000"/>
              <a:lumOff val="80000"/>
            </a:schemeClr>
          </a:solidFill>
        </p:spPr>
        <p:txBody>
          <a:bodyPr/>
          <a:lstStyle>
            <a:lvl1pPr marL="285750" indent="-285750">
              <a:buFont typeface="Wingdings" charset="2"/>
              <a:buChar char="q"/>
              <a:defRPr sz="1800">
                <a:latin typeface="Tahoma" charset="0"/>
                <a:ea typeface="Tahoma" charset="0"/>
                <a:cs typeface="Tahoma" charset="0"/>
              </a:defRPr>
            </a:lvl1pPr>
            <a:lvl2pPr marL="742950" indent="-285750">
              <a:buFont typeface="Wingdings" charset="2"/>
              <a:buChar char="q"/>
              <a:defRPr sz="1600">
                <a:latin typeface="Tahoma" charset="0"/>
                <a:ea typeface="Tahoma" charset="0"/>
                <a:cs typeface="Tahoma" charset="0"/>
              </a:defRPr>
            </a:lvl2pPr>
            <a:lvl3pPr marL="1200150" indent="-285750">
              <a:buFont typeface="Wingdings" charset="2"/>
              <a:buChar char="q"/>
              <a:defRPr sz="1400">
                <a:latin typeface="Tahoma" charset="0"/>
                <a:ea typeface="Tahoma" charset="0"/>
                <a:cs typeface="Tahoma" charset="0"/>
              </a:defRPr>
            </a:lvl3pPr>
            <a:lvl4pPr marL="1543050" indent="-171450">
              <a:buFont typeface="Wingdings" charset="2"/>
              <a:buChar char="q"/>
              <a:defRPr sz="1200">
                <a:latin typeface="Tahoma" charset="0"/>
                <a:ea typeface="Tahoma" charset="0"/>
                <a:cs typeface="Tahoma" charset="0"/>
              </a:defRPr>
            </a:lvl4pPr>
            <a:lvl5pPr marL="2000250" indent="-171450">
              <a:buFont typeface="Wingdings" charset="2"/>
              <a:buChar char="q"/>
              <a:defRPr sz="1200">
                <a:latin typeface="Tahoma" charset="0"/>
                <a:ea typeface="Tahoma" charset="0"/>
                <a:cs typeface="Tahoma" charset="0"/>
              </a:defRPr>
            </a:lvl5pPr>
          </a:lstStyle>
          <a:p>
            <a:pPr lvl="0"/>
            <a:r>
              <a:rPr lang="en-US"/>
              <a:t>Click to edit Master text styles</a:t>
            </a:r>
          </a:p>
        </p:txBody>
      </p:sp>
      <p:sp>
        <p:nvSpPr>
          <p:cNvPr id="15" name="Rectangle 14"/>
          <p:cNvSpPr/>
          <p:nvPr userDrawn="1"/>
        </p:nvSpPr>
        <p:spPr>
          <a:xfrm rot="21051998">
            <a:off x="7834268"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0" name="TextBox 19"/>
          <p:cNvSpPr txBox="1"/>
          <p:nvPr userDrawn="1"/>
        </p:nvSpPr>
        <p:spPr>
          <a:xfrm>
            <a:off x="156327" y="1771416"/>
            <a:ext cx="8404587" cy="369332"/>
          </a:xfrm>
          <a:prstGeom prst="rect">
            <a:avLst/>
          </a:prstGeom>
          <a:solidFill>
            <a:schemeClr val="accent5">
              <a:lumMod val="20000"/>
              <a:lumOff val="80000"/>
            </a:schemeClr>
          </a:solidFill>
        </p:spPr>
        <p:txBody>
          <a:bodyPr wrap="square" rtlCol="0">
            <a:spAutoFit/>
          </a:bodyPr>
          <a:lstStyle/>
          <a:p>
            <a:r>
              <a:rPr lang="en-GB" sz="1800" b="1" dirty="0">
                <a:solidFill>
                  <a:schemeClr val="accent4">
                    <a:lumMod val="75000"/>
                  </a:schemeClr>
                </a:solidFill>
                <a:latin typeface="Century Gothic" pitchFamily="34" charset="0"/>
              </a:rPr>
              <a:t>Learning objectives:</a:t>
            </a:r>
            <a:endParaRPr lang="en-US" sz="1800" b="1" dirty="0">
              <a:solidFill>
                <a:schemeClr val="accent4">
                  <a:lumMod val="75000"/>
                </a:schemeClr>
              </a:solidFill>
              <a:latin typeface="Century Gothic" pitchFamily="34" charset="0"/>
            </a:endParaRPr>
          </a:p>
        </p:txBody>
      </p:sp>
      <p:sp>
        <p:nvSpPr>
          <p:cNvPr id="22" name="Rectangle 21"/>
          <p:cNvSpPr/>
          <p:nvPr userDrawn="1"/>
        </p:nvSpPr>
        <p:spPr>
          <a:xfrm rot="21051998">
            <a:off x="-2057236"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58032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mework">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7963" y="1676685"/>
            <a:ext cx="8648700" cy="3962115"/>
          </a:xfrm>
          <a:prstGeom prst="rect">
            <a:avLst/>
          </a:prstGeom>
          <a:solidFill>
            <a:schemeClr val="accent5">
              <a:lumMod val="20000"/>
              <a:lumOff val="80000"/>
            </a:schemeClr>
          </a:solidFill>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207963" y="5735782"/>
            <a:ext cx="3477346" cy="369332"/>
          </a:xfrm>
          <a:prstGeom prst="rect">
            <a:avLst/>
          </a:prstGeom>
          <a:solidFill>
            <a:schemeClr val="accent5">
              <a:lumMod val="20000"/>
              <a:lumOff val="80000"/>
            </a:schemeClr>
          </a:solidFill>
        </p:spPr>
        <p:txBody>
          <a:bodyPr wrap="square" rtlCol="0">
            <a:spAutoFit/>
          </a:bodyPr>
          <a:lstStyle/>
          <a:p>
            <a:r>
              <a:rPr lang="en-US" b="1" dirty="0">
                <a:latin typeface="Century Gothic" pitchFamily="34" charset="0"/>
              </a:rPr>
              <a:t>Due date:</a:t>
            </a:r>
          </a:p>
        </p:txBody>
      </p:sp>
      <p:sp>
        <p:nvSpPr>
          <p:cNvPr id="8" name="Text Placeholder 7"/>
          <p:cNvSpPr>
            <a:spLocks noGrp="1"/>
          </p:cNvSpPr>
          <p:nvPr>
            <p:ph type="body" sz="quarter" idx="11"/>
          </p:nvPr>
        </p:nvSpPr>
        <p:spPr>
          <a:xfrm>
            <a:off x="207963" y="6091670"/>
            <a:ext cx="3476625" cy="640918"/>
          </a:xfrm>
          <a:prstGeom prst="rect">
            <a:avLst/>
          </a:prstGeom>
          <a:solidFill>
            <a:schemeClr val="accent5">
              <a:lumMod val="20000"/>
              <a:lumOff val="80000"/>
            </a:schemeClr>
          </a:solidFill>
        </p:spPr>
        <p:txBody>
          <a:bodyPr anchor="ctr"/>
          <a:lstStyle>
            <a:lvl1pPr marL="0" indent="0" algn="ctr">
              <a:buNone/>
              <a:defRPr b="1"/>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Box 8"/>
          <p:cNvSpPr txBox="1"/>
          <p:nvPr userDrawn="1"/>
        </p:nvSpPr>
        <p:spPr>
          <a:xfrm>
            <a:off x="3810144" y="5735782"/>
            <a:ext cx="5045991" cy="369332"/>
          </a:xfrm>
          <a:prstGeom prst="rect">
            <a:avLst/>
          </a:prstGeom>
          <a:solidFill>
            <a:schemeClr val="accent5">
              <a:lumMod val="20000"/>
              <a:lumOff val="80000"/>
            </a:schemeClr>
          </a:solidFill>
        </p:spPr>
        <p:txBody>
          <a:bodyPr wrap="square" rtlCol="0">
            <a:spAutoFit/>
          </a:bodyPr>
          <a:lstStyle/>
          <a:p>
            <a:r>
              <a:rPr lang="en-US" b="1" dirty="0">
                <a:latin typeface="Century Gothic" pitchFamily="34" charset="0"/>
              </a:rPr>
              <a:t>Homework</a:t>
            </a:r>
            <a:r>
              <a:rPr lang="en-US" b="1" baseline="0" dirty="0">
                <a:latin typeface="Century Gothic" pitchFamily="34" charset="0"/>
              </a:rPr>
              <a:t> rationale:</a:t>
            </a:r>
            <a:endParaRPr lang="en-US" b="1" dirty="0">
              <a:latin typeface="Century Gothic" pitchFamily="34" charset="0"/>
            </a:endParaRPr>
          </a:p>
        </p:txBody>
      </p:sp>
      <p:sp>
        <p:nvSpPr>
          <p:cNvPr id="10" name="Text Placeholder 7"/>
          <p:cNvSpPr>
            <a:spLocks noGrp="1"/>
          </p:cNvSpPr>
          <p:nvPr>
            <p:ph type="body" sz="quarter" idx="12"/>
          </p:nvPr>
        </p:nvSpPr>
        <p:spPr>
          <a:xfrm>
            <a:off x="3809423" y="6090538"/>
            <a:ext cx="5046712" cy="642050"/>
          </a:xfrm>
          <a:prstGeom prst="rect">
            <a:avLst/>
          </a:prstGeom>
          <a:solidFill>
            <a:schemeClr val="accent5">
              <a:lumMod val="20000"/>
              <a:lumOff val="80000"/>
            </a:schemeClr>
          </a:solidFill>
        </p:spPr>
        <p:txBody>
          <a:bodyPr anchor="ct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itle 1"/>
          <p:cNvSpPr txBox="1">
            <a:spLocks/>
          </p:cNvSpPr>
          <p:nvPr userDrawn="1"/>
        </p:nvSpPr>
        <p:spPr>
          <a:xfrm>
            <a:off x="3573442" y="200467"/>
            <a:ext cx="5354658" cy="1379236"/>
          </a:xfrm>
          <a:prstGeom prst="rect">
            <a:avLst/>
          </a:prstGeom>
          <a:effectLst/>
          <a:scene3d>
            <a:camera prst="obliqueBottomRight"/>
            <a:lightRig rig="threePt" dir="t"/>
          </a:scene3d>
        </p:spPr>
        <p:txBody>
          <a:bodyPr anchor="ctr">
            <a:normAutofit/>
          </a:bodyPr>
          <a:lstStyle>
            <a:lvl1pPr algn="ctr" defTabSz="457200" rtl="0" eaLnBrk="1" latinLnBrk="0" hangingPunct="1">
              <a:spcBef>
                <a:spcPct val="0"/>
              </a:spcBef>
              <a:buNone/>
              <a:defRPr sz="6000" b="1" kern="1200">
                <a:solidFill>
                  <a:schemeClr val="tx1"/>
                </a:solidFill>
                <a:latin typeface="+mj-lt"/>
                <a:ea typeface="+mj-ea"/>
                <a:cs typeface="+mj-cs"/>
              </a:defRPr>
            </a:lvl1pPr>
          </a:lstStyle>
          <a:p>
            <a:r>
              <a:rPr lang="en-GB" sz="4800" dirty="0">
                <a:latin typeface="Century Gothic" pitchFamily="34" charset="0"/>
              </a:rPr>
              <a:t>Homework</a:t>
            </a:r>
          </a:p>
        </p:txBody>
      </p:sp>
    </p:spTree>
    <p:extLst>
      <p:ext uri="{BB962C8B-B14F-4D97-AF65-F5344CB8AC3E}">
        <p14:creationId xmlns:p14="http://schemas.microsoft.com/office/powerpoint/2010/main" val="635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47878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A72B23-6661-4B08-846E-72B709C074F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A72B23-6661-4B08-846E-72B709C074F9}" type="datetimeFigureOut">
              <a:rPr lang="en-US" smtClean="0"/>
              <a:pPr/>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A72B23-6661-4B08-846E-72B709C074F9}" type="datetimeFigureOut">
              <a:rPr lang="en-US" smtClean="0"/>
              <a:pPr/>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2B23-6661-4B08-846E-72B709C074F9}" type="datetimeFigureOut">
              <a:rPr lang="en-US" smtClean="0"/>
              <a:pPr/>
              <a:t>9/13/2021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B66F7-051B-4D59-B8B5-32E9A71CC431}" type="slidenum">
              <a:rPr lang="en-US" smtClean="0"/>
              <a:pPr/>
              <a:t>‹#›</a:t>
            </a:fld>
            <a:endParaRPr lang="en-US"/>
          </a:p>
        </p:txBody>
      </p:sp>
      <p:pic>
        <p:nvPicPr>
          <p:cNvPr id="7" name="Picture 6" descr="220px-Ssfclogo.png"/>
          <p:cNvPicPr>
            <a:picLocks noChangeAspect="1"/>
          </p:cNvPicPr>
          <p:nvPr userDrawn="1"/>
        </p:nvPicPr>
        <p:blipFill>
          <a:blip r:embed="rId19" cstate="print"/>
          <a:stretch>
            <a:fillRect/>
          </a:stretch>
        </p:blipFill>
        <p:spPr>
          <a:xfrm>
            <a:off x="1" y="1"/>
            <a:ext cx="1295399" cy="13239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5" r:id="rId15"/>
    <p:sldLayoutId id="2147483666" r:id="rId16"/>
    <p:sldLayoutId id="214748366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2140748"/>
            <a:ext cx="8382000" cy="1328795"/>
          </a:xfrm>
        </p:spPr>
        <p:txBody>
          <a:bodyPr>
            <a:normAutofit/>
          </a:bodyPr>
          <a:lstStyle/>
          <a:p>
            <a:r>
              <a:rPr lang="en-GB" dirty="0">
                <a:latin typeface="Century Gothic" panose="020B0502020202020204" pitchFamily="34" charset="0"/>
              </a:rPr>
              <a:t>Understand what is a digital device</a:t>
            </a:r>
          </a:p>
          <a:p>
            <a:r>
              <a:rPr lang="en-GB" dirty="0">
                <a:latin typeface="Century Gothic" panose="020B0502020202020204" pitchFamily="34" charset="0"/>
              </a:rPr>
              <a:t>Explain the different types of digital devices</a:t>
            </a:r>
          </a:p>
          <a:p>
            <a:r>
              <a:rPr lang="en-GB" dirty="0">
                <a:latin typeface="Century Gothic" panose="020B0502020202020204" pitchFamily="34" charset="0"/>
              </a:rPr>
              <a:t>Examine how digital devices are used in different environments </a:t>
            </a:r>
            <a:endParaRPr lang="en-US" dirty="0">
              <a:latin typeface="Century Gothic" panose="020B0502020202020204" pitchFamily="34" charset="0"/>
            </a:endParaRPr>
          </a:p>
          <a:p>
            <a:endParaRPr lang="en-US" dirty="0">
              <a:solidFill>
                <a:srgbClr val="FF0000"/>
              </a:solidFill>
            </a:endParaRPr>
          </a:p>
        </p:txBody>
      </p:sp>
      <p:sp>
        <p:nvSpPr>
          <p:cNvPr id="3" name="Text Placeholder 2"/>
          <p:cNvSpPr>
            <a:spLocks noGrp="1"/>
          </p:cNvSpPr>
          <p:nvPr>
            <p:ph type="body" sz="quarter" idx="12"/>
          </p:nvPr>
        </p:nvSpPr>
        <p:spPr/>
        <p:txBody>
          <a:bodyPr>
            <a:normAutofit/>
          </a:bodyPr>
          <a:lstStyle/>
          <a:p>
            <a:r>
              <a:rPr lang="en-GB" dirty="0">
                <a:latin typeface="Century Gothic" panose="020B0502020202020204" pitchFamily="34" charset="0"/>
              </a:rPr>
              <a:t>Types of digital devices</a:t>
            </a:r>
          </a:p>
          <a:p>
            <a:r>
              <a:rPr lang="en-GB" dirty="0">
                <a:latin typeface="Century Gothic" panose="020B0502020202020204" pitchFamily="34" charset="0"/>
              </a:rPr>
              <a:t>How digital devices used in different environments</a:t>
            </a:r>
            <a:endParaRPr lang="en-US" dirty="0">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533400"/>
            <a:ext cx="8153400" cy="838200"/>
          </a:xfrm>
        </p:spPr>
        <p:txBody>
          <a:bodyPr>
            <a:noAutofit/>
          </a:bodyPr>
          <a:lstStyle/>
          <a:p>
            <a:r>
              <a:rPr lang="en-US" b="1" dirty="0">
                <a:latin typeface="Century Gothic" pitchFamily="34" charset="0"/>
              </a:rPr>
              <a:t>Multifunctional devices </a:t>
            </a:r>
            <a:br>
              <a:rPr lang="en-US" b="1" dirty="0">
                <a:latin typeface="Century Gothic" pitchFamily="34" charset="0"/>
              </a:rPr>
            </a:br>
            <a:endParaRPr lang="en-US" b="1" dirty="0">
              <a:latin typeface="Century Gothic" pitchFamily="34" charset="0"/>
            </a:endParaRPr>
          </a:p>
        </p:txBody>
      </p:sp>
      <p:sp>
        <p:nvSpPr>
          <p:cNvPr id="5" name="Content Placeholder 4"/>
          <p:cNvSpPr>
            <a:spLocks noGrp="1"/>
          </p:cNvSpPr>
          <p:nvPr>
            <p:ph idx="1"/>
          </p:nvPr>
        </p:nvSpPr>
        <p:spPr>
          <a:xfrm>
            <a:off x="228600" y="1447800"/>
            <a:ext cx="8610600" cy="5029200"/>
          </a:xfrm>
        </p:spPr>
        <p:txBody>
          <a:bodyPr>
            <a:normAutofit fontScale="55000" lnSpcReduction="20000"/>
          </a:bodyPr>
          <a:lstStyle/>
          <a:p>
            <a:pPr>
              <a:buNone/>
            </a:pPr>
            <a:r>
              <a:rPr lang="en-US" dirty="0">
                <a:latin typeface="Century Gothic" pitchFamily="34" charset="0"/>
              </a:rPr>
              <a:t>	A multifunctional device, sometimes known as an MFD, is one that is capable of performing more than one specific function. We also often refer to these as multifunctional peripherals.</a:t>
            </a:r>
          </a:p>
          <a:p>
            <a:pPr>
              <a:buNone/>
            </a:pPr>
            <a:r>
              <a:rPr lang="en-US" dirty="0">
                <a:latin typeface="Century Gothic" pitchFamily="34" charset="0"/>
              </a:rPr>
              <a:t>	A common example of this is a peripheral device that can perform both input and output. However, it is not exclusive to this.</a:t>
            </a:r>
          </a:p>
          <a:p>
            <a:pPr>
              <a:buNone/>
            </a:pPr>
            <a:r>
              <a:rPr lang="en-US" b="1" dirty="0">
                <a:latin typeface="Century Gothic" pitchFamily="34" charset="0"/>
              </a:rPr>
              <a:t>	Examples </a:t>
            </a:r>
          </a:p>
          <a:p>
            <a:r>
              <a:rPr lang="en-US" dirty="0">
                <a:latin typeface="Century Gothic" pitchFamily="34" charset="0"/>
              </a:rPr>
              <a:t>A multifunctional printer is a device that usually combines printing, scanning &amp; faxing functions all into a single device. These are particularly popular for use in home offices for people who work from home and do not have the space or money for three separate devices.</a:t>
            </a:r>
          </a:p>
          <a:p>
            <a:r>
              <a:rPr lang="en-US" dirty="0">
                <a:latin typeface="Century Gothic" pitchFamily="34" charset="0"/>
              </a:rPr>
              <a:t>Touch screens are used on tablet devices to allow users to input without a separate keyboard or mouse. The screen the user views on is also how they input, by touching objects on the screen or by using an onscreen keyboard.</a:t>
            </a:r>
          </a:p>
          <a:p>
            <a:r>
              <a:rPr lang="en-US" dirty="0">
                <a:latin typeface="Century Gothic" pitchFamily="34" charset="0"/>
              </a:rPr>
              <a:t>Force-feedback game controllers are used on games consoles to allow you to control the game and receive vibration output. The vibration output is usually designed to improve the immersive experience of the game, such as rumbling in a car game when you go off track, or a fighting game when you’re hit.</a:t>
            </a:r>
          </a:p>
          <a:p>
            <a:pPr>
              <a:buNone/>
            </a:pPr>
            <a:endParaRPr lang="en-US" dirty="0">
              <a:latin typeface="Century Gothic" pitchFamily="34" charset="0"/>
            </a:endParaRPr>
          </a:p>
          <a:p>
            <a:pPr>
              <a:buNone/>
            </a:pPr>
            <a:endParaRPr lang="en-US" dirty="0">
              <a:latin typeface="Century Gothi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533400"/>
            <a:ext cx="8153400" cy="838200"/>
          </a:xfrm>
        </p:spPr>
        <p:txBody>
          <a:bodyPr>
            <a:noAutofit/>
          </a:bodyPr>
          <a:lstStyle/>
          <a:p>
            <a:r>
              <a:rPr lang="en-US" b="1" dirty="0">
                <a:latin typeface="Century Gothic" pitchFamily="34" charset="0"/>
              </a:rPr>
              <a:t>Personal Computer</a:t>
            </a:r>
          </a:p>
        </p:txBody>
      </p:sp>
      <p:sp>
        <p:nvSpPr>
          <p:cNvPr id="5" name="Content Placeholder 4"/>
          <p:cNvSpPr>
            <a:spLocks noGrp="1"/>
          </p:cNvSpPr>
          <p:nvPr>
            <p:ph idx="1"/>
          </p:nvPr>
        </p:nvSpPr>
        <p:spPr>
          <a:xfrm>
            <a:off x="228600" y="1524000"/>
            <a:ext cx="8610600" cy="5105400"/>
          </a:xfrm>
        </p:spPr>
        <p:txBody>
          <a:bodyPr>
            <a:noAutofit/>
          </a:bodyPr>
          <a:lstStyle/>
          <a:p>
            <a:pPr>
              <a:buNone/>
            </a:pPr>
            <a:r>
              <a:rPr lang="en-US" sz="1600" dirty="0">
                <a:latin typeface="Century Gothic" pitchFamily="34" charset="0"/>
              </a:rPr>
              <a:t>	Capable of performing most common computing tasks, installation of a new software application the PC becomes capable of performing a completely new function.</a:t>
            </a:r>
          </a:p>
          <a:p>
            <a:pPr>
              <a:buNone/>
            </a:pPr>
            <a:r>
              <a:rPr lang="en-US" sz="1600" dirty="0">
                <a:latin typeface="Century Gothic" pitchFamily="34" charset="0"/>
              </a:rPr>
              <a:t>	Personal computers contain individual processors, ram &amp; hard disk components, along with expansion ports. This makes it very easy to upgrade our device to add additional capabilities, such as replacing the hard disk to add more storage or adding a graphics card to an expansion port to improve its graphics processing power. Examples of personal computers include desktops &amp; laptops.</a:t>
            </a:r>
          </a:p>
          <a:p>
            <a:pPr>
              <a:buNone/>
            </a:pPr>
            <a:r>
              <a:rPr lang="en-US" sz="1600" b="1" dirty="0">
                <a:latin typeface="Century Gothic" pitchFamily="34" charset="0"/>
              </a:rPr>
              <a:t>	Uses</a:t>
            </a:r>
          </a:p>
          <a:p>
            <a:pPr>
              <a:buNone/>
            </a:pPr>
            <a:r>
              <a:rPr lang="en-US" sz="1600" dirty="0">
                <a:latin typeface="Century Gothic" pitchFamily="34" charset="0"/>
              </a:rPr>
              <a:t>	In the workplace, we often use them for word processing, desktop publishing, spreadsheets and database management systems. They’re also popular for creative tasks, like graphics, music and film editing. This is due to the wide availability of software, good processing capabilities and the range of available input devices. </a:t>
            </a:r>
          </a:p>
          <a:p>
            <a:pPr>
              <a:buNone/>
            </a:pPr>
            <a:r>
              <a:rPr lang="en-US" sz="1600" dirty="0">
                <a:latin typeface="Century Gothic" pitchFamily="34" charset="0"/>
              </a:rPr>
              <a:t>	Also used for accessing the internet, such as surfing the web and email. These devices almost always come with networking capabilities which make them useful for this. They’re also used for gaming, but this requires an expensive graphics card normally.</a:t>
            </a:r>
            <a:endParaRPr lang="en-US" sz="1400" dirty="0">
              <a:latin typeface="Century 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04800"/>
            <a:ext cx="8153400" cy="838200"/>
          </a:xfrm>
        </p:spPr>
        <p:txBody>
          <a:bodyPr>
            <a:noAutofit/>
          </a:bodyPr>
          <a:lstStyle/>
          <a:p>
            <a:r>
              <a:rPr lang="en-US" b="1" dirty="0">
                <a:latin typeface="Century Gothic" pitchFamily="34" charset="0"/>
              </a:rPr>
              <a:t>Mobile devices</a:t>
            </a:r>
          </a:p>
        </p:txBody>
      </p:sp>
      <p:sp>
        <p:nvSpPr>
          <p:cNvPr id="5" name="Content Placeholder 4"/>
          <p:cNvSpPr>
            <a:spLocks noGrp="1"/>
          </p:cNvSpPr>
          <p:nvPr>
            <p:ph idx="1"/>
          </p:nvPr>
        </p:nvSpPr>
        <p:spPr>
          <a:xfrm>
            <a:off x="76200" y="1371600"/>
            <a:ext cx="8839200" cy="5257800"/>
          </a:xfrm>
        </p:spPr>
        <p:txBody>
          <a:bodyPr>
            <a:noAutofit/>
          </a:bodyPr>
          <a:lstStyle/>
          <a:p>
            <a:pPr>
              <a:buNone/>
            </a:pPr>
            <a:r>
              <a:rPr lang="en-US" sz="1600" dirty="0">
                <a:latin typeface="Century Gothic" pitchFamily="34" charset="0"/>
              </a:rPr>
              <a:t>	A computing device that is designed to be portable by being compact, light-weight and capable of running for extended periods on battery power. They’re also almost always capable of connecting to the internet wirelessly, either through mobile broadband or </a:t>
            </a:r>
            <a:r>
              <a:rPr lang="en-US" sz="1600" dirty="0" err="1">
                <a:latin typeface="Century Gothic" pitchFamily="34" charset="0"/>
              </a:rPr>
              <a:t>WiFi</a:t>
            </a:r>
            <a:r>
              <a:rPr lang="en-US" sz="1600" dirty="0">
                <a:latin typeface="Century Gothic" pitchFamily="34" charset="0"/>
              </a:rPr>
              <a:t>. </a:t>
            </a:r>
          </a:p>
          <a:p>
            <a:pPr>
              <a:buNone/>
            </a:pPr>
            <a:r>
              <a:rPr lang="en-US" sz="1600" dirty="0">
                <a:latin typeface="Century Gothic" pitchFamily="34" charset="0"/>
              </a:rPr>
              <a:t>	Mobile devices, especially smartphones, have become a massive part of people’s lives and are used for all kinds of tasks. Like personal computers, they’re general purpose devices, and so can turn their hand to most common computing tasks by installing different software applications, or ‘apps’.</a:t>
            </a:r>
          </a:p>
          <a:p>
            <a:pPr>
              <a:buNone/>
            </a:pPr>
            <a:r>
              <a:rPr lang="en-US" sz="1600" dirty="0">
                <a:latin typeface="Century Gothic" pitchFamily="34" charset="0"/>
              </a:rPr>
              <a:t>	The most common use of mobile devices is to access the internet while on the go, such as for web browsing and email access. However, we use them for many other reasons too. Playing games and </a:t>
            </a:r>
            <a:r>
              <a:rPr lang="en-US" sz="1600" dirty="0" err="1">
                <a:latin typeface="Century Gothic" pitchFamily="34" charset="0"/>
              </a:rPr>
              <a:t>organisational</a:t>
            </a:r>
            <a:r>
              <a:rPr lang="en-US" sz="1600" dirty="0">
                <a:latin typeface="Century Gothic" pitchFamily="34" charset="0"/>
              </a:rPr>
              <a:t> functions like keeping a diary of events are popular functions we use on a regular basis.</a:t>
            </a:r>
          </a:p>
          <a:p>
            <a:pPr>
              <a:buNone/>
            </a:pPr>
            <a:r>
              <a:rPr lang="en-US" sz="1600" dirty="0">
                <a:latin typeface="Century Gothic" pitchFamily="34" charset="0"/>
              </a:rPr>
              <a:t>	However, as these devices almost always use a touch screen as the sole input, this makes them not practical for tasks like word processing. Also, the limited processing capabilities make them not practical for graphically intensive tasks like high-end gaming and film editing.</a:t>
            </a:r>
          </a:p>
          <a:p>
            <a:pPr>
              <a:buNone/>
            </a:pPr>
            <a:endParaRPr lang="en-US" sz="1600" dirty="0">
              <a:latin typeface="Century Gothic" pitchFamily="34" charset="0"/>
            </a:endParaRPr>
          </a:p>
          <a:p>
            <a:pPr>
              <a:buNone/>
            </a:pPr>
            <a:endParaRPr lang="en-US" sz="1500" dirty="0">
              <a:latin typeface="Century 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04800"/>
            <a:ext cx="8153400" cy="838200"/>
          </a:xfrm>
        </p:spPr>
        <p:txBody>
          <a:bodyPr>
            <a:noAutofit/>
          </a:bodyPr>
          <a:lstStyle/>
          <a:p>
            <a:r>
              <a:rPr lang="en-US" b="1" dirty="0">
                <a:latin typeface="Century Gothic" pitchFamily="34" charset="0"/>
              </a:rPr>
              <a:t>Servers</a:t>
            </a:r>
          </a:p>
        </p:txBody>
      </p:sp>
      <p:sp>
        <p:nvSpPr>
          <p:cNvPr id="5" name="Content Placeholder 4"/>
          <p:cNvSpPr>
            <a:spLocks noGrp="1"/>
          </p:cNvSpPr>
          <p:nvPr>
            <p:ph idx="1"/>
          </p:nvPr>
        </p:nvSpPr>
        <p:spPr>
          <a:xfrm>
            <a:off x="76200" y="1371600"/>
            <a:ext cx="8839200" cy="5105400"/>
          </a:xfrm>
        </p:spPr>
        <p:txBody>
          <a:bodyPr>
            <a:noAutofit/>
          </a:bodyPr>
          <a:lstStyle/>
          <a:p>
            <a:pPr>
              <a:buNone/>
            </a:pPr>
            <a:r>
              <a:rPr lang="en-US" sz="1500" dirty="0">
                <a:latin typeface="Century Gothic" pitchFamily="34" charset="0"/>
              </a:rPr>
              <a:t>	Servers are actually very similar to personal computers. However, they commonly contain a larger storage capacity, higher processing power and larger amount of memory. Examples of servers include web servers, mail servers, file servers and print servers.</a:t>
            </a:r>
          </a:p>
          <a:p>
            <a:r>
              <a:rPr lang="en-US" sz="1500" dirty="0">
                <a:latin typeface="Century Gothic" pitchFamily="34" charset="0"/>
              </a:rPr>
              <a:t>Web servers are used to manage access to web pages. The web server stores the web page and associated files. When a client computer makes a request for a web page to the server (by entering the web pages URL) the web server locates the correct files and then sends them back to the client.</a:t>
            </a:r>
          </a:p>
          <a:p>
            <a:r>
              <a:rPr lang="en-US" sz="1500" dirty="0">
                <a:latin typeface="Century Gothic" pitchFamily="34" charset="0"/>
              </a:rPr>
              <a:t>mail servers manage access to email. When you write an email and press send on your personal computer, it first goes to your outgoing mail server. This mail server will then send it across the network to the recipient’s mail server where it is stored in their mailbox. When the recipients log into their email client the mail server will forward the email to their computer.</a:t>
            </a:r>
          </a:p>
          <a:p>
            <a:r>
              <a:rPr lang="en-US" sz="1500" dirty="0">
                <a:latin typeface="Century Gothic" pitchFamily="34" charset="0"/>
              </a:rPr>
              <a:t>File servers store your files, such as word processing documents and spreadsheets, so that you can access them from any computer on the network. When you hear the term ‘cloud storage’, this is an example of where your files are being stored on a file server, so you can access them from any computer by logging into your cloud storage account.</a:t>
            </a:r>
          </a:p>
          <a:p>
            <a:r>
              <a:rPr lang="en-US" sz="1500" dirty="0">
                <a:latin typeface="Century Gothic" pitchFamily="34" charset="0"/>
              </a:rPr>
              <a:t>Print servers are used to share access to a printer. By using a print server you can send your files to print from any computer on the network. This means you don’t need to log into a specific computer to print or have a printer for every computer, which would be very expensive.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04800"/>
            <a:ext cx="8153400" cy="838200"/>
          </a:xfrm>
        </p:spPr>
        <p:txBody>
          <a:bodyPr>
            <a:noAutofit/>
          </a:bodyPr>
          <a:lstStyle/>
          <a:p>
            <a:r>
              <a:rPr lang="en-US" b="1" dirty="0">
                <a:latin typeface="Century Gothic" pitchFamily="34" charset="0"/>
              </a:rPr>
              <a:t>Servers</a:t>
            </a:r>
          </a:p>
        </p:txBody>
      </p:sp>
      <p:sp>
        <p:nvSpPr>
          <p:cNvPr id="5" name="Content Placeholder 4"/>
          <p:cNvSpPr>
            <a:spLocks noGrp="1"/>
          </p:cNvSpPr>
          <p:nvPr>
            <p:ph idx="1"/>
          </p:nvPr>
        </p:nvSpPr>
        <p:spPr>
          <a:xfrm>
            <a:off x="76200" y="1371600"/>
            <a:ext cx="8839200" cy="5105400"/>
          </a:xfrm>
        </p:spPr>
        <p:txBody>
          <a:bodyPr>
            <a:noAutofit/>
          </a:bodyPr>
          <a:lstStyle/>
          <a:p>
            <a:pPr>
              <a:buNone/>
            </a:pPr>
            <a:r>
              <a:rPr lang="en-US" sz="1500" dirty="0">
                <a:latin typeface="Century Gothic" pitchFamily="34" charset="0"/>
              </a:rPr>
              <a:t>	Servers are actually very similar to personal computers. However, they commonly contain a larger storage capacity, higher processing power and larger amount of memory. Examples of servers include web servers, mail servers, file servers and print servers.</a:t>
            </a:r>
          </a:p>
          <a:p>
            <a:r>
              <a:rPr lang="en-US" sz="1500" dirty="0">
                <a:latin typeface="Century Gothic" pitchFamily="34" charset="0"/>
              </a:rPr>
              <a:t>Web servers are used to manage access to web pages. The web server stores the web page and associated files. When a client computer makes a request for a web page to the server (by entering the web pages URL) the web server locates the correct files and then sends them back to the client.</a:t>
            </a:r>
          </a:p>
          <a:p>
            <a:r>
              <a:rPr lang="en-US" sz="1500" dirty="0">
                <a:latin typeface="Century Gothic" pitchFamily="34" charset="0"/>
              </a:rPr>
              <a:t>mail servers manage access to email. When you write an email and press send on your personal computer, it first goes to your outgoing mail server. This mail server will then send it across the network to the recipient’s mail server where it is stored in their mailbox. When the recipients log into their email client the mail server will forward the email to their computer.</a:t>
            </a:r>
          </a:p>
          <a:p>
            <a:r>
              <a:rPr lang="en-US" sz="1500" dirty="0">
                <a:latin typeface="Century Gothic" pitchFamily="34" charset="0"/>
              </a:rPr>
              <a:t>File servers store your files, such as word processing documents and spreadsheets, so that you can access them from any computer on the network. When you hear the term ‘cloud storage’, this is an example of where your files are being stored on a file server, so you can access them from any computer by logging into your cloud storage account.</a:t>
            </a:r>
          </a:p>
          <a:p>
            <a:r>
              <a:rPr lang="en-US" sz="1500" dirty="0">
                <a:latin typeface="Century Gothic" pitchFamily="34" charset="0"/>
              </a:rPr>
              <a:t>Print servers are used to share access to a printer. By using a print server you can send your files to print from any computer on the network. This means you don’t need to log into a specific computer to print or have a printer for every computer, which would be very expensive.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533400"/>
            <a:ext cx="8153400" cy="838200"/>
          </a:xfrm>
        </p:spPr>
        <p:txBody>
          <a:bodyPr>
            <a:noAutofit/>
          </a:bodyPr>
          <a:lstStyle/>
          <a:p>
            <a:r>
              <a:rPr lang="en-US" sz="4000" b="1" dirty="0">
                <a:latin typeface="Century Gothic" pitchFamily="34" charset="0"/>
              </a:rPr>
              <a:t>Data capture and collection systems</a:t>
            </a:r>
            <a:br>
              <a:rPr lang="en-US" sz="4000" b="1" dirty="0">
                <a:latin typeface="Century Gothic" pitchFamily="34" charset="0"/>
              </a:rPr>
            </a:br>
            <a:endParaRPr lang="en-US" sz="4000" b="1" dirty="0">
              <a:latin typeface="Century Gothic" pitchFamily="34" charset="0"/>
            </a:endParaRPr>
          </a:p>
        </p:txBody>
      </p:sp>
      <p:sp>
        <p:nvSpPr>
          <p:cNvPr id="5" name="Content Placeholder 4"/>
          <p:cNvSpPr>
            <a:spLocks noGrp="1"/>
          </p:cNvSpPr>
          <p:nvPr>
            <p:ph idx="1"/>
          </p:nvPr>
        </p:nvSpPr>
        <p:spPr>
          <a:xfrm>
            <a:off x="76200" y="1371600"/>
            <a:ext cx="8839200" cy="5334000"/>
          </a:xfrm>
        </p:spPr>
        <p:txBody>
          <a:bodyPr>
            <a:noAutofit/>
          </a:bodyPr>
          <a:lstStyle/>
          <a:p>
            <a:pPr>
              <a:buNone/>
            </a:pPr>
            <a:r>
              <a:rPr lang="en-US" sz="1600" dirty="0">
                <a:latin typeface="Century Gothic" pitchFamily="34" charset="0"/>
              </a:rPr>
              <a:t>	Data capture &amp; collection systems input and store data through methods other than direct data entry (such as typing on a keyboard). Rather, the data is entered as a result of a related activity.</a:t>
            </a:r>
          </a:p>
          <a:p>
            <a:pPr>
              <a:buNone/>
            </a:pPr>
            <a:r>
              <a:rPr lang="en-US" sz="1600" dirty="0">
                <a:latin typeface="Century Gothic" pitchFamily="34" charset="0"/>
              </a:rPr>
              <a:t>	This allows the data to be entered into a computer system directly during the data capture stage and so greatly reduces the number of human error issues that happen when manually entering data.</a:t>
            </a:r>
          </a:p>
          <a:p>
            <a:pPr>
              <a:buNone/>
            </a:pPr>
            <a:r>
              <a:rPr lang="en-US" sz="1600" dirty="0">
                <a:latin typeface="Century Gothic" pitchFamily="34" charset="0"/>
              </a:rPr>
              <a:t>	Examples of data capture &amp; collection systems include barcode scanners, optical mark readers (OMR) and magnetic ink character readers (MICR).</a:t>
            </a:r>
            <a:endParaRPr lang="en-GB" sz="1600" dirty="0">
              <a:latin typeface="Century Gothic" pitchFamily="34" charset="0"/>
            </a:endParaRPr>
          </a:p>
          <a:p>
            <a:pPr>
              <a:buNone/>
            </a:pPr>
            <a:r>
              <a:rPr lang="en-US" sz="1600" dirty="0">
                <a:latin typeface="Century Gothic" pitchFamily="34" charset="0"/>
              </a:rPr>
              <a:t>	These devices are often used at the EPOS till in shops such as supermarkets.</a:t>
            </a:r>
          </a:p>
          <a:p>
            <a:r>
              <a:rPr lang="en-US" sz="1600" dirty="0">
                <a:latin typeface="Century Gothic" pitchFamily="34" charset="0"/>
              </a:rPr>
              <a:t>Barcode scanners capture data by reading the widths of dark &amp; light bars. We use these input product items by reading the barcode we find on the back of most products. When the barcode is read it matches it to a database of products on the computer and returns things like the price of the product.</a:t>
            </a:r>
          </a:p>
          <a:p>
            <a:r>
              <a:rPr lang="en-US" sz="1600" dirty="0">
                <a:latin typeface="Century Gothic" pitchFamily="34" charset="0"/>
              </a:rPr>
              <a:t>OMR is used in shops for inputting lottery tickets. Pre-printed forms like lottery tickets are designed so that when marks are placed on it, the OMR device can detect what numbers you have selected from the marks’ location on the form.</a:t>
            </a:r>
          </a:p>
          <a:p>
            <a:r>
              <a:rPr lang="en-US" sz="1600" dirty="0">
                <a:latin typeface="Century Gothic" pitchFamily="34" charset="0"/>
              </a:rPr>
              <a:t>MICR is used for verifying that </a:t>
            </a:r>
            <a:r>
              <a:rPr lang="en-US" sz="1600" dirty="0" err="1">
                <a:latin typeface="Century Gothic" pitchFamily="34" charset="0"/>
              </a:rPr>
              <a:t>cheques</a:t>
            </a:r>
            <a:r>
              <a:rPr lang="en-US" sz="1600" dirty="0">
                <a:latin typeface="Century Gothic" pitchFamily="34" charset="0"/>
              </a:rPr>
              <a:t> are legitimate. A special kind of magnetised ink is used to write a code on the bottom of a </a:t>
            </a:r>
            <a:r>
              <a:rPr lang="en-US" sz="1600" dirty="0" err="1">
                <a:latin typeface="Century Gothic" pitchFamily="34" charset="0"/>
              </a:rPr>
              <a:t>cheque</a:t>
            </a:r>
            <a:r>
              <a:rPr lang="en-US" sz="1600" dirty="0">
                <a:latin typeface="Century Gothic" pitchFamily="34" charset="0"/>
              </a:rPr>
              <a:t>. The MICR device reads the magnetic field of the characters to read the code to ensure it is a legitimate </a:t>
            </a:r>
            <a:r>
              <a:rPr lang="en-US" sz="1600" dirty="0" err="1">
                <a:latin typeface="Century Gothic" pitchFamily="34" charset="0"/>
              </a:rPr>
              <a:t>cheque</a:t>
            </a:r>
            <a:r>
              <a:rPr lang="en-US" sz="1600" dirty="0">
                <a:latin typeface="Century Gothic" pitchFamily="34" charset="0"/>
              </a:rPr>
              <a:t>.</a:t>
            </a:r>
          </a:p>
          <a:p>
            <a:pPr>
              <a:buNone/>
            </a:pPr>
            <a:r>
              <a:rPr lang="en-US" sz="1400" dirty="0">
                <a:latin typeface="Century Gothic" pitchFamily="34" charset="0"/>
              </a:rPr>
              <a:t>	</a:t>
            </a:r>
          </a:p>
          <a:p>
            <a:pPr>
              <a:buNone/>
            </a:pPr>
            <a:endParaRPr lang="en-US" sz="1400" dirty="0">
              <a:latin typeface="Century Gothic"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533400"/>
            <a:ext cx="8153400" cy="838200"/>
          </a:xfrm>
        </p:spPr>
        <p:txBody>
          <a:bodyPr>
            <a:noAutofit/>
          </a:bodyPr>
          <a:lstStyle/>
          <a:p>
            <a:r>
              <a:rPr lang="en-US" sz="4000" b="1" dirty="0">
                <a:latin typeface="Century Gothic" pitchFamily="34" charset="0"/>
              </a:rPr>
              <a:t>Communication devices and systems</a:t>
            </a:r>
            <a:br>
              <a:rPr lang="en-US" sz="4000" b="1" dirty="0">
                <a:latin typeface="Century Gothic" pitchFamily="34" charset="0"/>
              </a:rPr>
            </a:br>
            <a:endParaRPr lang="en-US" sz="4000" b="1" dirty="0">
              <a:latin typeface="Century Gothic" pitchFamily="34" charset="0"/>
            </a:endParaRPr>
          </a:p>
        </p:txBody>
      </p:sp>
      <p:sp>
        <p:nvSpPr>
          <p:cNvPr id="5" name="Content Placeholder 4"/>
          <p:cNvSpPr>
            <a:spLocks noGrp="1"/>
          </p:cNvSpPr>
          <p:nvPr>
            <p:ph idx="1"/>
          </p:nvPr>
        </p:nvSpPr>
        <p:spPr>
          <a:xfrm>
            <a:off x="76200" y="1371600"/>
            <a:ext cx="8839200" cy="5334000"/>
          </a:xfrm>
        </p:spPr>
        <p:txBody>
          <a:bodyPr>
            <a:noAutofit/>
          </a:bodyPr>
          <a:lstStyle/>
          <a:p>
            <a:pPr>
              <a:buNone/>
            </a:pPr>
            <a:r>
              <a:rPr lang="en-US" sz="1400" dirty="0">
                <a:latin typeface="Century Gothic" pitchFamily="34" charset="0"/>
              </a:rPr>
              <a:t>	</a:t>
            </a:r>
            <a:r>
              <a:rPr lang="en-US" sz="1500" dirty="0">
                <a:latin typeface="Century Gothic" pitchFamily="34" charset="0"/>
              </a:rPr>
              <a:t>It has become almost essential for all of our computing systems to be able to communicate with each other, such as through the internet or other smaller networks.</a:t>
            </a:r>
          </a:p>
          <a:p>
            <a:pPr>
              <a:buNone/>
            </a:pPr>
            <a:r>
              <a:rPr lang="en-US" sz="1500" dirty="0">
                <a:latin typeface="Century Gothic" pitchFamily="34" charset="0"/>
              </a:rPr>
              <a:t>	Communication devices allow us to transmit data between devices over a network in various ways. Sometimes through wired cabling, sometimes wirelessly. Examples of communication devices include network interface cards (NIC), wireless dongles and routers.</a:t>
            </a:r>
          </a:p>
          <a:p>
            <a:pPr>
              <a:buNone/>
            </a:pPr>
            <a:endParaRPr lang="en-GB" sz="1500" dirty="0">
              <a:latin typeface="Century Gothic" pitchFamily="34" charset="0"/>
            </a:endParaRPr>
          </a:p>
          <a:p>
            <a:pPr>
              <a:buNone/>
            </a:pPr>
            <a:r>
              <a:rPr lang="en-US" sz="1500" dirty="0">
                <a:latin typeface="Century Gothic" pitchFamily="34" charset="0"/>
              </a:rPr>
              <a:t>	These devices are all used to allow you to transmit data over a network, commonly the internet, but they are also used in other types of network like a local area network (LAN).</a:t>
            </a:r>
          </a:p>
          <a:p>
            <a:r>
              <a:rPr lang="en-US" sz="1500" dirty="0">
                <a:latin typeface="Century Gothic" pitchFamily="34" charset="0"/>
              </a:rPr>
              <a:t>Network Interface Cards, for example, allow data to be transferred to and from a networked computer by connecting an </a:t>
            </a:r>
            <a:r>
              <a:rPr lang="en-US" sz="1500" dirty="0" err="1">
                <a:latin typeface="Century Gothic" pitchFamily="34" charset="0"/>
              </a:rPr>
              <a:t>ethernet</a:t>
            </a:r>
            <a:r>
              <a:rPr lang="en-US" sz="1500" dirty="0">
                <a:latin typeface="Century Gothic" pitchFamily="34" charset="0"/>
              </a:rPr>
              <a:t> cable. We commonly use these with desktop personal computers.</a:t>
            </a:r>
          </a:p>
          <a:p>
            <a:r>
              <a:rPr lang="en-US" sz="1500" dirty="0">
                <a:latin typeface="Century Gothic" pitchFamily="34" charset="0"/>
              </a:rPr>
              <a:t>Wireless dongles allow you to either transfer data to a router wirelessly as part of a local area network or connect to a mobile broadband network. We commonly use these with laptops. </a:t>
            </a:r>
            <a:r>
              <a:rPr lang="en-US" sz="1500" dirty="0" err="1">
                <a:latin typeface="Century Gothic" pitchFamily="34" charset="0"/>
              </a:rPr>
              <a:t>WiFi</a:t>
            </a:r>
            <a:r>
              <a:rPr lang="en-US" sz="1500" dirty="0">
                <a:latin typeface="Century Gothic" pitchFamily="34" charset="0"/>
              </a:rPr>
              <a:t> and even mobile broadband connectivity are often integrated directly into mobile devices like smartphones and tablets.</a:t>
            </a:r>
          </a:p>
          <a:p>
            <a:r>
              <a:rPr lang="en-US" sz="1500" dirty="0">
                <a:latin typeface="Century Gothic" pitchFamily="34" charset="0"/>
              </a:rPr>
              <a:t>A router directs data to its correct destination over a large network. Wherever two networks meet, a router is required to direct the data in the right direction along the next network in order to reach its destination. You probably use a router at home to allow the multiple different devices in your house to connect to the same internet connection.</a:t>
            </a:r>
          </a:p>
          <a:p>
            <a:pPr>
              <a:buNone/>
            </a:pPr>
            <a:endParaRPr lang="en-US" sz="1400" dirty="0">
              <a:latin typeface="Century Gothic"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90AD849A26842BE5D3D4A6A5DEB4C" ma:contentTypeVersion="12" ma:contentTypeDescription="Create a new document." ma:contentTypeScope="" ma:versionID="14ed9b918a4b7cfbc7a48e49719c990f">
  <xsd:schema xmlns:xsd="http://www.w3.org/2001/XMLSchema" xmlns:xs="http://www.w3.org/2001/XMLSchema" xmlns:p="http://schemas.microsoft.com/office/2006/metadata/properties" xmlns:ns2="b2b1ad30-ceea-4b8f-be94-dd403bc30fc3" xmlns:ns3="57f83985-e5aa-4e3f-a837-0c526d1d86ec" targetNamespace="http://schemas.microsoft.com/office/2006/metadata/properties" ma:root="true" ma:fieldsID="bf1553f23cf31d5874a848bad16892fc" ns2:_="" ns3:_="">
    <xsd:import namespace="b2b1ad30-ceea-4b8f-be94-dd403bc30fc3"/>
    <xsd:import namespace="57f83985-e5aa-4e3f-a837-0c526d1d86e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b1ad30-ceea-4b8f-be94-dd403bc30f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83985-e5aa-4e3f-a837-0c526d1d86e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72A580-E5D3-4D3B-A799-BEF206C8D41D}"/>
</file>

<file path=customXml/itemProps2.xml><?xml version="1.0" encoding="utf-8"?>
<ds:datastoreItem xmlns:ds="http://schemas.openxmlformats.org/officeDocument/2006/customXml" ds:itemID="{5D825653-E4EE-4020-8471-626918868A8F}"/>
</file>

<file path=customXml/itemProps3.xml><?xml version="1.0" encoding="utf-8"?>
<ds:datastoreItem xmlns:ds="http://schemas.openxmlformats.org/officeDocument/2006/customXml" ds:itemID="{05B62B51-67DE-48C8-996B-F4BD8BB8FE19}"/>
</file>

<file path=docProps/app.xml><?xml version="1.0" encoding="utf-8"?>
<Properties xmlns="http://schemas.openxmlformats.org/officeDocument/2006/extended-properties" xmlns:vt="http://schemas.openxmlformats.org/officeDocument/2006/docPropsVTypes">
  <TotalTime>1671</TotalTime>
  <Words>1930</Words>
  <Application>Microsoft Office PowerPoint</Application>
  <PresentationFormat>On-screen Show (4:3)</PresentationFormat>
  <Paragraphs>64</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Candara</vt:lpstr>
      <vt:lpstr>Century Gothic</vt:lpstr>
      <vt:lpstr>Tahoma</vt:lpstr>
      <vt:lpstr>Wingdings</vt:lpstr>
      <vt:lpstr>Zapf Dingbats</vt:lpstr>
      <vt:lpstr>Office Theme</vt:lpstr>
      <vt:lpstr>PowerPoint Presentation</vt:lpstr>
      <vt:lpstr>Multifunctional devices  </vt:lpstr>
      <vt:lpstr>Personal Computer</vt:lpstr>
      <vt:lpstr>Mobile devices</vt:lpstr>
      <vt:lpstr>Servers</vt:lpstr>
      <vt:lpstr>Servers</vt:lpstr>
      <vt:lpstr>Data capture and collection systems </vt:lpstr>
      <vt:lpstr>Communication devices and systems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ZAH</dc:creator>
  <cp:lastModifiedBy>Zulfiqar Ahmed</cp:lastModifiedBy>
  <cp:revision>778</cp:revision>
  <cp:lastPrinted>2017-12-14T10:58:29Z</cp:lastPrinted>
  <dcterms:created xsi:type="dcterms:W3CDTF">2017-09-03T15:35:19Z</dcterms:created>
  <dcterms:modified xsi:type="dcterms:W3CDTF">2021-09-13T09:03:31Z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0x0101001DF90AD849A26842BE5D3D4A6A5DEB4C</vt:lpwstr>
  </property>
</Properties>
</file>