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352" r:id="rId3"/>
    <p:sldId id="353" r:id="rId4"/>
    <p:sldId id="354" r:id="rId5"/>
    <p:sldId id="385" r:id="rId6"/>
    <p:sldId id="355" r:id="rId7"/>
    <p:sldId id="386" r:id="rId8"/>
    <p:sldId id="356" r:id="rId9"/>
    <p:sldId id="357" r:id="rId10"/>
    <p:sldId id="358" r:id="rId11"/>
    <p:sldId id="359" r:id="rId12"/>
    <p:sldId id="362" r:id="rId13"/>
    <p:sldId id="363" r:id="rId14"/>
    <p:sldId id="364" r:id="rId15"/>
    <p:sldId id="365" r:id="rId16"/>
    <p:sldId id="366" r:id="rId17"/>
    <p:sldId id="390" r:id="rId18"/>
    <p:sldId id="367" r:id="rId19"/>
    <p:sldId id="374" r:id="rId20"/>
    <p:sldId id="368" r:id="rId21"/>
    <p:sldId id="372" r:id="rId22"/>
    <p:sldId id="392" r:id="rId23"/>
    <p:sldId id="373" r:id="rId24"/>
    <p:sldId id="391" r:id="rId25"/>
    <p:sldId id="375" r:id="rId26"/>
    <p:sldId id="377" r:id="rId27"/>
    <p:sldId id="378" r:id="rId28"/>
    <p:sldId id="379" r:id="rId29"/>
    <p:sldId id="388" r:id="rId30"/>
    <p:sldId id="389" r:id="rId31"/>
    <p:sldId id="380" r:id="rId32"/>
    <p:sldId id="383" r:id="rId33"/>
    <p:sldId id="381" r:id="rId34"/>
    <p:sldId id="382" r:id="rId35"/>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AB23F3-BC85-4BAB-8BAF-748B8231BB42}" v="2" dt="2023-09-04T08:29:27.6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8" autoAdjust="0"/>
    <p:restoredTop sz="73544" autoAdjust="0"/>
  </p:normalViewPr>
  <p:slideViewPr>
    <p:cSldViewPr>
      <p:cViewPr varScale="1">
        <p:scale>
          <a:sx n="83" d="100"/>
          <a:sy n="83" d="100"/>
        </p:scale>
        <p:origin x="261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ulfiqar Ahmed" userId="833bf602-eac5-4830-abfb-587371c095e5" providerId="ADAL" clId="{45AB23F3-BC85-4BAB-8BAF-748B8231BB42}"/>
    <pc:docChg chg="custSel modSld">
      <pc:chgData name="Zulfiqar Ahmed" userId="833bf602-eac5-4830-abfb-587371c095e5" providerId="ADAL" clId="{45AB23F3-BC85-4BAB-8BAF-748B8231BB42}" dt="2023-09-12T06:15:25.765" v="448" actId="207"/>
      <pc:docMkLst>
        <pc:docMk/>
      </pc:docMkLst>
      <pc:sldChg chg="modSp mod modNotesTx">
        <pc:chgData name="Zulfiqar Ahmed" userId="833bf602-eac5-4830-abfb-587371c095e5" providerId="ADAL" clId="{45AB23F3-BC85-4BAB-8BAF-748B8231BB42}" dt="2023-09-04T07:42:17.455" v="446" actId="207"/>
        <pc:sldMkLst>
          <pc:docMk/>
          <pc:sldMk cId="0" sldId="257"/>
        </pc:sldMkLst>
        <pc:spChg chg="mod">
          <ac:chgData name="Zulfiqar Ahmed" userId="833bf602-eac5-4830-abfb-587371c095e5" providerId="ADAL" clId="{45AB23F3-BC85-4BAB-8BAF-748B8231BB42}" dt="2023-09-04T07:42:14.433" v="445" actId="207"/>
          <ac:spMkLst>
            <pc:docMk/>
            <pc:sldMk cId="0" sldId="257"/>
            <ac:spMk id="2" creationId="{00000000-0000-0000-0000-000000000000}"/>
          </ac:spMkLst>
        </pc:spChg>
        <pc:spChg chg="mod">
          <ac:chgData name="Zulfiqar Ahmed" userId="833bf602-eac5-4830-abfb-587371c095e5" providerId="ADAL" clId="{45AB23F3-BC85-4BAB-8BAF-748B8231BB42}" dt="2023-09-04T07:42:17.455" v="446" actId="207"/>
          <ac:spMkLst>
            <pc:docMk/>
            <pc:sldMk cId="0" sldId="257"/>
            <ac:spMk id="3" creationId="{00000000-0000-0000-0000-000000000000}"/>
          </ac:spMkLst>
        </pc:spChg>
      </pc:sldChg>
      <pc:sldChg chg="modSp mod">
        <pc:chgData name="Zulfiqar Ahmed" userId="833bf602-eac5-4830-abfb-587371c095e5" providerId="ADAL" clId="{45AB23F3-BC85-4BAB-8BAF-748B8231BB42}" dt="2023-09-12T06:15:20.268" v="447" actId="207"/>
        <pc:sldMkLst>
          <pc:docMk/>
          <pc:sldMk cId="343937902" sldId="367"/>
        </pc:sldMkLst>
        <pc:spChg chg="mod">
          <ac:chgData name="Zulfiqar Ahmed" userId="833bf602-eac5-4830-abfb-587371c095e5" providerId="ADAL" clId="{45AB23F3-BC85-4BAB-8BAF-748B8231BB42}" dt="2023-09-12T06:15:20.268" v="447" actId="207"/>
          <ac:spMkLst>
            <pc:docMk/>
            <pc:sldMk cId="343937902" sldId="367"/>
            <ac:spMk id="2" creationId="{00000000-0000-0000-0000-000000000000}"/>
          </ac:spMkLst>
        </pc:spChg>
      </pc:sldChg>
      <pc:sldChg chg="modSp mod">
        <pc:chgData name="Zulfiqar Ahmed" userId="833bf602-eac5-4830-abfb-587371c095e5" providerId="ADAL" clId="{45AB23F3-BC85-4BAB-8BAF-748B8231BB42}" dt="2023-09-12T06:15:25.765" v="448" actId="207"/>
        <pc:sldMkLst>
          <pc:docMk/>
          <pc:sldMk cId="2703978042" sldId="374"/>
        </pc:sldMkLst>
        <pc:spChg chg="mod">
          <ac:chgData name="Zulfiqar Ahmed" userId="833bf602-eac5-4830-abfb-587371c095e5" providerId="ADAL" clId="{45AB23F3-BC85-4BAB-8BAF-748B8231BB42}" dt="2023-09-12T06:15:25.765" v="448" actId="207"/>
          <ac:spMkLst>
            <pc:docMk/>
            <pc:sldMk cId="2703978042" sldId="374"/>
            <ac:spMk id="2"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8381FD-84B3-4943-98F5-9AAB27B12C45}"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GB"/>
        </a:p>
      </dgm:t>
    </dgm:pt>
    <dgm:pt modelId="{4694A2D3-B6DB-1041-B01F-0A2DDE4F207D}">
      <dgm:prSet phldrT="[Text]"/>
      <dgm:spPr/>
      <dgm:t>
        <a:bodyPr/>
        <a:lstStyle/>
        <a:p>
          <a:r>
            <a:rPr lang="en-GB" dirty="0"/>
            <a:t>Questioning</a:t>
          </a:r>
        </a:p>
      </dgm:t>
    </dgm:pt>
    <dgm:pt modelId="{5D2132D7-30A0-1E41-878A-8F18F8901F4B}" type="parTrans" cxnId="{83DC302B-91F2-AE46-BD34-B93B8144EDAB}">
      <dgm:prSet/>
      <dgm:spPr/>
      <dgm:t>
        <a:bodyPr/>
        <a:lstStyle/>
        <a:p>
          <a:endParaRPr lang="en-GB"/>
        </a:p>
      </dgm:t>
    </dgm:pt>
    <dgm:pt modelId="{DDB940C0-A74C-BF4D-B84D-FFDDF8F5775B}" type="sibTrans" cxnId="{83DC302B-91F2-AE46-BD34-B93B8144EDAB}">
      <dgm:prSet/>
      <dgm:spPr/>
      <dgm:t>
        <a:bodyPr/>
        <a:lstStyle/>
        <a:p>
          <a:endParaRPr lang="en-GB"/>
        </a:p>
      </dgm:t>
    </dgm:pt>
    <dgm:pt modelId="{39982D87-AA31-2A4A-A196-E40DEB853F1F}">
      <dgm:prSet phldrT="[Text]"/>
      <dgm:spPr/>
      <dgm:t>
        <a:bodyPr/>
        <a:lstStyle/>
        <a:p>
          <a:r>
            <a:rPr lang="en-GB" dirty="0"/>
            <a:t>Feedback</a:t>
          </a:r>
        </a:p>
      </dgm:t>
    </dgm:pt>
    <dgm:pt modelId="{ABD5E8C5-FA2B-244A-BB46-3AC25E4E4DDA}" type="parTrans" cxnId="{FD5692AE-EE0C-7746-9D41-25A1C4E9AF58}">
      <dgm:prSet/>
      <dgm:spPr/>
      <dgm:t>
        <a:bodyPr/>
        <a:lstStyle/>
        <a:p>
          <a:endParaRPr lang="en-GB"/>
        </a:p>
      </dgm:t>
    </dgm:pt>
    <dgm:pt modelId="{910E1E83-C6D6-5B48-84F7-E4B6D51C8073}" type="sibTrans" cxnId="{FD5692AE-EE0C-7746-9D41-25A1C4E9AF58}">
      <dgm:prSet/>
      <dgm:spPr/>
      <dgm:t>
        <a:bodyPr/>
        <a:lstStyle/>
        <a:p>
          <a:endParaRPr lang="en-GB"/>
        </a:p>
      </dgm:t>
    </dgm:pt>
    <dgm:pt modelId="{F10306CA-30BD-3148-B74B-47C5275F215C}">
      <dgm:prSet phldrT="[Text]"/>
      <dgm:spPr/>
      <dgm:t>
        <a:bodyPr/>
        <a:lstStyle/>
        <a:p>
          <a:r>
            <a:rPr lang="en-GB" dirty="0"/>
            <a:t>Self assessment</a:t>
          </a:r>
        </a:p>
      </dgm:t>
    </dgm:pt>
    <dgm:pt modelId="{C643743C-E9CE-994F-9AC5-D9BD17FFB1CC}" type="parTrans" cxnId="{4FBA17E5-193A-BE47-A8C9-096E5602C017}">
      <dgm:prSet/>
      <dgm:spPr/>
      <dgm:t>
        <a:bodyPr/>
        <a:lstStyle/>
        <a:p>
          <a:endParaRPr lang="en-GB"/>
        </a:p>
      </dgm:t>
    </dgm:pt>
    <dgm:pt modelId="{0540404B-68B9-DB48-AACC-BA32E0122144}" type="sibTrans" cxnId="{4FBA17E5-193A-BE47-A8C9-096E5602C017}">
      <dgm:prSet/>
      <dgm:spPr/>
      <dgm:t>
        <a:bodyPr/>
        <a:lstStyle/>
        <a:p>
          <a:endParaRPr lang="en-GB"/>
        </a:p>
      </dgm:t>
    </dgm:pt>
    <dgm:pt modelId="{1B9B0C17-F187-FF49-8A87-BBB9BB8954DD}">
      <dgm:prSet phldrT="[Text]"/>
      <dgm:spPr/>
      <dgm:t>
        <a:bodyPr/>
        <a:lstStyle/>
        <a:p>
          <a:r>
            <a:rPr lang="en-GB" dirty="0"/>
            <a:t>Peer assessment</a:t>
          </a:r>
        </a:p>
      </dgm:t>
    </dgm:pt>
    <dgm:pt modelId="{73BC8E0A-0C09-1C41-BDCF-A8136583FDD4}" type="parTrans" cxnId="{FDAFF449-ECC4-5845-B197-0D5C3820ACA7}">
      <dgm:prSet/>
      <dgm:spPr/>
      <dgm:t>
        <a:bodyPr/>
        <a:lstStyle/>
        <a:p>
          <a:endParaRPr lang="en-GB"/>
        </a:p>
      </dgm:t>
    </dgm:pt>
    <dgm:pt modelId="{E46F7BD0-5B83-944B-97F4-BA70587EA3C0}" type="sibTrans" cxnId="{FDAFF449-ECC4-5845-B197-0D5C3820ACA7}">
      <dgm:prSet/>
      <dgm:spPr/>
      <dgm:t>
        <a:bodyPr/>
        <a:lstStyle/>
        <a:p>
          <a:endParaRPr lang="en-GB"/>
        </a:p>
      </dgm:t>
    </dgm:pt>
    <dgm:pt modelId="{29EF8018-7D15-E14F-B061-C814A07E7AE4}">
      <dgm:prSet/>
      <dgm:spPr/>
      <dgm:t>
        <a:bodyPr/>
        <a:lstStyle/>
        <a:p>
          <a:r>
            <a:rPr lang="en-GB" dirty="0"/>
            <a:t>Summative</a:t>
          </a:r>
        </a:p>
      </dgm:t>
    </dgm:pt>
    <dgm:pt modelId="{4FAD9674-E12E-E242-87ED-EDB4C1424B15}" type="parTrans" cxnId="{74122FB5-F904-3546-BE95-835D1EF3F297}">
      <dgm:prSet/>
      <dgm:spPr/>
      <dgm:t>
        <a:bodyPr/>
        <a:lstStyle/>
        <a:p>
          <a:endParaRPr lang="en-GB"/>
        </a:p>
      </dgm:t>
    </dgm:pt>
    <dgm:pt modelId="{81B000D8-B754-2C46-93A6-2EB7FFE12BAC}" type="sibTrans" cxnId="{74122FB5-F904-3546-BE95-835D1EF3F297}">
      <dgm:prSet/>
      <dgm:spPr/>
      <dgm:t>
        <a:bodyPr/>
        <a:lstStyle/>
        <a:p>
          <a:endParaRPr lang="en-GB"/>
        </a:p>
      </dgm:t>
    </dgm:pt>
    <dgm:pt modelId="{6A6C9760-C326-7141-B334-8A9099763550}">
      <dgm:prSet/>
      <dgm:spPr/>
      <dgm:t>
        <a:bodyPr/>
        <a:lstStyle/>
        <a:p>
          <a:r>
            <a:rPr lang="en-GB" dirty="0"/>
            <a:t>Observation</a:t>
          </a:r>
        </a:p>
      </dgm:t>
    </dgm:pt>
    <dgm:pt modelId="{A6D2D381-1ABC-A340-B36D-79F15A780A73}" type="parTrans" cxnId="{DB3C350F-C5B9-8945-951B-3BAA99B4D29A}">
      <dgm:prSet/>
      <dgm:spPr/>
      <dgm:t>
        <a:bodyPr/>
        <a:lstStyle/>
        <a:p>
          <a:endParaRPr lang="en-GB"/>
        </a:p>
      </dgm:t>
    </dgm:pt>
    <dgm:pt modelId="{AE8AF474-B506-5749-8103-3979B56526E8}" type="sibTrans" cxnId="{DB3C350F-C5B9-8945-951B-3BAA99B4D29A}">
      <dgm:prSet/>
      <dgm:spPr/>
      <dgm:t>
        <a:bodyPr/>
        <a:lstStyle/>
        <a:p>
          <a:endParaRPr lang="en-GB"/>
        </a:p>
      </dgm:t>
    </dgm:pt>
    <dgm:pt modelId="{FC9FCB32-2558-4D3A-8081-05AC5CD50188}" type="pres">
      <dgm:prSet presAssocID="{6B8381FD-84B3-4943-98F5-9AAB27B12C45}" presName="Name0" presStyleCnt="0">
        <dgm:presLayoutVars>
          <dgm:dir/>
          <dgm:animLvl val="lvl"/>
          <dgm:resizeHandles val="exact"/>
        </dgm:presLayoutVars>
      </dgm:prSet>
      <dgm:spPr/>
    </dgm:pt>
    <dgm:pt modelId="{3CC7FD06-8F62-4C08-BA20-314C141A0568}" type="pres">
      <dgm:prSet presAssocID="{4694A2D3-B6DB-1041-B01F-0A2DDE4F207D}" presName="composite" presStyleCnt="0"/>
      <dgm:spPr/>
    </dgm:pt>
    <dgm:pt modelId="{3432C5C4-690F-41DD-9086-1DD72B27F351}" type="pres">
      <dgm:prSet presAssocID="{4694A2D3-B6DB-1041-B01F-0A2DDE4F207D}" presName="parTx" presStyleLbl="alignNode1" presStyleIdx="0" presStyleCnt="6">
        <dgm:presLayoutVars>
          <dgm:chMax val="0"/>
          <dgm:chPref val="0"/>
          <dgm:bulletEnabled val="1"/>
        </dgm:presLayoutVars>
      </dgm:prSet>
      <dgm:spPr/>
    </dgm:pt>
    <dgm:pt modelId="{E63E3612-3C26-40BE-B44A-5CB7B712FA37}" type="pres">
      <dgm:prSet presAssocID="{4694A2D3-B6DB-1041-B01F-0A2DDE4F207D}" presName="desTx" presStyleLbl="alignAccFollowNode1" presStyleIdx="0" presStyleCnt="6">
        <dgm:presLayoutVars>
          <dgm:bulletEnabled val="1"/>
        </dgm:presLayoutVars>
      </dgm:prSet>
      <dgm:spPr/>
    </dgm:pt>
    <dgm:pt modelId="{D6B0C1A3-CB13-4C7F-9108-03AE3B193531}" type="pres">
      <dgm:prSet presAssocID="{DDB940C0-A74C-BF4D-B84D-FFDDF8F5775B}" presName="space" presStyleCnt="0"/>
      <dgm:spPr/>
    </dgm:pt>
    <dgm:pt modelId="{CFABB525-0170-4026-A151-23A9D247723A}" type="pres">
      <dgm:prSet presAssocID="{39982D87-AA31-2A4A-A196-E40DEB853F1F}" presName="composite" presStyleCnt="0"/>
      <dgm:spPr/>
    </dgm:pt>
    <dgm:pt modelId="{43BE7C2E-F3F4-4987-9B40-D0D9B320F06E}" type="pres">
      <dgm:prSet presAssocID="{39982D87-AA31-2A4A-A196-E40DEB853F1F}" presName="parTx" presStyleLbl="alignNode1" presStyleIdx="1" presStyleCnt="6">
        <dgm:presLayoutVars>
          <dgm:chMax val="0"/>
          <dgm:chPref val="0"/>
          <dgm:bulletEnabled val="1"/>
        </dgm:presLayoutVars>
      </dgm:prSet>
      <dgm:spPr/>
    </dgm:pt>
    <dgm:pt modelId="{58FD2283-7E1F-4E64-8726-6F18EEB5F08D}" type="pres">
      <dgm:prSet presAssocID="{39982D87-AA31-2A4A-A196-E40DEB853F1F}" presName="desTx" presStyleLbl="alignAccFollowNode1" presStyleIdx="1" presStyleCnt="6">
        <dgm:presLayoutVars>
          <dgm:bulletEnabled val="1"/>
        </dgm:presLayoutVars>
      </dgm:prSet>
      <dgm:spPr/>
    </dgm:pt>
    <dgm:pt modelId="{01FEC947-7B1A-430E-8566-5EEA103B5A87}" type="pres">
      <dgm:prSet presAssocID="{910E1E83-C6D6-5B48-84F7-E4B6D51C8073}" presName="space" presStyleCnt="0"/>
      <dgm:spPr/>
    </dgm:pt>
    <dgm:pt modelId="{633C0533-0392-415E-8747-BAB3CE3722FD}" type="pres">
      <dgm:prSet presAssocID="{F10306CA-30BD-3148-B74B-47C5275F215C}" presName="composite" presStyleCnt="0"/>
      <dgm:spPr/>
    </dgm:pt>
    <dgm:pt modelId="{4624683E-FBC4-4743-B3EA-29DE12D5E352}" type="pres">
      <dgm:prSet presAssocID="{F10306CA-30BD-3148-B74B-47C5275F215C}" presName="parTx" presStyleLbl="alignNode1" presStyleIdx="2" presStyleCnt="6">
        <dgm:presLayoutVars>
          <dgm:chMax val="0"/>
          <dgm:chPref val="0"/>
          <dgm:bulletEnabled val="1"/>
        </dgm:presLayoutVars>
      </dgm:prSet>
      <dgm:spPr/>
    </dgm:pt>
    <dgm:pt modelId="{CEAB16A2-4061-434F-B597-CD0A847E6A3E}" type="pres">
      <dgm:prSet presAssocID="{F10306CA-30BD-3148-B74B-47C5275F215C}" presName="desTx" presStyleLbl="alignAccFollowNode1" presStyleIdx="2" presStyleCnt="6">
        <dgm:presLayoutVars>
          <dgm:bulletEnabled val="1"/>
        </dgm:presLayoutVars>
      </dgm:prSet>
      <dgm:spPr/>
    </dgm:pt>
    <dgm:pt modelId="{F09F70E5-2AF5-4857-A36F-82B53A6F47F1}" type="pres">
      <dgm:prSet presAssocID="{0540404B-68B9-DB48-AACC-BA32E0122144}" presName="space" presStyleCnt="0"/>
      <dgm:spPr/>
    </dgm:pt>
    <dgm:pt modelId="{A967F4EF-F21C-4D68-829E-3DFEA820820B}" type="pres">
      <dgm:prSet presAssocID="{1B9B0C17-F187-FF49-8A87-BBB9BB8954DD}" presName="composite" presStyleCnt="0"/>
      <dgm:spPr/>
    </dgm:pt>
    <dgm:pt modelId="{B31CE030-96BF-4CF8-81C1-EED119DD924F}" type="pres">
      <dgm:prSet presAssocID="{1B9B0C17-F187-FF49-8A87-BBB9BB8954DD}" presName="parTx" presStyleLbl="alignNode1" presStyleIdx="3" presStyleCnt="6">
        <dgm:presLayoutVars>
          <dgm:chMax val="0"/>
          <dgm:chPref val="0"/>
          <dgm:bulletEnabled val="1"/>
        </dgm:presLayoutVars>
      </dgm:prSet>
      <dgm:spPr/>
    </dgm:pt>
    <dgm:pt modelId="{6AE51E25-CF64-4671-B694-55E0DB54CDF2}" type="pres">
      <dgm:prSet presAssocID="{1B9B0C17-F187-FF49-8A87-BBB9BB8954DD}" presName="desTx" presStyleLbl="alignAccFollowNode1" presStyleIdx="3" presStyleCnt="6">
        <dgm:presLayoutVars>
          <dgm:bulletEnabled val="1"/>
        </dgm:presLayoutVars>
      </dgm:prSet>
      <dgm:spPr/>
    </dgm:pt>
    <dgm:pt modelId="{5319334D-65C0-48EF-901C-E4A418703E8C}" type="pres">
      <dgm:prSet presAssocID="{E46F7BD0-5B83-944B-97F4-BA70587EA3C0}" presName="space" presStyleCnt="0"/>
      <dgm:spPr/>
    </dgm:pt>
    <dgm:pt modelId="{FCD4C48E-C12E-49EF-B8BF-879F92A9510F}" type="pres">
      <dgm:prSet presAssocID="{29EF8018-7D15-E14F-B061-C814A07E7AE4}" presName="composite" presStyleCnt="0"/>
      <dgm:spPr/>
    </dgm:pt>
    <dgm:pt modelId="{176FBBA3-8C75-4713-BFB3-5BD2961CFFEB}" type="pres">
      <dgm:prSet presAssocID="{29EF8018-7D15-E14F-B061-C814A07E7AE4}" presName="parTx" presStyleLbl="alignNode1" presStyleIdx="4" presStyleCnt="6">
        <dgm:presLayoutVars>
          <dgm:chMax val="0"/>
          <dgm:chPref val="0"/>
          <dgm:bulletEnabled val="1"/>
        </dgm:presLayoutVars>
      </dgm:prSet>
      <dgm:spPr/>
    </dgm:pt>
    <dgm:pt modelId="{A2CB9C4B-D53C-421A-A092-A60CC4FB16D0}" type="pres">
      <dgm:prSet presAssocID="{29EF8018-7D15-E14F-B061-C814A07E7AE4}" presName="desTx" presStyleLbl="alignAccFollowNode1" presStyleIdx="4" presStyleCnt="6">
        <dgm:presLayoutVars>
          <dgm:bulletEnabled val="1"/>
        </dgm:presLayoutVars>
      </dgm:prSet>
      <dgm:spPr/>
    </dgm:pt>
    <dgm:pt modelId="{1D58A1A6-7510-49BE-80C7-EDFA8F00A3C0}" type="pres">
      <dgm:prSet presAssocID="{81B000D8-B754-2C46-93A6-2EB7FFE12BAC}" presName="space" presStyleCnt="0"/>
      <dgm:spPr/>
    </dgm:pt>
    <dgm:pt modelId="{EDF283C2-F315-41B3-AE36-D16757CC28B7}" type="pres">
      <dgm:prSet presAssocID="{6A6C9760-C326-7141-B334-8A9099763550}" presName="composite" presStyleCnt="0"/>
      <dgm:spPr/>
    </dgm:pt>
    <dgm:pt modelId="{D3DF4892-11B8-446A-AD09-5576DD4ADC10}" type="pres">
      <dgm:prSet presAssocID="{6A6C9760-C326-7141-B334-8A9099763550}" presName="parTx" presStyleLbl="alignNode1" presStyleIdx="5" presStyleCnt="6">
        <dgm:presLayoutVars>
          <dgm:chMax val="0"/>
          <dgm:chPref val="0"/>
          <dgm:bulletEnabled val="1"/>
        </dgm:presLayoutVars>
      </dgm:prSet>
      <dgm:spPr/>
    </dgm:pt>
    <dgm:pt modelId="{D3A14A44-EB7B-4724-962D-80882572B761}" type="pres">
      <dgm:prSet presAssocID="{6A6C9760-C326-7141-B334-8A9099763550}" presName="desTx" presStyleLbl="alignAccFollowNode1" presStyleIdx="5" presStyleCnt="6">
        <dgm:presLayoutVars>
          <dgm:bulletEnabled val="1"/>
        </dgm:presLayoutVars>
      </dgm:prSet>
      <dgm:spPr/>
    </dgm:pt>
  </dgm:ptLst>
  <dgm:cxnLst>
    <dgm:cxn modelId="{8DC63206-E335-4DF7-AE39-C45DF02FAAA6}" type="presOf" srcId="{4694A2D3-B6DB-1041-B01F-0A2DDE4F207D}" destId="{3432C5C4-690F-41DD-9086-1DD72B27F351}" srcOrd="0" destOrd="0" presId="urn:microsoft.com/office/officeart/2005/8/layout/hList1"/>
    <dgm:cxn modelId="{DB3C350F-C5B9-8945-951B-3BAA99B4D29A}" srcId="{6B8381FD-84B3-4943-98F5-9AAB27B12C45}" destId="{6A6C9760-C326-7141-B334-8A9099763550}" srcOrd="5" destOrd="0" parTransId="{A6D2D381-1ABC-A340-B36D-79F15A780A73}" sibTransId="{AE8AF474-B506-5749-8103-3979B56526E8}"/>
    <dgm:cxn modelId="{7AC54820-C608-495B-B51F-4E4AD3C89D0E}" type="presOf" srcId="{F10306CA-30BD-3148-B74B-47C5275F215C}" destId="{4624683E-FBC4-4743-B3EA-29DE12D5E352}" srcOrd="0" destOrd="0" presId="urn:microsoft.com/office/officeart/2005/8/layout/hList1"/>
    <dgm:cxn modelId="{83DC302B-91F2-AE46-BD34-B93B8144EDAB}" srcId="{6B8381FD-84B3-4943-98F5-9AAB27B12C45}" destId="{4694A2D3-B6DB-1041-B01F-0A2DDE4F207D}" srcOrd="0" destOrd="0" parTransId="{5D2132D7-30A0-1E41-878A-8F18F8901F4B}" sibTransId="{DDB940C0-A74C-BF4D-B84D-FFDDF8F5775B}"/>
    <dgm:cxn modelId="{7A7E5D2E-1B64-4774-9D53-2008A5CF3FD3}" type="presOf" srcId="{1B9B0C17-F187-FF49-8A87-BBB9BB8954DD}" destId="{B31CE030-96BF-4CF8-81C1-EED119DD924F}" srcOrd="0" destOrd="0" presId="urn:microsoft.com/office/officeart/2005/8/layout/hList1"/>
    <dgm:cxn modelId="{FDAFF449-ECC4-5845-B197-0D5C3820ACA7}" srcId="{6B8381FD-84B3-4943-98F5-9AAB27B12C45}" destId="{1B9B0C17-F187-FF49-8A87-BBB9BB8954DD}" srcOrd="3" destOrd="0" parTransId="{73BC8E0A-0C09-1C41-BDCF-A8136583FDD4}" sibTransId="{E46F7BD0-5B83-944B-97F4-BA70587EA3C0}"/>
    <dgm:cxn modelId="{E4E48393-A593-4444-A656-2966BEA14AF1}" type="presOf" srcId="{6A6C9760-C326-7141-B334-8A9099763550}" destId="{D3DF4892-11B8-446A-AD09-5576DD4ADC10}" srcOrd="0" destOrd="0" presId="urn:microsoft.com/office/officeart/2005/8/layout/hList1"/>
    <dgm:cxn modelId="{B5E440A3-E491-424B-AE82-A93774D8A942}" type="presOf" srcId="{39982D87-AA31-2A4A-A196-E40DEB853F1F}" destId="{43BE7C2E-F3F4-4987-9B40-D0D9B320F06E}" srcOrd="0" destOrd="0" presId="urn:microsoft.com/office/officeart/2005/8/layout/hList1"/>
    <dgm:cxn modelId="{FD5692AE-EE0C-7746-9D41-25A1C4E9AF58}" srcId="{6B8381FD-84B3-4943-98F5-9AAB27B12C45}" destId="{39982D87-AA31-2A4A-A196-E40DEB853F1F}" srcOrd="1" destOrd="0" parTransId="{ABD5E8C5-FA2B-244A-BB46-3AC25E4E4DDA}" sibTransId="{910E1E83-C6D6-5B48-84F7-E4B6D51C8073}"/>
    <dgm:cxn modelId="{74122FB5-F904-3546-BE95-835D1EF3F297}" srcId="{6B8381FD-84B3-4943-98F5-9AAB27B12C45}" destId="{29EF8018-7D15-E14F-B061-C814A07E7AE4}" srcOrd="4" destOrd="0" parTransId="{4FAD9674-E12E-E242-87ED-EDB4C1424B15}" sibTransId="{81B000D8-B754-2C46-93A6-2EB7FFE12BAC}"/>
    <dgm:cxn modelId="{A303EDBF-73F5-451E-9F54-0A0ABB261179}" type="presOf" srcId="{29EF8018-7D15-E14F-B061-C814A07E7AE4}" destId="{176FBBA3-8C75-4713-BFB3-5BD2961CFFEB}" srcOrd="0" destOrd="0" presId="urn:microsoft.com/office/officeart/2005/8/layout/hList1"/>
    <dgm:cxn modelId="{4FBA17E5-193A-BE47-A8C9-096E5602C017}" srcId="{6B8381FD-84B3-4943-98F5-9AAB27B12C45}" destId="{F10306CA-30BD-3148-B74B-47C5275F215C}" srcOrd="2" destOrd="0" parTransId="{C643743C-E9CE-994F-9AC5-D9BD17FFB1CC}" sibTransId="{0540404B-68B9-DB48-AACC-BA32E0122144}"/>
    <dgm:cxn modelId="{47E405F8-E2C5-4EF6-A3C1-40128D7C2405}" type="presOf" srcId="{6B8381FD-84B3-4943-98F5-9AAB27B12C45}" destId="{FC9FCB32-2558-4D3A-8081-05AC5CD50188}" srcOrd="0" destOrd="0" presId="urn:microsoft.com/office/officeart/2005/8/layout/hList1"/>
    <dgm:cxn modelId="{B5839696-5348-485E-A2AC-9A329D54117B}" type="presParOf" srcId="{FC9FCB32-2558-4D3A-8081-05AC5CD50188}" destId="{3CC7FD06-8F62-4C08-BA20-314C141A0568}" srcOrd="0" destOrd="0" presId="urn:microsoft.com/office/officeart/2005/8/layout/hList1"/>
    <dgm:cxn modelId="{258F70E6-3277-44A7-B31C-6C20600A16ED}" type="presParOf" srcId="{3CC7FD06-8F62-4C08-BA20-314C141A0568}" destId="{3432C5C4-690F-41DD-9086-1DD72B27F351}" srcOrd="0" destOrd="0" presId="urn:microsoft.com/office/officeart/2005/8/layout/hList1"/>
    <dgm:cxn modelId="{D73410F5-F506-4B3F-AC02-318C7E0CBC15}" type="presParOf" srcId="{3CC7FD06-8F62-4C08-BA20-314C141A0568}" destId="{E63E3612-3C26-40BE-B44A-5CB7B712FA37}" srcOrd="1" destOrd="0" presId="urn:microsoft.com/office/officeart/2005/8/layout/hList1"/>
    <dgm:cxn modelId="{449F99F8-7242-4582-B358-6B86DCFEDCB0}" type="presParOf" srcId="{FC9FCB32-2558-4D3A-8081-05AC5CD50188}" destId="{D6B0C1A3-CB13-4C7F-9108-03AE3B193531}" srcOrd="1" destOrd="0" presId="urn:microsoft.com/office/officeart/2005/8/layout/hList1"/>
    <dgm:cxn modelId="{69316F06-C412-422A-BF30-2E2599C21E5C}" type="presParOf" srcId="{FC9FCB32-2558-4D3A-8081-05AC5CD50188}" destId="{CFABB525-0170-4026-A151-23A9D247723A}" srcOrd="2" destOrd="0" presId="urn:microsoft.com/office/officeart/2005/8/layout/hList1"/>
    <dgm:cxn modelId="{DD60CFCE-4907-46E6-AAE2-42C34F71FA97}" type="presParOf" srcId="{CFABB525-0170-4026-A151-23A9D247723A}" destId="{43BE7C2E-F3F4-4987-9B40-D0D9B320F06E}" srcOrd="0" destOrd="0" presId="urn:microsoft.com/office/officeart/2005/8/layout/hList1"/>
    <dgm:cxn modelId="{32ECEEA3-6D92-4601-983A-175496F7CBF9}" type="presParOf" srcId="{CFABB525-0170-4026-A151-23A9D247723A}" destId="{58FD2283-7E1F-4E64-8726-6F18EEB5F08D}" srcOrd="1" destOrd="0" presId="urn:microsoft.com/office/officeart/2005/8/layout/hList1"/>
    <dgm:cxn modelId="{57AF2F12-E87F-455F-BE09-C593E755BA45}" type="presParOf" srcId="{FC9FCB32-2558-4D3A-8081-05AC5CD50188}" destId="{01FEC947-7B1A-430E-8566-5EEA103B5A87}" srcOrd="3" destOrd="0" presId="urn:microsoft.com/office/officeart/2005/8/layout/hList1"/>
    <dgm:cxn modelId="{7988BBA5-A1D5-4A19-BCF5-254376539FD0}" type="presParOf" srcId="{FC9FCB32-2558-4D3A-8081-05AC5CD50188}" destId="{633C0533-0392-415E-8747-BAB3CE3722FD}" srcOrd="4" destOrd="0" presId="urn:microsoft.com/office/officeart/2005/8/layout/hList1"/>
    <dgm:cxn modelId="{B076A476-1FEC-45DC-81C9-15FF473C2661}" type="presParOf" srcId="{633C0533-0392-415E-8747-BAB3CE3722FD}" destId="{4624683E-FBC4-4743-B3EA-29DE12D5E352}" srcOrd="0" destOrd="0" presId="urn:microsoft.com/office/officeart/2005/8/layout/hList1"/>
    <dgm:cxn modelId="{58934A9F-51AE-4EE7-B4E6-14D65C3E0B63}" type="presParOf" srcId="{633C0533-0392-415E-8747-BAB3CE3722FD}" destId="{CEAB16A2-4061-434F-B597-CD0A847E6A3E}" srcOrd="1" destOrd="0" presId="urn:microsoft.com/office/officeart/2005/8/layout/hList1"/>
    <dgm:cxn modelId="{6F77C42B-AB49-48C0-A297-107858F21712}" type="presParOf" srcId="{FC9FCB32-2558-4D3A-8081-05AC5CD50188}" destId="{F09F70E5-2AF5-4857-A36F-82B53A6F47F1}" srcOrd="5" destOrd="0" presId="urn:microsoft.com/office/officeart/2005/8/layout/hList1"/>
    <dgm:cxn modelId="{024F26FA-13F0-435D-AA9F-0449376591F7}" type="presParOf" srcId="{FC9FCB32-2558-4D3A-8081-05AC5CD50188}" destId="{A967F4EF-F21C-4D68-829E-3DFEA820820B}" srcOrd="6" destOrd="0" presId="urn:microsoft.com/office/officeart/2005/8/layout/hList1"/>
    <dgm:cxn modelId="{0029BE9A-4C0B-4C32-971B-C3B9AE593191}" type="presParOf" srcId="{A967F4EF-F21C-4D68-829E-3DFEA820820B}" destId="{B31CE030-96BF-4CF8-81C1-EED119DD924F}" srcOrd="0" destOrd="0" presId="urn:microsoft.com/office/officeart/2005/8/layout/hList1"/>
    <dgm:cxn modelId="{ADC92293-8003-4F65-85A5-BA2701752F50}" type="presParOf" srcId="{A967F4EF-F21C-4D68-829E-3DFEA820820B}" destId="{6AE51E25-CF64-4671-B694-55E0DB54CDF2}" srcOrd="1" destOrd="0" presId="urn:microsoft.com/office/officeart/2005/8/layout/hList1"/>
    <dgm:cxn modelId="{4EED3771-F02C-4379-9132-8E2167466EA1}" type="presParOf" srcId="{FC9FCB32-2558-4D3A-8081-05AC5CD50188}" destId="{5319334D-65C0-48EF-901C-E4A418703E8C}" srcOrd="7" destOrd="0" presId="urn:microsoft.com/office/officeart/2005/8/layout/hList1"/>
    <dgm:cxn modelId="{A5707F6F-ED8E-4DDE-93B7-0C8379EEF7FC}" type="presParOf" srcId="{FC9FCB32-2558-4D3A-8081-05AC5CD50188}" destId="{FCD4C48E-C12E-49EF-B8BF-879F92A9510F}" srcOrd="8" destOrd="0" presId="urn:microsoft.com/office/officeart/2005/8/layout/hList1"/>
    <dgm:cxn modelId="{DBF671B9-7190-42B1-A8A2-6BDCDDC84C90}" type="presParOf" srcId="{FCD4C48E-C12E-49EF-B8BF-879F92A9510F}" destId="{176FBBA3-8C75-4713-BFB3-5BD2961CFFEB}" srcOrd="0" destOrd="0" presId="urn:microsoft.com/office/officeart/2005/8/layout/hList1"/>
    <dgm:cxn modelId="{200D8525-64C5-49B6-B292-D18A8C57EBC8}" type="presParOf" srcId="{FCD4C48E-C12E-49EF-B8BF-879F92A9510F}" destId="{A2CB9C4B-D53C-421A-A092-A60CC4FB16D0}" srcOrd="1" destOrd="0" presId="urn:microsoft.com/office/officeart/2005/8/layout/hList1"/>
    <dgm:cxn modelId="{36422441-DDBF-4054-97D8-BA49426FDA9C}" type="presParOf" srcId="{FC9FCB32-2558-4D3A-8081-05AC5CD50188}" destId="{1D58A1A6-7510-49BE-80C7-EDFA8F00A3C0}" srcOrd="9" destOrd="0" presId="urn:microsoft.com/office/officeart/2005/8/layout/hList1"/>
    <dgm:cxn modelId="{01D9FFBB-7F96-42B5-ABD1-A82B06EBC44C}" type="presParOf" srcId="{FC9FCB32-2558-4D3A-8081-05AC5CD50188}" destId="{EDF283C2-F315-41B3-AE36-D16757CC28B7}" srcOrd="10" destOrd="0" presId="urn:microsoft.com/office/officeart/2005/8/layout/hList1"/>
    <dgm:cxn modelId="{7E365647-2656-4B53-9D93-17FBFA671DC1}" type="presParOf" srcId="{EDF283C2-F315-41B3-AE36-D16757CC28B7}" destId="{D3DF4892-11B8-446A-AD09-5576DD4ADC10}" srcOrd="0" destOrd="0" presId="urn:microsoft.com/office/officeart/2005/8/layout/hList1"/>
    <dgm:cxn modelId="{46A3C863-609E-4E84-B19E-882449459217}" type="presParOf" srcId="{EDF283C2-F315-41B3-AE36-D16757CC28B7}" destId="{D3A14A44-EB7B-4724-962D-80882572B76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2C5C4-690F-41DD-9086-1DD72B27F351}">
      <dsp:nvSpPr>
        <dsp:cNvPr id="0" name=""/>
        <dsp:cNvSpPr/>
      </dsp:nvSpPr>
      <dsp:spPr>
        <a:xfrm>
          <a:off x="2457" y="313104"/>
          <a:ext cx="1305574" cy="507351"/>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Questioning</a:t>
          </a:r>
        </a:p>
      </dsp:txBody>
      <dsp:txXfrm>
        <a:off x="2457" y="313104"/>
        <a:ext cx="1305574" cy="507351"/>
      </dsp:txXfrm>
    </dsp:sp>
    <dsp:sp modelId="{E63E3612-3C26-40BE-B44A-5CB7B712FA37}">
      <dsp:nvSpPr>
        <dsp:cNvPr id="0" name=""/>
        <dsp:cNvSpPr/>
      </dsp:nvSpPr>
      <dsp:spPr>
        <a:xfrm>
          <a:off x="2457" y="820455"/>
          <a:ext cx="1305574" cy="614879"/>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BE7C2E-F3F4-4987-9B40-D0D9B320F06E}">
      <dsp:nvSpPr>
        <dsp:cNvPr id="0" name=""/>
        <dsp:cNvSpPr/>
      </dsp:nvSpPr>
      <dsp:spPr>
        <a:xfrm>
          <a:off x="1490812" y="313104"/>
          <a:ext cx="1305574" cy="507351"/>
        </a:xfrm>
        <a:prstGeom prst="rect">
          <a:avLst/>
        </a:prstGeom>
        <a:solidFill>
          <a:schemeClr val="accent4">
            <a:hueOff val="-892954"/>
            <a:satOff val="5380"/>
            <a:lumOff val="431"/>
            <a:alphaOff val="0"/>
          </a:schemeClr>
        </a:solidFill>
        <a:ln w="25400" cap="flat" cmpd="sng" algn="ctr">
          <a:solidFill>
            <a:schemeClr val="accent4">
              <a:hueOff val="-892954"/>
              <a:satOff val="5380"/>
              <a:lumOff val="4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Feedback</a:t>
          </a:r>
        </a:p>
      </dsp:txBody>
      <dsp:txXfrm>
        <a:off x="1490812" y="313104"/>
        <a:ext cx="1305574" cy="507351"/>
      </dsp:txXfrm>
    </dsp:sp>
    <dsp:sp modelId="{58FD2283-7E1F-4E64-8726-6F18EEB5F08D}">
      <dsp:nvSpPr>
        <dsp:cNvPr id="0" name=""/>
        <dsp:cNvSpPr/>
      </dsp:nvSpPr>
      <dsp:spPr>
        <a:xfrm>
          <a:off x="1490812" y="820455"/>
          <a:ext cx="1305574" cy="614879"/>
        </a:xfrm>
        <a:prstGeom prst="rect">
          <a:avLst/>
        </a:prstGeom>
        <a:solidFill>
          <a:schemeClr val="accent4">
            <a:tint val="40000"/>
            <a:alpha val="90000"/>
            <a:hueOff val="-789142"/>
            <a:satOff val="4431"/>
            <a:lumOff val="282"/>
            <a:alphaOff val="0"/>
          </a:schemeClr>
        </a:solidFill>
        <a:ln w="25400" cap="flat" cmpd="sng" algn="ctr">
          <a:solidFill>
            <a:schemeClr val="accent4">
              <a:tint val="40000"/>
              <a:alpha val="90000"/>
              <a:hueOff val="-789142"/>
              <a:satOff val="4431"/>
              <a:lumOff val="282"/>
              <a:alphaOff val="0"/>
            </a:schemeClr>
          </a:solidFill>
          <a:prstDash val="solid"/>
        </a:ln>
        <a:effectLst/>
      </dsp:spPr>
      <dsp:style>
        <a:lnRef idx="2">
          <a:scrgbClr r="0" g="0" b="0"/>
        </a:lnRef>
        <a:fillRef idx="1">
          <a:scrgbClr r="0" g="0" b="0"/>
        </a:fillRef>
        <a:effectRef idx="0">
          <a:scrgbClr r="0" g="0" b="0"/>
        </a:effectRef>
        <a:fontRef idx="minor"/>
      </dsp:style>
    </dsp:sp>
    <dsp:sp modelId="{4624683E-FBC4-4743-B3EA-29DE12D5E352}">
      <dsp:nvSpPr>
        <dsp:cNvPr id="0" name=""/>
        <dsp:cNvSpPr/>
      </dsp:nvSpPr>
      <dsp:spPr>
        <a:xfrm>
          <a:off x="2979167" y="313104"/>
          <a:ext cx="1305574" cy="507351"/>
        </a:xfrm>
        <a:prstGeom prst="rect">
          <a:avLst/>
        </a:prstGeom>
        <a:solidFill>
          <a:schemeClr val="accent4">
            <a:hueOff val="-1785908"/>
            <a:satOff val="10760"/>
            <a:lumOff val="862"/>
            <a:alphaOff val="0"/>
          </a:schemeClr>
        </a:solidFill>
        <a:ln w="25400" cap="flat" cmpd="sng" algn="ctr">
          <a:solidFill>
            <a:schemeClr val="accent4">
              <a:hueOff val="-1785908"/>
              <a:satOff val="10760"/>
              <a:lumOff val="86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Self assessment</a:t>
          </a:r>
        </a:p>
      </dsp:txBody>
      <dsp:txXfrm>
        <a:off x="2979167" y="313104"/>
        <a:ext cx="1305574" cy="507351"/>
      </dsp:txXfrm>
    </dsp:sp>
    <dsp:sp modelId="{CEAB16A2-4061-434F-B597-CD0A847E6A3E}">
      <dsp:nvSpPr>
        <dsp:cNvPr id="0" name=""/>
        <dsp:cNvSpPr/>
      </dsp:nvSpPr>
      <dsp:spPr>
        <a:xfrm>
          <a:off x="2979167" y="820455"/>
          <a:ext cx="1305574" cy="614879"/>
        </a:xfrm>
        <a:prstGeom prst="rect">
          <a:avLst/>
        </a:prstGeom>
        <a:solidFill>
          <a:schemeClr val="accent4">
            <a:tint val="40000"/>
            <a:alpha val="90000"/>
            <a:hueOff val="-1578284"/>
            <a:satOff val="8863"/>
            <a:lumOff val="563"/>
            <a:alphaOff val="0"/>
          </a:schemeClr>
        </a:solidFill>
        <a:ln w="25400" cap="flat" cmpd="sng" algn="ctr">
          <a:solidFill>
            <a:schemeClr val="accent4">
              <a:tint val="40000"/>
              <a:alpha val="90000"/>
              <a:hueOff val="-1578284"/>
              <a:satOff val="8863"/>
              <a:lumOff val="563"/>
              <a:alphaOff val="0"/>
            </a:schemeClr>
          </a:solidFill>
          <a:prstDash val="solid"/>
        </a:ln>
        <a:effectLst/>
      </dsp:spPr>
      <dsp:style>
        <a:lnRef idx="2">
          <a:scrgbClr r="0" g="0" b="0"/>
        </a:lnRef>
        <a:fillRef idx="1">
          <a:scrgbClr r="0" g="0" b="0"/>
        </a:fillRef>
        <a:effectRef idx="0">
          <a:scrgbClr r="0" g="0" b="0"/>
        </a:effectRef>
        <a:fontRef idx="minor"/>
      </dsp:style>
    </dsp:sp>
    <dsp:sp modelId="{B31CE030-96BF-4CF8-81C1-EED119DD924F}">
      <dsp:nvSpPr>
        <dsp:cNvPr id="0" name=""/>
        <dsp:cNvSpPr/>
      </dsp:nvSpPr>
      <dsp:spPr>
        <a:xfrm>
          <a:off x="4467522" y="313104"/>
          <a:ext cx="1305574" cy="507351"/>
        </a:xfrm>
        <a:prstGeom prst="rect">
          <a:avLst/>
        </a:prstGeom>
        <a:solidFill>
          <a:schemeClr val="accent4">
            <a:hueOff val="-2678862"/>
            <a:satOff val="16139"/>
            <a:lumOff val="1294"/>
            <a:alphaOff val="0"/>
          </a:schemeClr>
        </a:solidFill>
        <a:ln w="25400" cap="flat" cmpd="sng" algn="ctr">
          <a:solidFill>
            <a:schemeClr val="accent4">
              <a:hueOff val="-2678862"/>
              <a:satOff val="16139"/>
              <a:lumOff val="129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Peer assessment</a:t>
          </a:r>
        </a:p>
      </dsp:txBody>
      <dsp:txXfrm>
        <a:off x="4467522" y="313104"/>
        <a:ext cx="1305574" cy="507351"/>
      </dsp:txXfrm>
    </dsp:sp>
    <dsp:sp modelId="{6AE51E25-CF64-4671-B694-55E0DB54CDF2}">
      <dsp:nvSpPr>
        <dsp:cNvPr id="0" name=""/>
        <dsp:cNvSpPr/>
      </dsp:nvSpPr>
      <dsp:spPr>
        <a:xfrm>
          <a:off x="4467522" y="820455"/>
          <a:ext cx="1305574" cy="614879"/>
        </a:xfrm>
        <a:prstGeom prst="rect">
          <a:avLst/>
        </a:prstGeom>
        <a:solidFill>
          <a:schemeClr val="accent4">
            <a:tint val="40000"/>
            <a:alpha val="90000"/>
            <a:hueOff val="-2367426"/>
            <a:satOff val="13294"/>
            <a:lumOff val="845"/>
            <a:alphaOff val="0"/>
          </a:schemeClr>
        </a:solidFill>
        <a:ln w="25400" cap="flat" cmpd="sng" algn="ctr">
          <a:solidFill>
            <a:schemeClr val="accent4">
              <a:tint val="40000"/>
              <a:alpha val="90000"/>
              <a:hueOff val="-2367426"/>
              <a:satOff val="13294"/>
              <a:lumOff val="845"/>
              <a:alphaOff val="0"/>
            </a:schemeClr>
          </a:solidFill>
          <a:prstDash val="solid"/>
        </a:ln>
        <a:effectLst/>
      </dsp:spPr>
      <dsp:style>
        <a:lnRef idx="2">
          <a:scrgbClr r="0" g="0" b="0"/>
        </a:lnRef>
        <a:fillRef idx="1">
          <a:scrgbClr r="0" g="0" b="0"/>
        </a:fillRef>
        <a:effectRef idx="0">
          <a:scrgbClr r="0" g="0" b="0"/>
        </a:effectRef>
        <a:fontRef idx="minor"/>
      </dsp:style>
    </dsp:sp>
    <dsp:sp modelId="{176FBBA3-8C75-4713-BFB3-5BD2961CFFEB}">
      <dsp:nvSpPr>
        <dsp:cNvPr id="0" name=""/>
        <dsp:cNvSpPr/>
      </dsp:nvSpPr>
      <dsp:spPr>
        <a:xfrm>
          <a:off x="5955877" y="313104"/>
          <a:ext cx="1305574" cy="507351"/>
        </a:xfrm>
        <a:prstGeom prst="rect">
          <a:avLst/>
        </a:prstGeom>
        <a:solidFill>
          <a:schemeClr val="accent4">
            <a:hueOff val="-3571816"/>
            <a:satOff val="21519"/>
            <a:lumOff val="1725"/>
            <a:alphaOff val="0"/>
          </a:schemeClr>
        </a:solidFill>
        <a:ln w="25400" cap="flat" cmpd="sng" algn="ctr">
          <a:solidFill>
            <a:schemeClr val="accent4">
              <a:hueOff val="-3571816"/>
              <a:satOff val="21519"/>
              <a:lumOff val="172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Summative</a:t>
          </a:r>
        </a:p>
      </dsp:txBody>
      <dsp:txXfrm>
        <a:off x="5955877" y="313104"/>
        <a:ext cx="1305574" cy="507351"/>
      </dsp:txXfrm>
    </dsp:sp>
    <dsp:sp modelId="{A2CB9C4B-D53C-421A-A092-A60CC4FB16D0}">
      <dsp:nvSpPr>
        <dsp:cNvPr id="0" name=""/>
        <dsp:cNvSpPr/>
      </dsp:nvSpPr>
      <dsp:spPr>
        <a:xfrm>
          <a:off x="5955877" y="820455"/>
          <a:ext cx="1305574" cy="614879"/>
        </a:xfrm>
        <a:prstGeom prst="rect">
          <a:avLst/>
        </a:prstGeom>
        <a:solidFill>
          <a:schemeClr val="accent4">
            <a:tint val="40000"/>
            <a:alpha val="90000"/>
            <a:hueOff val="-3156568"/>
            <a:satOff val="17726"/>
            <a:lumOff val="1126"/>
            <a:alphaOff val="0"/>
          </a:schemeClr>
        </a:solidFill>
        <a:ln w="25400" cap="flat" cmpd="sng" algn="ctr">
          <a:solidFill>
            <a:schemeClr val="accent4">
              <a:tint val="40000"/>
              <a:alpha val="90000"/>
              <a:hueOff val="-3156568"/>
              <a:satOff val="17726"/>
              <a:lumOff val="1126"/>
              <a:alphaOff val="0"/>
            </a:schemeClr>
          </a:solidFill>
          <a:prstDash val="solid"/>
        </a:ln>
        <a:effectLst/>
      </dsp:spPr>
      <dsp:style>
        <a:lnRef idx="2">
          <a:scrgbClr r="0" g="0" b="0"/>
        </a:lnRef>
        <a:fillRef idx="1">
          <a:scrgbClr r="0" g="0" b="0"/>
        </a:fillRef>
        <a:effectRef idx="0">
          <a:scrgbClr r="0" g="0" b="0"/>
        </a:effectRef>
        <a:fontRef idx="minor"/>
      </dsp:style>
    </dsp:sp>
    <dsp:sp modelId="{D3DF4892-11B8-446A-AD09-5576DD4ADC10}">
      <dsp:nvSpPr>
        <dsp:cNvPr id="0" name=""/>
        <dsp:cNvSpPr/>
      </dsp:nvSpPr>
      <dsp:spPr>
        <a:xfrm>
          <a:off x="7444232" y="313104"/>
          <a:ext cx="1305574" cy="507351"/>
        </a:xfrm>
        <a:prstGeom prst="rect">
          <a:avLst/>
        </a:prstGeom>
        <a:solidFill>
          <a:schemeClr val="accent4">
            <a:hueOff val="-4464770"/>
            <a:satOff val="26899"/>
            <a:lumOff val="2156"/>
            <a:alphaOff val="0"/>
          </a:schemeClr>
        </a:solid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GB" sz="1400" kern="1200" dirty="0"/>
            <a:t>Observation</a:t>
          </a:r>
        </a:p>
      </dsp:txBody>
      <dsp:txXfrm>
        <a:off x="7444232" y="313104"/>
        <a:ext cx="1305574" cy="507351"/>
      </dsp:txXfrm>
    </dsp:sp>
    <dsp:sp modelId="{D3A14A44-EB7B-4724-962D-80882572B761}">
      <dsp:nvSpPr>
        <dsp:cNvPr id="0" name=""/>
        <dsp:cNvSpPr/>
      </dsp:nvSpPr>
      <dsp:spPr>
        <a:xfrm>
          <a:off x="7444232" y="820455"/>
          <a:ext cx="1305574" cy="614879"/>
        </a:xfrm>
        <a:prstGeom prst="rect">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B91168D1-8215-490F-87D1-400D086F35C1}" type="datetimeFigureOut">
              <a:rPr lang="en-GB" smtClean="0"/>
              <a:pPr/>
              <a:t>12/09/2023</a:t>
            </a:fld>
            <a:endParaRPr lang="en-GB"/>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2292C247-66CD-4762-B2E2-E3AAFEB585B8}" type="slidenum">
              <a:rPr lang="en-GB" smtClean="0"/>
              <a:pPr/>
              <a:t>‹#›</a:t>
            </a:fld>
            <a:endParaRPr lang="en-GB"/>
          </a:p>
        </p:txBody>
      </p:sp>
    </p:spTree>
    <p:extLst>
      <p:ext uri="{BB962C8B-B14F-4D97-AF65-F5344CB8AC3E}">
        <p14:creationId xmlns:p14="http://schemas.microsoft.com/office/powerpoint/2010/main" val="740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google.com/search?sca_esv=562479671&amp;rlz=1C1GCEB_enGB1059GB1059&amp;q=Tools+for+port+scanning&amp;stick=H4sIAAAAAAAAAOOQMRIvyc_PKVZIyy9SKMgvKlEoTk7My8vMS49ST8lMS0stSs0rUchLLSnPL8pWgChNTUdSmVp0ipFTP1ffwMi4PMnkFCOvfrq-oWFydl5lRXl5ySlGbhDfyCDXND4nF6rS2KzAyPgXo3gIdosbWBgXseKSvMUmyXBrRY9KcRW7iPTWZjcGpr3VaSKGQdVOlSUAKovZMc0AAAA&amp;sa=X&amp;ved=2ahUKEwjorJvixJCBAxWgSkEAHfLwBBoQ4qYDegQIMhA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1</a:t>
            </a:fld>
            <a:endParaRPr lang="en-GB"/>
          </a:p>
        </p:txBody>
      </p:sp>
    </p:spTree>
    <p:extLst>
      <p:ext uri="{BB962C8B-B14F-4D97-AF65-F5344CB8AC3E}">
        <p14:creationId xmlns:p14="http://schemas.microsoft.com/office/powerpoint/2010/main" val="1722762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10</a:t>
            </a:fld>
            <a:endParaRPr lang="en-GB"/>
          </a:p>
        </p:txBody>
      </p:sp>
    </p:spTree>
    <p:extLst>
      <p:ext uri="{BB962C8B-B14F-4D97-AF65-F5344CB8AC3E}">
        <p14:creationId xmlns:p14="http://schemas.microsoft.com/office/powerpoint/2010/main" val="1575744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11</a:t>
            </a:fld>
            <a:endParaRPr lang="en-GB"/>
          </a:p>
        </p:txBody>
      </p:sp>
    </p:spTree>
    <p:extLst>
      <p:ext uri="{BB962C8B-B14F-4D97-AF65-F5344CB8AC3E}">
        <p14:creationId xmlns:p14="http://schemas.microsoft.com/office/powerpoint/2010/main" val="2742782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12</a:t>
            </a:fld>
            <a:endParaRPr lang="en-GB"/>
          </a:p>
        </p:txBody>
      </p:sp>
    </p:spTree>
    <p:extLst>
      <p:ext uri="{BB962C8B-B14F-4D97-AF65-F5344CB8AC3E}">
        <p14:creationId xmlns:p14="http://schemas.microsoft.com/office/powerpoint/2010/main" val="3197091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13</a:t>
            </a:fld>
            <a:endParaRPr lang="en-GB"/>
          </a:p>
        </p:txBody>
      </p:sp>
    </p:spTree>
    <p:extLst>
      <p:ext uri="{BB962C8B-B14F-4D97-AF65-F5344CB8AC3E}">
        <p14:creationId xmlns:p14="http://schemas.microsoft.com/office/powerpoint/2010/main" val="3562320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14</a:t>
            </a:fld>
            <a:endParaRPr lang="en-GB"/>
          </a:p>
        </p:txBody>
      </p:sp>
    </p:spTree>
    <p:extLst>
      <p:ext uri="{BB962C8B-B14F-4D97-AF65-F5344CB8AC3E}">
        <p14:creationId xmlns:p14="http://schemas.microsoft.com/office/powerpoint/2010/main" val="843182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15</a:t>
            </a:fld>
            <a:endParaRPr lang="en-GB"/>
          </a:p>
        </p:txBody>
      </p:sp>
    </p:spTree>
    <p:extLst>
      <p:ext uri="{BB962C8B-B14F-4D97-AF65-F5344CB8AC3E}">
        <p14:creationId xmlns:p14="http://schemas.microsoft.com/office/powerpoint/2010/main" val="681386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16</a:t>
            </a:fld>
            <a:endParaRPr lang="en-GB"/>
          </a:p>
        </p:txBody>
      </p:sp>
    </p:spTree>
    <p:extLst>
      <p:ext uri="{BB962C8B-B14F-4D97-AF65-F5344CB8AC3E}">
        <p14:creationId xmlns:p14="http://schemas.microsoft.com/office/powerpoint/2010/main" val="86685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endParaRPr lang="en-GB" b="1"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17</a:t>
            </a:fld>
            <a:endParaRPr lang="en-GB"/>
          </a:p>
        </p:txBody>
      </p:sp>
    </p:spTree>
    <p:extLst>
      <p:ext uri="{BB962C8B-B14F-4D97-AF65-F5344CB8AC3E}">
        <p14:creationId xmlns:p14="http://schemas.microsoft.com/office/powerpoint/2010/main" val="86685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https://www.youtube.com/watch?v=MgYK3-teO_E</a:t>
            </a:r>
          </a:p>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18</a:t>
            </a:fld>
            <a:endParaRPr lang="en-GB"/>
          </a:p>
        </p:txBody>
      </p:sp>
    </p:spTree>
    <p:extLst>
      <p:ext uri="{BB962C8B-B14F-4D97-AF65-F5344CB8AC3E}">
        <p14:creationId xmlns:p14="http://schemas.microsoft.com/office/powerpoint/2010/main" val="2866056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sz="1200" dirty="0">
                <a:solidFill>
                  <a:srgbClr val="404040"/>
                </a:solidFill>
                <a:latin typeface="Century Gothic" pitchFamily="34" charset="0"/>
              </a:rPr>
              <a:t>When using encryption on data during transit, a different key is used to encrypt the data as that which is used to decrypt the data. These two keys are known as the public and private keys.</a:t>
            </a:r>
          </a:p>
          <a:p>
            <a:pPr>
              <a:buNone/>
            </a:pPr>
            <a:r>
              <a:rPr lang="en-GB" sz="1200" dirty="0">
                <a:solidFill>
                  <a:srgbClr val="404040"/>
                </a:solidFill>
                <a:latin typeface="Century Gothic" pitchFamily="34" charset="0"/>
              </a:rPr>
              <a:t>Data that we are sending will be encrypted using the recipients public key. The sender will have access to that key because it is “public” and so anyone can access it. Usually, it is shared through the digital </a:t>
            </a:r>
            <a:r>
              <a:rPr lang="en-GB" sz="1200">
                <a:solidFill>
                  <a:srgbClr val="404040"/>
                </a:solidFill>
                <a:latin typeface="Century Gothic" pitchFamily="34" charset="0"/>
              </a:rPr>
              <a:t>certificate. The </a:t>
            </a:r>
            <a:r>
              <a:rPr lang="en-GB" sz="1200" dirty="0">
                <a:solidFill>
                  <a:srgbClr val="404040"/>
                </a:solidFill>
                <a:latin typeface="Century Gothic" pitchFamily="34" charset="0"/>
              </a:rPr>
              <a:t>recipient can then decrypt the message with their private key. This is not shared with anyone and is kept securely on the server.</a:t>
            </a:r>
          </a:p>
          <a:p>
            <a:pPr>
              <a:buNone/>
            </a:pPr>
            <a:r>
              <a:rPr lang="en-GB" sz="1200" dirty="0">
                <a:solidFill>
                  <a:srgbClr val="404040"/>
                </a:solidFill>
                <a:latin typeface="Century Gothic" pitchFamily="34" charset="0"/>
              </a:rPr>
              <a:t>The public key cannot be used to decrypt the message, only the private key can.</a:t>
            </a:r>
          </a:p>
          <a:p>
            <a:pPr>
              <a:buNone/>
            </a:pPr>
            <a:endParaRPr lang="en-US" sz="1200" dirty="0">
              <a:latin typeface="Century Gothic" pitchFamily="34" charset="0"/>
            </a:endParaRPr>
          </a:p>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19</a:t>
            </a:fld>
            <a:endParaRPr lang="en-GB"/>
          </a:p>
        </p:txBody>
      </p:sp>
    </p:spTree>
    <p:extLst>
      <p:ext uri="{BB962C8B-B14F-4D97-AF65-F5344CB8AC3E}">
        <p14:creationId xmlns:p14="http://schemas.microsoft.com/office/powerpoint/2010/main" val="2716036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404040"/>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2</a:t>
            </a:fld>
            <a:endParaRPr lang="en-GB"/>
          </a:p>
        </p:txBody>
      </p:sp>
    </p:spTree>
    <p:extLst>
      <p:ext uri="{BB962C8B-B14F-4D97-AF65-F5344CB8AC3E}">
        <p14:creationId xmlns:p14="http://schemas.microsoft.com/office/powerpoint/2010/main" val="3323654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404040"/>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20</a:t>
            </a:fld>
            <a:endParaRPr lang="en-GB"/>
          </a:p>
        </p:txBody>
      </p:sp>
    </p:spTree>
    <p:extLst>
      <p:ext uri="{BB962C8B-B14F-4D97-AF65-F5344CB8AC3E}">
        <p14:creationId xmlns:p14="http://schemas.microsoft.com/office/powerpoint/2010/main" val="1069550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21</a:t>
            </a:fld>
            <a:endParaRPr lang="en-GB"/>
          </a:p>
        </p:txBody>
      </p:sp>
    </p:spTree>
    <p:extLst>
      <p:ext uri="{BB962C8B-B14F-4D97-AF65-F5344CB8AC3E}">
        <p14:creationId xmlns:p14="http://schemas.microsoft.com/office/powerpoint/2010/main" val="37613804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GB" b="0" i="0" u="none" strike="noStrike" dirty="0">
                <a:solidFill>
                  <a:srgbClr val="202124"/>
                </a:solidFill>
                <a:effectLst/>
                <a:latin typeface="arial" panose="020B0604020202020204" pitchFamily="34" charset="0"/>
                <a:hlinkClick r:id="rId3"/>
              </a:rPr>
            </a:br>
            <a:r>
              <a:rPr lang="en-GB" b="0" i="0" u="none" strike="noStrike" dirty="0">
                <a:solidFill>
                  <a:srgbClr val="202124"/>
                </a:solidFill>
                <a:effectLst/>
                <a:latin typeface="arial" panose="020B0604020202020204" pitchFamily="34" charset="0"/>
                <a:hlinkClick r:id="rId3"/>
              </a:rPr>
              <a:t>See more</a:t>
            </a:r>
            <a:endParaRPr lang="en-GB" b="0" i="0" u="none" strike="noStrike" dirty="0">
              <a:solidFill>
                <a:srgbClr val="1A0DAB"/>
              </a:solidFill>
              <a:effectLst/>
              <a:latin typeface="arial" panose="020B0604020202020204" pitchFamily="34" charset="0"/>
              <a:hlinkClick r:id="rId3"/>
            </a:endParaRPr>
          </a:p>
          <a:p>
            <a:br>
              <a:rPr lang="en-GB" b="0" i="0" dirty="0">
                <a:solidFill>
                  <a:srgbClr val="202124"/>
                </a:solidFill>
                <a:effectLst/>
                <a:latin typeface="arial" panose="020B0604020202020204" pitchFamily="34" charset="0"/>
              </a:rPr>
            </a:br>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22</a:t>
            </a:fld>
            <a:endParaRPr lang="en-GB"/>
          </a:p>
        </p:txBody>
      </p:sp>
    </p:spTree>
    <p:extLst>
      <p:ext uri="{BB962C8B-B14F-4D97-AF65-F5344CB8AC3E}">
        <p14:creationId xmlns:p14="http://schemas.microsoft.com/office/powerpoint/2010/main" val="3761380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23</a:t>
            </a:fld>
            <a:endParaRPr lang="en-GB"/>
          </a:p>
        </p:txBody>
      </p:sp>
    </p:spTree>
    <p:extLst>
      <p:ext uri="{BB962C8B-B14F-4D97-AF65-F5344CB8AC3E}">
        <p14:creationId xmlns:p14="http://schemas.microsoft.com/office/powerpoint/2010/main" val="784776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24</a:t>
            </a:fld>
            <a:endParaRPr lang="en-GB"/>
          </a:p>
        </p:txBody>
      </p:sp>
    </p:spTree>
    <p:extLst>
      <p:ext uri="{BB962C8B-B14F-4D97-AF65-F5344CB8AC3E}">
        <p14:creationId xmlns:p14="http://schemas.microsoft.com/office/powerpoint/2010/main" val="784776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25</a:t>
            </a:fld>
            <a:endParaRPr lang="en-GB"/>
          </a:p>
        </p:txBody>
      </p:sp>
    </p:spTree>
    <p:extLst>
      <p:ext uri="{BB962C8B-B14F-4D97-AF65-F5344CB8AC3E}">
        <p14:creationId xmlns:p14="http://schemas.microsoft.com/office/powerpoint/2010/main" val="3008866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26</a:t>
            </a:fld>
            <a:endParaRPr lang="en-GB"/>
          </a:p>
        </p:txBody>
      </p:sp>
    </p:spTree>
    <p:extLst>
      <p:ext uri="{BB962C8B-B14F-4D97-AF65-F5344CB8AC3E}">
        <p14:creationId xmlns:p14="http://schemas.microsoft.com/office/powerpoint/2010/main" val="806248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27</a:t>
            </a:fld>
            <a:endParaRPr lang="en-GB"/>
          </a:p>
        </p:txBody>
      </p:sp>
    </p:spTree>
    <p:extLst>
      <p:ext uri="{BB962C8B-B14F-4D97-AF65-F5344CB8AC3E}">
        <p14:creationId xmlns:p14="http://schemas.microsoft.com/office/powerpoint/2010/main" val="683831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28</a:t>
            </a:fld>
            <a:endParaRPr lang="en-GB"/>
          </a:p>
        </p:txBody>
      </p:sp>
    </p:spTree>
    <p:extLst>
      <p:ext uri="{BB962C8B-B14F-4D97-AF65-F5344CB8AC3E}">
        <p14:creationId xmlns:p14="http://schemas.microsoft.com/office/powerpoint/2010/main" val="434157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404040"/>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29</a:t>
            </a:fld>
            <a:endParaRPr lang="en-GB"/>
          </a:p>
        </p:txBody>
      </p:sp>
    </p:spTree>
    <p:extLst>
      <p:ext uri="{BB962C8B-B14F-4D97-AF65-F5344CB8AC3E}">
        <p14:creationId xmlns:p14="http://schemas.microsoft.com/office/powerpoint/2010/main" val="434157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GB" b="0" i="0" dirty="0">
              <a:solidFill>
                <a:srgbClr val="404040"/>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3</a:t>
            </a:fld>
            <a:endParaRPr lang="en-GB"/>
          </a:p>
        </p:txBody>
      </p:sp>
    </p:spTree>
    <p:extLst>
      <p:ext uri="{BB962C8B-B14F-4D97-AF65-F5344CB8AC3E}">
        <p14:creationId xmlns:p14="http://schemas.microsoft.com/office/powerpoint/2010/main" val="3300886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30</a:t>
            </a:fld>
            <a:endParaRPr lang="en-GB"/>
          </a:p>
        </p:txBody>
      </p:sp>
    </p:spTree>
    <p:extLst>
      <p:ext uri="{BB962C8B-B14F-4D97-AF65-F5344CB8AC3E}">
        <p14:creationId xmlns:p14="http://schemas.microsoft.com/office/powerpoint/2010/main" val="434157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31</a:t>
            </a:fld>
            <a:endParaRPr lang="en-GB"/>
          </a:p>
        </p:txBody>
      </p:sp>
    </p:spTree>
    <p:extLst>
      <p:ext uri="{BB962C8B-B14F-4D97-AF65-F5344CB8AC3E}">
        <p14:creationId xmlns:p14="http://schemas.microsoft.com/office/powerpoint/2010/main" val="21741653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GB" b="0" i="0" dirty="0">
              <a:solidFill>
                <a:srgbClr val="404040"/>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32</a:t>
            </a:fld>
            <a:endParaRPr lang="en-GB"/>
          </a:p>
        </p:txBody>
      </p:sp>
    </p:spTree>
    <p:extLst>
      <p:ext uri="{BB962C8B-B14F-4D97-AF65-F5344CB8AC3E}">
        <p14:creationId xmlns:p14="http://schemas.microsoft.com/office/powerpoint/2010/main" val="2174165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33</a:t>
            </a:fld>
            <a:endParaRPr lang="en-GB"/>
          </a:p>
        </p:txBody>
      </p:sp>
    </p:spTree>
    <p:extLst>
      <p:ext uri="{BB962C8B-B14F-4D97-AF65-F5344CB8AC3E}">
        <p14:creationId xmlns:p14="http://schemas.microsoft.com/office/powerpoint/2010/main" val="3130145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34</a:t>
            </a:fld>
            <a:endParaRPr lang="en-GB"/>
          </a:p>
        </p:txBody>
      </p:sp>
    </p:spTree>
    <p:extLst>
      <p:ext uri="{BB962C8B-B14F-4D97-AF65-F5344CB8AC3E}">
        <p14:creationId xmlns:p14="http://schemas.microsoft.com/office/powerpoint/2010/main" val="3883564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sz="1200" dirty="0">
              <a:latin typeface="Century Gothic" pitchFamily="34" charset="0"/>
            </a:endParaRPr>
          </a:p>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4</a:t>
            </a:fld>
            <a:endParaRPr lang="en-GB"/>
          </a:p>
        </p:txBody>
      </p:sp>
    </p:spTree>
    <p:extLst>
      <p:ext uri="{BB962C8B-B14F-4D97-AF65-F5344CB8AC3E}">
        <p14:creationId xmlns:p14="http://schemas.microsoft.com/office/powerpoint/2010/main" val="2917697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sz="1200" dirty="0">
              <a:latin typeface="Century Gothic" pitchFamily="34" charset="0"/>
            </a:endParaRPr>
          </a:p>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5</a:t>
            </a:fld>
            <a:endParaRPr lang="en-GB"/>
          </a:p>
        </p:txBody>
      </p:sp>
    </p:spTree>
    <p:extLst>
      <p:ext uri="{BB962C8B-B14F-4D97-AF65-F5344CB8AC3E}">
        <p14:creationId xmlns:p14="http://schemas.microsoft.com/office/powerpoint/2010/main" val="2917697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6</a:t>
            </a:fld>
            <a:endParaRPr lang="en-GB"/>
          </a:p>
        </p:txBody>
      </p:sp>
    </p:spTree>
    <p:extLst>
      <p:ext uri="{BB962C8B-B14F-4D97-AF65-F5344CB8AC3E}">
        <p14:creationId xmlns:p14="http://schemas.microsoft.com/office/powerpoint/2010/main" val="311272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7</a:t>
            </a:fld>
            <a:endParaRPr lang="en-GB"/>
          </a:p>
        </p:txBody>
      </p:sp>
    </p:spTree>
    <p:extLst>
      <p:ext uri="{BB962C8B-B14F-4D97-AF65-F5344CB8AC3E}">
        <p14:creationId xmlns:p14="http://schemas.microsoft.com/office/powerpoint/2010/main" val="311272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 feature is part of software-defined networking (SDN)</a:t>
            </a:r>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8</a:t>
            </a:fld>
            <a:endParaRPr lang="en-GB"/>
          </a:p>
        </p:txBody>
      </p:sp>
    </p:spTree>
    <p:extLst>
      <p:ext uri="{BB962C8B-B14F-4D97-AF65-F5344CB8AC3E}">
        <p14:creationId xmlns:p14="http://schemas.microsoft.com/office/powerpoint/2010/main" val="1184020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292C247-66CD-4762-B2E2-E3AAFEB585B8}" type="slidenum">
              <a:rPr lang="en-GB" smtClean="0"/>
              <a:pPr/>
              <a:t>9</a:t>
            </a:fld>
            <a:endParaRPr lang="en-GB"/>
          </a:p>
        </p:txBody>
      </p:sp>
    </p:spTree>
    <p:extLst>
      <p:ext uri="{BB962C8B-B14F-4D97-AF65-F5344CB8AC3E}">
        <p14:creationId xmlns:p14="http://schemas.microsoft.com/office/powerpoint/2010/main" val="2661091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A72B23-6661-4B08-846E-72B709C074F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72B23-6661-4B08-846E-72B709C074F9}" type="datetimeFigureOut">
              <a:rPr lang="en-US" smtClean="0"/>
              <a:pPr/>
              <a:t>9/12/2023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72B23-6661-4B08-846E-72B709C074F9}"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72B23-6661-4B08-846E-72B709C074F9}"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72B23-6661-4B08-846E-72B709C074F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72B23-6661-4B08-846E-72B709C074F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9"/>
            <a:ext cx="5105400" cy="1143000"/>
          </a:xfrm>
          <a:prstGeom prst="rect">
            <a:avLst/>
          </a:prstGeom>
          <a:noFill/>
        </p:spPr>
        <p:txBody>
          <a:bodyPr/>
          <a:lstStyle/>
          <a:p>
            <a:r>
              <a:rPr lang="en-US"/>
              <a:t>Click to edit Master title style</a:t>
            </a:r>
            <a:endParaRPr lang="en-GB" dirty="0"/>
          </a:p>
        </p:txBody>
      </p:sp>
      <p:sp>
        <p:nvSpPr>
          <p:cNvPr id="3" name="Content Placeholder 2"/>
          <p:cNvSpPr>
            <a:spLocks noGrp="1"/>
          </p:cNvSpPr>
          <p:nvPr>
            <p:ph idx="1"/>
          </p:nvPr>
        </p:nvSpPr>
        <p:spPr>
          <a:xfrm>
            <a:off x="457200" y="1781460"/>
            <a:ext cx="8229600" cy="4337050"/>
          </a:xfrm>
          <a:prstGeom prst="rect">
            <a:avLst/>
          </a:prstGeom>
          <a:solidFill>
            <a:schemeClr val="accent5">
              <a:lumMod val="20000"/>
              <a:lumOff val="8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Box 9"/>
          <p:cNvSpPr txBox="1"/>
          <p:nvPr userDrawn="1"/>
        </p:nvSpPr>
        <p:spPr>
          <a:xfrm>
            <a:off x="-57150" y="6343650"/>
            <a:ext cx="2133600" cy="523220"/>
          </a:xfrm>
          <a:prstGeom prst="rect">
            <a:avLst/>
          </a:prstGeom>
          <a:solidFill>
            <a:srgbClr val="FFFF66"/>
          </a:solidFill>
        </p:spPr>
        <p:txBody>
          <a:bodyPr wrap="square" rtlCol="0">
            <a:spAutoFit/>
          </a:bodyPr>
          <a:lstStyle/>
          <a:p>
            <a:r>
              <a:rPr lang="en-GB" sz="2800" b="1" dirty="0">
                <a:latin typeface="Candara" panose="020E0502030303020204" pitchFamily="34" charset="0"/>
              </a:rPr>
              <a:t>KEYWORDS</a:t>
            </a:r>
            <a:r>
              <a:rPr lang="en-GB" sz="2400" b="1" dirty="0">
                <a:latin typeface="Candara" panose="020E0502030303020204" pitchFamily="34" charset="0"/>
              </a:rPr>
              <a:t>:</a:t>
            </a:r>
          </a:p>
        </p:txBody>
      </p:sp>
      <p:sp>
        <p:nvSpPr>
          <p:cNvPr id="8" name="Text Placeholder 7"/>
          <p:cNvSpPr>
            <a:spLocks noGrp="1"/>
          </p:cNvSpPr>
          <p:nvPr>
            <p:ph type="body" sz="quarter" idx="10"/>
          </p:nvPr>
        </p:nvSpPr>
        <p:spPr>
          <a:xfrm>
            <a:off x="2076450" y="6343650"/>
            <a:ext cx="7067550" cy="514350"/>
          </a:xfrm>
          <a:prstGeom prst="rect">
            <a:avLst/>
          </a:prstGeom>
          <a:solidFill>
            <a:srgbClr val="FFFF66"/>
          </a:solidFill>
        </p:spPr>
        <p:txBody>
          <a:bodyPr/>
          <a:lstStyle>
            <a:lvl1pPr marL="0" indent="0">
              <a:buNone/>
              <a:defRPr sz="2400" b="1" i="1">
                <a:latin typeface="Candara" panose="020E0502030303020204" pitchFamily="34" charset="0"/>
              </a:defRPr>
            </a:lvl1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475316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9"/>
            <a:ext cx="5105400" cy="1143000"/>
          </a:xfrm>
          <a:prstGeom prst="rect">
            <a:avLst/>
          </a:prstGeom>
          <a:noFill/>
        </p:spPr>
        <p:txBody>
          <a:bodyPr/>
          <a:lstStyle/>
          <a:p>
            <a:r>
              <a:rPr lang="en-US"/>
              <a:t>Click to edit Master title style</a:t>
            </a:r>
            <a:endParaRPr lang="en-GB" dirty="0"/>
          </a:p>
        </p:txBody>
      </p:sp>
      <p:sp>
        <p:nvSpPr>
          <p:cNvPr id="3" name="Content Placeholder 2"/>
          <p:cNvSpPr>
            <a:spLocks noGrp="1"/>
          </p:cNvSpPr>
          <p:nvPr>
            <p:ph idx="1"/>
          </p:nvPr>
        </p:nvSpPr>
        <p:spPr>
          <a:xfrm>
            <a:off x="457200" y="1781460"/>
            <a:ext cx="8229600" cy="4337050"/>
          </a:xfrm>
          <a:prstGeom prst="rect">
            <a:avLst/>
          </a:prstGeom>
          <a:solidFill>
            <a:schemeClr val="accent5">
              <a:lumMod val="20000"/>
              <a:lumOff val="80000"/>
            </a:schemeClr>
          </a:solid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84161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B85E350-1B7C-4D5C-9D5A-FBAB92A0CC68}"/>
              </a:ext>
            </a:extLst>
          </p:cNvPr>
          <p:cNvSpPr/>
          <p:nvPr/>
        </p:nvSpPr>
        <p:spPr>
          <a:xfrm>
            <a:off x="297661" y="290568"/>
            <a:ext cx="8579090" cy="1834063"/>
          </a:xfrm>
          <a:prstGeom prst="rect">
            <a:avLst/>
          </a:prstGeom>
          <a:solidFill>
            <a:schemeClr val="accent1"/>
          </a:solidFill>
          <a:ln w="25400" cap="flat"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C77AE0DE-3934-48EA-A400-181581057790}"/>
              </a:ext>
            </a:extLst>
          </p:cNvPr>
          <p:cNvSpPr>
            <a:spLocks noGrp="1"/>
          </p:cNvSpPr>
          <p:nvPr>
            <p:ph type="title"/>
          </p:nvPr>
        </p:nvSpPr>
        <p:spPr>
          <a:xfrm>
            <a:off x="643855" y="295461"/>
            <a:ext cx="7886699" cy="1325563"/>
          </a:xfrm>
        </p:spPr>
        <p:txBody>
          <a:bodyPr>
            <a:normAutofit/>
          </a:bodyPr>
          <a:lstStyle>
            <a:lvl1pPr algn="ctr">
              <a:defRPr sz="5400"/>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914E7EAF-EB5A-47B4-9354-6F0667DA3000}"/>
              </a:ext>
            </a:extLst>
          </p:cNvPr>
          <p:cNvSpPr>
            <a:spLocks noGrp="1"/>
          </p:cNvSpPr>
          <p:nvPr>
            <p:ph idx="1"/>
          </p:nvPr>
        </p:nvSpPr>
        <p:spPr>
          <a:xfrm>
            <a:off x="282455" y="2754018"/>
            <a:ext cx="8579090" cy="32904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a:extLst>
              <a:ext uri="{FF2B5EF4-FFF2-40B4-BE49-F238E27FC236}">
                <a16:creationId xmlns:a16="http://schemas.microsoft.com/office/drawing/2014/main" id="{37004740-E38E-4EF9-B8C8-9928377D9F78}"/>
              </a:ext>
            </a:extLst>
          </p:cNvPr>
          <p:cNvSpPr>
            <a:spLocks noGrp="1"/>
          </p:cNvSpPr>
          <p:nvPr>
            <p:ph type="dt" sz="half" idx="10"/>
          </p:nvPr>
        </p:nvSpPr>
        <p:spPr>
          <a:xfrm>
            <a:off x="1544683" y="6356351"/>
            <a:ext cx="1242605" cy="365125"/>
          </a:xfrm>
        </p:spPr>
        <p:txBody>
          <a:bodyPr/>
          <a:lstStyle/>
          <a:p>
            <a:fld id="{1B51A21C-5FC5-4D18-B311-788881A3066B}" type="datetimeFigureOut">
              <a:rPr lang="en-GB" smtClean="0"/>
              <a:pPr/>
              <a:t>12/09/2023</a:t>
            </a:fld>
            <a:endParaRPr lang="en-GB"/>
          </a:p>
        </p:txBody>
      </p:sp>
      <p:sp>
        <p:nvSpPr>
          <p:cNvPr id="5" name="Footer Placeholder 4">
            <a:extLst>
              <a:ext uri="{FF2B5EF4-FFF2-40B4-BE49-F238E27FC236}">
                <a16:creationId xmlns:a16="http://schemas.microsoft.com/office/drawing/2014/main" id="{55736A67-309F-4EED-B41B-1B302521D6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18DEB1-7335-40EA-B129-B274C9D69F4D}"/>
              </a:ext>
            </a:extLst>
          </p:cNvPr>
          <p:cNvSpPr>
            <a:spLocks noGrp="1"/>
          </p:cNvSpPr>
          <p:nvPr>
            <p:ph type="sldNum" sz="quarter" idx="12"/>
          </p:nvPr>
        </p:nvSpPr>
        <p:spPr>
          <a:xfrm>
            <a:off x="297659" y="6356350"/>
            <a:ext cx="1011893" cy="365125"/>
          </a:xfrm>
          <a:prstGeom prst="rect">
            <a:avLst/>
          </a:prstGeom>
        </p:spPr>
        <p:txBody>
          <a:bodyPr/>
          <a:lstStyle>
            <a:lvl1pPr algn="l">
              <a:defRPr/>
            </a:lvl1pPr>
          </a:lstStyle>
          <a:p>
            <a:fld id="{63B67EDE-8093-4E74-B269-8FC1F2CF03E5}" type="slidenum">
              <a:rPr lang="en-GB" smtClean="0"/>
              <a:pPr/>
              <a:t>‹#›</a:t>
            </a:fld>
            <a:endParaRPr lang="en-GB"/>
          </a:p>
        </p:txBody>
      </p:sp>
      <p:pic>
        <p:nvPicPr>
          <p:cNvPr id="8" name="Picture 7" descr="A picture containing clipart&#10;&#10;Description automatically generated">
            <a:extLst>
              <a:ext uri="{FF2B5EF4-FFF2-40B4-BE49-F238E27FC236}">
                <a16:creationId xmlns:a16="http://schemas.microsoft.com/office/drawing/2014/main" id="{AB3D657B-EB80-4E8B-A2F0-9428D069F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53549" y="6195296"/>
            <a:ext cx="1723202" cy="539343"/>
          </a:xfrm>
          <a:prstGeom prst="rect">
            <a:avLst/>
          </a:prstGeom>
        </p:spPr>
      </p:pic>
      <p:sp>
        <p:nvSpPr>
          <p:cNvPr id="16" name="Text Placeholder 15">
            <a:extLst>
              <a:ext uri="{FF2B5EF4-FFF2-40B4-BE49-F238E27FC236}">
                <a16:creationId xmlns:a16="http://schemas.microsoft.com/office/drawing/2014/main" id="{EED44542-4BA9-4639-9A92-3385C788E8DC}"/>
              </a:ext>
            </a:extLst>
          </p:cNvPr>
          <p:cNvSpPr>
            <a:spLocks noGrp="1"/>
          </p:cNvSpPr>
          <p:nvPr>
            <p:ph type="body" sz="quarter" idx="14"/>
          </p:nvPr>
        </p:nvSpPr>
        <p:spPr>
          <a:xfrm>
            <a:off x="644129" y="1644651"/>
            <a:ext cx="7886700" cy="479425"/>
          </a:xfrm>
        </p:spPr>
        <p:txBody>
          <a:bodyPr anchor="t">
            <a:normAutofit/>
          </a:bodyPr>
          <a:lstStyle>
            <a:lvl1pPr marL="0" indent="0" algn="ctr">
              <a:buNone/>
              <a:defRPr sz="1900"/>
            </a:lvl1pPr>
            <a:lvl5pPr marL="1828800" indent="0">
              <a:buNone/>
              <a:defRPr/>
            </a:lvl5pPr>
          </a:lstStyle>
          <a:p>
            <a:pPr lvl="0"/>
            <a:r>
              <a:rPr lang="en-US"/>
              <a:t>Click to edit Master text styles</a:t>
            </a:r>
          </a:p>
        </p:txBody>
      </p:sp>
      <p:cxnSp>
        <p:nvCxnSpPr>
          <p:cNvPr id="17" name="Straight Connector 16">
            <a:extLst>
              <a:ext uri="{FF2B5EF4-FFF2-40B4-BE49-F238E27FC236}">
                <a16:creationId xmlns:a16="http://schemas.microsoft.com/office/drawing/2014/main" id="{FC566EE3-A78E-4457-B981-B7AAEFED0F23}"/>
              </a:ext>
            </a:extLst>
          </p:cNvPr>
          <p:cNvCxnSpPr>
            <a:cxnSpLocks/>
          </p:cNvCxnSpPr>
          <p:nvPr/>
        </p:nvCxnSpPr>
        <p:spPr>
          <a:xfrm>
            <a:off x="1672559" y="1522292"/>
            <a:ext cx="58293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151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A72B23-6661-4B08-846E-72B709C074F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er Activity">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A72B23-6661-4B08-846E-72B709C074F9}" type="datetimeFigureOut">
              <a:rPr lang="en-US" smtClean="0"/>
              <a:pPr/>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8B66F7-051B-4D59-B8B5-32E9A71CC431}" type="slidenum">
              <a:rPr lang="en-US" smtClean="0"/>
              <a:pPr/>
              <a:t>‹#›</a:t>
            </a:fld>
            <a:endParaRPr lang="en-US"/>
          </a:p>
        </p:txBody>
      </p:sp>
      <p:sp>
        <p:nvSpPr>
          <p:cNvPr id="7" name="TextBox 6"/>
          <p:cNvSpPr txBox="1"/>
          <p:nvPr userDrawn="1"/>
        </p:nvSpPr>
        <p:spPr>
          <a:xfrm>
            <a:off x="2895600" y="457200"/>
            <a:ext cx="5867400" cy="830997"/>
          </a:xfrm>
          <a:prstGeom prst="rect">
            <a:avLst/>
          </a:prstGeom>
          <a:noFill/>
        </p:spPr>
        <p:txBody>
          <a:bodyPr wrap="square" rtlCol="0">
            <a:spAutoFit/>
          </a:bodyPr>
          <a:lstStyle/>
          <a:p>
            <a:r>
              <a:rPr lang="en-US" sz="4800" b="1" dirty="0">
                <a:latin typeface="Century Gothic" pitchFamily="34" charset="0"/>
              </a:rPr>
              <a:t>Starter Activity </a:t>
            </a:r>
          </a:p>
        </p:txBody>
      </p:sp>
      <p:sp>
        <p:nvSpPr>
          <p:cNvPr id="8" name="Rectangle 7"/>
          <p:cNvSpPr/>
          <p:nvPr userDrawn="1"/>
        </p:nvSpPr>
        <p:spPr>
          <a:xfrm>
            <a:off x="533400" y="1447800"/>
            <a:ext cx="8153400" cy="4648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sson objectives">
    <p:spTree>
      <p:nvGrpSpPr>
        <p:cNvPr id="1" name=""/>
        <p:cNvGrpSpPr/>
        <p:nvPr/>
      </p:nvGrpSpPr>
      <p:grpSpPr>
        <a:xfrm>
          <a:off x="0" y="0"/>
          <a:ext cx="0" cy="0"/>
          <a:chOff x="0" y="0"/>
          <a:chExt cx="0" cy="0"/>
        </a:xfrm>
      </p:grpSpPr>
      <p:sp>
        <p:nvSpPr>
          <p:cNvPr id="14" name="Rectangle 13"/>
          <p:cNvSpPr/>
          <p:nvPr userDrawn="1"/>
        </p:nvSpPr>
        <p:spPr>
          <a:xfrm>
            <a:off x="52876" y="5088481"/>
            <a:ext cx="9031407" cy="1727742"/>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lumMod val="95000"/>
                </a:schemeClr>
              </a:solidFill>
            </a:endParaRPr>
          </a:p>
        </p:txBody>
      </p:sp>
      <p:graphicFrame>
        <p:nvGraphicFramePr>
          <p:cNvPr id="6" name="Diagram 5"/>
          <p:cNvGraphicFramePr/>
          <p:nvPr userDrawn="1">
            <p:extLst>
              <p:ext uri="{D42A27DB-BD31-4B8C-83A1-F6EECF244321}">
                <p14:modId xmlns:p14="http://schemas.microsoft.com/office/powerpoint/2010/main" val="1787189869"/>
              </p:ext>
            </p:extLst>
          </p:nvPr>
        </p:nvGraphicFramePr>
        <p:xfrm>
          <a:off x="175836" y="5245342"/>
          <a:ext cx="8752264" cy="1748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userDrawn="1"/>
        </p:nvSpPr>
        <p:spPr>
          <a:xfrm>
            <a:off x="81043" y="5088481"/>
            <a:ext cx="1779303" cy="461666"/>
          </a:xfrm>
          <a:prstGeom prst="rect">
            <a:avLst/>
          </a:prstGeom>
          <a:noFill/>
        </p:spPr>
        <p:txBody>
          <a:bodyPr wrap="none" rtlCol="0">
            <a:spAutoFit/>
          </a:bodyPr>
          <a:lstStyle/>
          <a:p>
            <a:r>
              <a:rPr lang="en-GB" sz="2400" b="1" dirty="0"/>
              <a:t>Assessment:</a:t>
            </a:r>
          </a:p>
        </p:txBody>
      </p:sp>
      <p:sp>
        <p:nvSpPr>
          <p:cNvPr id="7" name="Rectangle 6"/>
          <p:cNvSpPr/>
          <p:nvPr userDrawn="1"/>
        </p:nvSpPr>
        <p:spPr>
          <a:xfrm rot="21051998">
            <a:off x="366667" y="5868334"/>
            <a:ext cx="669791" cy="1015663"/>
          </a:xfrm>
          <a:prstGeom prst="rect">
            <a:avLst/>
          </a:prstGeom>
        </p:spPr>
        <p:txBody>
          <a:bodyPr wrap="square">
            <a:spAutoFit/>
          </a:bodyPr>
          <a:lstStyle/>
          <a:p>
            <a:r>
              <a:rPr lang="en-GB" sz="6000" b="1" i="0"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Zapf Dingbats"/>
                <a:ea typeface="Zapf Dingbats"/>
                <a:cs typeface="Zapf Dingbats"/>
              </a:rPr>
              <a:t>✔</a:t>
            </a:r>
            <a:endParaRPr lang="en-GB" sz="8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0" name="Title 1"/>
          <p:cNvSpPr txBox="1">
            <a:spLocks/>
          </p:cNvSpPr>
          <p:nvPr userDrawn="1"/>
        </p:nvSpPr>
        <p:spPr>
          <a:xfrm>
            <a:off x="3573442" y="200467"/>
            <a:ext cx="5354658" cy="943432"/>
          </a:xfrm>
          <a:prstGeom prst="rect">
            <a:avLst/>
          </a:prstGeom>
          <a:effectLst/>
          <a:scene3d>
            <a:camera prst="obliqueBottomRight"/>
            <a:lightRig rig="threePt" dir="t"/>
          </a:scene3d>
        </p:spPr>
        <p:txBody>
          <a:bodyPr>
            <a:normAutofit fontScale="92500"/>
          </a:bodyPr>
          <a:lstStyle>
            <a:lvl1pPr algn="ctr" defTabSz="457200" rtl="0" eaLnBrk="1" latinLnBrk="0" hangingPunct="1">
              <a:spcBef>
                <a:spcPct val="0"/>
              </a:spcBef>
              <a:buNone/>
              <a:defRPr sz="6000" b="1" kern="1200">
                <a:solidFill>
                  <a:schemeClr val="tx1"/>
                </a:solidFill>
                <a:latin typeface="+mj-lt"/>
                <a:ea typeface="+mj-ea"/>
                <a:cs typeface="+mj-cs"/>
              </a:defRPr>
            </a:lvl1pPr>
          </a:lstStyle>
          <a:p>
            <a:r>
              <a:rPr lang="en-GB" sz="4800" dirty="0">
                <a:latin typeface="Century Gothic" pitchFamily="34" charset="0"/>
              </a:rPr>
              <a:t>Lesson objectives</a:t>
            </a:r>
          </a:p>
        </p:txBody>
      </p:sp>
      <p:sp>
        <p:nvSpPr>
          <p:cNvPr id="9" name="Text Placeholder 8"/>
          <p:cNvSpPr>
            <a:spLocks noGrp="1"/>
          </p:cNvSpPr>
          <p:nvPr>
            <p:ph type="body" sz="quarter" idx="11"/>
          </p:nvPr>
        </p:nvSpPr>
        <p:spPr>
          <a:xfrm>
            <a:off x="290303" y="2140748"/>
            <a:ext cx="8376798" cy="1328795"/>
          </a:xfrm>
          <a:prstGeom prst="rect">
            <a:avLst/>
          </a:prstGeom>
          <a:solidFill>
            <a:schemeClr val="accent5">
              <a:lumMod val="20000"/>
              <a:lumOff val="80000"/>
            </a:schemeClr>
          </a:solidFill>
        </p:spPr>
        <p:txBody>
          <a:bodyPr/>
          <a:lstStyle>
            <a:lvl1pPr marL="342900" indent="-342900">
              <a:buFont typeface="Wingdings" charset="2"/>
              <a:buChar char="q"/>
              <a:defRPr sz="2000">
                <a:solidFill>
                  <a:schemeClr val="tx1"/>
                </a:solidFill>
              </a:defRPr>
            </a:lvl1pPr>
            <a:lvl2pPr marL="742950" indent="-285750">
              <a:buFont typeface="Wingdings" charset="2"/>
              <a:buChar char="q"/>
              <a:defRPr sz="1800">
                <a:solidFill>
                  <a:schemeClr val="bg1"/>
                </a:solidFill>
              </a:defRPr>
            </a:lvl2pPr>
            <a:lvl3pPr marL="1143000" indent="-228600">
              <a:buFont typeface="Wingdings" charset="2"/>
              <a:buChar char="q"/>
              <a:defRPr sz="1600">
                <a:solidFill>
                  <a:schemeClr val="bg1"/>
                </a:solidFill>
              </a:defRPr>
            </a:lvl3pPr>
            <a:lvl4pPr marL="1600200" indent="-228600">
              <a:buFont typeface="Wingdings" charset="2"/>
              <a:buChar char="q"/>
              <a:defRPr sz="1400">
                <a:solidFill>
                  <a:schemeClr val="bg1"/>
                </a:solidFill>
              </a:defRPr>
            </a:lvl4pPr>
            <a:lvl5pPr marL="2057400" indent="-228600">
              <a:buFont typeface="Wingdings" charset="2"/>
              <a:buChar char="q"/>
              <a:defRPr sz="1800">
                <a:solidFill>
                  <a:schemeClr val="bg1"/>
                </a:solidFill>
              </a:defRPr>
            </a:lvl5pPr>
          </a:lstStyle>
          <a:p>
            <a:pPr lvl="0"/>
            <a:r>
              <a:rPr lang="en-US" dirty="0"/>
              <a:t>Click to edit Master text styles</a:t>
            </a:r>
          </a:p>
        </p:txBody>
      </p:sp>
      <p:sp>
        <p:nvSpPr>
          <p:cNvPr id="11" name="TextBox 10"/>
          <p:cNvSpPr txBox="1"/>
          <p:nvPr userDrawn="1"/>
        </p:nvSpPr>
        <p:spPr>
          <a:xfrm>
            <a:off x="3573442" y="1080651"/>
            <a:ext cx="5354658" cy="369332"/>
          </a:xfrm>
          <a:prstGeom prst="rect">
            <a:avLst/>
          </a:prstGeom>
          <a:noFill/>
        </p:spPr>
        <p:txBody>
          <a:bodyPr wrap="square" rtlCol="0">
            <a:spAutoFit/>
          </a:bodyPr>
          <a:lstStyle/>
          <a:p>
            <a:pPr algn="ctr"/>
            <a:fld id="{046B4345-9F02-8047-8137-DD804A0345B6}" type="datetime2">
              <a:rPr lang="en-US" smtClean="0">
                <a:latin typeface="Century Gothic" pitchFamily="34" charset="0"/>
              </a:rPr>
              <a:pPr algn="ctr"/>
              <a:t>Tuesday, September 12, 2023</a:t>
            </a:fld>
            <a:endParaRPr lang="en-US" dirty="0">
              <a:latin typeface="Century Gothic" pitchFamily="34" charset="0"/>
            </a:endParaRPr>
          </a:p>
        </p:txBody>
      </p:sp>
      <p:sp>
        <p:nvSpPr>
          <p:cNvPr id="16" name="TextBox 15"/>
          <p:cNvSpPr txBox="1"/>
          <p:nvPr userDrawn="1"/>
        </p:nvSpPr>
        <p:spPr>
          <a:xfrm>
            <a:off x="175836" y="3460453"/>
            <a:ext cx="8404587" cy="369332"/>
          </a:xfrm>
          <a:prstGeom prst="rect">
            <a:avLst/>
          </a:prstGeom>
          <a:solidFill>
            <a:schemeClr val="accent5">
              <a:lumMod val="20000"/>
              <a:lumOff val="80000"/>
            </a:schemeClr>
          </a:solidFill>
        </p:spPr>
        <p:txBody>
          <a:bodyPr wrap="square" rtlCol="0">
            <a:spAutoFit/>
          </a:bodyPr>
          <a:lstStyle/>
          <a:p>
            <a:r>
              <a:rPr lang="en-GB" sz="1800" b="1" dirty="0">
                <a:solidFill>
                  <a:schemeClr val="accent4">
                    <a:lumMod val="75000"/>
                  </a:schemeClr>
                </a:solidFill>
                <a:latin typeface="Century Gothic" pitchFamily="34" charset="0"/>
              </a:rPr>
              <a:t>Learning outcomes:</a:t>
            </a:r>
            <a:endParaRPr lang="en-US" sz="1800" b="1" dirty="0">
              <a:solidFill>
                <a:schemeClr val="accent4">
                  <a:lumMod val="75000"/>
                </a:schemeClr>
              </a:solidFill>
              <a:latin typeface="Century Gothic" pitchFamily="34" charset="0"/>
            </a:endParaRPr>
          </a:p>
        </p:txBody>
      </p:sp>
      <p:sp>
        <p:nvSpPr>
          <p:cNvPr id="17" name="Text Placeholder 4"/>
          <p:cNvSpPr>
            <a:spLocks noGrp="1"/>
          </p:cNvSpPr>
          <p:nvPr>
            <p:ph type="body" sz="quarter" idx="12"/>
          </p:nvPr>
        </p:nvSpPr>
        <p:spPr>
          <a:xfrm>
            <a:off x="175835" y="3892849"/>
            <a:ext cx="8404587" cy="1018073"/>
          </a:xfrm>
          <a:prstGeom prst="rect">
            <a:avLst/>
          </a:prstGeom>
          <a:solidFill>
            <a:schemeClr val="accent5">
              <a:lumMod val="20000"/>
              <a:lumOff val="80000"/>
            </a:schemeClr>
          </a:solidFill>
        </p:spPr>
        <p:txBody>
          <a:bodyPr/>
          <a:lstStyle>
            <a:lvl1pPr marL="285750" indent="-285750">
              <a:buFont typeface="Wingdings" charset="2"/>
              <a:buChar char="q"/>
              <a:defRPr sz="1800">
                <a:latin typeface="Tahoma" charset="0"/>
                <a:ea typeface="Tahoma" charset="0"/>
                <a:cs typeface="Tahoma" charset="0"/>
              </a:defRPr>
            </a:lvl1pPr>
            <a:lvl2pPr marL="742950" indent="-285750">
              <a:buFont typeface="Wingdings" charset="2"/>
              <a:buChar char="q"/>
              <a:defRPr sz="1600">
                <a:latin typeface="Tahoma" charset="0"/>
                <a:ea typeface="Tahoma" charset="0"/>
                <a:cs typeface="Tahoma" charset="0"/>
              </a:defRPr>
            </a:lvl2pPr>
            <a:lvl3pPr marL="1200150" indent="-285750">
              <a:buFont typeface="Wingdings" charset="2"/>
              <a:buChar char="q"/>
              <a:defRPr sz="1400">
                <a:latin typeface="Tahoma" charset="0"/>
                <a:ea typeface="Tahoma" charset="0"/>
                <a:cs typeface="Tahoma" charset="0"/>
              </a:defRPr>
            </a:lvl3pPr>
            <a:lvl4pPr marL="1543050" indent="-171450">
              <a:buFont typeface="Wingdings" charset="2"/>
              <a:buChar char="q"/>
              <a:defRPr sz="1200">
                <a:latin typeface="Tahoma" charset="0"/>
                <a:ea typeface="Tahoma" charset="0"/>
                <a:cs typeface="Tahoma" charset="0"/>
              </a:defRPr>
            </a:lvl4pPr>
            <a:lvl5pPr marL="2000250" indent="-171450">
              <a:buFont typeface="Wingdings" charset="2"/>
              <a:buChar char="q"/>
              <a:defRPr sz="1200">
                <a:latin typeface="Tahoma" charset="0"/>
                <a:ea typeface="Tahoma" charset="0"/>
                <a:cs typeface="Tahoma" charset="0"/>
              </a:defRPr>
            </a:lvl5pPr>
          </a:lstStyle>
          <a:p>
            <a:pPr lvl="0"/>
            <a:r>
              <a:rPr lang="en-US"/>
              <a:t>Click to edit Master text styles</a:t>
            </a:r>
          </a:p>
        </p:txBody>
      </p:sp>
      <p:sp>
        <p:nvSpPr>
          <p:cNvPr id="15" name="Rectangle 14"/>
          <p:cNvSpPr/>
          <p:nvPr userDrawn="1"/>
        </p:nvSpPr>
        <p:spPr>
          <a:xfrm rot="21051998">
            <a:off x="7834268" y="5868334"/>
            <a:ext cx="669791" cy="1015663"/>
          </a:xfrm>
          <a:prstGeom prst="rect">
            <a:avLst/>
          </a:prstGeom>
        </p:spPr>
        <p:txBody>
          <a:bodyPr wrap="square">
            <a:spAutoFit/>
          </a:bodyPr>
          <a:lstStyle/>
          <a:p>
            <a:r>
              <a:rPr lang="en-GB" sz="6000" b="1" i="0"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Zapf Dingbats"/>
                <a:ea typeface="Zapf Dingbats"/>
                <a:cs typeface="Zapf Dingbats"/>
              </a:rPr>
              <a:t>✔</a:t>
            </a:r>
            <a:endParaRPr lang="en-GB" sz="8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20" name="TextBox 19"/>
          <p:cNvSpPr txBox="1"/>
          <p:nvPr userDrawn="1"/>
        </p:nvSpPr>
        <p:spPr>
          <a:xfrm>
            <a:off x="156327" y="1771416"/>
            <a:ext cx="8404587" cy="369332"/>
          </a:xfrm>
          <a:prstGeom prst="rect">
            <a:avLst/>
          </a:prstGeom>
          <a:solidFill>
            <a:schemeClr val="accent5">
              <a:lumMod val="20000"/>
              <a:lumOff val="80000"/>
            </a:schemeClr>
          </a:solidFill>
        </p:spPr>
        <p:txBody>
          <a:bodyPr wrap="square" rtlCol="0">
            <a:spAutoFit/>
          </a:bodyPr>
          <a:lstStyle/>
          <a:p>
            <a:r>
              <a:rPr lang="en-GB" sz="1800" b="1" dirty="0">
                <a:solidFill>
                  <a:schemeClr val="accent4">
                    <a:lumMod val="75000"/>
                  </a:schemeClr>
                </a:solidFill>
                <a:latin typeface="Century Gothic" pitchFamily="34" charset="0"/>
              </a:rPr>
              <a:t>Learning objectives:</a:t>
            </a:r>
            <a:endParaRPr lang="en-US" sz="1800" b="1" dirty="0">
              <a:solidFill>
                <a:schemeClr val="accent4">
                  <a:lumMod val="75000"/>
                </a:schemeClr>
              </a:solidFill>
              <a:latin typeface="Century Gothic" pitchFamily="34" charset="0"/>
            </a:endParaRPr>
          </a:p>
        </p:txBody>
      </p:sp>
      <p:sp>
        <p:nvSpPr>
          <p:cNvPr id="22" name="Rectangle 21"/>
          <p:cNvSpPr/>
          <p:nvPr userDrawn="1"/>
        </p:nvSpPr>
        <p:spPr>
          <a:xfrm rot="21051998">
            <a:off x="-2057236" y="5868334"/>
            <a:ext cx="669791" cy="1015663"/>
          </a:xfrm>
          <a:prstGeom prst="rect">
            <a:avLst/>
          </a:prstGeom>
        </p:spPr>
        <p:txBody>
          <a:bodyPr wrap="square">
            <a:spAutoFit/>
          </a:bodyPr>
          <a:lstStyle/>
          <a:p>
            <a:r>
              <a:rPr lang="en-GB" sz="6000" b="1" i="0"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latin typeface="Zapf Dingbats"/>
                <a:ea typeface="Zapf Dingbats"/>
                <a:cs typeface="Zapf Dingbats"/>
              </a:rPr>
              <a:t>✔</a:t>
            </a:r>
            <a:endParaRPr lang="en-GB" sz="80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Tree>
    <p:extLst>
      <p:ext uri="{BB962C8B-B14F-4D97-AF65-F5344CB8AC3E}">
        <p14:creationId xmlns:p14="http://schemas.microsoft.com/office/powerpoint/2010/main" val="580324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omework">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07963" y="1676685"/>
            <a:ext cx="8648700" cy="3962115"/>
          </a:xfrm>
          <a:prstGeom prst="rect">
            <a:avLst/>
          </a:prstGeom>
          <a:solidFill>
            <a:schemeClr val="accent5">
              <a:lumMod val="20000"/>
              <a:lumOff val="80000"/>
            </a:schemeClr>
          </a:solidFill>
        </p:spPr>
        <p:txBody>
          <a:bodyPr anchor="ct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207963" y="5735782"/>
            <a:ext cx="3477346" cy="369332"/>
          </a:xfrm>
          <a:prstGeom prst="rect">
            <a:avLst/>
          </a:prstGeom>
          <a:solidFill>
            <a:schemeClr val="accent5">
              <a:lumMod val="20000"/>
              <a:lumOff val="80000"/>
            </a:schemeClr>
          </a:solidFill>
        </p:spPr>
        <p:txBody>
          <a:bodyPr wrap="square" rtlCol="0">
            <a:spAutoFit/>
          </a:bodyPr>
          <a:lstStyle/>
          <a:p>
            <a:r>
              <a:rPr lang="en-US" b="1" dirty="0">
                <a:latin typeface="Century Gothic" pitchFamily="34" charset="0"/>
              </a:rPr>
              <a:t>Due date:</a:t>
            </a:r>
          </a:p>
        </p:txBody>
      </p:sp>
      <p:sp>
        <p:nvSpPr>
          <p:cNvPr id="8" name="Text Placeholder 7"/>
          <p:cNvSpPr>
            <a:spLocks noGrp="1"/>
          </p:cNvSpPr>
          <p:nvPr>
            <p:ph type="body" sz="quarter" idx="11"/>
          </p:nvPr>
        </p:nvSpPr>
        <p:spPr>
          <a:xfrm>
            <a:off x="207963" y="6091670"/>
            <a:ext cx="3476625" cy="640918"/>
          </a:xfrm>
          <a:prstGeom prst="rect">
            <a:avLst/>
          </a:prstGeom>
          <a:solidFill>
            <a:schemeClr val="accent5">
              <a:lumMod val="20000"/>
              <a:lumOff val="80000"/>
            </a:schemeClr>
          </a:solidFill>
        </p:spPr>
        <p:txBody>
          <a:bodyPr anchor="ctr"/>
          <a:lstStyle>
            <a:lvl1pPr marL="0" indent="0" algn="ctr">
              <a:buNone/>
              <a:defRPr b="1"/>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9" name="TextBox 8"/>
          <p:cNvSpPr txBox="1"/>
          <p:nvPr userDrawn="1"/>
        </p:nvSpPr>
        <p:spPr>
          <a:xfrm>
            <a:off x="3810144" y="5735782"/>
            <a:ext cx="5045991" cy="369332"/>
          </a:xfrm>
          <a:prstGeom prst="rect">
            <a:avLst/>
          </a:prstGeom>
          <a:solidFill>
            <a:schemeClr val="accent5">
              <a:lumMod val="20000"/>
              <a:lumOff val="80000"/>
            </a:schemeClr>
          </a:solidFill>
        </p:spPr>
        <p:txBody>
          <a:bodyPr wrap="square" rtlCol="0">
            <a:spAutoFit/>
          </a:bodyPr>
          <a:lstStyle/>
          <a:p>
            <a:r>
              <a:rPr lang="en-US" b="1" dirty="0">
                <a:latin typeface="Century Gothic" pitchFamily="34" charset="0"/>
              </a:rPr>
              <a:t>Homework</a:t>
            </a:r>
            <a:r>
              <a:rPr lang="en-US" b="1" baseline="0" dirty="0">
                <a:latin typeface="Century Gothic" pitchFamily="34" charset="0"/>
              </a:rPr>
              <a:t> rationale:</a:t>
            </a:r>
            <a:endParaRPr lang="en-US" b="1" dirty="0">
              <a:latin typeface="Century Gothic" pitchFamily="34" charset="0"/>
            </a:endParaRPr>
          </a:p>
        </p:txBody>
      </p:sp>
      <p:sp>
        <p:nvSpPr>
          <p:cNvPr id="10" name="Text Placeholder 7"/>
          <p:cNvSpPr>
            <a:spLocks noGrp="1"/>
          </p:cNvSpPr>
          <p:nvPr>
            <p:ph type="body" sz="quarter" idx="12"/>
          </p:nvPr>
        </p:nvSpPr>
        <p:spPr>
          <a:xfrm>
            <a:off x="3809423" y="6090538"/>
            <a:ext cx="5046712" cy="642050"/>
          </a:xfrm>
          <a:prstGeom prst="rect">
            <a:avLst/>
          </a:prstGeom>
          <a:solidFill>
            <a:schemeClr val="accent5">
              <a:lumMod val="20000"/>
              <a:lumOff val="80000"/>
            </a:schemeClr>
          </a:solidFill>
        </p:spPr>
        <p:txBody>
          <a:bodyPr anchor="ct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1" name="Title 1"/>
          <p:cNvSpPr txBox="1">
            <a:spLocks/>
          </p:cNvSpPr>
          <p:nvPr userDrawn="1"/>
        </p:nvSpPr>
        <p:spPr>
          <a:xfrm>
            <a:off x="3573442" y="200467"/>
            <a:ext cx="5354658" cy="1379236"/>
          </a:xfrm>
          <a:prstGeom prst="rect">
            <a:avLst/>
          </a:prstGeom>
          <a:effectLst/>
          <a:scene3d>
            <a:camera prst="obliqueBottomRight"/>
            <a:lightRig rig="threePt" dir="t"/>
          </a:scene3d>
        </p:spPr>
        <p:txBody>
          <a:bodyPr anchor="ctr">
            <a:normAutofit/>
          </a:bodyPr>
          <a:lstStyle>
            <a:lvl1pPr algn="ctr" defTabSz="457200" rtl="0" eaLnBrk="1" latinLnBrk="0" hangingPunct="1">
              <a:spcBef>
                <a:spcPct val="0"/>
              </a:spcBef>
              <a:buNone/>
              <a:defRPr sz="6000" b="1" kern="1200">
                <a:solidFill>
                  <a:schemeClr val="tx1"/>
                </a:solidFill>
                <a:latin typeface="+mj-lt"/>
                <a:ea typeface="+mj-ea"/>
                <a:cs typeface="+mj-cs"/>
              </a:defRPr>
            </a:lvl1pPr>
          </a:lstStyle>
          <a:p>
            <a:r>
              <a:rPr lang="en-GB" sz="4800" dirty="0">
                <a:latin typeface="Century Gothic" pitchFamily="34" charset="0"/>
              </a:rPr>
              <a:t>Homework</a:t>
            </a:r>
          </a:p>
        </p:txBody>
      </p:sp>
    </p:spTree>
    <p:extLst>
      <p:ext uri="{BB962C8B-B14F-4D97-AF65-F5344CB8AC3E}">
        <p14:creationId xmlns:p14="http://schemas.microsoft.com/office/powerpoint/2010/main" val="6352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81400" y="274639"/>
            <a:ext cx="5105400" cy="1143000"/>
          </a:xfrm>
          <a:prstGeom prst="rect">
            <a:avLst/>
          </a:prstGeom>
          <a:noFill/>
        </p:spPr>
        <p:txBody>
          <a:bodyPr/>
          <a:lstStyle/>
          <a:p>
            <a:r>
              <a:rPr lang="en-US"/>
              <a:t>Click to edit Master title style</a:t>
            </a:r>
            <a:endParaRPr lang="en-GB" dirty="0"/>
          </a:p>
        </p:txBody>
      </p:sp>
      <p:sp>
        <p:nvSpPr>
          <p:cNvPr id="3" name="Content Placeholder 2"/>
          <p:cNvSpPr>
            <a:spLocks noGrp="1"/>
          </p:cNvSpPr>
          <p:nvPr>
            <p:ph idx="1"/>
          </p:nvPr>
        </p:nvSpPr>
        <p:spPr>
          <a:xfrm>
            <a:off x="457200" y="1781460"/>
            <a:ext cx="8229600" cy="4337050"/>
          </a:xfrm>
          <a:prstGeom prst="rect">
            <a:avLst/>
          </a:prstGeom>
          <a:solidFill>
            <a:schemeClr val="accent5">
              <a:lumMod val="20000"/>
              <a:lumOff val="8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Box 9"/>
          <p:cNvSpPr txBox="1"/>
          <p:nvPr userDrawn="1"/>
        </p:nvSpPr>
        <p:spPr>
          <a:xfrm>
            <a:off x="-57150" y="6343650"/>
            <a:ext cx="2133600" cy="523220"/>
          </a:xfrm>
          <a:prstGeom prst="rect">
            <a:avLst/>
          </a:prstGeom>
          <a:solidFill>
            <a:srgbClr val="FFFF66"/>
          </a:solidFill>
        </p:spPr>
        <p:txBody>
          <a:bodyPr wrap="square" rtlCol="0">
            <a:spAutoFit/>
          </a:bodyPr>
          <a:lstStyle/>
          <a:p>
            <a:r>
              <a:rPr lang="en-GB" sz="2800" b="1" dirty="0">
                <a:latin typeface="Candara" panose="020E0502030303020204" pitchFamily="34" charset="0"/>
              </a:rPr>
              <a:t>KEYWORDS</a:t>
            </a:r>
            <a:r>
              <a:rPr lang="en-GB" sz="2400" b="1" dirty="0">
                <a:latin typeface="Candara" panose="020E0502030303020204" pitchFamily="34" charset="0"/>
              </a:rPr>
              <a:t>:</a:t>
            </a:r>
          </a:p>
        </p:txBody>
      </p:sp>
      <p:sp>
        <p:nvSpPr>
          <p:cNvPr id="8" name="Text Placeholder 7"/>
          <p:cNvSpPr>
            <a:spLocks noGrp="1"/>
          </p:cNvSpPr>
          <p:nvPr>
            <p:ph type="body" sz="quarter" idx="10"/>
          </p:nvPr>
        </p:nvSpPr>
        <p:spPr>
          <a:xfrm>
            <a:off x="2076450" y="6343650"/>
            <a:ext cx="7067550" cy="514350"/>
          </a:xfrm>
          <a:prstGeom prst="rect">
            <a:avLst/>
          </a:prstGeom>
          <a:solidFill>
            <a:srgbClr val="FFFF66"/>
          </a:solidFill>
        </p:spPr>
        <p:txBody>
          <a:bodyPr/>
          <a:lstStyle>
            <a:lvl1pPr marL="0" indent="0">
              <a:buNone/>
              <a:defRPr sz="2400" b="1" i="1">
                <a:latin typeface="Candara" panose="020E0502030303020204" pitchFamily="34" charset="0"/>
              </a:defRPr>
            </a:lvl1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47878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A72B23-6661-4B08-846E-72B709C074F9}" type="datetimeFigureOut">
              <a:rPr lang="en-US" smtClean="0"/>
              <a:pPr/>
              <a:t>9/12/2023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A72B23-6661-4B08-846E-72B709C074F9}" type="datetimeFigureOut">
              <a:rPr lang="en-US" smtClean="0"/>
              <a:pPr/>
              <a:t>9/12/2023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A72B23-6661-4B08-846E-72B709C074F9}" type="datetimeFigureOut">
              <a:rPr lang="en-US" smtClean="0"/>
              <a:pPr/>
              <a:t>9/12/2023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8B66F7-051B-4D59-B8B5-32E9A71CC4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A72B23-6661-4B08-846E-72B709C074F9}" type="datetimeFigureOut">
              <a:rPr lang="en-US" smtClean="0"/>
              <a:pPr/>
              <a:t>9/12/2023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B66F7-051B-4D59-B8B5-32E9A71CC431}" type="slidenum">
              <a:rPr lang="en-US" smtClean="0"/>
              <a:pPr/>
              <a:t>‹#›</a:t>
            </a:fld>
            <a:endParaRPr lang="en-US"/>
          </a:p>
        </p:txBody>
      </p:sp>
      <p:pic>
        <p:nvPicPr>
          <p:cNvPr id="7" name="Picture 6" descr="220px-Ssfclogo.png"/>
          <p:cNvPicPr>
            <a:picLocks noChangeAspect="1"/>
          </p:cNvPicPr>
          <p:nvPr userDrawn="1"/>
        </p:nvPicPr>
        <p:blipFill>
          <a:blip r:embed="rId19" cstate="print"/>
          <a:stretch>
            <a:fillRect/>
          </a:stretch>
        </p:blipFill>
        <p:spPr>
          <a:xfrm>
            <a:off x="1" y="1"/>
            <a:ext cx="1295399" cy="13239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5" r:id="rId15"/>
    <p:sldLayoutId id="2147483666" r:id="rId16"/>
    <p:sldLayoutId id="2147483667"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6.xml"/><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2140748"/>
            <a:ext cx="8382000" cy="1328795"/>
          </a:xfrm>
        </p:spPr>
        <p:txBody>
          <a:bodyPr>
            <a:normAutofit/>
          </a:bodyPr>
          <a:lstStyle/>
          <a:p>
            <a:r>
              <a:rPr lang="en-GB" sz="1800" dirty="0">
                <a:latin typeface="Century Gothic" pitchFamily="34" charset="0"/>
              </a:rPr>
              <a:t>Understand</a:t>
            </a:r>
            <a:r>
              <a:rPr lang="en-US" sz="1800" dirty="0">
                <a:latin typeface="Century Gothic" pitchFamily="34" charset="0"/>
              </a:rPr>
              <a:t> the different types of software and hardware security</a:t>
            </a:r>
          </a:p>
          <a:p>
            <a:r>
              <a:rPr lang="en-GB" sz="1800" dirty="0">
                <a:latin typeface="Century Gothic" pitchFamily="34" charset="0"/>
              </a:rPr>
              <a:t>Explain how to implement precautions for security measures</a:t>
            </a:r>
            <a:endParaRPr lang="en-US" sz="1800" dirty="0">
              <a:latin typeface="Century Gothic" pitchFamily="34" charset="0"/>
            </a:endParaRPr>
          </a:p>
          <a:p>
            <a:r>
              <a:rPr lang="en-GB" sz="1800" dirty="0">
                <a:latin typeface="Century Gothic" pitchFamily="34" charset="0"/>
              </a:rPr>
              <a:t>Evaluate preventatives measures to suggest best practice</a:t>
            </a:r>
            <a:endParaRPr lang="en-US" sz="1800" dirty="0">
              <a:latin typeface="Century Gothic" pitchFamily="34" charset="0"/>
            </a:endParaRPr>
          </a:p>
          <a:p>
            <a:endParaRPr lang="en-US" sz="1800" dirty="0">
              <a:latin typeface="Century Gothic" pitchFamily="34" charset="0"/>
            </a:endParaRPr>
          </a:p>
        </p:txBody>
      </p:sp>
      <p:sp>
        <p:nvSpPr>
          <p:cNvPr id="3" name="Text Placeholder 2"/>
          <p:cNvSpPr>
            <a:spLocks noGrp="1"/>
          </p:cNvSpPr>
          <p:nvPr>
            <p:ph type="body" sz="quarter" idx="12"/>
          </p:nvPr>
        </p:nvSpPr>
        <p:spPr/>
        <p:txBody>
          <a:bodyPr>
            <a:normAutofit/>
          </a:bodyPr>
          <a:lstStyle/>
          <a:p>
            <a:r>
              <a:rPr lang="en-GB" dirty="0">
                <a:latin typeface="Century Gothic" panose="020B0502020202020204" pitchFamily="34" charset="0"/>
              </a:rPr>
              <a:t>Different software and hardware measures</a:t>
            </a:r>
          </a:p>
          <a:p>
            <a:r>
              <a:rPr lang="en-GB" dirty="0">
                <a:latin typeface="Century Gothic" panose="020B0502020202020204" pitchFamily="34" charset="0"/>
              </a:rPr>
              <a:t>discussion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9"/>
            <a:ext cx="7848600" cy="1143000"/>
          </a:xfrm>
        </p:spPr>
        <p:txBody>
          <a:bodyPr>
            <a:normAutofit fontScale="90000"/>
          </a:bodyPr>
          <a:lstStyle/>
          <a:p>
            <a:r>
              <a:rPr lang="en-US" sz="4800" b="1" dirty="0">
                <a:latin typeface="Century Gothic" pitchFamily="34" charset="0"/>
              </a:rPr>
              <a:t>Network address Translation (NAT)</a:t>
            </a:r>
          </a:p>
        </p:txBody>
      </p:sp>
      <p:sp>
        <p:nvSpPr>
          <p:cNvPr id="3" name="Content Placeholder 2"/>
          <p:cNvSpPr>
            <a:spLocks noGrp="1"/>
          </p:cNvSpPr>
          <p:nvPr>
            <p:ph idx="1"/>
          </p:nvPr>
        </p:nvSpPr>
        <p:spPr>
          <a:xfrm>
            <a:off x="228600" y="1781460"/>
            <a:ext cx="8458200" cy="4695540"/>
          </a:xfrm>
        </p:spPr>
        <p:txBody>
          <a:bodyPr>
            <a:normAutofit/>
          </a:bodyPr>
          <a:lstStyle/>
          <a:p>
            <a:pPr>
              <a:buNone/>
            </a:pPr>
            <a:r>
              <a:rPr lang="en-GB" sz="2000" dirty="0">
                <a:solidFill>
                  <a:srgbClr val="404040"/>
                </a:solidFill>
                <a:latin typeface="Century Gothic" pitchFamily="34" charset="0"/>
              </a:rPr>
              <a:t>	All devices on a network are assigned an IP address to uniquely identify them. We often use these addresses in firewalls as part of our rules as we may want to block or allow data from or to a specific address or range of addresses.</a:t>
            </a:r>
          </a:p>
          <a:p>
            <a:pPr>
              <a:buNone/>
            </a:pPr>
            <a:r>
              <a:rPr lang="en-GB" sz="2000" dirty="0">
                <a:solidFill>
                  <a:srgbClr val="404040"/>
                </a:solidFill>
                <a:latin typeface="Century Gothic" pitchFamily="34" charset="0"/>
              </a:rPr>
              <a:t>	</a:t>
            </a:r>
          </a:p>
          <a:p>
            <a:pPr>
              <a:buNone/>
            </a:pPr>
            <a:r>
              <a:rPr lang="en-GB" sz="2000" dirty="0">
                <a:solidFill>
                  <a:srgbClr val="404040"/>
                </a:solidFill>
                <a:latin typeface="Century Gothic" pitchFamily="34" charset="0"/>
              </a:rPr>
              <a:t>	We can use Network Address Translation to assign private IP addresses to our devices within our private network. The NAT will translate our private addresses to our public internet gateway address when sending or receiving data over the public internet.</a:t>
            </a:r>
          </a:p>
          <a:p>
            <a:pPr>
              <a:buNone/>
            </a:pPr>
            <a:r>
              <a:rPr lang="en-GB" sz="2000" dirty="0">
                <a:solidFill>
                  <a:srgbClr val="404040"/>
                </a:solidFill>
                <a:latin typeface="Century Gothic" pitchFamily="34" charset="0"/>
              </a:rPr>
              <a:t>	</a:t>
            </a:r>
            <a:endParaRPr lang="en-US" sz="2000" dirty="0">
              <a:latin typeface="Century Gothic" pitchFamily="34" charset="0"/>
            </a:endParaRPr>
          </a:p>
        </p:txBody>
      </p:sp>
      <p:sp>
        <p:nvSpPr>
          <p:cNvPr id="4" name="TextBox 3"/>
          <p:cNvSpPr txBox="1"/>
          <p:nvPr/>
        </p:nvSpPr>
        <p:spPr>
          <a:xfrm>
            <a:off x="228600" y="1371600"/>
            <a:ext cx="8534400" cy="369332"/>
          </a:xfrm>
          <a:prstGeom prst="rect">
            <a:avLst/>
          </a:prstGeom>
          <a:noFill/>
        </p:spPr>
        <p:txBody>
          <a:bodyPr wrap="square" rtlCol="0">
            <a:spAutoFit/>
          </a:bodyPr>
          <a:lstStyle/>
          <a:p>
            <a:r>
              <a:rPr lang="en-GB" dirty="0">
                <a:latin typeface="Century Gothic" pitchFamily="34" charset="0"/>
              </a:rPr>
              <a:t>This has already been mentioned within section B but is relevant to A5 also.</a:t>
            </a:r>
            <a:endParaRPr lang="en-US" dirty="0">
              <a:latin typeface="Century Gothic" pitchFamily="34" charset="0"/>
            </a:endParaRPr>
          </a:p>
        </p:txBody>
      </p:sp>
    </p:spTree>
    <p:extLst>
      <p:ext uri="{BB962C8B-B14F-4D97-AF65-F5344CB8AC3E}">
        <p14:creationId xmlns:p14="http://schemas.microsoft.com/office/powerpoint/2010/main" val="439839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a:bodyPr>
          <a:lstStyle/>
          <a:p>
            <a:r>
              <a:rPr lang="en-US" sz="4800" b="1" dirty="0">
                <a:latin typeface="Century Gothic" pitchFamily="34" charset="0"/>
              </a:rPr>
              <a:t>Authentication</a:t>
            </a:r>
          </a:p>
        </p:txBody>
      </p:sp>
      <p:sp>
        <p:nvSpPr>
          <p:cNvPr id="3" name="Content Placeholder 2"/>
          <p:cNvSpPr>
            <a:spLocks noGrp="1"/>
          </p:cNvSpPr>
          <p:nvPr>
            <p:ph idx="1"/>
          </p:nvPr>
        </p:nvSpPr>
        <p:spPr>
          <a:xfrm>
            <a:off x="228600" y="1447800"/>
            <a:ext cx="8763000" cy="5181600"/>
          </a:xfrm>
        </p:spPr>
        <p:txBody>
          <a:bodyPr>
            <a:normAutofit/>
          </a:bodyPr>
          <a:lstStyle/>
          <a:p>
            <a:pPr marL="0">
              <a:buNone/>
            </a:pPr>
            <a:r>
              <a:rPr lang="en-GB" sz="1200" dirty="0">
                <a:solidFill>
                  <a:srgbClr val="404040"/>
                </a:solidFill>
                <a:latin typeface="Century Gothic" pitchFamily="34" charset="0"/>
              </a:rPr>
              <a:t>User authentication systems, such as through the use of a username and password, will log in the user to the system authorising them to access certain areas and perform certain functions.</a:t>
            </a:r>
          </a:p>
          <a:p>
            <a:pPr marL="0">
              <a:buNone/>
            </a:pPr>
            <a:endParaRPr lang="en-GB" sz="1200" dirty="0">
              <a:solidFill>
                <a:srgbClr val="404040"/>
              </a:solidFill>
              <a:latin typeface="Century Gothic" pitchFamily="34" charset="0"/>
            </a:endParaRPr>
          </a:p>
          <a:p>
            <a:pPr marL="0">
              <a:buNone/>
            </a:pPr>
            <a:r>
              <a:rPr lang="en-GB" sz="1200" dirty="0">
                <a:solidFill>
                  <a:srgbClr val="404040"/>
                </a:solidFill>
                <a:latin typeface="Century Gothic" pitchFamily="34" charset="0"/>
              </a:rPr>
              <a:t>The username is used to uniquely identify each user and is not kept secret. Usernames don’t have any particular rules on complexity and are often simple words, however, it is still important in allowing us to ensure different users are given the correct access rights.</a:t>
            </a:r>
          </a:p>
          <a:p>
            <a:pPr marL="0">
              <a:buNone/>
            </a:pPr>
            <a:endParaRPr lang="en-GB" sz="1200" dirty="0">
              <a:solidFill>
                <a:srgbClr val="404040"/>
              </a:solidFill>
              <a:latin typeface="Century Gothic" pitchFamily="34" charset="0"/>
            </a:endParaRPr>
          </a:p>
          <a:p>
            <a:pPr marL="0">
              <a:buNone/>
            </a:pPr>
            <a:r>
              <a:rPr lang="en-GB" sz="1200" dirty="0">
                <a:solidFill>
                  <a:srgbClr val="404040"/>
                </a:solidFill>
                <a:latin typeface="Century Gothic" pitchFamily="34" charset="0"/>
              </a:rPr>
              <a:t>The password is used to authenticate the user as the person who should have those access rights. These passwords have to be kept private and secure to prevent attempts to gain unauthorised access, such as through brute-force attacks. </a:t>
            </a:r>
            <a:r>
              <a:rPr lang="en-US" sz="1200" dirty="0">
                <a:latin typeface="Century Gothic" pitchFamily="34" charset="0"/>
              </a:rPr>
              <a:t>Secure passwords should:</a:t>
            </a:r>
          </a:p>
          <a:p>
            <a:pPr marL="0"/>
            <a:r>
              <a:rPr lang="en-US" sz="1200" dirty="0">
                <a:latin typeface="Century Gothic" pitchFamily="34" charset="0"/>
              </a:rPr>
              <a:t>Not contain a dictionary word</a:t>
            </a:r>
          </a:p>
          <a:p>
            <a:pPr marL="0"/>
            <a:r>
              <a:rPr lang="en-US" sz="1200" dirty="0">
                <a:latin typeface="Century Gothic" pitchFamily="34" charset="0"/>
              </a:rPr>
              <a:t>Have uppercase and lower case letters</a:t>
            </a:r>
          </a:p>
          <a:p>
            <a:pPr marL="0"/>
            <a:r>
              <a:rPr lang="en-US" sz="1200" dirty="0">
                <a:latin typeface="Century Gothic" pitchFamily="34" charset="0"/>
              </a:rPr>
              <a:t>Be a min of 10 char in length</a:t>
            </a:r>
          </a:p>
          <a:p>
            <a:pPr marL="0">
              <a:buNone/>
            </a:pPr>
            <a:endParaRPr lang="en-US" sz="1200" dirty="0">
              <a:latin typeface="Century Gothic" pitchFamily="34" charset="0"/>
            </a:endParaRPr>
          </a:p>
          <a:p>
            <a:pPr marL="0">
              <a:buNone/>
            </a:pPr>
            <a:r>
              <a:rPr lang="en-US" sz="1200" dirty="0">
                <a:latin typeface="Century Gothic" pitchFamily="34" charset="0"/>
              </a:rPr>
              <a:t>This will protect against brute-force attacks.</a:t>
            </a:r>
          </a:p>
          <a:p>
            <a:pPr marL="0">
              <a:buNone/>
            </a:pPr>
            <a:endParaRPr lang="en-GB" sz="1200" dirty="0">
              <a:latin typeface="Century Gothic" pitchFamily="34" charset="0"/>
            </a:endParaRPr>
          </a:p>
          <a:p>
            <a:pPr>
              <a:buNone/>
            </a:pPr>
            <a:r>
              <a:rPr lang="en-US" sz="1200" dirty="0">
                <a:latin typeface="Century Gothic" pitchFamily="34" charset="0"/>
              </a:rPr>
              <a:t>Another method of authentication is through graphical passwords  which works by:</a:t>
            </a:r>
          </a:p>
          <a:p>
            <a:r>
              <a:rPr lang="en-US" sz="1200" dirty="0">
                <a:latin typeface="Century Gothic" pitchFamily="34" charset="0"/>
              </a:rPr>
              <a:t>Presenting the user with a screen full of images</a:t>
            </a:r>
          </a:p>
          <a:p>
            <a:r>
              <a:rPr lang="en-US" sz="1200" dirty="0">
                <a:latin typeface="Century Gothic" pitchFamily="34" charset="0"/>
              </a:rPr>
              <a:t>User will select the images (or a number of images) in a  specific order</a:t>
            </a:r>
          </a:p>
          <a:p>
            <a:pPr>
              <a:buNone/>
            </a:pPr>
            <a:endParaRPr lang="en-US" sz="1200" dirty="0">
              <a:latin typeface="Century Gothic" pitchFamily="34" charset="0"/>
            </a:endParaRPr>
          </a:p>
          <a:p>
            <a:pPr marL="0">
              <a:buNone/>
            </a:pPr>
            <a:r>
              <a:rPr lang="en-US" sz="1200" dirty="0">
                <a:latin typeface="Century Gothic" pitchFamily="34" charset="0"/>
              </a:rPr>
              <a:t>As people remember images better than words this encourages more complex passwords, making this system more secure.</a:t>
            </a:r>
          </a:p>
        </p:txBody>
      </p:sp>
    </p:spTree>
    <p:extLst>
      <p:ext uri="{BB962C8B-B14F-4D97-AF65-F5344CB8AC3E}">
        <p14:creationId xmlns:p14="http://schemas.microsoft.com/office/powerpoint/2010/main" val="439658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fontScale="90000"/>
          </a:bodyPr>
          <a:lstStyle/>
          <a:p>
            <a:pPr algn="l"/>
            <a:r>
              <a:rPr lang="en-US" sz="4800" b="1" dirty="0">
                <a:latin typeface="Century Gothic" pitchFamily="34" charset="0"/>
              </a:rPr>
              <a:t>Biometric authentication</a:t>
            </a:r>
          </a:p>
        </p:txBody>
      </p:sp>
      <p:sp>
        <p:nvSpPr>
          <p:cNvPr id="3" name="Content Placeholder 2"/>
          <p:cNvSpPr>
            <a:spLocks noGrp="1"/>
          </p:cNvSpPr>
          <p:nvPr>
            <p:ph idx="1"/>
          </p:nvPr>
        </p:nvSpPr>
        <p:spPr>
          <a:xfrm>
            <a:off x="228600" y="1447800"/>
            <a:ext cx="8458200" cy="5105400"/>
          </a:xfrm>
        </p:spPr>
        <p:txBody>
          <a:bodyPr>
            <a:normAutofit/>
          </a:bodyPr>
          <a:lstStyle/>
          <a:p>
            <a:pPr marL="0">
              <a:buNone/>
            </a:pPr>
            <a:r>
              <a:rPr lang="en-GB" sz="2000" dirty="0">
                <a:solidFill>
                  <a:srgbClr val="404040"/>
                </a:solidFill>
                <a:latin typeface="Century Gothic" pitchFamily="34" charset="0"/>
              </a:rPr>
              <a:t>This has become very popular in recent years with many </a:t>
            </a:r>
            <a:r>
              <a:rPr lang="en-GB" sz="2000" dirty="0" err="1">
                <a:solidFill>
                  <a:srgbClr val="404040"/>
                </a:solidFill>
                <a:latin typeface="Century Gothic" pitchFamily="34" charset="0"/>
              </a:rPr>
              <a:t>smartphone</a:t>
            </a:r>
            <a:r>
              <a:rPr lang="en-GB" sz="2000" dirty="0">
                <a:solidFill>
                  <a:srgbClr val="404040"/>
                </a:solidFill>
                <a:latin typeface="Century Gothic" pitchFamily="34" charset="0"/>
              </a:rPr>
              <a:t> devices have built-in fingerprint recognition and some offer facial recognition. These are the two most common forms of biometric authentication.</a:t>
            </a:r>
          </a:p>
          <a:p>
            <a:pPr marL="0">
              <a:buNone/>
            </a:pPr>
            <a:endParaRPr lang="en-GB" sz="2000" dirty="0">
              <a:solidFill>
                <a:srgbClr val="404040"/>
              </a:solidFill>
              <a:latin typeface="Century Gothic" pitchFamily="34" charset="0"/>
            </a:endParaRPr>
          </a:p>
          <a:p>
            <a:pPr marL="0">
              <a:buNone/>
            </a:pPr>
            <a:r>
              <a:rPr lang="en-GB" sz="2000" dirty="0">
                <a:solidFill>
                  <a:srgbClr val="404040"/>
                </a:solidFill>
                <a:latin typeface="Century Gothic" pitchFamily="34" charset="0"/>
              </a:rPr>
              <a:t>This information is very unique to each individual and difficult to fake. This makes it generally more secure than passwords, particularly the simple passwords that many users typically choose.</a:t>
            </a:r>
          </a:p>
          <a:p>
            <a:pPr marL="0">
              <a:buNone/>
            </a:pPr>
            <a:endParaRPr lang="en-GB" sz="2000" dirty="0">
              <a:solidFill>
                <a:srgbClr val="404040"/>
              </a:solidFill>
              <a:latin typeface="Century Gothic" pitchFamily="34" charset="0"/>
            </a:endParaRPr>
          </a:p>
        </p:txBody>
      </p:sp>
    </p:spTree>
    <p:extLst>
      <p:ext uri="{BB962C8B-B14F-4D97-AF65-F5344CB8AC3E}">
        <p14:creationId xmlns:p14="http://schemas.microsoft.com/office/powerpoint/2010/main" val="3923210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629400" y="1524000"/>
            <a:ext cx="2362200" cy="5029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447800" y="274639"/>
            <a:ext cx="7239000" cy="1143000"/>
          </a:xfrm>
        </p:spPr>
        <p:txBody>
          <a:bodyPr>
            <a:normAutofit/>
          </a:bodyPr>
          <a:lstStyle/>
          <a:p>
            <a:pPr algn="l"/>
            <a:r>
              <a:rPr lang="en-US" sz="4800" b="1" dirty="0">
                <a:latin typeface="Century Gothic" pitchFamily="34" charset="0"/>
              </a:rPr>
              <a:t>Two-Step Verification</a:t>
            </a:r>
          </a:p>
        </p:txBody>
      </p:sp>
      <p:sp>
        <p:nvSpPr>
          <p:cNvPr id="3" name="Content Placeholder 2"/>
          <p:cNvSpPr>
            <a:spLocks noGrp="1"/>
          </p:cNvSpPr>
          <p:nvPr>
            <p:ph idx="1"/>
          </p:nvPr>
        </p:nvSpPr>
        <p:spPr>
          <a:xfrm>
            <a:off x="228600" y="1524000"/>
            <a:ext cx="6400800" cy="4953000"/>
          </a:xfrm>
        </p:spPr>
        <p:txBody>
          <a:bodyPr>
            <a:normAutofit lnSpcReduction="10000"/>
          </a:bodyPr>
          <a:lstStyle/>
          <a:p>
            <a:pPr marL="0">
              <a:buNone/>
            </a:pPr>
            <a:r>
              <a:rPr lang="en-GB" sz="2000" dirty="0">
                <a:solidFill>
                  <a:srgbClr val="404040"/>
                </a:solidFill>
                <a:latin typeface="Century Gothic" pitchFamily="34" charset="0"/>
              </a:rPr>
              <a:t>This is often used as an additional layer of security by asking a user to verify their identity more than once, one after the other.</a:t>
            </a:r>
          </a:p>
          <a:p>
            <a:pPr marL="0">
              <a:buNone/>
            </a:pPr>
            <a:r>
              <a:rPr lang="en-GB" sz="2000" dirty="0">
                <a:solidFill>
                  <a:srgbClr val="404040"/>
                </a:solidFill>
                <a:latin typeface="Century Gothic" pitchFamily="34" charset="0"/>
              </a:rPr>
              <a:t>This usually works by a user entering a password and then receiving a unique code by email or text, which they then must enter to gain access. There are also apps that can be used that will provide a time-based one-time password to enter as the secondary authentication.</a:t>
            </a:r>
          </a:p>
          <a:p>
            <a:pPr marL="0">
              <a:buNone/>
            </a:pPr>
            <a:r>
              <a:rPr lang="en-GB" sz="2000" dirty="0">
                <a:solidFill>
                  <a:srgbClr val="404040"/>
                </a:solidFill>
                <a:latin typeface="Century Gothic" pitchFamily="34" charset="0"/>
              </a:rPr>
              <a:t>However, any two authentication methods could be used together for two-step verification, such as fingerprint authentication, followed by a password.</a:t>
            </a:r>
          </a:p>
          <a:p>
            <a:pPr marL="0">
              <a:buNone/>
            </a:pPr>
            <a:r>
              <a:rPr lang="en-GB" sz="2000" dirty="0">
                <a:solidFill>
                  <a:srgbClr val="404040"/>
                </a:solidFill>
                <a:latin typeface="Century Gothic" pitchFamily="34" charset="0"/>
              </a:rPr>
              <a:t>This adds security as the attacker doesn’t just need the password, but additionally access to a secondary system, such as the user’s email, text or the password generating app.</a:t>
            </a:r>
          </a:p>
          <a:p>
            <a:pPr marL="0">
              <a:buNone/>
            </a:pPr>
            <a:endParaRPr lang="en-US" sz="2000" dirty="0">
              <a:latin typeface="Century Gothic" pitchFamily="34" charset="0"/>
            </a:endParaRPr>
          </a:p>
        </p:txBody>
      </p:sp>
      <p:pic>
        <p:nvPicPr>
          <p:cNvPr id="49153" name="Picture 1"/>
          <p:cNvPicPr>
            <a:picLocks noChangeAspect="1" noChangeArrowheads="1"/>
          </p:cNvPicPr>
          <p:nvPr/>
        </p:nvPicPr>
        <p:blipFill>
          <a:blip r:embed="rId3" cstate="print"/>
          <a:srcRect l="70721" t="27200" r="11711" b="25600"/>
          <a:stretch>
            <a:fillRect/>
          </a:stretch>
        </p:blipFill>
        <p:spPr bwMode="auto">
          <a:xfrm>
            <a:off x="6705601" y="1600200"/>
            <a:ext cx="2133599" cy="3429000"/>
          </a:xfrm>
          <a:prstGeom prst="rect">
            <a:avLst/>
          </a:prstGeom>
          <a:noFill/>
          <a:ln w="9525">
            <a:noFill/>
            <a:miter lim="800000"/>
            <a:headEnd/>
            <a:tailEnd/>
          </a:ln>
        </p:spPr>
      </p:pic>
      <p:sp>
        <p:nvSpPr>
          <p:cNvPr id="5" name="TextBox 4"/>
          <p:cNvSpPr txBox="1"/>
          <p:nvPr/>
        </p:nvSpPr>
        <p:spPr>
          <a:xfrm>
            <a:off x="7162800" y="5105400"/>
            <a:ext cx="1600200" cy="1200329"/>
          </a:xfrm>
          <a:prstGeom prst="rect">
            <a:avLst/>
          </a:prstGeom>
          <a:noFill/>
        </p:spPr>
        <p:txBody>
          <a:bodyPr wrap="square" rtlCol="0">
            <a:spAutoFit/>
          </a:bodyPr>
          <a:lstStyle/>
          <a:p>
            <a:r>
              <a:rPr lang="en-GB" dirty="0">
                <a:latin typeface="Century Gothic" pitchFamily="34" charset="0"/>
              </a:rPr>
              <a:t>Image demo of two step verification.</a:t>
            </a:r>
            <a:endParaRPr lang="en-US" dirty="0">
              <a:latin typeface="Century Gothic" pitchFamily="34" charset="0"/>
            </a:endParaRPr>
          </a:p>
        </p:txBody>
      </p:sp>
    </p:spTree>
    <p:extLst>
      <p:ext uri="{BB962C8B-B14F-4D97-AF65-F5344CB8AC3E}">
        <p14:creationId xmlns:p14="http://schemas.microsoft.com/office/powerpoint/2010/main" val="2501968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a:bodyPr>
          <a:lstStyle/>
          <a:p>
            <a:r>
              <a:rPr lang="en-US" sz="4800" b="1" dirty="0">
                <a:latin typeface="Century Gothic" pitchFamily="34" charset="0"/>
              </a:rPr>
              <a:t>Security tokens</a:t>
            </a:r>
          </a:p>
        </p:txBody>
      </p:sp>
      <p:sp>
        <p:nvSpPr>
          <p:cNvPr id="3" name="Content Placeholder 2"/>
          <p:cNvSpPr>
            <a:spLocks noGrp="1"/>
          </p:cNvSpPr>
          <p:nvPr>
            <p:ph idx="1"/>
          </p:nvPr>
        </p:nvSpPr>
        <p:spPr>
          <a:xfrm>
            <a:off x="228600" y="1781460"/>
            <a:ext cx="8458200" cy="4771740"/>
          </a:xfrm>
        </p:spPr>
        <p:txBody>
          <a:bodyPr>
            <a:normAutofit fontScale="92500" lnSpcReduction="20000"/>
          </a:bodyPr>
          <a:lstStyle/>
          <a:p>
            <a:pPr>
              <a:buNone/>
            </a:pPr>
            <a:r>
              <a:rPr lang="en-GB" sz="2000" dirty="0">
                <a:solidFill>
                  <a:srgbClr val="404040"/>
                </a:solidFill>
                <a:latin typeface="Century Gothic" pitchFamily="34" charset="0"/>
              </a:rPr>
              <a:t>	These are small hardware devices which the user carries around with them to authorise access to a network or area. Often this is a USB device you plug into your computer or a key fob that uses </a:t>
            </a:r>
            <a:r>
              <a:rPr lang="en-US" sz="2000" dirty="0">
                <a:latin typeface="Century Gothic" pitchFamily="34" charset="0"/>
              </a:rPr>
              <a:t>near field communication(</a:t>
            </a:r>
            <a:r>
              <a:rPr lang="en-GB" sz="2000" dirty="0">
                <a:solidFill>
                  <a:srgbClr val="404040"/>
                </a:solidFill>
                <a:latin typeface="Century Gothic" pitchFamily="34" charset="0"/>
              </a:rPr>
              <a:t>NFC) to wirelessly authenticate.</a:t>
            </a:r>
          </a:p>
          <a:p>
            <a:pPr>
              <a:buNone/>
            </a:pPr>
            <a:endParaRPr lang="en-GB" sz="2000" dirty="0">
              <a:solidFill>
                <a:srgbClr val="404040"/>
              </a:solidFill>
              <a:latin typeface="Century Gothic" pitchFamily="34" charset="0"/>
            </a:endParaRPr>
          </a:p>
          <a:p>
            <a:pPr>
              <a:buNone/>
            </a:pPr>
            <a:r>
              <a:rPr lang="en-GB" sz="2000" dirty="0">
                <a:solidFill>
                  <a:srgbClr val="404040"/>
                </a:solidFill>
                <a:latin typeface="Century Gothic" pitchFamily="34" charset="0"/>
              </a:rPr>
              <a:t>	This can be used on its own but is often used with an additional authentication method such as a password. The reason for it not being used on its own is that it is very vulnerable to loss, theft or even copying.</a:t>
            </a:r>
          </a:p>
          <a:p>
            <a:pPr>
              <a:buNone/>
            </a:pPr>
            <a:endParaRPr lang="en-GB" sz="2000" dirty="0">
              <a:latin typeface="Century Gothic" pitchFamily="34" charset="0"/>
            </a:endParaRPr>
          </a:p>
          <a:p>
            <a:pPr>
              <a:buNone/>
            </a:pPr>
            <a:r>
              <a:rPr lang="en-GB" sz="2000" dirty="0">
                <a:latin typeface="Century Gothic" pitchFamily="34" charset="0"/>
              </a:rPr>
              <a:t>	NFC Explained below:</a:t>
            </a:r>
          </a:p>
          <a:p>
            <a:pPr>
              <a:buNone/>
            </a:pPr>
            <a:r>
              <a:rPr lang="en-GB" sz="2000" dirty="0">
                <a:latin typeface="Century Gothic" pitchFamily="34" charset="0"/>
              </a:rPr>
              <a:t>	NFC is</a:t>
            </a:r>
            <a:r>
              <a:rPr lang="en-US" sz="2000" dirty="0">
                <a:latin typeface="Century Gothic" pitchFamily="34" charset="0"/>
              </a:rPr>
              <a:t> wireless communication between two devices which activates a transfer of data or power. A bit like Bluetooth or Wi-Fi, except it uses electro-magnetic radio fields instead of radio transmission so when two compatible NFC chips come in to contact with each other, they’re activated. NFC operates across a typical range of 4cm to maintain a level of security for the data being transmitted, hence the name – Near Field Communication. </a:t>
            </a:r>
          </a:p>
        </p:txBody>
      </p:sp>
    </p:spTree>
    <p:extLst>
      <p:ext uri="{BB962C8B-B14F-4D97-AF65-F5344CB8AC3E}">
        <p14:creationId xmlns:p14="http://schemas.microsoft.com/office/powerpoint/2010/main" val="2614666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fontScale="90000"/>
          </a:bodyPr>
          <a:lstStyle/>
          <a:p>
            <a:r>
              <a:rPr lang="en-US" sz="4800" b="1" dirty="0">
                <a:latin typeface="Century Gothic" pitchFamily="34" charset="0"/>
              </a:rPr>
              <a:t>Knowledge –Based authentication</a:t>
            </a:r>
          </a:p>
        </p:txBody>
      </p:sp>
      <p:sp>
        <p:nvSpPr>
          <p:cNvPr id="3" name="Content Placeholder 2"/>
          <p:cNvSpPr>
            <a:spLocks noGrp="1"/>
          </p:cNvSpPr>
          <p:nvPr>
            <p:ph idx="1"/>
          </p:nvPr>
        </p:nvSpPr>
        <p:spPr>
          <a:xfrm>
            <a:off x="228600" y="1600200"/>
            <a:ext cx="8763000" cy="5105400"/>
          </a:xfrm>
        </p:spPr>
        <p:txBody>
          <a:bodyPr>
            <a:normAutofit/>
          </a:bodyPr>
          <a:lstStyle/>
          <a:p>
            <a:pPr marL="0">
              <a:buNone/>
            </a:pPr>
            <a:r>
              <a:rPr lang="en-GB" sz="2000" dirty="0">
                <a:solidFill>
                  <a:srgbClr val="404040"/>
                </a:solidFill>
                <a:latin typeface="Century Gothic" pitchFamily="34" charset="0"/>
              </a:rPr>
              <a:t>This authenticates a user through the use of question and answers pairs. A user will be asked one or more questions which the user must answer correctly to authenticate themselves.</a:t>
            </a:r>
          </a:p>
          <a:p>
            <a:pPr marL="0">
              <a:buNone/>
            </a:pPr>
            <a:endParaRPr lang="en-GB" sz="800" dirty="0">
              <a:solidFill>
                <a:srgbClr val="404040"/>
              </a:solidFill>
              <a:latin typeface="Century Gothic" pitchFamily="34" charset="0"/>
            </a:endParaRPr>
          </a:p>
          <a:p>
            <a:pPr marL="0">
              <a:buNone/>
            </a:pPr>
            <a:r>
              <a:rPr lang="en-GB" sz="2000" dirty="0">
                <a:solidFill>
                  <a:srgbClr val="404040"/>
                </a:solidFill>
                <a:latin typeface="Century Gothic" pitchFamily="34" charset="0"/>
              </a:rPr>
              <a:t>We most commonly see this in authenticating a user for a password reset, where the user has set a question and answer which they must get correct before being sent a password reset email.</a:t>
            </a:r>
          </a:p>
          <a:p>
            <a:pPr marL="0">
              <a:buNone/>
            </a:pPr>
            <a:endParaRPr lang="en-GB" sz="800" dirty="0">
              <a:solidFill>
                <a:srgbClr val="404040"/>
              </a:solidFill>
              <a:latin typeface="Century Gothic" pitchFamily="34" charset="0"/>
            </a:endParaRPr>
          </a:p>
          <a:p>
            <a:pPr marL="0">
              <a:buNone/>
            </a:pPr>
            <a:r>
              <a:rPr lang="en-GB" sz="2000" dirty="0">
                <a:solidFill>
                  <a:srgbClr val="404040"/>
                </a:solidFill>
                <a:latin typeface="Century Gothic" pitchFamily="34" charset="0"/>
              </a:rPr>
              <a:t>It can however also be used in a two-step authentication process, but wouldn’t be used on its own for access as these questions usually involve answers which are not difficult to discover and may even be common knowledge.</a:t>
            </a:r>
          </a:p>
          <a:p>
            <a:pPr marL="0">
              <a:buNone/>
            </a:pPr>
            <a:endParaRPr lang="en-US" sz="1000" dirty="0">
              <a:latin typeface="Century Gothic" pitchFamily="34" charset="0"/>
            </a:endParaRPr>
          </a:p>
        </p:txBody>
      </p:sp>
      <p:pic>
        <p:nvPicPr>
          <p:cNvPr id="45058" name="Picture 2" descr="Managing Knowledge-Based Authentication"/>
          <p:cNvPicPr>
            <a:picLocks noChangeAspect="1" noChangeArrowheads="1"/>
          </p:cNvPicPr>
          <p:nvPr/>
        </p:nvPicPr>
        <p:blipFill>
          <a:blip r:embed="rId3" cstate="print"/>
          <a:srcRect r="20487" b="20216"/>
          <a:stretch>
            <a:fillRect/>
          </a:stretch>
        </p:blipFill>
        <p:spPr bwMode="auto">
          <a:xfrm>
            <a:off x="5029200" y="4876800"/>
            <a:ext cx="3733800" cy="1779718"/>
          </a:xfrm>
          <a:prstGeom prst="rect">
            <a:avLst/>
          </a:prstGeom>
          <a:noFill/>
        </p:spPr>
      </p:pic>
      <p:sp>
        <p:nvSpPr>
          <p:cNvPr id="5" name="TextBox 4"/>
          <p:cNvSpPr txBox="1"/>
          <p:nvPr/>
        </p:nvSpPr>
        <p:spPr>
          <a:xfrm>
            <a:off x="3352800" y="5486400"/>
            <a:ext cx="1143000" cy="646331"/>
          </a:xfrm>
          <a:prstGeom prst="rect">
            <a:avLst/>
          </a:prstGeom>
          <a:noFill/>
        </p:spPr>
        <p:txBody>
          <a:bodyPr wrap="square" rtlCol="0">
            <a:spAutoFit/>
          </a:bodyPr>
          <a:lstStyle/>
          <a:p>
            <a:r>
              <a:rPr lang="en-GB" dirty="0">
                <a:latin typeface="Century Gothic" pitchFamily="34" charset="0"/>
              </a:rPr>
              <a:t>Example of KBA</a:t>
            </a:r>
            <a:endParaRPr lang="en-US" dirty="0">
              <a:latin typeface="Century Gothic" pitchFamily="34" charset="0"/>
            </a:endParaRPr>
          </a:p>
        </p:txBody>
      </p:sp>
      <p:sp>
        <p:nvSpPr>
          <p:cNvPr id="6" name="Right Arrow 5"/>
          <p:cNvSpPr/>
          <p:nvPr/>
        </p:nvSpPr>
        <p:spPr>
          <a:xfrm>
            <a:off x="4572000" y="5562600"/>
            <a:ext cx="3810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052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fontScale="90000"/>
          </a:bodyPr>
          <a:lstStyle/>
          <a:p>
            <a:r>
              <a:rPr lang="en-US" sz="4800" b="1" dirty="0">
                <a:latin typeface="Century Gothic" pitchFamily="34" charset="0"/>
              </a:rPr>
              <a:t>Kerberos –Network authentication</a:t>
            </a:r>
          </a:p>
        </p:txBody>
      </p:sp>
      <p:sp>
        <p:nvSpPr>
          <p:cNvPr id="3" name="Content Placeholder 2"/>
          <p:cNvSpPr>
            <a:spLocks noGrp="1"/>
          </p:cNvSpPr>
          <p:nvPr>
            <p:ph idx="1"/>
          </p:nvPr>
        </p:nvSpPr>
        <p:spPr>
          <a:xfrm>
            <a:off x="228600" y="1524000"/>
            <a:ext cx="8763000" cy="5105400"/>
          </a:xfrm>
        </p:spPr>
        <p:txBody>
          <a:bodyPr>
            <a:normAutofit fontScale="92500" lnSpcReduction="10000"/>
          </a:bodyPr>
          <a:lstStyle/>
          <a:p>
            <a:pPr marL="0">
              <a:buNone/>
            </a:pPr>
            <a:r>
              <a:rPr lang="en-GB" sz="2000" dirty="0">
                <a:latin typeface="Century Gothic" pitchFamily="34" charset="0"/>
              </a:rPr>
              <a:t>Kerberos is a computer network authentication protocol. This protocol involves a client first authenticating itself with a server called the “Domain Controller”. Once authenticated the client will be able to request access to network resources from the domain controller for a period of time.</a:t>
            </a:r>
          </a:p>
          <a:p>
            <a:pPr marL="0">
              <a:buNone/>
            </a:pPr>
            <a:endParaRPr lang="en-GB" sz="1500" dirty="0">
              <a:latin typeface="Century Gothic" pitchFamily="34" charset="0"/>
            </a:endParaRPr>
          </a:p>
          <a:p>
            <a:pPr marL="0">
              <a:buNone/>
            </a:pPr>
            <a:r>
              <a:rPr lang="en-GB" sz="2000" dirty="0">
                <a:latin typeface="Century Gothic" pitchFamily="34" charset="0"/>
              </a:rPr>
              <a:t>It does this through a ticketing system to authenticate users which is encrypted using different passwords for different resources. No password is ever transmitted though, including the user’s password, which protects from a variety of threats.</a:t>
            </a:r>
          </a:p>
          <a:p>
            <a:pPr marL="0">
              <a:buNone/>
            </a:pPr>
            <a:endParaRPr lang="en-GB" sz="1500" dirty="0">
              <a:latin typeface="Century Gothic" pitchFamily="34" charset="0"/>
            </a:endParaRPr>
          </a:p>
          <a:p>
            <a:pPr marL="0">
              <a:buNone/>
            </a:pPr>
            <a:r>
              <a:rPr lang="en-GB" sz="2000" dirty="0">
                <a:latin typeface="Century Gothic" pitchFamily="34" charset="0"/>
              </a:rPr>
              <a:t>It is considered a very secure protocol for accessing network resources and is used in most Windows networks. This is really useful to prevent man in the middle attacks from occurring. A </a:t>
            </a:r>
            <a:r>
              <a:rPr lang="en-US" sz="2000" dirty="0">
                <a:latin typeface="Century Gothic" pitchFamily="34" charset="0"/>
              </a:rPr>
              <a:t>man-in-the-middle attack is to impersonate the server, resulting in the user thinking that he\she has connected to the legitimate server, when in fact he\she is talking to the attacker. Since Kerberos performs authentication not only the end user’s identity but also the server’s identity, these types of attacks can be prevented.</a:t>
            </a:r>
            <a:endParaRPr lang="en-GB" sz="2000" dirty="0">
              <a:latin typeface="Century Gothic" pitchFamily="34" charset="0"/>
            </a:endParaRPr>
          </a:p>
          <a:p>
            <a:pPr marL="0">
              <a:buNone/>
            </a:pPr>
            <a:endParaRPr lang="en-GB" sz="2000" dirty="0">
              <a:latin typeface="Century Gothic" pitchFamily="34" charset="0"/>
            </a:endParaRPr>
          </a:p>
          <a:p>
            <a:pPr>
              <a:buNone/>
            </a:pPr>
            <a:endParaRPr lang="en-US" sz="2000" dirty="0">
              <a:latin typeface="Century Gothic" pitchFamily="34" charset="0"/>
            </a:endParaRPr>
          </a:p>
        </p:txBody>
      </p:sp>
    </p:spTree>
    <p:extLst>
      <p:ext uri="{BB962C8B-B14F-4D97-AF65-F5344CB8AC3E}">
        <p14:creationId xmlns:p14="http://schemas.microsoft.com/office/powerpoint/2010/main" val="369925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143000"/>
          </a:xfrm>
        </p:spPr>
        <p:txBody>
          <a:bodyPr>
            <a:normAutofit fontScale="90000"/>
          </a:bodyPr>
          <a:lstStyle/>
          <a:p>
            <a:r>
              <a:rPr lang="en-US" sz="4800" b="1" dirty="0">
                <a:latin typeface="Century Gothic" pitchFamily="34" charset="0"/>
              </a:rPr>
              <a:t>Kerberos –Network authentication example</a:t>
            </a:r>
          </a:p>
        </p:txBody>
      </p:sp>
      <p:sp>
        <p:nvSpPr>
          <p:cNvPr id="3" name="Content Placeholder 2"/>
          <p:cNvSpPr>
            <a:spLocks noGrp="1"/>
          </p:cNvSpPr>
          <p:nvPr>
            <p:ph idx="1"/>
          </p:nvPr>
        </p:nvSpPr>
        <p:spPr>
          <a:xfrm>
            <a:off x="228600" y="1524000"/>
            <a:ext cx="8686800" cy="5105400"/>
          </a:xfrm>
        </p:spPr>
        <p:txBody>
          <a:bodyPr>
            <a:normAutofit/>
          </a:bodyPr>
          <a:lstStyle/>
          <a:p>
            <a:pPr>
              <a:buNone/>
            </a:pPr>
            <a:endParaRPr lang="en-US" sz="2000" dirty="0">
              <a:latin typeface="Century Gothic" pitchFamily="34" charset="0"/>
            </a:endParaRPr>
          </a:p>
        </p:txBody>
      </p:sp>
      <p:sp>
        <p:nvSpPr>
          <p:cNvPr id="2050" name="AutoShape 2" descr="Desktop Computer Icon Vector Isolated Stock Illustration - Download Image  Now - Computer, Clip Art, Computer Keyboard - iStock"/>
          <p:cNvSpPr>
            <a:spLocks noChangeAspect="1" noChangeArrowheads="1"/>
          </p:cNvSpPr>
          <p:nvPr/>
        </p:nvSpPr>
        <p:spPr bwMode="auto">
          <a:xfrm>
            <a:off x="0" y="-866776"/>
            <a:ext cx="1733550" cy="17335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052" name="Picture 4" descr="Desktop Computer Icon Vector Isolated Stock Illustration - Download Image  Now - Computer, Clip Art, Computer Keyboard - iStock"/>
          <p:cNvPicPr>
            <a:picLocks noChangeAspect="1" noChangeArrowheads="1"/>
          </p:cNvPicPr>
          <p:nvPr/>
        </p:nvPicPr>
        <p:blipFill>
          <a:blip r:embed="rId3" cstate="print">
            <a:clrChange>
              <a:clrFrom>
                <a:srgbClr val="FFFFFF"/>
              </a:clrFrom>
              <a:clrTo>
                <a:srgbClr val="FFFFFF">
                  <a:alpha val="0"/>
                </a:srgbClr>
              </a:clrTo>
            </a:clrChange>
          </a:blip>
          <a:srcRect l="16949" t="20339" r="18644" b="22034"/>
          <a:stretch>
            <a:fillRect/>
          </a:stretch>
        </p:blipFill>
        <p:spPr bwMode="auto">
          <a:xfrm>
            <a:off x="381000" y="5029200"/>
            <a:ext cx="1107141" cy="990600"/>
          </a:xfrm>
          <a:prstGeom prst="rect">
            <a:avLst/>
          </a:prstGeom>
          <a:noFill/>
        </p:spPr>
      </p:pic>
      <p:pic>
        <p:nvPicPr>
          <p:cNvPr id="2054" name="Picture 6" descr="Free Clipart: File server | lyte"/>
          <p:cNvPicPr>
            <a:picLocks noChangeAspect="1" noChangeArrowheads="1"/>
          </p:cNvPicPr>
          <p:nvPr/>
        </p:nvPicPr>
        <p:blipFill>
          <a:blip r:embed="rId4" cstate="print"/>
          <a:srcRect/>
          <a:stretch>
            <a:fillRect/>
          </a:stretch>
        </p:blipFill>
        <p:spPr bwMode="auto">
          <a:xfrm>
            <a:off x="1828800" y="4800600"/>
            <a:ext cx="1097089" cy="1264656"/>
          </a:xfrm>
          <a:prstGeom prst="rect">
            <a:avLst/>
          </a:prstGeom>
          <a:noFill/>
        </p:spPr>
      </p:pic>
      <p:sp>
        <p:nvSpPr>
          <p:cNvPr id="2058" name="AutoShape 10" descr="Server Clip Art at Clker.com - vector clip art online, royalty free &amp;  public doma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0" name="AutoShape 12" descr="Server Clip Art at Clker.com - vector clip art online, royalty free &amp;  public doma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62" name="AutoShape 14" descr="Server Clip Art at Clker.com - vector clip art online, royalty free &amp;  public doma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5" name="TextBox 14"/>
          <p:cNvSpPr txBox="1"/>
          <p:nvPr/>
        </p:nvSpPr>
        <p:spPr>
          <a:xfrm>
            <a:off x="3581400" y="1524000"/>
            <a:ext cx="2133600" cy="523220"/>
          </a:xfrm>
          <a:prstGeom prst="rect">
            <a:avLst/>
          </a:prstGeom>
          <a:noFill/>
        </p:spPr>
        <p:txBody>
          <a:bodyPr wrap="square" rtlCol="0">
            <a:spAutoFit/>
          </a:bodyPr>
          <a:lstStyle/>
          <a:p>
            <a:r>
              <a:rPr lang="en-GB" sz="1400" dirty="0">
                <a:latin typeface="Century Gothic" pitchFamily="34" charset="0"/>
              </a:rPr>
              <a:t>Key distribution centre(KDC)(GREEN)</a:t>
            </a:r>
            <a:endParaRPr lang="en-US" sz="1400" dirty="0">
              <a:latin typeface="Century Gothic" pitchFamily="34" charset="0"/>
            </a:endParaRPr>
          </a:p>
        </p:txBody>
      </p:sp>
      <p:sp>
        <p:nvSpPr>
          <p:cNvPr id="16" name="TextBox 15"/>
          <p:cNvSpPr txBox="1"/>
          <p:nvPr/>
        </p:nvSpPr>
        <p:spPr>
          <a:xfrm>
            <a:off x="3276600" y="2057400"/>
            <a:ext cx="1828800" cy="523220"/>
          </a:xfrm>
          <a:prstGeom prst="rect">
            <a:avLst/>
          </a:prstGeom>
          <a:noFill/>
        </p:spPr>
        <p:txBody>
          <a:bodyPr wrap="square" rtlCol="0">
            <a:spAutoFit/>
          </a:bodyPr>
          <a:lstStyle/>
          <a:p>
            <a:r>
              <a:rPr lang="en-GB" sz="1400" dirty="0">
                <a:latin typeface="Century Gothic" pitchFamily="34" charset="0"/>
              </a:rPr>
              <a:t>Ticket Granting Server(TGS)</a:t>
            </a:r>
            <a:endParaRPr lang="en-US" sz="1400" dirty="0">
              <a:latin typeface="Century Gothic" pitchFamily="34" charset="0"/>
            </a:endParaRPr>
          </a:p>
        </p:txBody>
      </p:sp>
      <p:cxnSp>
        <p:nvCxnSpPr>
          <p:cNvPr id="18" name="Straight Connector 17"/>
          <p:cNvCxnSpPr/>
          <p:nvPr/>
        </p:nvCxnSpPr>
        <p:spPr>
          <a:xfrm flipH="1" flipV="1">
            <a:off x="990600" y="2819400"/>
            <a:ext cx="609600" cy="38100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flipV="1">
            <a:off x="1828800" y="2057400"/>
            <a:ext cx="685800" cy="46738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1066800" y="2057400"/>
            <a:ext cx="838200" cy="762000"/>
          </a:xfrm>
          <a:prstGeom prst="line">
            <a:avLst/>
          </a:prstGeom>
          <a:ln w="85725">
            <a:solidFill>
              <a:srgbClr val="FF0000"/>
            </a:solidFill>
          </a:ln>
        </p:spPr>
        <p:style>
          <a:lnRef idx="1">
            <a:schemeClr val="accent1"/>
          </a:lnRef>
          <a:fillRef idx="0">
            <a:schemeClr val="accent1"/>
          </a:fillRef>
          <a:effectRef idx="0">
            <a:schemeClr val="accent1"/>
          </a:effectRef>
          <a:fontRef idx="minor">
            <a:schemeClr val="tx1"/>
          </a:fontRef>
        </p:style>
      </p:cxnSp>
      <p:pic>
        <p:nvPicPr>
          <p:cNvPr id="2066" name="Picture 18" descr="Download Database Storage Data Storage Royalty-Free Vector Graphic - Pixabay"/>
          <p:cNvPicPr>
            <a:picLocks noChangeAspect="1" noChangeArrowheads="1"/>
          </p:cNvPicPr>
          <p:nvPr/>
        </p:nvPicPr>
        <p:blipFill>
          <a:blip r:embed="rId5" cstate="print"/>
          <a:srcRect/>
          <a:stretch>
            <a:fillRect/>
          </a:stretch>
        </p:blipFill>
        <p:spPr bwMode="auto">
          <a:xfrm>
            <a:off x="990600" y="1905000"/>
            <a:ext cx="784860" cy="866717"/>
          </a:xfrm>
          <a:prstGeom prst="rect">
            <a:avLst/>
          </a:prstGeom>
          <a:noFill/>
        </p:spPr>
      </p:pic>
      <p:pic>
        <p:nvPicPr>
          <p:cNvPr id="13" name="Picture 16" descr="Server 1 Icons PNG - Free PNG and Icons Downloads"/>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flipH="1">
            <a:off x="2286000" y="2286000"/>
            <a:ext cx="834206" cy="1285876"/>
          </a:xfrm>
          <a:prstGeom prst="rect">
            <a:avLst/>
          </a:prstGeom>
          <a:noFill/>
        </p:spPr>
      </p:pic>
      <p:pic>
        <p:nvPicPr>
          <p:cNvPr id="2064" name="Picture 16" descr="Server 1 Icons PNG - Free PNG and Icons Downloads"/>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flipH="1">
            <a:off x="1447800" y="2819400"/>
            <a:ext cx="834206" cy="1285876"/>
          </a:xfrm>
          <a:prstGeom prst="rect">
            <a:avLst/>
          </a:prstGeom>
          <a:noFill/>
        </p:spPr>
      </p:pic>
      <p:sp>
        <p:nvSpPr>
          <p:cNvPr id="26" name="TextBox 25"/>
          <p:cNvSpPr txBox="1"/>
          <p:nvPr/>
        </p:nvSpPr>
        <p:spPr>
          <a:xfrm>
            <a:off x="0" y="1219200"/>
            <a:ext cx="2590800" cy="523220"/>
          </a:xfrm>
          <a:prstGeom prst="rect">
            <a:avLst/>
          </a:prstGeom>
          <a:noFill/>
        </p:spPr>
        <p:txBody>
          <a:bodyPr wrap="square" rtlCol="0">
            <a:spAutoFit/>
          </a:bodyPr>
          <a:lstStyle/>
          <a:p>
            <a:r>
              <a:rPr lang="en-GB" sz="1400" dirty="0">
                <a:latin typeface="Century Gothic" pitchFamily="34" charset="0"/>
              </a:rPr>
              <a:t>Database store(user credentials stored here)</a:t>
            </a:r>
            <a:endParaRPr lang="en-US" sz="1400" dirty="0">
              <a:latin typeface="Century Gothic" pitchFamily="34" charset="0"/>
            </a:endParaRPr>
          </a:p>
        </p:txBody>
      </p:sp>
      <p:sp>
        <p:nvSpPr>
          <p:cNvPr id="27" name="TextBox 26"/>
          <p:cNvSpPr txBox="1"/>
          <p:nvPr/>
        </p:nvSpPr>
        <p:spPr>
          <a:xfrm>
            <a:off x="1676400" y="6096000"/>
            <a:ext cx="1828800" cy="307777"/>
          </a:xfrm>
          <a:prstGeom prst="rect">
            <a:avLst/>
          </a:prstGeom>
          <a:noFill/>
        </p:spPr>
        <p:txBody>
          <a:bodyPr wrap="square" rtlCol="0">
            <a:spAutoFit/>
          </a:bodyPr>
          <a:lstStyle/>
          <a:p>
            <a:r>
              <a:rPr lang="en-GB" sz="1400" dirty="0">
                <a:latin typeface="Century Gothic" pitchFamily="34" charset="0"/>
              </a:rPr>
              <a:t>File server</a:t>
            </a:r>
            <a:endParaRPr lang="en-US" sz="1400" dirty="0">
              <a:latin typeface="Century Gothic" pitchFamily="34" charset="0"/>
            </a:endParaRPr>
          </a:p>
        </p:txBody>
      </p:sp>
      <p:sp>
        <p:nvSpPr>
          <p:cNvPr id="30" name="TextBox 29"/>
          <p:cNvSpPr txBox="1"/>
          <p:nvPr/>
        </p:nvSpPr>
        <p:spPr>
          <a:xfrm>
            <a:off x="685800" y="6096000"/>
            <a:ext cx="762000" cy="307777"/>
          </a:xfrm>
          <a:prstGeom prst="rect">
            <a:avLst/>
          </a:prstGeom>
          <a:noFill/>
        </p:spPr>
        <p:txBody>
          <a:bodyPr wrap="square" rtlCol="0">
            <a:spAutoFit/>
          </a:bodyPr>
          <a:lstStyle/>
          <a:p>
            <a:r>
              <a:rPr lang="en-GB" sz="1400" dirty="0">
                <a:latin typeface="Century Gothic" pitchFamily="34" charset="0"/>
              </a:rPr>
              <a:t>Client</a:t>
            </a:r>
            <a:endParaRPr lang="en-US" sz="1400" dirty="0">
              <a:latin typeface="Century Gothic" pitchFamily="34" charset="0"/>
            </a:endParaRPr>
          </a:p>
        </p:txBody>
      </p:sp>
      <p:sp>
        <p:nvSpPr>
          <p:cNvPr id="31" name="TextBox 30"/>
          <p:cNvSpPr txBox="1"/>
          <p:nvPr/>
        </p:nvSpPr>
        <p:spPr>
          <a:xfrm>
            <a:off x="2362200" y="1143000"/>
            <a:ext cx="7620000" cy="369332"/>
          </a:xfrm>
          <a:prstGeom prst="rect">
            <a:avLst/>
          </a:prstGeom>
          <a:noFill/>
        </p:spPr>
        <p:txBody>
          <a:bodyPr wrap="square" rtlCol="0">
            <a:spAutoFit/>
          </a:bodyPr>
          <a:lstStyle/>
          <a:p>
            <a:r>
              <a:rPr lang="en-GB" dirty="0">
                <a:latin typeface="Century Gothic" pitchFamily="34" charset="0"/>
              </a:rPr>
              <a:t>In this example the client wants to access the file server.</a:t>
            </a:r>
            <a:endParaRPr lang="en-US" dirty="0">
              <a:latin typeface="Century Gothic" pitchFamily="34" charset="0"/>
            </a:endParaRPr>
          </a:p>
        </p:txBody>
      </p:sp>
      <p:sp>
        <p:nvSpPr>
          <p:cNvPr id="32" name="TextBox 31"/>
          <p:cNvSpPr txBox="1"/>
          <p:nvPr/>
        </p:nvSpPr>
        <p:spPr>
          <a:xfrm>
            <a:off x="685800" y="4114800"/>
            <a:ext cx="1828800" cy="523220"/>
          </a:xfrm>
          <a:prstGeom prst="rect">
            <a:avLst/>
          </a:prstGeom>
          <a:noFill/>
        </p:spPr>
        <p:txBody>
          <a:bodyPr wrap="square" rtlCol="0">
            <a:spAutoFit/>
          </a:bodyPr>
          <a:lstStyle/>
          <a:p>
            <a:r>
              <a:rPr lang="en-GB" sz="1400" dirty="0">
                <a:latin typeface="Century Gothic" pitchFamily="34" charset="0"/>
              </a:rPr>
              <a:t>Authentication server</a:t>
            </a:r>
            <a:endParaRPr lang="en-US" sz="1400" dirty="0">
              <a:latin typeface="Century Gothic" pitchFamily="34" charset="0"/>
            </a:endParaRPr>
          </a:p>
        </p:txBody>
      </p:sp>
      <p:sp>
        <p:nvSpPr>
          <p:cNvPr id="33" name="Rectangle 32"/>
          <p:cNvSpPr/>
          <p:nvPr/>
        </p:nvSpPr>
        <p:spPr>
          <a:xfrm>
            <a:off x="609600" y="1752600"/>
            <a:ext cx="2590800" cy="23622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flipH="1">
            <a:off x="3124200" y="1752600"/>
            <a:ext cx="533400" cy="431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1219200" y="3962400"/>
            <a:ext cx="304800" cy="2286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6" idx="1"/>
          </p:cNvCxnSpPr>
          <p:nvPr/>
        </p:nvCxnSpPr>
        <p:spPr>
          <a:xfrm flipH="1">
            <a:off x="3048000" y="2319010"/>
            <a:ext cx="228600" cy="34799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505200" y="2514600"/>
            <a:ext cx="5334000" cy="4708981"/>
          </a:xfrm>
          <a:prstGeom prst="rect">
            <a:avLst/>
          </a:prstGeom>
          <a:noFill/>
        </p:spPr>
        <p:txBody>
          <a:bodyPr wrap="square" rtlCol="0">
            <a:spAutoFit/>
          </a:bodyPr>
          <a:lstStyle/>
          <a:p>
            <a:pPr marL="342900" lvl="0" indent="-342900">
              <a:buFont typeface="+mj-lt"/>
              <a:buAutoNum type="arabicPeriod"/>
            </a:pPr>
            <a:r>
              <a:rPr lang="en-GB" sz="1200" dirty="0">
                <a:latin typeface="Century Gothic" pitchFamily="34" charset="0"/>
              </a:rPr>
              <a:t>The client will make a request to the KDC. It will first go to the AS. The request is encrypted with a secret key.</a:t>
            </a:r>
            <a:endParaRPr lang="en-US" sz="1200" dirty="0">
              <a:latin typeface="Century Gothic" pitchFamily="34" charset="0"/>
            </a:endParaRPr>
          </a:p>
          <a:p>
            <a:pPr marL="342900" lvl="0" indent="-342900">
              <a:buFont typeface="+mj-lt"/>
              <a:buAutoNum type="arabicPeriod"/>
            </a:pPr>
            <a:r>
              <a:rPr lang="en-GB" sz="1200" dirty="0">
                <a:latin typeface="Century Gothic" pitchFamily="34" charset="0"/>
              </a:rPr>
              <a:t>When authentication server gets the client request it will retrieve clients password from database based on </a:t>
            </a:r>
            <a:r>
              <a:rPr lang="en-GB" sz="1200" dirty="0" err="1">
                <a:latin typeface="Century Gothic" pitchFamily="34" charset="0"/>
              </a:rPr>
              <a:t>userID</a:t>
            </a:r>
            <a:r>
              <a:rPr lang="en-GB" sz="1200" dirty="0">
                <a:latin typeface="Century Gothic" pitchFamily="34" charset="0"/>
              </a:rPr>
              <a:t> credentials stored.</a:t>
            </a:r>
            <a:endParaRPr lang="en-US" sz="1200" dirty="0">
              <a:latin typeface="Century Gothic" pitchFamily="34" charset="0"/>
            </a:endParaRPr>
          </a:p>
          <a:p>
            <a:pPr marL="342900" lvl="0" indent="-342900">
              <a:buFont typeface="+mj-lt"/>
              <a:buAutoNum type="arabicPeriod"/>
            </a:pPr>
            <a:r>
              <a:rPr lang="en-US" sz="1200" dirty="0">
                <a:latin typeface="Century Gothic" pitchFamily="34" charset="0"/>
              </a:rPr>
              <a:t>The c</a:t>
            </a:r>
            <a:r>
              <a:rPr lang="en-GB" sz="1200" dirty="0" err="1">
                <a:latin typeface="Century Gothic" pitchFamily="34" charset="0"/>
              </a:rPr>
              <a:t>lient’s</a:t>
            </a:r>
            <a:r>
              <a:rPr lang="en-GB" sz="1200" dirty="0">
                <a:latin typeface="Century Gothic" pitchFamily="34" charset="0"/>
              </a:rPr>
              <a:t> password is used to decrypt the client’s request. The client is now verified.</a:t>
            </a:r>
            <a:endParaRPr lang="en-US" sz="1200" dirty="0">
              <a:latin typeface="Century Gothic" pitchFamily="34" charset="0"/>
            </a:endParaRPr>
          </a:p>
          <a:p>
            <a:pPr marL="342900" lvl="0" indent="-342900">
              <a:buFont typeface="+mj-lt"/>
              <a:buAutoNum type="arabicPeriod"/>
            </a:pPr>
            <a:r>
              <a:rPr lang="en-GB" sz="1200" dirty="0">
                <a:latin typeface="Century Gothic" pitchFamily="34" charset="0"/>
              </a:rPr>
              <a:t>The AS sends back a ticket which is called a ticket granting ticket(TGT) back to the client which is encrypted with another secret key. </a:t>
            </a:r>
            <a:endParaRPr lang="en-US" sz="1200" dirty="0">
              <a:latin typeface="Century Gothic" pitchFamily="34" charset="0"/>
            </a:endParaRPr>
          </a:p>
          <a:p>
            <a:pPr marL="342900" indent="-342900">
              <a:buFont typeface="+mj-lt"/>
              <a:buAutoNum type="arabicPeriod"/>
            </a:pPr>
            <a:r>
              <a:rPr lang="en-GB" sz="1200" dirty="0">
                <a:latin typeface="Century Gothic" pitchFamily="34" charset="0"/>
              </a:rPr>
              <a:t>When the client receives the encrypted TGT then the client sends this to the (TGS) along with its request e.g. I want to access file server</a:t>
            </a:r>
            <a:endParaRPr lang="en-US" sz="1200" dirty="0">
              <a:latin typeface="Century Gothic" pitchFamily="34" charset="0"/>
            </a:endParaRPr>
          </a:p>
          <a:p>
            <a:pPr marL="342900" lvl="0" indent="-342900">
              <a:buFont typeface="+mj-lt"/>
              <a:buAutoNum type="arabicPeriod"/>
            </a:pPr>
            <a:r>
              <a:rPr lang="en-GB" sz="1200" dirty="0">
                <a:latin typeface="Century Gothic" pitchFamily="34" charset="0"/>
              </a:rPr>
              <a:t>When the TGS gets the TGT it decrypts the ticket with the private key shared with the AS.</a:t>
            </a:r>
            <a:endParaRPr lang="en-US" sz="1200" dirty="0">
              <a:latin typeface="Century Gothic" pitchFamily="34" charset="0"/>
            </a:endParaRPr>
          </a:p>
          <a:p>
            <a:pPr marL="342900" lvl="0" indent="-342900">
              <a:buFont typeface="+mj-lt"/>
              <a:buAutoNum type="arabicPeriod"/>
            </a:pPr>
            <a:r>
              <a:rPr lang="en-GB" sz="1200" dirty="0">
                <a:latin typeface="Century Gothic" pitchFamily="34" charset="0"/>
              </a:rPr>
              <a:t>The TGS issues the client with a token which is encrypted with another secret key.</a:t>
            </a:r>
          </a:p>
          <a:p>
            <a:pPr marL="342900" lvl="0" indent="-342900">
              <a:buFont typeface="+mj-lt"/>
              <a:buAutoNum type="arabicPeriod"/>
            </a:pPr>
            <a:r>
              <a:rPr lang="en-GB" sz="1200" dirty="0">
                <a:latin typeface="Century Gothic" pitchFamily="34" charset="0"/>
              </a:rPr>
              <a:t>The client sends token to the file server.</a:t>
            </a:r>
            <a:endParaRPr lang="en-US" sz="1200" dirty="0">
              <a:latin typeface="Century Gothic" pitchFamily="34" charset="0"/>
            </a:endParaRPr>
          </a:p>
          <a:p>
            <a:pPr marL="342900" lvl="0" indent="-342900">
              <a:buFont typeface="+mj-lt"/>
              <a:buAutoNum type="arabicPeriod"/>
            </a:pPr>
            <a:r>
              <a:rPr lang="en-GB" sz="1200" dirty="0">
                <a:latin typeface="Century Gothic" pitchFamily="34" charset="0"/>
              </a:rPr>
              <a:t>The file server decrypts token with secret key (this key is shared between the TGS and file server)</a:t>
            </a:r>
            <a:endParaRPr lang="en-US" sz="1200" dirty="0">
              <a:latin typeface="Century Gothic" pitchFamily="34" charset="0"/>
            </a:endParaRPr>
          </a:p>
          <a:p>
            <a:pPr marL="342900" lvl="0" indent="-342900">
              <a:buFont typeface="+mj-lt"/>
              <a:buAutoNum type="arabicPeriod"/>
            </a:pPr>
            <a:r>
              <a:rPr lang="en-GB" sz="1200" dirty="0">
                <a:latin typeface="Century Gothic" pitchFamily="34" charset="0"/>
              </a:rPr>
              <a:t>The file server allows the client to use it resources for a certain period of time according to the token time period</a:t>
            </a:r>
            <a:endParaRPr lang="en-US" sz="1200" dirty="0">
              <a:latin typeface="Century Gothic" pitchFamily="34" charset="0"/>
            </a:endParaRPr>
          </a:p>
          <a:p>
            <a:pPr marL="342900" indent="-342900">
              <a:buFont typeface="+mj-lt"/>
              <a:buAutoNum type="arabicPeriod"/>
            </a:pPr>
            <a:endParaRPr lang="en-GB" sz="1200" dirty="0">
              <a:solidFill>
                <a:srgbClr val="404040"/>
              </a:solidFill>
              <a:latin typeface="Century Gothic" pitchFamily="34" charset="0"/>
            </a:endParaRPr>
          </a:p>
          <a:p>
            <a:pPr marL="342900" indent="-342900">
              <a:buFont typeface="+mj-lt"/>
              <a:buAutoNum type="arabicPeriod"/>
            </a:pPr>
            <a:endParaRPr lang="en-GB" sz="1200" b="1" dirty="0">
              <a:latin typeface="Century Gothic" pitchFamily="34" charset="0"/>
            </a:endParaRPr>
          </a:p>
          <a:p>
            <a:pPr marL="342900" indent="-342900">
              <a:buFont typeface="+mj-lt"/>
              <a:buAutoNum type="arabicPeriod"/>
            </a:pPr>
            <a:endParaRPr lang="en-US" sz="1200" dirty="0">
              <a:latin typeface="Century Gothic" pitchFamily="34" charset="0"/>
            </a:endParaRPr>
          </a:p>
        </p:txBody>
      </p:sp>
      <p:sp>
        <p:nvSpPr>
          <p:cNvPr id="47" name="TextBox 46"/>
          <p:cNvSpPr txBox="1"/>
          <p:nvPr/>
        </p:nvSpPr>
        <p:spPr>
          <a:xfrm>
            <a:off x="5715000" y="2133600"/>
            <a:ext cx="1066800" cy="369332"/>
          </a:xfrm>
          <a:prstGeom prst="rect">
            <a:avLst/>
          </a:prstGeom>
          <a:noFill/>
        </p:spPr>
        <p:txBody>
          <a:bodyPr wrap="square" rtlCol="0">
            <a:spAutoFit/>
          </a:bodyPr>
          <a:lstStyle/>
          <a:p>
            <a:r>
              <a:rPr lang="en-GB" b="1" u="sng" dirty="0">
                <a:latin typeface="Century Gothic" pitchFamily="34" charset="0"/>
              </a:rPr>
              <a:t>Steps</a:t>
            </a:r>
            <a:endParaRPr lang="en-US" b="1" u="sng" dirty="0">
              <a:latin typeface="Century Gothic" pitchFamily="34" charset="0"/>
            </a:endParaRPr>
          </a:p>
        </p:txBody>
      </p:sp>
      <p:cxnSp>
        <p:nvCxnSpPr>
          <p:cNvPr id="48" name="Straight Arrow Connector 47"/>
          <p:cNvCxnSpPr>
            <a:endCxn id="2066" idx="1"/>
          </p:cNvCxnSpPr>
          <p:nvPr/>
        </p:nvCxnSpPr>
        <p:spPr>
          <a:xfrm>
            <a:off x="609600" y="1752600"/>
            <a:ext cx="381000" cy="58575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925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fontScale="90000"/>
          </a:bodyPr>
          <a:lstStyle/>
          <a:p>
            <a:r>
              <a:rPr lang="en-US" sz="4800" b="1" dirty="0">
                <a:latin typeface="Century Gothic" pitchFamily="34" charset="0"/>
              </a:rPr>
              <a:t>Certificate based authentication</a:t>
            </a:r>
          </a:p>
        </p:txBody>
      </p:sp>
      <p:sp>
        <p:nvSpPr>
          <p:cNvPr id="3" name="Content Placeholder 2"/>
          <p:cNvSpPr>
            <a:spLocks noGrp="1"/>
          </p:cNvSpPr>
          <p:nvPr>
            <p:ph idx="1"/>
          </p:nvPr>
        </p:nvSpPr>
        <p:spPr>
          <a:xfrm>
            <a:off x="228600" y="1781460"/>
            <a:ext cx="8458200" cy="4314540"/>
          </a:xfrm>
        </p:spPr>
        <p:txBody>
          <a:bodyPr>
            <a:normAutofit lnSpcReduction="10000"/>
          </a:bodyPr>
          <a:lstStyle/>
          <a:p>
            <a:pPr>
              <a:buNone/>
            </a:pPr>
            <a:r>
              <a:rPr lang="en-GB" sz="2400" dirty="0">
                <a:solidFill>
                  <a:srgbClr val="404040"/>
                </a:solidFill>
                <a:latin typeface="Century Gothic" pitchFamily="34" charset="0"/>
              </a:rPr>
              <a:t>	This uses a digital certificate to identify a client on a network. In a business network, a user must be issued a certificate for their device which will be stored on it locally. This digital certificate is used to encrypt data (with the certificates key) that can be sent to the server and decrypted (using the servers private key) to authenticate the user. The user will then be authorised to access the resources.</a:t>
            </a:r>
          </a:p>
          <a:p>
            <a:pPr>
              <a:buNone/>
            </a:pPr>
            <a:r>
              <a:rPr lang="en-GB" sz="2400" dirty="0">
                <a:solidFill>
                  <a:srgbClr val="404040"/>
                </a:solidFill>
                <a:latin typeface="Century Gothic" pitchFamily="34" charset="0"/>
              </a:rPr>
              <a:t>	This is usually used alongside a username and password system and adds far greater security to it by ensuring only authorised devices can access the network resources.</a:t>
            </a:r>
          </a:p>
          <a:p>
            <a:pPr>
              <a:buNone/>
            </a:pPr>
            <a:endParaRPr lang="en-US" sz="2000" dirty="0">
              <a:latin typeface="Century Gothic" pitchFamily="34" charset="0"/>
            </a:endParaRPr>
          </a:p>
        </p:txBody>
      </p:sp>
    </p:spTree>
    <p:extLst>
      <p:ext uri="{BB962C8B-B14F-4D97-AF65-F5344CB8AC3E}">
        <p14:creationId xmlns:p14="http://schemas.microsoft.com/office/powerpoint/2010/main" val="343937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fontScale="90000"/>
          </a:bodyPr>
          <a:lstStyle/>
          <a:p>
            <a:r>
              <a:rPr lang="en-US" sz="4800" b="1" dirty="0">
                <a:latin typeface="Century Gothic" pitchFamily="34" charset="0"/>
              </a:rPr>
              <a:t>Digital certificates &amp; Certificate authorities</a:t>
            </a:r>
          </a:p>
        </p:txBody>
      </p:sp>
      <p:sp>
        <p:nvSpPr>
          <p:cNvPr id="3" name="Content Placeholder 2"/>
          <p:cNvSpPr>
            <a:spLocks noGrp="1"/>
          </p:cNvSpPr>
          <p:nvPr>
            <p:ph idx="1"/>
          </p:nvPr>
        </p:nvSpPr>
        <p:spPr>
          <a:xfrm>
            <a:off x="228600" y="1781460"/>
            <a:ext cx="8458200" cy="4314540"/>
          </a:xfrm>
        </p:spPr>
        <p:txBody>
          <a:bodyPr>
            <a:normAutofit/>
          </a:bodyPr>
          <a:lstStyle/>
          <a:p>
            <a:pPr>
              <a:buNone/>
            </a:pPr>
            <a:r>
              <a:rPr lang="en-GB" sz="2400" dirty="0">
                <a:solidFill>
                  <a:srgbClr val="404040"/>
                </a:solidFill>
                <a:latin typeface="Century Gothic" pitchFamily="34" charset="0"/>
              </a:rPr>
              <a:t>	A digital certificate (or public key certificate) is an electronic document that verifies that the sender of a message over a network is who they say they are. It also provides the information the recipient requires in order to encrypt a response (i.e. the senders public key).</a:t>
            </a:r>
          </a:p>
          <a:p>
            <a:pPr>
              <a:buNone/>
            </a:pPr>
            <a:r>
              <a:rPr lang="en-GB" sz="2400" dirty="0">
                <a:solidFill>
                  <a:srgbClr val="404040"/>
                </a:solidFill>
                <a:latin typeface="Century Gothic" pitchFamily="34" charset="0"/>
              </a:rPr>
              <a:t>	A certificate authority issues digital certificates to organisations. When a browser receives a digital certificate, it will verify the identity of the certificate sender with the CA, so they know the data they’re sending is going to the correct destination.</a:t>
            </a:r>
          </a:p>
          <a:p>
            <a:pPr>
              <a:buNone/>
            </a:pPr>
            <a:endParaRPr lang="en-US" sz="2000" dirty="0">
              <a:latin typeface="Century Gothic" pitchFamily="34" charset="0"/>
            </a:endParaRPr>
          </a:p>
        </p:txBody>
      </p:sp>
    </p:spTree>
    <p:extLst>
      <p:ext uri="{BB962C8B-B14F-4D97-AF65-F5344CB8AC3E}">
        <p14:creationId xmlns:p14="http://schemas.microsoft.com/office/powerpoint/2010/main" val="2703978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fontScale="90000"/>
          </a:bodyPr>
          <a:lstStyle/>
          <a:p>
            <a:r>
              <a:rPr lang="en-US" sz="4800" b="1" dirty="0">
                <a:latin typeface="Century Gothic" pitchFamily="34" charset="0"/>
              </a:rPr>
              <a:t>Anti-virus software and detection techniques</a:t>
            </a:r>
          </a:p>
        </p:txBody>
      </p:sp>
      <p:sp>
        <p:nvSpPr>
          <p:cNvPr id="3" name="Content Placeholder 2"/>
          <p:cNvSpPr>
            <a:spLocks noGrp="1"/>
          </p:cNvSpPr>
          <p:nvPr>
            <p:ph idx="1"/>
          </p:nvPr>
        </p:nvSpPr>
        <p:spPr>
          <a:xfrm>
            <a:off x="152400" y="1600200"/>
            <a:ext cx="8763000" cy="4800600"/>
          </a:xfrm>
        </p:spPr>
        <p:txBody>
          <a:bodyPr>
            <a:normAutofit/>
          </a:bodyPr>
          <a:lstStyle/>
          <a:p>
            <a:pPr>
              <a:buNone/>
            </a:pPr>
            <a:r>
              <a:rPr lang="en-US" sz="2000" dirty="0">
                <a:latin typeface="Century Gothic" pitchFamily="34" charset="0"/>
              </a:rPr>
              <a:t>	Anti virus software is a utility program that is used to protect from malware. It </a:t>
            </a:r>
            <a:r>
              <a:rPr lang="en-GB" sz="2000" dirty="0">
                <a:solidFill>
                  <a:srgbClr val="404040"/>
                </a:solidFill>
                <a:latin typeface="Century Gothic" pitchFamily="34" charset="0"/>
              </a:rPr>
              <a:t>usually detects malware through the use of “</a:t>
            </a:r>
            <a:r>
              <a:rPr lang="en-GB" sz="2000" b="1" dirty="0">
                <a:solidFill>
                  <a:srgbClr val="404040"/>
                </a:solidFill>
                <a:latin typeface="Century Gothic" pitchFamily="34" charset="0"/>
              </a:rPr>
              <a:t>signature detection</a:t>
            </a:r>
            <a:r>
              <a:rPr lang="en-GB" sz="2000" dirty="0">
                <a:solidFill>
                  <a:srgbClr val="404040"/>
                </a:solidFill>
                <a:latin typeface="Century Gothic" pitchFamily="34" charset="0"/>
              </a:rPr>
              <a:t>”. The anti-virus companies analyse malware and identify a pattern (the signature) for the malware code. This acts like a fingerprint that can be compared to programs on your hard disk to identify the viruses.</a:t>
            </a:r>
          </a:p>
          <a:p>
            <a:pPr>
              <a:buNone/>
            </a:pPr>
            <a:endParaRPr lang="en-GB" sz="2000" dirty="0">
              <a:solidFill>
                <a:srgbClr val="404040"/>
              </a:solidFill>
              <a:latin typeface="Century Gothic" pitchFamily="34" charset="0"/>
            </a:endParaRPr>
          </a:p>
          <a:p>
            <a:pPr>
              <a:buNone/>
            </a:pPr>
            <a:r>
              <a:rPr lang="en-GB" sz="2000" dirty="0">
                <a:solidFill>
                  <a:srgbClr val="404040"/>
                </a:solidFill>
                <a:latin typeface="Century Gothic" pitchFamily="34" charset="0"/>
              </a:rPr>
              <a:t>	However, it is common for anti-virus software to also use “</a:t>
            </a:r>
            <a:r>
              <a:rPr lang="en-GB" sz="2000" b="1" dirty="0">
                <a:solidFill>
                  <a:srgbClr val="404040"/>
                </a:solidFill>
                <a:latin typeface="Century Gothic" pitchFamily="34" charset="0"/>
              </a:rPr>
              <a:t>heuristic detection</a:t>
            </a:r>
            <a:r>
              <a:rPr lang="en-GB" sz="2000" dirty="0">
                <a:solidFill>
                  <a:srgbClr val="404040"/>
                </a:solidFill>
                <a:latin typeface="Century Gothic" pitchFamily="34" charset="0"/>
              </a:rPr>
              <a:t>”. With heuristic detection, the anti-virus monitors the behaviour of programs and detects anything that appears suspicious, such as trying to copy itself into another program. This allows the anti-virus software to identify malware, even without the virus signature</a:t>
            </a:r>
          </a:p>
          <a:p>
            <a:pPr>
              <a:buNone/>
            </a:pPr>
            <a:endParaRPr lang="en-US" sz="2000" dirty="0">
              <a:latin typeface="Century Gothic" pitchFamily="34" charset="0"/>
            </a:endParaRPr>
          </a:p>
        </p:txBody>
      </p:sp>
    </p:spTree>
    <p:extLst>
      <p:ext uri="{BB962C8B-B14F-4D97-AF65-F5344CB8AC3E}">
        <p14:creationId xmlns:p14="http://schemas.microsoft.com/office/powerpoint/2010/main" val="2823460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a:bodyPr>
          <a:lstStyle/>
          <a:p>
            <a:r>
              <a:rPr lang="en-US" sz="4800" b="1" dirty="0">
                <a:latin typeface="Century Gothic" pitchFamily="34" charset="0"/>
              </a:rPr>
              <a:t>Use of Encryption</a:t>
            </a:r>
          </a:p>
        </p:txBody>
      </p:sp>
      <p:sp>
        <p:nvSpPr>
          <p:cNvPr id="3" name="Content Placeholder 2"/>
          <p:cNvSpPr>
            <a:spLocks noGrp="1"/>
          </p:cNvSpPr>
          <p:nvPr>
            <p:ph idx="1"/>
          </p:nvPr>
        </p:nvSpPr>
        <p:spPr>
          <a:xfrm>
            <a:off x="228600" y="1524000"/>
            <a:ext cx="8686800" cy="4876800"/>
          </a:xfrm>
        </p:spPr>
        <p:txBody>
          <a:bodyPr>
            <a:normAutofit fontScale="77500" lnSpcReduction="20000"/>
          </a:bodyPr>
          <a:lstStyle/>
          <a:p>
            <a:pPr marL="0">
              <a:buNone/>
            </a:pPr>
            <a:r>
              <a:rPr lang="en-GB" sz="2000" dirty="0">
                <a:solidFill>
                  <a:srgbClr val="404040"/>
                </a:solidFill>
                <a:latin typeface="Century Gothic" pitchFamily="34" charset="0"/>
              </a:rPr>
              <a:t>Websites like </a:t>
            </a:r>
            <a:r>
              <a:rPr lang="en-GB" sz="2000" dirty="0" err="1">
                <a:solidFill>
                  <a:srgbClr val="404040"/>
                </a:solidFill>
                <a:latin typeface="Century Gothic" pitchFamily="34" charset="0"/>
              </a:rPr>
              <a:t>Facebook</a:t>
            </a:r>
            <a:r>
              <a:rPr lang="en-GB" sz="2000" dirty="0">
                <a:solidFill>
                  <a:srgbClr val="404040"/>
                </a:solidFill>
                <a:latin typeface="Century Gothic" pitchFamily="34" charset="0"/>
              </a:rPr>
              <a:t> require us to choose a password which they will store on their servers. If the website’s servers are hacked, they could gain access to all the user details, including the password. This is why stored passwords should always be encrypted. This way if a hacker accesses the website’s server, they will only have the encrypted password, which means they won’t be able to use it.</a:t>
            </a:r>
          </a:p>
          <a:p>
            <a:pPr marL="0">
              <a:buNone/>
            </a:pPr>
            <a:endParaRPr lang="en-GB" sz="2000" dirty="0">
              <a:solidFill>
                <a:srgbClr val="404040"/>
              </a:solidFill>
              <a:latin typeface="Century Gothic" pitchFamily="34" charset="0"/>
            </a:endParaRPr>
          </a:p>
          <a:p>
            <a:pPr marL="0">
              <a:buNone/>
            </a:pPr>
            <a:r>
              <a:rPr lang="en-GB" sz="2000" dirty="0">
                <a:solidFill>
                  <a:srgbClr val="404040"/>
                </a:solidFill>
                <a:latin typeface="Century Gothic" pitchFamily="34" charset="0"/>
              </a:rPr>
              <a:t>Encrypting files, folders and discs is sometimes used where greater security is needed. For example, if you’re storing confidential data, such as financial records, on a shared computer, the device could be used by people who shouldn’t have access to that financial data. We, therefore, need some way of preventing others from accessing that data on the device. We do this by encrypting specific areas of our computer so that the other users of the computer system will not be able to access them.</a:t>
            </a:r>
          </a:p>
          <a:p>
            <a:pPr marL="0">
              <a:buNone/>
            </a:pPr>
            <a:endParaRPr lang="en-GB" sz="2000" dirty="0">
              <a:solidFill>
                <a:srgbClr val="404040"/>
              </a:solidFill>
              <a:latin typeface="Century Gothic" pitchFamily="34" charset="0"/>
            </a:endParaRPr>
          </a:p>
          <a:p>
            <a:pPr marL="0">
              <a:buNone/>
            </a:pPr>
            <a:r>
              <a:rPr lang="en-GB" sz="2000" dirty="0">
                <a:solidFill>
                  <a:srgbClr val="404040"/>
                </a:solidFill>
                <a:latin typeface="Century Gothic" pitchFamily="34" charset="0"/>
              </a:rPr>
              <a:t>Digital rights management refers to a technology which attempts to control access to copyrighted material. DRM often uses encryption to protect copyright material in this way. So, for example, a movie may be encrypted, and the end user will require a decryption key in order to watch the movie. This might be provided through online authentication, or by being built-in to your Blue-Ray player.</a:t>
            </a:r>
          </a:p>
          <a:p>
            <a:pPr marL="0">
              <a:buNone/>
            </a:pPr>
            <a:endParaRPr lang="en-GB" sz="2000" dirty="0">
              <a:solidFill>
                <a:srgbClr val="404040"/>
              </a:solidFill>
              <a:latin typeface="Century Gothic" pitchFamily="34" charset="0"/>
            </a:endParaRPr>
          </a:p>
          <a:p>
            <a:pPr marL="0">
              <a:buNone/>
            </a:pPr>
            <a:r>
              <a:rPr lang="en-GB" sz="2000" dirty="0">
                <a:solidFill>
                  <a:srgbClr val="404040"/>
                </a:solidFill>
                <a:latin typeface="Century Gothic" pitchFamily="34" charset="0"/>
              </a:rPr>
              <a:t>Many devices, particularly mobile devices like </a:t>
            </a:r>
            <a:r>
              <a:rPr lang="en-GB" sz="2000" dirty="0" err="1">
                <a:solidFill>
                  <a:srgbClr val="404040"/>
                </a:solidFill>
                <a:latin typeface="Century Gothic" pitchFamily="34" charset="0"/>
              </a:rPr>
              <a:t>smartphones</a:t>
            </a:r>
            <a:r>
              <a:rPr lang="en-GB" sz="2000" dirty="0">
                <a:solidFill>
                  <a:srgbClr val="404040"/>
                </a:solidFill>
                <a:latin typeface="Century Gothic" pitchFamily="34" charset="0"/>
              </a:rPr>
              <a:t> and tablets, come with built-in encryption. This encrypts our data on our mobile devices, including messages we send. This provides great security for our device which is needed as we store and send so much confidential data on them nowadays.</a:t>
            </a:r>
          </a:p>
          <a:p>
            <a:pPr>
              <a:buNone/>
            </a:pPr>
            <a:endParaRPr lang="en-US" sz="1800" dirty="0">
              <a:latin typeface="Century Gothic" pitchFamily="34" charset="0"/>
            </a:endParaRPr>
          </a:p>
          <a:p>
            <a:pPr marL="0">
              <a:buNone/>
            </a:pPr>
            <a:endParaRPr lang="en-GB" sz="2000" dirty="0">
              <a:solidFill>
                <a:srgbClr val="404040"/>
              </a:solidFill>
              <a:latin typeface="Century Gothic" pitchFamily="34" charset="0"/>
            </a:endParaRPr>
          </a:p>
          <a:p>
            <a:pPr marL="0">
              <a:buNone/>
            </a:pPr>
            <a:endParaRPr lang="en-GB" sz="2000" dirty="0">
              <a:solidFill>
                <a:srgbClr val="404040"/>
              </a:solidFill>
              <a:latin typeface="Century Gothic" pitchFamily="34" charset="0"/>
            </a:endParaRPr>
          </a:p>
          <a:p>
            <a:pPr marL="0">
              <a:buNone/>
            </a:pPr>
            <a:endParaRPr lang="en-GB" sz="2000" dirty="0">
              <a:solidFill>
                <a:srgbClr val="404040"/>
              </a:solidFill>
              <a:latin typeface="Century Gothic" pitchFamily="34" charset="0"/>
            </a:endParaRPr>
          </a:p>
          <a:p>
            <a:pPr marL="0">
              <a:buNone/>
            </a:pPr>
            <a:endParaRPr lang="en-US" sz="2000" dirty="0">
              <a:latin typeface="Century Gothic" pitchFamily="34" charset="0"/>
            </a:endParaRPr>
          </a:p>
        </p:txBody>
      </p:sp>
    </p:spTree>
    <p:extLst>
      <p:ext uri="{BB962C8B-B14F-4D97-AF65-F5344CB8AC3E}">
        <p14:creationId xmlns:p14="http://schemas.microsoft.com/office/powerpoint/2010/main" val="2213943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a:bodyPr>
          <a:lstStyle/>
          <a:p>
            <a:r>
              <a:rPr lang="en-US" sz="4800" b="1" dirty="0">
                <a:latin typeface="Century Gothic" pitchFamily="34" charset="0"/>
              </a:rPr>
              <a:t>The Onion Router (TOR)</a:t>
            </a:r>
          </a:p>
        </p:txBody>
      </p:sp>
      <p:sp>
        <p:nvSpPr>
          <p:cNvPr id="3" name="Content Placeholder 2"/>
          <p:cNvSpPr>
            <a:spLocks noGrp="1"/>
          </p:cNvSpPr>
          <p:nvPr>
            <p:ph idx="1"/>
          </p:nvPr>
        </p:nvSpPr>
        <p:spPr>
          <a:xfrm>
            <a:off x="228600" y="1781460"/>
            <a:ext cx="8458200" cy="4543140"/>
          </a:xfrm>
        </p:spPr>
        <p:txBody>
          <a:bodyPr>
            <a:normAutofit lnSpcReduction="10000"/>
          </a:bodyPr>
          <a:lstStyle/>
          <a:p>
            <a:pPr>
              <a:buNone/>
            </a:pPr>
            <a:r>
              <a:rPr lang="en-GB" sz="2400" dirty="0">
                <a:solidFill>
                  <a:srgbClr val="404040"/>
                </a:solidFill>
                <a:latin typeface="Century Gothic" pitchFamily="34" charset="0"/>
              </a:rPr>
              <a:t>	TOR is a method for individuals to use the internet with anonymity. TOR encrypts the data multiple times, which then passes it through multiple relay servers which each remove a layer of encryption. Once each layer is removed the original data can then be passed onto the destination.</a:t>
            </a:r>
          </a:p>
          <a:p>
            <a:pPr>
              <a:buNone/>
            </a:pPr>
            <a:endParaRPr lang="en-GB" sz="2400" dirty="0">
              <a:solidFill>
                <a:srgbClr val="404040"/>
              </a:solidFill>
              <a:latin typeface="Century Gothic" pitchFamily="34" charset="0"/>
            </a:endParaRPr>
          </a:p>
          <a:p>
            <a:pPr>
              <a:buNone/>
            </a:pPr>
            <a:r>
              <a:rPr lang="en-GB" sz="2400" dirty="0">
                <a:solidFill>
                  <a:srgbClr val="404040"/>
                </a:solidFill>
                <a:latin typeface="Century Gothic" pitchFamily="34" charset="0"/>
              </a:rPr>
              <a:t>	The amount of encryption and relaying of data to slowly remove it makes finding the original source of data impossible (without exploiting some other vulnerability) so users are completely anonymous, hence why it is used and associated with some very criminal uses of the dark web.</a:t>
            </a:r>
          </a:p>
          <a:p>
            <a:pPr>
              <a:buNone/>
            </a:pPr>
            <a:endParaRPr lang="en-US" sz="2000" dirty="0">
              <a:latin typeface="Century Gothic" pitchFamily="34" charset="0"/>
            </a:endParaRPr>
          </a:p>
        </p:txBody>
      </p:sp>
    </p:spTree>
    <p:extLst>
      <p:ext uri="{BB962C8B-B14F-4D97-AF65-F5344CB8AC3E}">
        <p14:creationId xmlns:p14="http://schemas.microsoft.com/office/powerpoint/2010/main" val="1437533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28600"/>
            <a:ext cx="7239000" cy="1143000"/>
          </a:xfrm>
        </p:spPr>
        <p:txBody>
          <a:bodyPr>
            <a:normAutofit/>
          </a:bodyPr>
          <a:lstStyle/>
          <a:p>
            <a:r>
              <a:rPr lang="en-US" sz="4800" b="1" dirty="0">
                <a:latin typeface="Century Gothic" pitchFamily="34" charset="0"/>
              </a:rPr>
              <a:t>(TOR) further explained</a:t>
            </a:r>
          </a:p>
        </p:txBody>
      </p:sp>
      <p:sp>
        <p:nvSpPr>
          <p:cNvPr id="3" name="Content Placeholder 2"/>
          <p:cNvSpPr>
            <a:spLocks noGrp="1"/>
          </p:cNvSpPr>
          <p:nvPr>
            <p:ph idx="1"/>
          </p:nvPr>
        </p:nvSpPr>
        <p:spPr>
          <a:xfrm>
            <a:off x="76200" y="1371600"/>
            <a:ext cx="8991600" cy="5334000"/>
          </a:xfrm>
        </p:spPr>
        <p:txBody>
          <a:bodyPr>
            <a:normAutofit/>
          </a:bodyPr>
          <a:lstStyle/>
          <a:p>
            <a:pPr>
              <a:buNone/>
            </a:pPr>
            <a:endParaRPr lang="en-US" sz="2000" dirty="0">
              <a:latin typeface="Century Gothic" pitchFamily="34" charset="0"/>
            </a:endParaRPr>
          </a:p>
        </p:txBody>
      </p:sp>
      <p:pic>
        <p:nvPicPr>
          <p:cNvPr id="2050" name="Picture 2"/>
          <p:cNvPicPr>
            <a:picLocks noChangeAspect="1" noChangeArrowheads="1"/>
          </p:cNvPicPr>
          <p:nvPr/>
        </p:nvPicPr>
        <p:blipFill>
          <a:blip r:embed="rId3" cstate="print"/>
          <a:srcRect l="10811" t="12800" r="51351" b="41600"/>
          <a:stretch>
            <a:fillRect/>
          </a:stretch>
        </p:blipFill>
        <p:spPr bwMode="auto">
          <a:xfrm>
            <a:off x="381000" y="1447800"/>
            <a:ext cx="3705726" cy="2514600"/>
          </a:xfrm>
          <a:prstGeom prst="rect">
            <a:avLst/>
          </a:prstGeom>
          <a:noFill/>
          <a:ln w="9525">
            <a:noFill/>
            <a:miter lim="800000"/>
            <a:headEnd/>
            <a:tailEnd/>
          </a:ln>
        </p:spPr>
      </p:pic>
      <p:sp>
        <p:nvSpPr>
          <p:cNvPr id="5" name="TextBox 4"/>
          <p:cNvSpPr txBox="1"/>
          <p:nvPr/>
        </p:nvSpPr>
        <p:spPr>
          <a:xfrm>
            <a:off x="1447800" y="725269"/>
            <a:ext cx="7696200" cy="646331"/>
          </a:xfrm>
          <a:prstGeom prst="rect">
            <a:avLst/>
          </a:prstGeom>
          <a:noFill/>
        </p:spPr>
        <p:txBody>
          <a:bodyPr wrap="square" rtlCol="0">
            <a:spAutoFit/>
          </a:bodyPr>
          <a:lstStyle/>
          <a:p>
            <a:r>
              <a:rPr lang="en-GB" dirty="0">
                <a:latin typeface="Century Gothic" pitchFamily="34" charset="0"/>
              </a:rPr>
              <a:t>Tor  can be installed through the use of a browser which will then connect to a series of TOR routers</a:t>
            </a:r>
            <a:endParaRPr lang="en-US" dirty="0">
              <a:latin typeface="Century Gothic" pitchFamily="34" charset="0"/>
            </a:endParaRPr>
          </a:p>
        </p:txBody>
      </p:sp>
      <p:pic>
        <p:nvPicPr>
          <p:cNvPr id="6" name="Picture 5"/>
          <p:cNvPicPr/>
          <p:nvPr/>
        </p:nvPicPr>
        <p:blipFill>
          <a:blip r:embed="rId4" cstate="print"/>
          <a:srcRect l="20837" t="14490" r="21885" b="14065"/>
          <a:stretch>
            <a:fillRect/>
          </a:stretch>
        </p:blipFill>
        <p:spPr bwMode="auto">
          <a:xfrm>
            <a:off x="381000" y="4114800"/>
            <a:ext cx="3581400" cy="2133600"/>
          </a:xfrm>
          <a:prstGeom prst="rect">
            <a:avLst/>
          </a:prstGeom>
          <a:noFill/>
          <a:ln w="9525">
            <a:noFill/>
            <a:miter lim="800000"/>
            <a:headEnd/>
            <a:tailEnd/>
          </a:ln>
        </p:spPr>
      </p:pic>
      <p:pic>
        <p:nvPicPr>
          <p:cNvPr id="7" name="Picture 6"/>
          <p:cNvPicPr/>
          <p:nvPr/>
        </p:nvPicPr>
        <p:blipFill>
          <a:blip r:embed="rId5" cstate="print"/>
          <a:srcRect l="9895" t="27755" r="33140" b="29592"/>
          <a:stretch>
            <a:fillRect/>
          </a:stretch>
        </p:blipFill>
        <p:spPr bwMode="auto">
          <a:xfrm>
            <a:off x="4191000" y="1447800"/>
            <a:ext cx="4648200" cy="1981200"/>
          </a:xfrm>
          <a:prstGeom prst="rect">
            <a:avLst/>
          </a:prstGeom>
          <a:noFill/>
          <a:ln w="9525">
            <a:noFill/>
            <a:miter lim="800000"/>
            <a:headEnd/>
            <a:tailEnd/>
          </a:ln>
        </p:spPr>
      </p:pic>
      <p:sp>
        <p:nvSpPr>
          <p:cNvPr id="8" name="TextBox 7"/>
          <p:cNvSpPr txBox="1"/>
          <p:nvPr/>
        </p:nvSpPr>
        <p:spPr>
          <a:xfrm>
            <a:off x="7924800" y="2743200"/>
            <a:ext cx="609600" cy="430887"/>
          </a:xfrm>
          <a:prstGeom prst="rect">
            <a:avLst/>
          </a:prstGeom>
          <a:solidFill>
            <a:schemeClr val="bg1"/>
          </a:solidFill>
        </p:spPr>
        <p:txBody>
          <a:bodyPr wrap="square" rtlCol="0">
            <a:spAutoFit/>
          </a:bodyPr>
          <a:lstStyle/>
          <a:p>
            <a:r>
              <a:rPr lang="en-GB" sz="1050" dirty="0">
                <a:latin typeface="Century Gothic" pitchFamily="34" charset="0"/>
              </a:rPr>
              <a:t>Server</a:t>
            </a:r>
          </a:p>
          <a:p>
            <a:r>
              <a:rPr lang="en-GB" sz="1050" dirty="0">
                <a:latin typeface="Century Gothic" pitchFamily="34" charset="0"/>
              </a:rPr>
              <a:t>6.6.6.6</a:t>
            </a:r>
            <a:endParaRPr lang="en-US" sz="1050" dirty="0">
              <a:latin typeface="Century Gothic" pitchFamily="34" charset="0"/>
            </a:endParaRPr>
          </a:p>
        </p:txBody>
      </p:sp>
      <p:sp>
        <p:nvSpPr>
          <p:cNvPr id="9" name="TextBox 8"/>
          <p:cNvSpPr txBox="1"/>
          <p:nvPr/>
        </p:nvSpPr>
        <p:spPr>
          <a:xfrm>
            <a:off x="304800" y="6182380"/>
            <a:ext cx="3657600" cy="523220"/>
          </a:xfrm>
          <a:prstGeom prst="rect">
            <a:avLst/>
          </a:prstGeom>
          <a:noFill/>
        </p:spPr>
        <p:txBody>
          <a:bodyPr wrap="square" rtlCol="0">
            <a:spAutoFit/>
          </a:bodyPr>
          <a:lstStyle/>
          <a:p>
            <a:r>
              <a:rPr lang="en-GB" sz="1400" dirty="0">
                <a:latin typeface="Century Gothic" pitchFamily="34" charset="0"/>
              </a:rPr>
              <a:t>Two screenshots above </a:t>
            </a:r>
            <a:r>
              <a:rPr lang="en-GB" sz="1400" b="1" dirty="0">
                <a:latin typeface="Century Gothic" pitchFamily="34" charset="0"/>
              </a:rPr>
              <a:t>A</a:t>
            </a:r>
            <a:r>
              <a:rPr lang="en-GB" sz="1400" dirty="0">
                <a:latin typeface="Century Gothic" pitchFamily="34" charset="0"/>
              </a:rPr>
              <a:t> and </a:t>
            </a:r>
            <a:r>
              <a:rPr lang="en-GB" sz="1400" b="1" dirty="0">
                <a:latin typeface="Century Gothic" pitchFamily="34" charset="0"/>
              </a:rPr>
              <a:t>B</a:t>
            </a:r>
            <a:r>
              <a:rPr lang="en-GB" sz="1400" dirty="0">
                <a:latin typeface="Century Gothic" pitchFamily="34" charset="0"/>
              </a:rPr>
              <a:t> show TOR browser installation.</a:t>
            </a:r>
            <a:endParaRPr lang="en-US" sz="1400" dirty="0">
              <a:latin typeface="Century Gothic" pitchFamily="34" charset="0"/>
            </a:endParaRPr>
          </a:p>
        </p:txBody>
      </p:sp>
      <p:sp>
        <p:nvSpPr>
          <p:cNvPr id="10" name="TextBox 9"/>
          <p:cNvSpPr txBox="1"/>
          <p:nvPr/>
        </p:nvSpPr>
        <p:spPr>
          <a:xfrm>
            <a:off x="76200" y="1459468"/>
            <a:ext cx="457200" cy="369332"/>
          </a:xfrm>
          <a:prstGeom prst="rect">
            <a:avLst/>
          </a:prstGeom>
          <a:noFill/>
        </p:spPr>
        <p:txBody>
          <a:bodyPr wrap="square" rtlCol="0">
            <a:spAutoFit/>
          </a:bodyPr>
          <a:lstStyle/>
          <a:p>
            <a:r>
              <a:rPr lang="en-GB" b="1" dirty="0">
                <a:latin typeface="Century Gothic" pitchFamily="34" charset="0"/>
              </a:rPr>
              <a:t>A</a:t>
            </a:r>
            <a:endParaRPr lang="en-US" b="1" dirty="0">
              <a:latin typeface="Century Gothic" pitchFamily="34" charset="0"/>
            </a:endParaRPr>
          </a:p>
        </p:txBody>
      </p:sp>
      <p:sp>
        <p:nvSpPr>
          <p:cNvPr id="11" name="TextBox 10"/>
          <p:cNvSpPr txBox="1"/>
          <p:nvPr/>
        </p:nvSpPr>
        <p:spPr>
          <a:xfrm>
            <a:off x="76200" y="4126468"/>
            <a:ext cx="457200" cy="369332"/>
          </a:xfrm>
          <a:prstGeom prst="rect">
            <a:avLst/>
          </a:prstGeom>
          <a:noFill/>
        </p:spPr>
        <p:txBody>
          <a:bodyPr wrap="square" rtlCol="0">
            <a:spAutoFit/>
          </a:bodyPr>
          <a:lstStyle/>
          <a:p>
            <a:r>
              <a:rPr lang="en-GB" b="1" dirty="0">
                <a:latin typeface="Century Gothic" pitchFamily="34" charset="0"/>
              </a:rPr>
              <a:t>B</a:t>
            </a:r>
            <a:endParaRPr lang="en-US" b="1" dirty="0">
              <a:latin typeface="Century Gothic" pitchFamily="34" charset="0"/>
            </a:endParaRPr>
          </a:p>
        </p:txBody>
      </p:sp>
      <p:sp>
        <p:nvSpPr>
          <p:cNvPr id="12" name="TextBox 11"/>
          <p:cNvSpPr txBox="1"/>
          <p:nvPr/>
        </p:nvSpPr>
        <p:spPr>
          <a:xfrm>
            <a:off x="4495800" y="1371600"/>
            <a:ext cx="3962400" cy="369332"/>
          </a:xfrm>
          <a:prstGeom prst="rect">
            <a:avLst/>
          </a:prstGeom>
          <a:noFill/>
        </p:spPr>
        <p:txBody>
          <a:bodyPr wrap="square" rtlCol="0">
            <a:spAutoFit/>
          </a:bodyPr>
          <a:lstStyle/>
          <a:p>
            <a:r>
              <a:rPr lang="en-GB" b="1" dirty="0">
                <a:latin typeface="Century Gothic" pitchFamily="34" charset="0"/>
              </a:rPr>
              <a:t>C             </a:t>
            </a:r>
            <a:r>
              <a:rPr lang="en-GB" dirty="0">
                <a:latin typeface="Century Gothic" pitchFamily="34" charset="0"/>
              </a:rPr>
              <a:t>How TOR works</a:t>
            </a:r>
            <a:endParaRPr lang="en-US" dirty="0">
              <a:latin typeface="Century Gothic" pitchFamily="34" charset="0"/>
            </a:endParaRPr>
          </a:p>
        </p:txBody>
      </p:sp>
      <p:cxnSp>
        <p:nvCxnSpPr>
          <p:cNvPr id="15" name="Straight Arrow Connector 14"/>
          <p:cNvCxnSpPr/>
          <p:nvPr/>
        </p:nvCxnSpPr>
        <p:spPr>
          <a:xfrm>
            <a:off x="6096000" y="2133600"/>
            <a:ext cx="304800" cy="304800"/>
          </a:xfrm>
          <a:prstGeom prst="straightConnector1">
            <a:avLst/>
          </a:prstGeom>
          <a:ln w="2222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705600" y="2743200"/>
            <a:ext cx="304800" cy="304800"/>
          </a:xfrm>
          <a:prstGeom prst="straightConnector1">
            <a:avLst/>
          </a:prstGeom>
          <a:ln w="2222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7467600" y="2743200"/>
            <a:ext cx="457200" cy="228600"/>
          </a:xfrm>
          <a:prstGeom prst="straightConnector1">
            <a:avLst/>
          </a:prstGeom>
          <a:ln w="2222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91000" y="3429000"/>
            <a:ext cx="4800600" cy="3046988"/>
          </a:xfrm>
          <a:prstGeom prst="rect">
            <a:avLst/>
          </a:prstGeom>
          <a:noFill/>
        </p:spPr>
        <p:txBody>
          <a:bodyPr wrap="square" rtlCol="0">
            <a:spAutoFit/>
          </a:bodyPr>
          <a:lstStyle/>
          <a:p>
            <a:pPr>
              <a:defRPr/>
            </a:pPr>
            <a:r>
              <a:rPr lang="en-GB" sz="1200" dirty="0">
                <a:latin typeface="Century Gothic" pitchFamily="34" charset="0"/>
              </a:rPr>
              <a:t>The Client uses the TOR browser which accesses the TOR directory which has a list of all volunteers who have TOR running which will be used to route your traffic to your end destination. It picks out 3 random nodes\Tor Routers which will act as your route. It will consist of an entry guard(1st node), middle relay(2</a:t>
            </a:r>
            <a:r>
              <a:rPr lang="en-GB" sz="1200" baseline="30000" dirty="0">
                <a:latin typeface="Century Gothic" pitchFamily="34" charset="0"/>
              </a:rPr>
              <a:t>nd</a:t>
            </a:r>
            <a:r>
              <a:rPr lang="en-GB" sz="1200" dirty="0">
                <a:latin typeface="Century Gothic" pitchFamily="34" charset="0"/>
              </a:rPr>
              <a:t> node) and exit node(last node).  Each node will encrypt your data using its public key before the data is sent. As you can see in the image you have a green key, pink key and red key. These are your random TOR routers which data will pass through. Each time it passes through the TOR router it uses its private key to take a layer off which in turn reveals the next destination in its route. This continues until it reaches the server. So the public key and private key are both used to encrypt and decrypt. This is Asymmetric encryption.</a:t>
            </a:r>
            <a:endParaRPr lang="en-US" sz="1200" dirty="0">
              <a:latin typeface="Century Gothic" pitchFamily="34" charset="0"/>
            </a:endParaRPr>
          </a:p>
          <a:p>
            <a:endParaRPr lang="en-GB" sz="1200" dirty="0">
              <a:latin typeface="Century Gothic" pitchFamily="34" charset="0"/>
            </a:endParaRPr>
          </a:p>
          <a:p>
            <a:endParaRPr lang="en-US" sz="1200" dirty="0">
              <a:latin typeface="Century Gothic" pitchFamily="34" charset="0"/>
            </a:endParaRPr>
          </a:p>
        </p:txBody>
      </p:sp>
    </p:spTree>
    <p:extLst>
      <p:ext uri="{BB962C8B-B14F-4D97-AF65-F5344CB8AC3E}">
        <p14:creationId xmlns:p14="http://schemas.microsoft.com/office/powerpoint/2010/main" val="1437533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a:bodyPr>
          <a:lstStyle/>
          <a:p>
            <a:r>
              <a:rPr lang="en-US" sz="4800" b="1" dirty="0">
                <a:latin typeface="Century Gothic" pitchFamily="34" charset="0"/>
              </a:rPr>
              <a:t>VPN</a:t>
            </a:r>
          </a:p>
        </p:txBody>
      </p:sp>
      <p:sp>
        <p:nvSpPr>
          <p:cNvPr id="3" name="Content Placeholder 2"/>
          <p:cNvSpPr>
            <a:spLocks noGrp="1"/>
          </p:cNvSpPr>
          <p:nvPr>
            <p:ph idx="1"/>
          </p:nvPr>
        </p:nvSpPr>
        <p:spPr>
          <a:xfrm>
            <a:off x="228600" y="1524000"/>
            <a:ext cx="8458200" cy="4800600"/>
          </a:xfrm>
        </p:spPr>
        <p:txBody>
          <a:bodyPr>
            <a:noAutofit/>
          </a:bodyPr>
          <a:lstStyle/>
          <a:p>
            <a:pPr>
              <a:buNone/>
            </a:pPr>
            <a:r>
              <a:rPr lang="en-GB" sz="2400" dirty="0">
                <a:solidFill>
                  <a:srgbClr val="404040"/>
                </a:solidFill>
                <a:latin typeface="Century Gothic" pitchFamily="34" charset="0"/>
              </a:rPr>
              <a:t>	A VPN creates a secure connection over a public network (the internet) through the use of encryption. This works by connecting to a VPN server, where the data between your computer and that VPN will be encrypted using asymmetric encryption.</a:t>
            </a:r>
          </a:p>
          <a:p>
            <a:pPr>
              <a:buNone/>
            </a:pPr>
            <a:r>
              <a:rPr lang="en-GB" sz="2400" dirty="0">
                <a:solidFill>
                  <a:srgbClr val="404040"/>
                </a:solidFill>
                <a:latin typeface="Century Gothic" pitchFamily="34" charset="0"/>
              </a:rPr>
              <a:t>	VPNs are commonly used by businesses to allow users to access the businesses local area network securely while away from the office. The business will have a VPN server that you can connect to and then that VPN server will have a connection to the company’s LAN.</a:t>
            </a:r>
          </a:p>
          <a:p>
            <a:pPr>
              <a:buNone/>
            </a:pPr>
            <a:endParaRPr lang="en-US" sz="2400" dirty="0">
              <a:latin typeface="Century Gothic" pitchFamily="34" charset="0"/>
            </a:endParaRPr>
          </a:p>
        </p:txBody>
      </p:sp>
    </p:spTree>
    <p:extLst>
      <p:ext uri="{BB962C8B-B14F-4D97-AF65-F5344CB8AC3E}">
        <p14:creationId xmlns:p14="http://schemas.microsoft.com/office/powerpoint/2010/main" val="2423077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a:bodyPr>
          <a:lstStyle/>
          <a:p>
            <a:r>
              <a:rPr lang="en-US" sz="4800" b="1" dirty="0">
                <a:latin typeface="Century Gothic" pitchFamily="34" charset="0"/>
              </a:rPr>
              <a:t>VPN further explained</a:t>
            </a:r>
          </a:p>
        </p:txBody>
      </p:sp>
      <p:sp>
        <p:nvSpPr>
          <p:cNvPr id="3" name="Content Placeholder 2"/>
          <p:cNvSpPr>
            <a:spLocks noGrp="1"/>
          </p:cNvSpPr>
          <p:nvPr>
            <p:ph idx="1"/>
          </p:nvPr>
        </p:nvSpPr>
        <p:spPr>
          <a:xfrm>
            <a:off x="228600" y="1371600"/>
            <a:ext cx="8763000" cy="5486400"/>
          </a:xfrm>
        </p:spPr>
        <p:txBody>
          <a:bodyPr>
            <a:noAutofit/>
          </a:bodyPr>
          <a:lstStyle/>
          <a:p>
            <a:pPr>
              <a:buNone/>
            </a:pPr>
            <a:r>
              <a:rPr lang="en-GB" sz="2400" dirty="0">
                <a:solidFill>
                  <a:srgbClr val="404040"/>
                </a:solidFill>
                <a:latin typeface="Century Gothic" pitchFamily="34" charset="0"/>
              </a:rPr>
              <a:t>	</a:t>
            </a:r>
            <a:endParaRPr lang="en-US" sz="2400" dirty="0">
              <a:latin typeface="Century Gothic" pitchFamily="34" charset="0"/>
            </a:endParaRPr>
          </a:p>
        </p:txBody>
      </p:sp>
      <p:pic>
        <p:nvPicPr>
          <p:cNvPr id="1026" name="Picture 2"/>
          <p:cNvPicPr>
            <a:picLocks noChangeAspect="1" noChangeArrowheads="1"/>
          </p:cNvPicPr>
          <p:nvPr/>
        </p:nvPicPr>
        <p:blipFill>
          <a:blip r:embed="rId3" cstate="print"/>
          <a:srcRect l="19369" t="40000" r="40090" b="28000"/>
          <a:stretch>
            <a:fillRect/>
          </a:stretch>
        </p:blipFill>
        <p:spPr bwMode="auto">
          <a:xfrm>
            <a:off x="3352800" y="1676400"/>
            <a:ext cx="5562600" cy="2472266"/>
          </a:xfrm>
          <a:prstGeom prst="rect">
            <a:avLst/>
          </a:prstGeom>
          <a:noFill/>
          <a:ln w="9525">
            <a:noFill/>
            <a:miter lim="800000"/>
            <a:headEnd/>
            <a:tailEnd/>
          </a:ln>
        </p:spPr>
      </p:pic>
      <p:sp>
        <p:nvSpPr>
          <p:cNvPr id="5" name="TextBox 4"/>
          <p:cNvSpPr txBox="1"/>
          <p:nvPr/>
        </p:nvSpPr>
        <p:spPr>
          <a:xfrm>
            <a:off x="304800" y="4191000"/>
            <a:ext cx="8382000" cy="2308324"/>
          </a:xfrm>
          <a:prstGeom prst="rect">
            <a:avLst/>
          </a:prstGeom>
          <a:noFill/>
        </p:spPr>
        <p:txBody>
          <a:bodyPr wrap="square" rtlCol="0">
            <a:spAutoFit/>
          </a:bodyPr>
          <a:lstStyle/>
          <a:p>
            <a:r>
              <a:rPr lang="en-US" dirty="0">
                <a:latin typeface="Century Gothic" pitchFamily="34" charset="0"/>
              </a:rPr>
              <a:t>But before going through the VPN tunnel, the request is first sent to your ISP, but as it's encrypted, ISP can’t figure out what you are trying to access. So it forwards your request to your VPN server. Then the VPN sends the request to your desired IP address or website.</a:t>
            </a:r>
          </a:p>
          <a:p>
            <a:r>
              <a:rPr lang="en-US" dirty="0">
                <a:latin typeface="Century Gothic" pitchFamily="34" charset="0"/>
              </a:rPr>
              <a:t>Using a VPN can keep your identity safe and also keeps your data encrypted while you browse the internet. As a result, it enhances security and the chances that someone might hack you will be lower. </a:t>
            </a:r>
          </a:p>
          <a:p>
            <a:endParaRPr lang="en-US" dirty="0">
              <a:latin typeface="Century Gothic" pitchFamily="34" charset="0"/>
            </a:endParaRPr>
          </a:p>
        </p:txBody>
      </p:sp>
      <p:sp>
        <p:nvSpPr>
          <p:cNvPr id="6" name="TextBox 5"/>
          <p:cNvSpPr txBox="1"/>
          <p:nvPr/>
        </p:nvSpPr>
        <p:spPr>
          <a:xfrm>
            <a:off x="304800" y="1356479"/>
            <a:ext cx="2667000" cy="3139321"/>
          </a:xfrm>
          <a:prstGeom prst="rect">
            <a:avLst/>
          </a:prstGeom>
          <a:noFill/>
        </p:spPr>
        <p:txBody>
          <a:bodyPr wrap="square" rtlCol="0">
            <a:spAutoFit/>
          </a:bodyPr>
          <a:lstStyle/>
          <a:p>
            <a:r>
              <a:rPr lang="en-US" dirty="0">
                <a:latin typeface="Century Gothic" pitchFamily="34" charset="0"/>
              </a:rPr>
              <a:t>When you use a VPN, it encrypts all your data on the client side. Then after the data is encrypted, it's passed through a VPN tunnel which others can’t access, and then it reaches the internet.</a:t>
            </a:r>
          </a:p>
          <a:p>
            <a:endParaRPr lang="en-US" dirty="0">
              <a:latin typeface="Century Gothic" pitchFamily="34" charset="0"/>
            </a:endParaRPr>
          </a:p>
        </p:txBody>
      </p:sp>
      <p:sp>
        <p:nvSpPr>
          <p:cNvPr id="7" name="TextBox 6"/>
          <p:cNvSpPr txBox="1"/>
          <p:nvPr/>
        </p:nvSpPr>
        <p:spPr>
          <a:xfrm>
            <a:off x="304800" y="6183868"/>
            <a:ext cx="8991600" cy="369332"/>
          </a:xfrm>
          <a:prstGeom prst="rect">
            <a:avLst/>
          </a:prstGeom>
          <a:noFill/>
        </p:spPr>
        <p:txBody>
          <a:bodyPr wrap="square" rtlCol="0">
            <a:spAutoFit/>
          </a:bodyPr>
          <a:lstStyle/>
          <a:p>
            <a:r>
              <a:rPr lang="en-GB" b="1" dirty="0">
                <a:latin typeface="Century Gothic" pitchFamily="34" charset="0"/>
              </a:rPr>
              <a:t>Research drawbacks of using VPN which will help with activity 3 of exam</a:t>
            </a:r>
            <a:endParaRPr lang="en-US" b="1" dirty="0">
              <a:latin typeface="Century Gothic" pitchFamily="34" charset="0"/>
            </a:endParaRPr>
          </a:p>
        </p:txBody>
      </p:sp>
    </p:spTree>
    <p:extLst>
      <p:ext uri="{BB962C8B-B14F-4D97-AF65-F5344CB8AC3E}">
        <p14:creationId xmlns:p14="http://schemas.microsoft.com/office/powerpoint/2010/main" val="2423077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a:bodyPr>
          <a:lstStyle/>
          <a:p>
            <a:r>
              <a:rPr lang="en-US" sz="4800" b="1" dirty="0">
                <a:latin typeface="Century Gothic" pitchFamily="34" charset="0"/>
              </a:rPr>
              <a:t>HTTPS</a:t>
            </a:r>
          </a:p>
        </p:txBody>
      </p:sp>
      <p:sp>
        <p:nvSpPr>
          <p:cNvPr id="3" name="Content Placeholder 2"/>
          <p:cNvSpPr>
            <a:spLocks noGrp="1"/>
          </p:cNvSpPr>
          <p:nvPr>
            <p:ph idx="1"/>
          </p:nvPr>
        </p:nvSpPr>
        <p:spPr>
          <a:xfrm>
            <a:off x="228600" y="1371600"/>
            <a:ext cx="8458200" cy="5257800"/>
          </a:xfrm>
        </p:spPr>
        <p:txBody>
          <a:bodyPr>
            <a:normAutofit fontScale="85000" lnSpcReduction="20000"/>
          </a:bodyPr>
          <a:lstStyle/>
          <a:p>
            <a:pPr marL="0">
              <a:buNone/>
            </a:pPr>
            <a:r>
              <a:rPr lang="en-GB" sz="2000" dirty="0">
                <a:solidFill>
                  <a:srgbClr val="404040"/>
                </a:solidFill>
                <a:latin typeface="Century Gothic" pitchFamily="34" charset="0"/>
              </a:rPr>
              <a:t>HTTPS is communication protocol that uses TLS or SSL encryption to securely transmit data through a web page. </a:t>
            </a:r>
            <a:r>
              <a:rPr lang="en-US" sz="2000" dirty="0">
                <a:latin typeface="Century Gothic" pitchFamily="34" charset="0"/>
              </a:rPr>
              <a:t>TLS uses asymmetric encryption. This means it uses two different keys:</a:t>
            </a:r>
          </a:p>
          <a:p>
            <a:pPr marL="0"/>
            <a:r>
              <a:rPr lang="en-US" sz="2000" b="1" dirty="0">
                <a:latin typeface="Century Gothic" pitchFamily="34" charset="0"/>
              </a:rPr>
              <a:t>The private key. </a:t>
            </a:r>
            <a:r>
              <a:rPr lang="en-US" sz="2000" dirty="0">
                <a:latin typeface="Century Gothic" pitchFamily="34" charset="0"/>
              </a:rPr>
              <a:t>This is controlled and maintained by the website owner and is located on the web server. It decrypts information that is encrypted by the public key.</a:t>
            </a:r>
          </a:p>
          <a:p>
            <a:pPr marL="0"/>
            <a:r>
              <a:rPr lang="en-US" sz="2000" b="1" dirty="0">
                <a:latin typeface="Century Gothic" pitchFamily="34" charset="0"/>
              </a:rPr>
              <a:t>The public key. </a:t>
            </a:r>
            <a:r>
              <a:rPr lang="en-US" sz="2000" dirty="0">
                <a:latin typeface="Century Gothic" pitchFamily="34" charset="0"/>
              </a:rPr>
              <a:t>This is available to users who want to securely interact with the server via their web browser. The information encrypted by the public key can only be decrypted by the private key.</a:t>
            </a:r>
            <a:endParaRPr lang="en-GB" sz="2000" dirty="0">
              <a:solidFill>
                <a:srgbClr val="404040"/>
              </a:solidFill>
              <a:latin typeface="Century Gothic" pitchFamily="34" charset="0"/>
            </a:endParaRPr>
          </a:p>
          <a:p>
            <a:pPr marL="0">
              <a:buNone/>
            </a:pPr>
            <a:endParaRPr lang="en-US" sz="1300" dirty="0">
              <a:latin typeface="Century Gothic" pitchFamily="34" charset="0"/>
            </a:endParaRPr>
          </a:p>
          <a:p>
            <a:pPr marL="0">
              <a:buNone/>
            </a:pPr>
            <a:r>
              <a:rPr lang="en-US" sz="2000" dirty="0">
                <a:latin typeface="Century Gothic" pitchFamily="34" charset="0"/>
              </a:rPr>
              <a:t>HTTPS uses port 443 by default, whereas HTTP uses port 80. All secure transfers require port 443.</a:t>
            </a:r>
          </a:p>
          <a:p>
            <a:pPr marL="0">
              <a:buNone/>
            </a:pPr>
            <a:endParaRPr lang="en-US" sz="1000" dirty="0">
              <a:latin typeface="Century Gothic" pitchFamily="34" charset="0"/>
            </a:endParaRPr>
          </a:p>
          <a:p>
            <a:pPr marL="0">
              <a:buNone/>
            </a:pPr>
            <a:r>
              <a:rPr lang="en-GB" sz="2000" u="sng" dirty="0">
                <a:latin typeface="Century Gothic" pitchFamily="34" charset="0"/>
              </a:rPr>
              <a:t>Example</a:t>
            </a:r>
            <a:endParaRPr lang="en-US" sz="2000" u="sng" dirty="0">
              <a:latin typeface="Century Gothic" pitchFamily="34" charset="0"/>
            </a:endParaRPr>
          </a:p>
          <a:p>
            <a:pPr marL="0">
              <a:buNone/>
            </a:pPr>
            <a:r>
              <a:rPr lang="en-US" sz="2000" dirty="0">
                <a:latin typeface="Century Gothic" pitchFamily="34" charset="0"/>
              </a:rPr>
              <a:t>A customer visits a website to purchase an item. To place the order, the customer is prompted to enter personal details (e.g., their name and shipping address), as well as financial data (e.g., their credit card number). HTTPS encrypts this data to ensure that it cannot be compromised or stolen by an unauthorized party, such as a hacker or cybercriminal. The order then reaches the server where it is processed. Once the order is successfully placed, the user receives an acknowledgement from the server, which also travels in encrypted form and displays in their web browser. This acknowledgement is decrypted by the browser's HTTPS layer.</a:t>
            </a:r>
          </a:p>
          <a:p>
            <a:pPr>
              <a:buNone/>
            </a:pPr>
            <a:endParaRPr lang="en-GB" sz="2000" dirty="0">
              <a:solidFill>
                <a:srgbClr val="404040"/>
              </a:solidFill>
              <a:latin typeface="Century Gothic" pitchFamily="34" charset="0"/>
            </a:endParaRPr>
          </a:p>
          <a:p>
            <a:pPr>
              <a:buNone/>
            </a:pPr>
            <a:endParaRPr lang="en-GB" sz="2000" dirty="0">
              <a:solidFill>
                <a:srgbClr val="404040"/>
              </a:solidFill>
              <a:latin typeface="Century Gothic" pitchFamily="34" charset="0"/>
            </a:endParaRPr>
          </a:p>
          <a:p>
            <a:pPr>
              <a:buNone/>
            </a:pPr>
            <a:endParaRPr lang="en-US" sz="2000" dirty="0">
              <a:latin typeface="Century Gothic" pitchFamily="34" charset="0"/>
            </a:endParaRPr>
          </a:p>
        </p:txBody>
      </p:sp>
    </p:spTree>
    <p:extLst>
      <p:ext uri="{BB962C8B-B14F-4D97-AF65-F5344CB8AC3E}">
        <p14:creationId xmlns:p14="http://schemas.microsoft.com/office/powerpoint/2010/main" val="2078068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a:bodyPr>
          <a:lstStyle/>
          <a:p>
            <a:r>
              <a:rPr lang="en-US" sz="4800" b="1" dirty="0">
                <a:latin typeface="Century Gothic" pitchFamily="34" charset="0"/>
              </a:rPr>
              <a:t>Access control</a:t>
            </a:r>
          </a:p>
        </p:txBody>
      </p:sp>
      <p:sp>
        <p:nvSpPr>
          <p:cNvPr id="3" name="Content Placeholder 2"/>
          <p:cNvSpPr>
            <a:spLocks noGrp="1"/>
          </p:cNvSpPr>
          <p:nvPr>
            <p:ph idx="1"/>
          </p:nvPr>
        </p:nvSpPr>
        <p:spPr>
          <a:xfrm>
            <a:off x="228600" y="1447800"/>
            <a:ext cx="8686800" cy="5105400"/>
          </a:xfrm>
        </p:spPr>
        <p:txBody>
          <a:bodyPr>
            <a:normAutofit fontScale="92500" lnSpcReduction="20000"/>
          </a:bodyPr>
          <a:lstStyle/>
          <a:p>
            <a:pPr marL="0">
              <a:buNone/>
            </a:pPr>
            <a:r>
              <a:rPr lang="en-US" sz="2000" dirty="0">
                <a:latin typeface="Century Gothic" pitchFamily="34" charset="0"/>
              </a:rPr>
              <a:t>Access control is needed to restrict access to resources such as files, folders applications &amp; physical resources.</a:t>
            </a:r>
          </a:p>
          <a:p>
            <a:pPr marL="0">
              <a:buNone/>
            </a:pPr>
            <a:endParaRPr lang="en-US" sz="1200" dirty="0">
              <a:latin typeface="Century Gothic" pitchFamily="34" charset="0"/>
            </a:endParaRPr>
          </a:p>
          <a:p>
            <a:pPr marL="0">
              <a:buNone/>
            </a:pPr>
            <a:r>
              <a:rPr lang="en-US" sz="2000" dirty="0">
                <a:latin typeface="Century Gothic" pitchFamily="34" charset="0"/>
              </a:rPr>
              <a:t>Has three main areas:</a:t>
            </a:r>
          </a:p>
          <a:p>
            <a:pPr marL="0">
              <a:buNone/>
            </a:pPr>
            <a:r>
              <a:rPr lang="en-US" sz="2000" dirty="0">
                <a:latin typeface="Century Gothic" pitchFamily="34" charset="0"/>
              </a:rPr>
              <a:t>Authentication: Already covered in previous slides</a:t>
            </a:r>
          </a:p>
          <a:p>
            <a:pPr marL="0">
              <a:buNone/>
            </a:pPr>
            <a:r>
              <a:rPr lang="en-US" sz="2000" dirty="0">
                <a:latin typeface="Century Gothic" pitchFamily="34" charset="0"/>
              </a:rPr>
              <a:t>Authorisation: file permissions &amp; privileges that define what users can access</a:t>
            </a:r>
          </a:p>
          <a:p>
            <a:pPr marL="0">
              <a:buNone/>
            </a:pPr>
            <a:r>
              <a:rPr lang="en-US" sz="2000" dirty="0">
                <a:latin typeface="Century Gothic" pitchFamily="34" charset="0"/>
              </a:rPr>
              <a:t>Audit: audit log of user behaviour for monitoring behaviour &amp; security</a:t>
            </a:r>
          </a:p>
          <a:p>
            <a:pPr marL="0">
              <a:buNone/>
            </a:pPr>
            <a:endParaRPr lang="en-GB" sz="1200" dirty="0">
              <a:latin typeface="Century Gothic" pitchFamily="34" charset="0"/>
            </a:endParaRPr>
          </a:p>
          <a:p>
            <a:pPr marL="0">
              <a:buNone/>
            </a:pPr>
            <a:r>
              <a:rPr lang="en-GB" sz="2000" dirty="0">
                <a:latin typeface="Century Gothic" pitchFamily="34" charset="0"/>
              </a:rPr>
              <a:t>Authenticating the user isn’t enough. Once a user is authenticated this will authorise them to access certain resources. This includes the files that they can access (and what level of access), the software they can access, and the functionality they can perform (such as installing software). Organisations should work on the “principle of least privilege”. This means users can only access the data, software and functionality they need to do their job.</a:t>
            </a:r>
          </a:p>
          <a:p>
            <a:pPr marL="0">
              <a:buNone/>
            </a:pPr>
            <a:endParaRPr lang="en-GB" sz="1300" dirty="0">
              <a:latin typeface="Century Gothic" pitchFamily="34" charset="0"/>
            </a:endParaRPr>
          </a:p>
          <a:p>
            <a:pPr marL="0">
              <a:buNone/>
            </a:pPr>
            <a:r>
              <a:rPr lang="en-GB" sz="2000" dirty="0">
                <a:latin typeface="Century Gothic" pitchFamily="34" charset="0"/>
              </a:rPr>
              <a:t>Finally, after authorisation there is an audit. We will maintain an audit log of how users use the network, including when and where. This can ensure appropriate use and help identify where a threat has occurred.</a:t>
            </a:r>
          </a:p>
        </p:txBody>
      </p:sp>
    </p:spTree>
    <p:extLst>
      <p:ext uri="{BB962C8B-B14F-4D97-AF65-F5344CB8AC3E}">
        <p14:creationId xmlns:p14="http://schemas.microsoft.com/office/powerpoint/2010/main" val="3639025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a:bodyPr>
          <a:lstStyle/>
          <a:p>
            <a:r>
              <a:rPr lang="en-US" sz="4800" b="1" dirty="0">
                <a:latin typeface="Century Gothic" pitchFamily="34" charset="0"/>
              </a:rPr>
              <a:t>Trusted Computing</a:t>
            </a:r>
          </a:p>
        </p:txBody>
      </p:sp>
      <p:sp>
        <p:nvSpPr>
          <p:cNvPr id="3" name="Content Placeholder 2"/>
          <p:cNvSpPr>
            <a:spLocks noGrp="1"/>
          </p:cNvSpPr>
          <p:nvPr>
            <p:ph idx="1"/>
          </p:nvPr>
        </p:nvSpPr>
        <p:spPr>
          <a:xfrm>
            <a:off x="228600" y="1600200"/>
            <a:ext cx="8458200" cy="4876800"/>
          </a:xfrm>
        </p:spPr>
        <p:txBody>
          <a:bodyPr>
            <a:normAutofit/>
          </a:bodyPr>
          <a:lstStyle/>
          <a:p>
            <a:pPr>
              <a:buNone/>
            </a:pPr>
            <a:r>
              <a:rPr lang="en-GB" sz="2000" dirty="0">
                <a:solidFill>
                  <a:srgbClr val="404040"/>
                </a:solidFill>
                <a:latin typeface="Century Gothic" pitchFamily="34" charset="0"/>
              </a:rPr>
              <a:t>	Trust computing is a term used for a technology that ensures hardware has security built-in so that devices will perform in predictable and secure ways.</a:t>
            </a:r>
          </a:p>
          <a:p>
            <a:pPr>
              <a:buNone/>
            </a:pPr>
            <a:endParaRPr lang="en-GB" sz="2000" dirty="0">
              <a:solidFill>
                <a:srgbClr val="404040"/>
              </a:solidFill>
              <a:latin typeface="Century Gothic" pitchFamily="34" charset="0"/>
            </a:endParaRPr>
          </a:p>
          <a:p>
            <a:pPr>
              <a:buNone/>
            </a:pPr>
            <a:r>
              <a:rPr lang="en-GB" sz="2000" dirty="0">
                <a:solidFill>
                  <a:srgbClr val="404040"/>
                </a:solidFill>
                <a:latin typeface="Century Gothic" pitchFamily="34" charset="0"/>
              </a:rPr>
              <a:t>	 It takes away the control of security from the user, thus removing them from the possibility of deliberately or accidentally causing a threat to occur.</a:t>
            </a:r>
          </a:p>
          <a:p>
            <a:pPr>
              <a:buNone/>
            </a:pPr>
            <a:endParaRPr lang="en-GB" sz="2000" dirty="0">
              <a:solidFill>
                <a:srgbClr val="404040"/>
              </a:solidFill>
              <a:latin typeface="Century Gothic" pitchFamily="34" charset="0"/>
            </a:endParaRPr>
          </a:p>
          <a:p>
            <a:pPr>
              <a:buNone/>
            </a:pPr>
            <a:r>
              <a:rPr lang="en-GB" sz="2000" dirty="0">
                <a:solidFill>
                  <a:srgbClr val="404040"/>
                </a:solidFill>
                <a:latin typeface="Century Gothic" pitchFamily="34" charset="0"/>
              </a:rPr>
              <a:t>	It does this by using a chip, called a trusted platform module, which will store encryption keys &amp; other data that are inaccessible from the rest to the computer system.</a:t>
            </a:r>
          </a:p>
          <a:p>
            <a:pPr>
              <a:buNone/>
            </a:pPr>
            <a:endParaRPr lang="en-GB" sz="2000" dirty="0">
              <a:solidFill>
                <a:srgbClr val="404040"/>
              </a:solidFill>
              <a:latin typeface="Century Gothic" pitchFamily="34" charset="0"/>
            </a:endParaRPr>
          </a:p>
          <a:p>
            <a:pPr>
              <a:buNone/>
            </a:pPr>
            <a:r>
              <a:rPr lang="en-GB" sz="2000" dirty="0">
                <a:solidFill>
                  <a:srgbClr val="404040"/>
                </a:solidFill>
                <a:latin typeface="Century Gothic" pitchFamily="34" charset="0"/>
              </a:rPr>
              <a:t>	Examples can include Windows Hello, Blackberry Android Phone.</a:t>
            </a:r>
          </a:p>
          <a:p>
            <a:pPr>
              <a:buNone/>
            </a:pPr>
            <a:endParaRPr lang="en-US" sz="2000" dirty="0">
              <a:latin typeface="Century Gothic" pitchFamily="34" charset="0"/>
            </a:endParaRPr>
          </a:p>
        </p:txBody>
      </p:sp>
    </p:spTree>
    <p:extLst>
      <p:ext uri="{BB962C8B-B14F-4D97-AF65-F5344CB8AC3E}">
        <p14:creationId xmlns:p14="http://schemas.microsoft.com/office/powerpoint/2010/main" val="303295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fontScale="90000"/>
          </a:bodyPr>
          <a:lstStyle/>
          <a:p>
            <a:r>
              <a:rPr lang="en-US" sz="4800" b="1" dirty="0">
                <a:latin typeface="Century Gothic" pitchFamily="34" charset="0"/>
              </a:rPr>
              <a:t>Protect Wireless local Area Network(WLAN)</a:t>
            </a:r>
          </a:p>
        </p:txBody>
      </p:sp>
      <p:sp>
        <p:nvSpPr>
          <p:cNvPr id="3" name="Content Placeholder 2"/>
          <p:cNvSpPr>
            <a:spLocks noGrp="1"/>
          </p:cNvSpPr>
          <p:nvPr>
            <p:ph idx="1"/>
          </p:nvPr>
        </p:nvSpPr>
        <p:spPr>
          <a:xfrm>
            <a:off x="228600" y="1676400"/>
            <a:ext cx="8458200" cy="4953000"/>
          </a:xfrm>
        </p:spPr>
        <p:txBody>
          <a:bodyPr>
            <a:normAutofit fontScale="92500" lnSpcReduction="20000"/>
          </a:bodyPr>
          <a:lstStyle/>
          <a:p>
            <a:pPr marL="0">
              <a:buNone/>
            </a:pPr>
            <a:r>
              <a:rPr lang="en-GB" sz="2400" dirty="0">
                <a:solidFill>
                  <a:srgbClr val="404040"/>
                </a:solidFill>
                <a:latin typeface="Century Gothic" pitchFamily="34" charset="0"/>
              </a:rPr>
              <a:t>Wireless networks can be especially vulnerable to attack, as malicious users trying to connect to them do not need physical access to any equipment. They could even potentially connect outside the office building. This makes them naturally less secure than wired networks.</a:t>
            </a:r>
          </a:p>
          <a:p>
            <a:pPr marL="0">
              <a:buNone/>
            </a:pPr>
            <a:endParaRPr lang="en-GB" sz="2400" dirty="0">
              <a:solidFill>
                <a:srgbClr val="404040"/>
              </a:solidFill>
              <a:latin typeface="Century Gothic" pitchFamily="34" charset="0"/>
            </a:endParaRPr>
          </a:p>
          <a:p>
            <a:pPr marL="0">
              <a:buNone/>
            </a:pPr>
            <a:r>
              <a:rPr lang="en-GB" sz="2400" dirty="0">
                <a:solidFill>
                  <a:srgbClr val="404040"/>
                </a:solidFill>
                <a:latin typeface="Century Gothic" pitchFamily="34" charset="0"/>
              </a:rPr>
              <a:t>Therefore, we need to take some precautions to ensure only authorised users are connecting to our wireless local area network.</a:t>
            </a:r>
          </a:p>
          <a:p>
            <a:pPr marL="0">
              <a:buNone/>
            </a:pPr>
            <a:r>
              <a:rPr lang="en-GB" sz="2400" dirty="0">
                <a:solidFill>
                  <a:srgbClr val="404040"/>
                </a:solidFill>
                <a:latin typeface="Century Gothic" pitchFamily="34" charset="0"/>
              </a:rPr>
              <a:t>	</a:t>
            </a:r>
          </a:p>
          <a:p>
            <a:pPr marL="0">
              <a:buNone/>
            </a:pPr>
            <a:r>
              <a:rPr lang="en-GB" sz="2400" dirty="0">
                <a:solidFill>
                  <a:srgbClr val="404040"/>
                </a:solidFill>
                <a:latin typeface="Century Gothic" pitchFamily="34" charset="0"/>
              </a:rPr>
              <a:t>First two precautions to be looked at are :</a:t>
            </a:r>
          </a:p>
          <a:p>
            <a:pPr marL="0"/>
            <a:r>
              <a:rPr lang="en-US" sz="2400" dirty="0">
                <a:latin typeface="Century Gothic" pitchFamily="34" charset="0"/>
              </a:rPr>
              <a:t>Networking cloaking </a:t>
            </a:r>
          </a:p>
          <a:p>
            <a:pPr marL="0"/>
            <a:r>
              <a:rPr lang="en-US" sz="2400" dirty="0">
                <a:latin typeface="Century Gothic" pitchFamily="34" charset="0"/>
              </a:rPr>
              <a:t>Mac address filtering </a:t>
            </a:r>
            <a:endParaRPr lang="en-GB" sz="2400" dirty="0">
              <a:solidFill>
                <a:srgbClr val="404040"/>
              </a:solidFill>
              <a:latin typeface="Century Gothic" pitchFamily="34" charset="0"/>
            </a:endParaRPr>
          </a:p>
          <a:p>
            <a:endParaRPr lang="en-GB" sz="2400" dirty="0">
              <a:solidFill>
                <a:srgbClr val="404040"/>
              </a:solidFill>
              <a:latin typeface="Century Gothic" pitchFamily="34" charset="0"/>
            </a:endParaRPr>
          </a:p>
          <a:p>
            <a:pPr>
              <a:buNone/>
            </a:pPr>
            <a:r>
              <a:rPr lang="en-US" sz="2400" dirty="0">
                <a:latin typeface="Century Gothic" pitchFamily="34" charset="0"/>
              </a:rPr>
              <a:t>	</a:t>
            </a:r>
          </a:p>
        </p:txBody>
      </p:sp>
    </p:spTree>
    <p:extLst>
      <p:ext uri="{BB962C8B-B14F-4D97-AF65-F5344CB8AC3E}">
        <p14:creationId xmlns:p14="http://schemas.microsoft.com/office/powerpoint/2010/main" val="3688985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a:bodyPr>
          <a:lstStyle/>
          <a:p>
            <a:r>
              <a:rPr lang="en-US" sz="4800" b="1" dirty="0">
                <a:latin typeface="Century Gothic" pitchFamily="34" charset="0"/>
              </a:rPr>
              <a:t>Network Cloaking</a:t>
            </a:r>
          </a:p>
        </p:txBody>
      </p:sp>
      <p:sp>
        <p:nvSpPr>
          <p:cNvPr id="3" name="Content Placeholder 2"/>
          <p:cNvSpPr>
            <a:spLocks noGrp="1"/>
          </p:cNvSpPr>
          <p:nvPr>
            <p:ph idx="1"/>
          </p:nvPr>
        </p:nvSpPr>
        <p:spPr>
          <a:xfrm>
            <a:off x="228600" y="1447800"/>
            <a:ext cx="8686800" cy="5105400"/>
          </a:xfrm>
        </p:spPr>
        <p:txBody>
          <a:bodyPr>
            <a:normAutofit fontScale="40000" lnSpcReduction="20000"/>
          </a:bodyPr>
          <a:lstStyle/>
          <a:p>
            <a:pPr marL="0">
              <a:buNone/>
            </a:pPr>
            <a:r>
              <a:rPr lang="en-US" sz="3800" dirty="0">
                <a:latin typeface="Century Gothic" pitchFamily="34" charset="0"/>
              </a:rPr>
              <a:t>Networking cloaking hides the service set identifier(SSID) so malicious users wont know it’s there. The SSID is what we refer to as the name of the </a:t>
            </a:r>
            <a:r>
              <a:rPr lang="en-US" sz="3800" dirty="0" err="1">
                <a:latin typeface="Century Gothic" pitchFamily="34" charset="0"/>
              </a:rPr>
              <a:t>wifi</a:t>
            </a:r>
            <a:r>
              <a:rPr lang="en-US" sz="3800" dirty="0">
                <a:latin typeface="Century Gothic" pitchFamily="34" charset="0"/>
              </a:rPr>
              <a:t> network. Here is an example below:</a:t>
            </a:r>
          </a:p>
          <a:p>
            <a:pPr marL="0">
              <a:buNone/>
            </a:pPr>
            <a:endParaRPr lang="en-US" sz="3800" dirty="0">
              <a:latin typeface="Century Gothic" pitchFamily="34" charset="0"/>
            </a:endParaRPr>
          </a:p>
          <a:p>
            <a:pPr>
              <a:buNone/>
            </a:pPr>
            <a:r>
              <a:rPr lang="en-US" sz="3800" u="sng" dirty="0">
                <a:latin typeface="Century Gothic" pitchFamily="34" charset="0"/>
              </a:rPr>
              <a:t>To hide the SSIDs </a:t>
            </a:r>
            <a:r>
              <a:rPr lang="en-US" sz="3800" b="1" u="sng" dirty="0">
                <a:latin typeface="Century Gothic" pitchFamily="34" charset="0"/>
              </a:rPr>
              <a:t>McDonalds </a:t>
            </a:r>
          </a:p>
          <a:p>
            <a:pPr>
              <a:buNone/>
            </a:pPr>
            <a:r>
              <a:rPr lang="en-GB" sz="3800" dirty="0">
                <a:latin typeface="Century Gothic" pitchFamily="34" charset="0"/>
              </a:rPr>
              <a:t>You would use the </a:t>
            </a:r>
            <a:r>
              <a:rPr lang="en-US" sz="3800" dirty="0">
                <a:latin typeface="Century Gothic" pitchFamily="34" charset="0"/>
              </a:rPr>
              <a:t>Netsh command, open command prompt and enter command below:</a:t>
            </a:r>
          </a:p>
          <a:p>
            <a:r>
              <a:rPr lang="en-US" sz="3800" dirty="0">
                <a:latin typeface="Century Gothic" pitchFamily="34" charset="0"/>
              </a:rPr>
              <a:t>netsh wlan add filter permission=block </a:t>
            </a:r>
            <a:r>
              <a:rPr lang="en-US" sz="3800" dirty="0" err="1">
                <a:latin typeface="Century Gothic" pitchFamily="34" charset="0"/>
              </a:rPr>
              <a:t>ssid</a:t>
            </a:r>
            <a:r>
              <a:rPr lang="en-US" sz="3800" dirty="0">
                <a:latin typeface="Century Gothic" pitchFamily="34" charset="0"/>
              </a:rPr>
              <a:t>=McDonalds networktype=infrastructure</a:t>
            </a:r>
          </a:p>
          <a:p>
            <a:pPr>
              <a:buNone/>
            </a:pPr>
            <a:endParaRPr lang="en-US" sz="3800" dirty="0">
              <a:latin typeface="Century Gothic" pitchFamily="34" charset="0"/>
            </a:endParaRPr>
          </a:p>
          <a:p>
            <a:pPr>
              <a:buNone/>
            </a:pPr>
            <a:r>
              <a:rPr lang="en-GB" sz="3800" u="sng" dirty="0">
                <a:latin typeface="Century Gothic" pitchFamily="34" charset="0"/>
              </a:rPr>
              <a:t>To display the SSID </a:t>
            </a:r>
            <a:r>
              <a:rPr lang="en-GB" sz="3800" b="1" u="sng" dirty="0">
                <a:latin typeface="Century Gothic" pitchFamily="34" charset="0"/>
              </a:rPr>
              <a:t>McDonalds </a:t>
            </a:r>
            <a:r>
              <a:rPr lang="en-GB" sz="3800" u="sng" dirty="0">
                <a:latin typeface="Century Gothic" pitchFamily="34" charset="0"/>
              </a:rPr>
              <a:t>again</a:t>
            </a:r>
          </a:p>
          <a:p>
            <a:pPr>
              <a:buNone/>
            </a:pPr>
            <a:r>
              <a:rPr lang="en-GB" sz="3800" dirty="0">
                <a:latin typeface="Century Gothic" pitchFamily="34" charset="0"/>
              </a:rPr>
              <a:t>Enter command below:</a:t>
            </a:r>
          </a:p>
          <a:p>
            <a:r>
              <a:rPr lang="en-US" sz="3800" dirty="0">
                <a:latin typeface="Century Gothic" pitchFamily="34" charset="0"/>
              </a:rPr>
              <a:t>netsh wlan delete filter permission=block </a:t>
            </a:r>
            <a:r>
              <a:rPr lang="en-US" sz="3800" dirty="0" err="1">
                <a:latin typeface="Century Gothic" pitchFamily="34" charset="0"/>
              </a:rPr>
              <a:t>ssid</a:t>
            </a:r>
            <a:r>
              <a:rPr lang="en-US" sz="3800" dirty="0">
                <a:latin typeface="Century Gothic" pitchFamily="34" charset="0"/>
              </a:rPr>
              <a:t>=McDonalds networktype=infrastructure</a:t>
            </a:r>
          </a:p>
          <a:p>
            <a:endParaRPr lang="en-US" sz="3800" dirty="0">
              <a:latin typeface="Century Gothic" pitchFamily="34" charset="0"/>
            </a:endParaRPr>
          </a:p>
          <a:p>
            <a:pPr marL="0" indent="0">
              <a:spcBef>
                <a:spcPts val="0"/>
              </a:spcBef>
              <a:buNone/>
              <a:defRPr/>
            </a:pPr>
            <a:r>
              <a:rPr lang="en-US" sz="3800" u="sng" dirty="0">
                <a:latin typeface="Century Gothic" pitchFamily="34" charset="0"/>
              </a:rPr>
              <a:t>Block All Wi-Fi Networks &amp; Allow (</a:t>
            </a:r>
            <a:r>
              <a:rPr lang="en-US" sz="3800" u="sng" dirty="0" err="1">
                <a:latin typeface="Century Gothic" pitchFamily="34" charset="0"/>
              </a:rPr>
              <a:t>Whitelist</a:t>
            </a:r>
            <a:r>
              <a:rPr lang="en-US" sz="3800" u="sng" dirty="0">
                <a:latin typeface="Century Gothic" pitchFamily="34" charset="0"/>
              </a:rPr>
              <a:t>) Your Wi-Fi Network(s)</a:t>
            </a:r>
          </a:p>
          <a:p>
            <a:pPr>
              <a:buNone/>
            </a:pPr>
            <a:r>
              <a:rPr lang="en-US" sz="3800" dirty="0">
                <a:latin typeface="Century Gothic" pitchFamily="34" charset="0"/>
              </a:rPr>
              <a:t>First deny all Wi-Fi networks by entering command below:</a:t>
            </a:r>
          </a:p>
          <a:p>
            <a:r>
              <a:rPr lang="en-US" sz="3800" dirty="0">
                <a:latin typeface="Century Gothic" pitchFamily="34" charset="0"/>
              </a:rPr>
              <a:t>netsh wlan add filter permission=</a:t>
            </a:r>
            <a:r>
              <a:rPr lang="en-US" sz="3800" dirty="0" err="1">
                <a:latin typeface="Century Gothic" pitchFamily="34" charset="0"/>
              </a:rPr>
              <a:t>denyall</a:t>
            </a:r>
            <a:r>
              <a:rPr lang="en-US" sz="3800" dirty="0">
                <a:latin typeface="Century Gothic" pitchFamily="34" charset="0"/>
              </a:rPr>
              <a:t> networktype=infrastructure</a:t>
            </a:r>
          </a:p>
          <a:p>
            <a:pPr>
              <a:buNone/>
            </a:pPr>
            <a:endParaRPr lang="en-GB" sz="3800" dirty="0">
              <a:solidFill>
                <a:srgbClr val="404040"/>
              </a:solidFill>
              <a:latin typeface="Century Gothic" pitchFamily="34" charset="0"/>
            </a:endParaRPr>
          </a:p>
          <a:p>
            <a:pPr>
              <a:buNone/>
            </a:pPr>
            <a:r>
              <a:rPr lang="en-GB" sz="3800" dirty="0">
                <a:solidFill>
                  <a:srgbClr val="404040"/>
                </a:solidFill>
                <a:latin typeface="Century Gothic" pitchFamily="34" charset="0"/>
              </a:rPr>
              <a:t>Then add your wifi network by enter command below:</a:t>
            </a:r>
          </a:p>
          <a:p>
            <a:r>
              <a:rPr lang="en-US" sz="3800" dirty="0">
                <a:latin typeface="Century Gothic" pitchFamily="34" charset="0"/>
              </a:rPr>
              <a:t>netsh wlan add filter permission=allow </a:t>
            </a:r>
            <a:r>
              <a:rPr lang="en-US" sz="3800" dirty="0" err="1">
                <a:latin typeface="Century Gothic" pitchFamily="34" charset="0"/>
              </a:rPr>
              <a:t>ssid</a:t>
            </a:r>
            <a:r>
              <a:rPr lang="en-US" sz="3800" dirty="0">
                <a:latin typeface="Century Gothic" pitchFamily="34" charset="0"/>
              </a:rPr>
              <a:t>=McDonalds  networktype=infrastructure</a:t>
            </a:r>
            <a:r>
              <a:rPr lang="en-US" sz="2400" dirty="0">
                <a:latin typeface="Century Gothic" pitchFamily="34" charset="0"/>
              </a:rPr>
              <a:t>	</a:t>
            </a:r>
          </a:p>
        </p:txBody>
      </p:sp>
      <p:sp>
        <p:nvSpPr>
          <p:cNvPr id="4" name="TextBox 3"/>
          <p:cNvSpPr txBox="1"/>
          <p:nvPr/>
        </p:nvSpPr>
        <p:spPr>
          <a:xfrm>
            <a:off x="381000" y="5791200"/>
            <a:ext cx="7315200" cy="646331"/>
          </a:xfrm>
          <a:prstGeom prst="rect">
            <a:avLst/>
          </a:prstGeom>
          <a:noFill/>
        </p:spPr>
        <p:txBody>
          <a:bodyPr wrap="square" rtlCol="0">
            <a:spAutoFit/>
          </a:bodyPr>
          <a:lstStyle/>
          <a:p>
            <a:pPr algn="ctr"/>
            <a:r>
              <a:rPr lang="en-GB" b="1" dirty="0">
                <a:latin typeface="Century Gothic" pitchFamily="34" charset="0"/>
              </a:rPr>
              <a:t>Pay attention to commands as this may be used for test plan in activity 2 of your exam </a:t>
            </a:r>
            <a:endParaRPr lang="en-US" b="1" dirty="0">
              <a:latin typeface="Century Gothic" pitchFamily="34" charset="0"/>
            </a:endParaRPr>
          </a:p>
        </p:txBody>
      </p:sp>
    </p:spTree>
    <p:extLst>
      <p:ext uri="{BB962C8B-B14F-4D97-AF65-F5344CB8AC3E}">
        <p14:creationId xmlns:p14="http://schemas.microsoft.com/office/powerpoint/2010/main" val="368898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fontScale="90000"/>
          </a:bodyPr>
          <a:lstStyle/>
          <a:p>
            <a:r>
              <a:rPr lang="en-US" sz="4800" b="1" dirty="0">
                <a:latin typeface="Century Gothic" pitchFamily="34" charset="0"/>
              </a:rPr>
              <a:t>Anti-Virus: Dealing with threats</a:t>
            </a:r>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pPr>
              <a:buNone/>
            </a:pPr>
            <a:r>
              <a:rPr lang="en-GB" sz="2000" dirty="0">
                <a:solidFill>
                  <a:srgbClr val="404040"/>
                </a:solidFill>
                <a:latin typeface="Century Gothic" pitchFamily="34" charset="0"/>
              </a:rPr>
              <a:t>	Once a virus has been detected it is normal for an alert to be presented to the user so they can decide what to do with this threat. It’s important that the anti-virus doesn’t automatically delete the file, as there can be false positives made, especially by heuristic detection.</a:t>
            </a:r>
          </a:p>
          <a:p>
            <a:pPr>
              <a:buNone/>
            </a:pPr>
            <a:r>
              <a:rPr lang="en-GB" sz="2000" dirty="0">
                <a:solidFill>
                  <a:srgbClr val="404040"/>
                </a:solidFill>
                <a:latin typeface="Century Gothic" pitchFamily="34" charset="0"/>
              </a:rPr>
              <a:t>	The three options you will most commonly be presented with are:</a:t>
            </a:r>
          </a:p>
          <a:p>
            <a:pPr>
              <a:buNone/>
            </a:pPr>
            <a:r>
              <a:rPr lang="en-GB" sz="2000" b="1" dirty="0">
                <a:solidFill>
                  <a:srgbClr val="404040"/>
                </a:solidFill>
                <a:latin typeface="Century Gothic" pitchFamily="34" charset="0"/>
              </a:rPr>
              <a:t>	Clean</a:t>
            </a:r>
            <a:r>
              <a:rPr lang="en-GB" sz="2000" dirty="0">
                <a:solidFill>
                  <a:srgbClr val="404040"/>
                </a:solidFill>
                <a:latin typeface="Century Gothic" pitchFamily="34" charset="0"/>
              </a:rPr>
              <a:t> – removing the malware from the file, without removing the file itself. This may not be possible in all cases, but is often the best option for a virus (as opposed to other types of malware).</a:t>
            </a:r>
          </a:p>
          <a:p>
            <a:pPr>
              <a:buNone/>
            </a:pPr>
            <a:r>
              <a:rPr lang="en-GB" sz="2000" b="1" dirty="0">
                <a:solidFill>
                  <a:srgbClr val="404040"/>
                </a:solidFill>
                <a:latin typeface="Century Gothic" pitchFamily="34" charset="0"/>
              </a:rPr>
              <a:t>	Quarantine</a:t>
            </a:r>
            <a:r>
              <a:rPr lang="en-GB" sz="2000" dirty="0">
                <a:solidFill>
                  <a:srgbClr val="404040"/>
                </a:solidFill>
                <a:latin typeface="Century Gothic" pitchFamily="34" charset="0"/>
              </a:rPr>
              <a:t> – this moves the malware to a secure location on the computer and prevents it from executing or spreading. This is useful to do before deleting so you can investigate whether it has been correctly identified as malware or not.</a:t>
            </a:r>
          </a:p>
          <a:p>
            <a:pPr>
              <a:buNone/>
            </a:pPr>
            <a:r>
              <a:rPr lang="en-GB" sz="2000" b="1" dirty="0">
                <a:solidFill>
                  <a:srgbClr val="404040"/>
                </a:solidFill>
                <a:latin typeface="Century Gothic" pitchFamily="34" charset="0"/>
              </a:rPr>
              <a:t>	Delete</a:t>
            </a:r>
            <a:r>
              <a:rPr lang="en-GB" sz="2000" dirty="0">
                <a:solidFill>
                  <a:srgbClr val="404040"/>
                </a:solidFill>
                <a:latin typeface="Century Gothic" pitchFamily="34" charset="0"/>
              </a:rPr>
              <a:t> – removing the file completely from the computer. This is a quick and safe way to protect your system, but remember, any data stored in an infected file will be gone with it.</a:t>
            </a:r>
          </a:p>
          <a:p>
            <a:pPr>
              <a:buNone/>
            </a:pPr>
            <a:r>
              <a:rPr lang="en-GB" sz="2000" dirty="0">
                <a:solidFill>
                  <a:srgbClr val="404040"/>
                </a:solidFill>
                <a:latin typeface="Century Gothic" pitchFamily="34" charset="0"/>
              </a:rPr>
              <a:t>	Many anti-virus programs will automatically quarantine files that appear to be malware. This will then give you the option to choose whether to clean or delete the file.</a:t>
            </a:r>
          </a:p>
          <a:p>
            <a:pPr>
              <a:buNone/>
            </a:pPr>
            <a:endParaRPr lang="en-US" sz="2000" dirty="0">
              <a:latin typeface="Century Gothic" pitchFamily="34" charset="0"/>
            </a:endParaRPr>
          </a:p>
        </p:txBody>
      </p:sp>
    </p:spTree>
    <p:extLst>
      <p:ext uri="{BB962C8B-B14F-4D97-AF65-F5344CB8AC3E}">
        <p14:creationId xmlns:p14="http://schemas.microsoft.com/office/powerpoint/2010/main" val="98183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a:bodyPr>
          <a:lstStyle/>
          <a:p>
            <a:r>
              <a:rPr lang="en-US" sz="4800" b="1" dirty="0">
                <a:latin typeface="Century Gothic" pitchFamily="34" charset="0"/>
              </a:rPr>
              <a:t>MAC Address filtering</a:t>
            </a:r>
          </a:p>
        </p:txBody>
      </p:sp>
      <p:sp>
        <p:nvSpPr>
          <p:cNvPr id="3" name="Content Placeholder 2"/>
          <p:cNvSpPr>
            <a:spLocks noGrp="1"/>
          </p:cNvSpPr>
          <p:nvPr>
            <p:ph idx="1"/>
          </p:nvPr>
        </p:nvSpPr>
        <p:spPr>
          <a:xfrm>
            <a:off x="228600" y="1447800"/>
            <a:ext cx="8686800" cy="5181600"/>
          </a:xfrm>
        </p:spPr>
        <p:txBody>
          <a:bodyPr>
            <a:normAutofit/>
          </a:bodyPr>
          <a:lstStyle/>
          <a:p>
            <a:pPr marL="0">
              <a:buNone/>
            </a:pPr>
            <a:r>
              <a:rPr lang="en-US" sz="1800" dirty="0">
                <a:latin typeface="Century Gothic" pitchFamily="34" charset="0"/>
              </a:rPr>
              <a:t>Before letting any device join the network, the router checks the device's MAC address against a list of approved addresses. If the client's address matches one on the router's list, access is granted as usual; otherwise, it's blocked from joining. </a:t>
            </a:r>
          </a:p>
          <a:p>
            <a:pPr marL="0">
              <a:buNone/>
            </a:pPr>
            <a:r>
              <a:rPr lang="en-US" sz="1800" dirty="0">
                <a:latin typeface="Century Gothic" pitchFamily="34" charset="0"/>
              </a:rPr>
              <a:t>To set up MAC filtering on a router, the administrator must configure a list of devices that are allowed to join. The physical address of each approved device must be found and then those addresses need to be entered into the router, and the MAC address filtering option turned on. Once you have the list of MAC address, go into the router settings and put them in their proper places. </a:t>
            </a:r>
          </a:p>
          <a:p>
            <a:pPr marL="0">
              <a:buNone/>
            </a:pPr>
            <a:endParaRPr lang="en-US" sz="1800" dirty="0">
              <a:latin typeface="Century Gothic" pitchFamily="34" charset="0"/>
            </a:endParaRPr>
          </a:p>
          <a:p>
            <a:endParaRPr lang="en-GB" sz="1800" dirty="0">
              <a:latin typeface="Century Gothic" pitchFamily="34" charset="0"/>
            </a:endParaRPr>
          </a:p>
          <a:p>
            <a:pPr marL="0">
              <a:buNone/>
            </a:pPr>
            <a:endParaRPr lang="en-US" sz="1800" dirty="0">
              <a:latin typeface="Century Gothic" pitchFamily="34" charset="0"/>
            </a:endParaRPr>
          </a:p>
        </p:txBody>
      </p:sp>
      <p:pic>
        <p:nvPicPr>
          <p:cNvPr id="2050" name="Picture 2" descr="3.PNG"/>
          <p:cNvPicPr>
            <a:picLocks noChangeAspect="1" noChangeArrowheads="1"/>
          </p:cNvPicPr>
          <p:nvPr/>
        </p:nvPicPr>
        <p:blipFill>
          <a:blip r:embed="rId3" cstate="print"/>
          <a:srcRect/>
          <a:stretch>
            <a:fillRect/>
          </a:stretch>
        </p:blipFill>
        <p:spPr bwMode="auto">
          <a:xfrm>
            <a:off x="2971800" y="4191000"/>
            <a:ext cx="5733239" cy="2286000"/>
          </a:xfrm>
          <a:prstGeom prst="rect">
            <a:avLst/>
          </a:prstGeom>
          <a:noFill/>
        </p:spPr>
      </p:pic>
      <p:sp>
        <p:nvSpPr>
          <p:cNvPr id="5" name="TextBox 4"/>
          <p:cNvSpPr txBox="1"/>
          <p:nvPr/>
        </p:nvSpPr>
        <p:spPr>
          <a:xfrm>
            <a:off x="838200" y="4648200"/>
            <a:ext cx="1676400" cy="1477328"/>
          </a:xfrm>
          <a:prstGeom prst="rect">
            <a:avLst/>
          </a:prstGeom>
          <a:noFill/>
        </p:spPr>
        <p:txBody>
          <a:bodyPr wrap="square" rtlCol="0">
            <a:spAutoFit/>
          </a:bodyPr>
          <a:lstStyle/>
          <a:p>
            <a:r>
              <a:rPr lang="en-GB" dirty="0">
                <a:latin typeface="Century Gothic" pitchFamily="34" charset="0"/>
              </a:rPr>
              <a:t>Image of TP-Link router with MAC address filtering</a:t>
            </a:r>
            <a:endParaRPr lang="en-US" dirty="0">
              <a:latin typeface="Century Gothic" pitchFamily="34" charset="0"/>
            </a:endParaRPr>
          </a:p>
        </p:txBody>
      </p:sp>
      <p:sp>
        <p:nvSpPr>
          <p:cNvPr id="6" name="Right Arrow 5"/>
          <p:cNvSpPr/>
          <p:nvPr/>
        </p:nvSpPr>
        <p:spPr>
          <a:xfrm>
            <a:off x="2209800" y="5257800"/>
            <a:ext cx="685800" cy="381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8985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a:bodyPr>
          <a:lstStyle/>
          <a:p>
            <a:pPr algn="l"/>
            <a:r>
              <a:rPr lang="en-US" sz="4800" b="1" dirty="0">
                <a:latin typeface="Century Gothic" pitchFamily="34" charset="0"/>
              </a:rPr>
              <a:t>Wireless Encryption</a:t>
            </a:r>
          </a:p>
        </p:txBody>
      </p:sp>
      <p:sp>
        <p:nvSpPr>
          <p:cNvPr id="3" name="Content Placeholder 2"/>
          <p:cNvSpPr>
            <a:spLocks noGrp="1"/>
          </p:cNvSpPr>
          <p:nvPr>
            <p:ph idx="1"/>
          </p:nvPr>
        </p:nvSpPr>
        <p:spPr>
          <a:xfrm>
            <a:off x="228600" y="1524000"/>
            <a:ext cx="8686800" cy="5029200"/>
          </a:xfrm>
        </p:spPr>
        <p:txBody>
          <a:bodyPr>
            <a:normAutofit lnSpcReduction="10000"/>
          </a:bodyPr>
          <a:lstStyle/>
          <a:p>
            <a:pPr>
              <a:buNone/>
            </a:pPr>
            <a:r>
              <a:rPr lang="en-GB" sz="2000" dirty="0">
                <a:solidFill>
                  <a:srgbClr val="404040"/>
                </a:solidFill>
                <a:latin typeface="Century Gothic" pitchFamily="34" charset="0"/>
              </a:rPr>
              <a:t>	Wireless encryption protects our network by ensuring data being transmitted wirelessly is scrambled and so unauthorised devices cannot access it. The three main types of wireless encryption are:</a:t>
            </a:r>
          </a:p>
          <a:p>
            <a:pPr>
              <a:buNone/>
            </a:pPr>
            <a:r>
              <a:rPr lang="en-GB" sz="2000" b="1" dirty="0">
                <a:solidFill>
                  <a:srgbClr val="404040"/>
                </a:solidFill>
                <a:latin typeface="Century Gothic" pitchFamily="34" charset="0"/>
              </a:rPr>
              <a:t>	WEP </a:t>
            </a:r>
            <a:r>
              <a:rPr lang="en-GB" sz="2000" dirty="0">
                <a:solidFill>
                  <a:srgbClr val="404040"/>
                </a:solidFill>
                <a:latin typeface="Century Gothic" pitchFamily="34" charset="0"/>
              </a:rPr>
              <a:t>– Wired Equivalent Privacy was an early wireless encryption method. It is considered incredibly insecure now and a WEP password can be easily cracked. Even so, it is still heavily in use due to people using outdated wireless routers or not having the knowledge as to how to change their encryption type.</a:t>
            </a:r>
          </a:p>
          <a:p>
            <a:pPr>
              <a:buNone/>
            </a:pPr>
            <a:r>
              <a:rPr lang="en-GB" sz="2000" b="1" dirty="0">
                <a:solidFill>
                  <a:srgbClr val="404040"/>
                </a:solidFill>
                <a:latin typeface="Century Gothic" pitchFamily="34" charset="0"/>
              </a:rPr>
              <a:t>	WPA2</a:t>
            </a:r>
            <a:r>
              <a:rPr lang="en-GB" sz="2000" dirty="0">
                <a:solidFill>
                  <a:srgbClr val="404040"/>
                </a:solidFill>
                <a:latin typeface="Century Gothic" pitchFamily="34" charset="0"/>
              </a:rPr>
              <a:t> – Wi-Fi Protected Access 2 replaces WEP. It uses AES encryption which is considered incredibly secure which also includes enforcing longer passwords.</a:t>
            </a:r>
          </a:p>
          <a:p>
            <a:pPr>
              <a:buNone/>
            </a:pPr>
            <a:r>
              <a:rPr lang="en-GB" sz="2000" dirty="0">
                <a:solidFill>
                  <a:srgbClr val="404040"/>
                </a:solidFill>
                <a:latin typeface="Century Gothic" pitchFamily="34" charset="0"/>
              </a:rPr>
              <a:t>	</a:t>
            </a:r>
            <a:r>
              <a:rPr lang="en-GB" sz="2000" b="1" dirty="0">
                <a:solidFill>
                  <a:srgbClr val="404040"/>
                </a:solidFill>
                <a:latin typeface="Century Gothic" pitchFamily="34" charset="0"/>
              </a:rPr>
              <a:t>WPA3</a:t>
            </a:r>
            <a:r>
              <a:rPr lang="en-GB" sz="2000" dirty="0">
                <a:solidFill>
                  <a:srgbClr val="404040"/>
                </a:solidFill>
                <a:latin typeface="Century Gothic" pitchFamily="34" charset="0"/>
              </a:rPr>
              <a:t> - Wi-Fi Protected Access 3 is the latest version of wireless encryption replacing WPA2. This uses 256 bit encryption compared to 128bit encryption used by its predecessors. This </a:t>
            </a:r>
            <a:r>
              <a:rPr lang="en-US" sz="2000" dirty="0">
                <a:latin typeface="Century Gothic" pitchFamily="34" charset="0"/>
              </a:rPr>
              <a:t>makes it even tougher to break through the encryption.</a:t>
            </a:r>
            <a:endParaRPr lang="en-GB" sz="2000" dirty="0">
              <a:solidFill>
                <a:srgbClr val="404040"/>
              </a:solidFill>
              <a:latin typeface="Century Gothic" pitchFamily="34" charset="0"/>
            </a:endParaRPr>
          </a:p>
          <a:p>
            <a:pPr>
              <a:buNone/>
            </a:pPr>
            <a:r>
              <a:rPr lang="en-GB" sz="2000" dirty="0">
                <a:solidFill>
                  <a:srgbClr val="404040"/>
                </a:solidFill>
                <a:latin typeface="Century Gothic" pitchFamily="34" charset="0"/>
              </a:rPr>
              <a:t>		</a:t>
            </a:r>
            <a:endParaRPr lang="en-US" sz="2000" dirty="0">
              <a:latin typeface="Century Gothic" pitchFamily="34" charset="0"/>
            </a:endParaRPr>
          </a:p>
        </p:txBody>
      </p:sp>
    </p:spTree>
    <p:extLst>
      <p:ext uri="{BB962C8B-B14F-4D97-AF65-F5344CB8AC3E}">
        <p14:creationId xmlns:p14="http://schemas.microsoft.com/office/powerpoint/2010/main" val="1291117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fontScale="90000"/>
          </a:bodyPr>
          <a:lstStyle/>
          <a:p>
            <a:pPr algn="l"/>
            <a:r>
              <a:rPr lang="en-US" sz="4800" b="1" dirty="0">
                <a:latin typeface="Century Gothic" pitchFamily="34" charset="0"/>
              </a:rPr>
              <a:t>Wireless Encryption Cont</a:t>
            </a:r>
          </a:p>
        </p:txBody>
      </p:sp>
      <p:sp>
        <p:nvSpPr>
          <p:cNvPr id="3" name="Content Placeholder 2"/>
          <p:cNvSpPr>
            <a:spLocks noGrp="1"/>
          </p:cNvSpPr>
          <p:nvPr>
            <p:ph idx="1"/>
          </p:nvPr>
        </p:nvSpPr>
        <p:spPr>
          <a:xfrm>
            <a:off x="228600" y="1524000"/>
            <a:ext cx="8686800" cy="5029200"/>
          </a:xfrm>
        </p:spPr>
        <p:txBody>
          <a:bodyPr>
            <a:normAutofit/>
          </a:bodyPr>
          <a:lstStyle/>
          <a:p>
            <a:pPr>
              <a:buNone/>
            </a:pPr>
            <a:r>
              <a:rPr lang="en-GB" sz="2000" dirty="0">
                <a:solidFill>
                  <a:srgbClr val="404040"/>
                </a:solidFill>
                <a:latin typeface="Century Gothic" pitchFamily="34" charset="0"/>
              </a:rPr>
              <a:t>	Another wireless encryption technology is Wi-Fi Protected Setup (or WPS). It was designed to make </a:t>
            </a:r>
            <a:r>
              <a:rPr lang="en-GB" sz="2000" dirty="0" err="1">
                <a:solidFill>
                  <a:srgbClr val="404040"/>
                </a:solidFill>
                <a:latin typeface="Century Gothic" pitchFamily="34" charset="0"/>
              </a:rPr>
              <a:t>WiFi</a:t>
            </a:r>
            <a:r>
              <a:rPr lang="en-GB" sz="2000" dirty="0">
                <a:solidFill>
                  <a:srgbClr val="404040"/>
                </a:solidFill>
                <a:latin typeface="Century Gothic" pitchFamily="34" charset="0"/>
              </a:rPr>
              <a:t> encryption secure but instead of using a long password, you could use an 8-digit pin or a push button method for syncing devices onto network.</a:t>
            </a:r>
          </a:p>
          <a:p>
            <a:pPr>
              <a:buNone/>
            </a:pPr>
            <a:r>
              <a:rPr lang="en-GB" sz="2000" dirty="0">
                <a:solidFill>
                  <a:srgbClr val="404040"/>
                </a:solidFill>
                <a:latin typeface="Century Gothic" pitchFamily="34" charset="0"/>
              </a:rPr>
              <a:t>	</a:t>
            </a:r>
          </a:p>
          <a:p>
            <a:pPr>
              <a:buNone/>
            </a:pPr>
            <a:endParaRPr lang="en-GB" sz="2000" dirty="0">
              <a:solidFill>
                <a:srgbClr val="404040"/>
              </a:solidFill>
              <a:latin typeface="Century Gothic" pitchFamily="34" charset="0"/>
            </a:endParaRPr>
          </a:p>
          <a:p>
            <a:pPr>
              <a:buNone/>
            </a:pPr>
            <a:endParaRPr lang="en-GB" sz="2000" dirty="0">
              <a:solidFill>
                <a:srgbClr val="404040"/>
              </a:solidFill>
              <a:latin typeface="Century Gothic" pitchFamily="34" charset="0"/>
            </a:endParaRPr>
          </a:p>
          <a:p>
            <a:pPr>
              <a:buNone/>
            </a:pPr>
            <a:endParaRPr lang="en-GB" sz="2000" dirty="0">
              <a:solidFill>
                <a:srgbClr val="404040"/>
              </a:solidFill>
              <a:latin typeface="Century Gothic" pitchFamily="34" charset="0"/>
            </a:endParaRPr>
          </a:p>
          <a:p>
            <a:pPr>
              <a:buNone/>
            </a:pPr>
            <a:endParaRPr lang="en-GB" sz="2000" dirty="0">
              <a:solidFill>
                <a:srgbClr val="404040"/>
              </a:solidFill>
              <a:latin typeface="Century Gothic" pitchFamily="34" charset="0"/>
            </a:endParaRPr>
          </a:p>
          <a:p>
            <a:pPr>
              <a:buNone/>
            </a:pPr>
            <a:endParaRPr lang="en-GB" sz="2000" dirty="0">
              <a:solidFill>
                <a:srgbClr val="404040"/>
              </a:solidFill>
              <a:latin typeface="Century Gothic" pitchFamily="34" charset="0"/>
            </a:endParaRPr>
          </a:p>
          <a:p>
            <a:pPr>
              <a:buNone/>
            </a:pPr>
            <a:r>
              <a:rPr lang="en-GB" sz="2000" dirty="0">
                <a:solidFill>
                  <a:srgbClr val="404040"/>
                </a:solidFill>
                <a:latin typeface="Century Gothic" pitchFamily="34" charset="0"/>
              </a:rPr>
              <a:t>	However, routers using a WPS pin method were found to have a serious security flaw using the WPS pin recovery system which could be easily brute-force attacked and gained access to.</a:t>
            </a:r>
          </a:p>
          <a:p>
            <a:pPr>
              <a:buNone/>
            </a:pPr>
            <a:endParaRPr lang="en-US" sz="2000" dirty="0">
              <a:latin typeface="Century Gothic" pitchFamily="34" charset="0"/>
            </a:endParaRPr>
          </a:p>
        </p:txBody>
      </p:sp>
      <p:pic>
        <p:nvPicPr>
          <p:cNvPr id="4" name="Picture 3"/>
          <p:cNvPicPr/>
          <p:nvPr/>
        </p:nvPicPr>
        <p:blipFill>
          <a:blip r:embed="rId3" cstate="print">
            <a:clrChange>
              <a:clrFrom>
                <a:srgbClr val="FFFFFF"/>
              </a:clrFrom>
              <a:clrTo>
                <a:srgbClr val="FFFFFF">
                  <a:alpha val="0"/>
                </a:srgbClr>
              </a:clrTo>
            </a:clrChange>
          </a:blip>
          <a:srcRect l="68350" t="22680" r="8878" b="26547"/>
          <a:stretch>
            <a:fillRect/>
          </a:stretch>
        </p:blipFill>
        <p:spPr bwMode="auto">
          <a:xfrm>
            <a:off x="685800" y="2895600"/>
            <a:ext cx="1752600" cy="1981200"/>
          </a:xfrm>
          <a:prstGeom prst="rect">
            <a:avLst/>
          </a:prstGeom>
          <a:noFill/>
          <a:ln w="9525">
            <a:noFill/>
            <a:miter lim="800000"/>
            <a:headEnd/>
            <a:tailEnd/>
          </a:ln>
        </p:spPr>
      </p:pic>
      <p:sp>
        <p:nvSpPr>
          <p:cNvPr id="5" name="TextBox 4"/>
          <p:cNvSpPr txBox="1"/>
          <p:nvPr/>
        </p:nvSpPr>
        <p:spPr>
          <a:xfrm>
            <a:off x="3429000" y="3276600"/>
            <a:ext cx="2895600" cy="1323439"/>
          </a:xfrm>
          <a:prstGeom prst="rect">
            <a:avLst/>
          </a:prstGeom>
          <a:noFill/>
        </p:spPr>
        <p:txBody>
          <a:bodyPr wrap="square" rtlCol="0">
            <a:spAutoFit/>
          </a:bodyPr>
          <a:lstStyle/>
          <a:p>
            <a:r>
              <a:rPr lang="en-GB" sz="1600" dirty="0">
                <a:latin typeface="Century Gothic" pitchFamily="34" charset="0"/>
              </a:rPr>
              <a:t>Image shows router has WPS button features when pressed which will send signal to other device to connect to it.</a:t>
            </a:r>
            <a:endParaRPr lang="en-US" sz="1600" dirty="0">
              <a:latin typeface="Century Gothic" pitchFamily="34" charset="0"/>
            </a:endParaRPr>
          </a:p>
        </p:txBody>
      </p:sp>
      <p:cxnSp>
        <p:nvCxnSpPr>
          <p:cNvPr id="7" name="Straight Arrow Connector 6"/>
          <p:cNvCxnSpPr/>
          <p:nvPr/>
        </p:nvCxnSpPr>
        <p:spPr>
          <a:xfrm flipH="1" flipV="1">
            <a:off x="2438400" y="3733800"/>
            <a:ext cx="990600" cy="76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117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fontScale="90000"/>
          </a:bodyPr>
          <a:lstStyle/>
          <a:p>
            <a:r>
              <a:rPr lang="en-US" sz="4800" b="1" dirty="0">
                <a:latin typeface="Century Gothic" pitchFamily="34" charset="0"/>
              </a:rPr>
              <a:t>Wireless Encryption Vulnerabilities</a:t>
            </a:r>
          </a:p>
        </p:txBody>
      </p:sp>
      <p:sp>
        <p:nvSpPr>
          <p:cNvPr id="3" name="Content Placeholder 2"/>
          <p:cNvSpPr>
            <a:spLocks noGrp="1"/>
          </p:cNvSpPr>
          <p:nvPr>
            <p:ph idx="1"/>
          </p:nvPr>
        </p:nvSpPr>
        <p:spPr>
          <a:xfrm>
            <a:off x="228600" y="1676400"/>
            <a:ext cx="8458200" cy="4314540"/>
          </a:xfrm>
        </p:spPr>
        <p:txBody>
          <a:bodyPr>
            <a:normAutofit/>
          </a:bodyPr>
          <a:lstStyle/>
          <a:p>
            <a:pPr marL="0">
              <a:buNone/>
            </a:pPr>
            <a:r>
              <a:rPr lang="en-US" sz="2000" dirty="0">
                <a:latin typeface="Century Gothic" pitchFamily="34" charset="0"/>
              </a:rPr>
              <a:t>There are some serious vulnerabilities to WLANS such as the ease of cracking some passwords.</a:t>
            </a:r>
          </a:p>
          <a:p>
            <a:pPr>
              <a:buNone/>
            </a:pPr>
            <a:endParaRPr lang="en-US" sz="2000" dirty="0">
              <a:latin typeface="Century Gothic" pitchFamily="34" charset="0"/>
            </a:endParaRPr>
          </a:p>
          <a:p>
            <a:pPr>
              <a:buNone/>
            </a:pPr>
            <a:r>
              <a:rPr lang="en-US" sz="2000" dirty="0">
                <a:latin typeface="Century Gothic" pitchFamily="34" charset="0"/>
              </a:rPr>
              <a:t>We can mitigate these with some simple procedure such as:</a:t>
            </a:r>
          </a:p>
          <a:p>
            <a:r>
              <a:rPr lang="en-US" sz="2000" dirty="0">
                <a:latin typeface="Century Gothic" pitchFamily="34" charset="0"/>
              </a:rPr>
              <a:t>Use WPA2\3 encryption rather then WEP</a:t>
            </a:r>
          </a:p>
          <a:p>
            <a:r>
              <a:rPr lang="en-GB" sz="2000" dirty="0">
                <a:latin typeface="Century Gothic" pitchFamily="34" charset="0"/>
              </a:rPr>
              <a:t>Hide SSID</a:t>
            </a:r>
            <a:endParaRPr lang="en-US" sz="2000" dirty="0">
              <a:latin typeface="Century Gothic" pitchFamily="34" charset="0"/>
            </a:endParaRPr>
          </a:p>
          <a:p>
            <a:r>
              <a:rPr lang="en-US" sz="2000" dirty="0">
                <a:latin typeface="Century Gothic" pitchFamily="34" charset="0"/>
              </a:rPr>
              <a:t>Turn off the WPS feature</a:t>
            </a:r>
          </a:p>
          <a:p>
            <a:r>
              <a:rPr lang="en-US" sz="2000" dirty="0">
                <a:latin typeface="Century Gothic" pitchFamily="34" charset="0"/>
              </a:rPr>
              <a:t>Regularly update wireless router firmware</a:t>
            </a:r>
          </a:p>
        </p:txBody>
      </p:sp>
    </p:spTree>
    <p:extLst>
      <p:ext uri="{BB962C8B-B14F-4D97-AF65-F5344CB8AC3E}">
        <p14:creationId xmlns:p14="http://schemas.microsoft.com/office/powerpoint/2010/main" val="2808212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fontScale="90000"/>
          </a:bodyPr>
          <a:lstStyle/>
          <a:p>
            <a:pPr algn="l"/>
            <a:r>
              <a:rPr lang="en-US" sz="4800" b="1" dirty="0">
                <a:latin typeface="Century Gothic" pitchFamily="34" charset="0"/>
              </a:rPr>
              <a:t>Consideration of Issues during design</a:t>
            </a:r>
          </a:p>
        </p:txBody>
      </p:sp>
      <p:sp>
        <p:nvSpPr>
          <p:cNvPr id="3" name="Content Placeholder 2"/>
          <p:cNvSpPr>
            <a:spLocks noGrp="1"/>
          </p:cNvSpPr>
          <p:nvPr>
            <p:ph idx="1"/>
          </p:nvPr>
        </p:nvSpPr>
        <p:spPr>
          <a:xfrm>
            <a:off x="228600" y="1676400"/>
            <a:ext cx="8458200" cy="4314540"/>
          </a:xfrm>
        </p:spPr>
        <p:txBody>
          <a:bodyPr>
            <a:normAutofit/>
          </a:bodyPr>
          <a:lstStyle/>
          <a:p>
            <a:pPr>
              <a:buNone/>
            </a:pPr>
            <a:r>
              <a:rPr lang="en-GB" sz="2000" dirty="0">
                <a:solidFill>
                  <a:srgbClr val="404040"/>
                </a:solidFill>
                <a:latin typeface="Century Gothic" pitchFamily="34" charset="0"/>
              </a:rPr>
              <a:t>	Before implementing a WLAN you should design the network &amp; system with security in mind. Key areas that should be considered and included in your design are:</a:t>
            </a:r>
          </a:p>
          <a:p>
            <a:pPr lvl="1"/>
            <a:r>
              <a:rPr lang="en-GB" sz="1600" dirty="0">
                <a:solidFill>
                  <a:srgbClr val="404040"/>
                </a:solidFill>
                <a:latin typeface="Century Gothic" pitchFamily="34" charset="0"/>
              </a:rPr>
              <a:t>	</a:t>
            </a:r>
            <a:r>
              <a:rPr lang="en-GB" sz="2000" dirty="0">
                <a:solidFill>
                  <a:srgbClr val="404040"/>
                </a:solidFill>
                <a:latin typeface="Century Gothic" pitchFamily="34" charset="0"/>
              </a:rPr>
              <a:t>Network firewalls, intrusion detection systems and virtual private network protection.</a:t>
            </a:r>
          </a:p>
          <a:p>
            <a:pPr lvl="1"/>
            <a:r>
              <a:rPr lang="en-GB" sz="2000" dirty="0">
                <a:solidFill>
                  <a:srgbClr val="404040"/>
                </a:solidFill>
                <a:latin typeface="Century Gothic" pitchFamily="34" charset="0"/>
              </a:rPr>
              <a:t>	Content inspection systems, such as anti-malware programs, anti-spam and URL filters.</a:t>
            </a:r>
          </a:p>
          <a:p>
            <a:pPr lvl="1"/>
            <a:r>
              <a:rPr lang="en-GB" sz="2000" dirty="0">
                <a:solidFill>
                  <a:srgbClr val="404040"/>
                </a:solidFill>
                <a:latin typeface="Century Gothic" pitchFamily="34" charset="0"/>
              </a:rPr>
              <a:t>	Network Compartmentalisation, i.e. splitting the network into several different zones based on threat susceptibility.</a:t>
            </a:r>
          </a:p>
          <a:p>
            <a:pPr lvl="1"/>
            <a:r>
              <a:rPr lang="en-GB" sz="2000" dirty="0">
                <a:solidFill>
                  <a:srgbClr val="404040"/>
                </a:solidFill>
                <a:latin typeface="Century Gothic" pitchFamily="34" charset="0"/>
              </a:rPr>
              <a:t>	Principle of least privilege, where users and administrators only have access to information necessary for them to be able to complete their role.</a:t>
            </a:r>
          </a:p>
          <a:p>
            <a:pPr>
              <a:buNone/>
            </a:pPr>
            <a:endParaRPr lang="en-US" sz="2000" dirty="0">
              <a:latin typeface="Century Gothic" pitchFamily="34" charset="0"/>
            </a:endParaRPr>
          </a:p>
        </p:txBody>
      </p:sp>
    </p:spTree>
    <p:extLst>
      <p:ext uri="{BB962C8B-B14F-4D97-AF65-F5344CB8AC3E}">
        <p14:creationId xmlns:p14="http://schemas.microsoft.com/office/powerpoint/2010/main" val="1132511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fontScale="90000"/>
          </a:bodyPr>
          <a:lstStyle/>
          <a:p>
            <a:r>
              <a:rPr lang="en-US" sz="4800" b="1" dirty="0">
                <a:latin typeface="Century Gothic" pitchFamily="34" charset="0"/>
              </a:rPr>
              <a:t>Software firewall and hardware firewall</a:t>
            </a:r>
          </a:p>
        </p:txBody>
      </p:sp>
      <p:sp>
        <p:nvSpPr>
          <p:cNvPr id="3" name="Content Placeholder 2"/>
          <p:cNvSpPr>
            <a:spLocks noGrp="1"/>
          </p:cNvSpPr>
          <p:nvPr>
            <p:ph idx="1"/>
          </p:nvPr>
        </p:nvSpPr>
        <p:spPr>
          <a:xfrm>
            <a:off x="304800" y="1600200"/>
            <a:ext cx="8382000" cy="4800600"/>
          </a:xfrm>
        </p:spPr>
        <p:txBody>
          <a:bodyPr>
            <a:normAutofit fontScale="92500" lnSpcReduction="20000"/>
          </a:bodyPr>
          <a:lstStyle/>
          <a:p>
            <a:pPr>
              <a:buNone/>
            </a:pPr>
            <a:r>
              <a:rPr lang="en-GB" sz="2000" dirty="0">
                <a:solidFill>
                  <a:srgbClr val="404040"/>
                </a:solidFill>
                <a:latin typeface="Century Gothic" pitchFamily="34" charset="0"/>
              </a:rPr>
              <a:t>	A firewall is either a hardware device or a utility program that monitors incoming and outgoing network traffic and blocks any traffic that it deems suspicious. </a:t>
            </a:r>
          </a:p>
          <a:p>
            <a:pPr>
              <a:buNone/>
            </a:pPr>
            <a:endParaRPr lang="en-GB" sz="2000" dirty="0">
              <a:solidFill>
                <a:srgbClr val="404040"/>
              </a:solidFill>
              <a:latin typeface="Century Gothic" pitchFamily="34" charset="0"/>
            </a:endParaRPr>
          </a:p>
          <a:p>
            <a:pPr>
              <a:buNone/>
            </a:pPr>
            <a:r>
              <a:rPr lang="en-GB" sz="2000" dirty="0">
                <a:solidFill>
                  <a:srgbClr val="404040"/>
                </a:solidFill>
                <a:latin typeface="Century Gothic" pitchFamily="34" charset="0"/>
              </a:rPr>
              <a:t>	The difference between the hardware firewall and the software firewall is that the hardware firewall is an actual physical device that will sit between your local area network and the internet. Whereas the software firewall will be installed on each individual device.</a:t>
            </a:r>
          </a:p>
          <a:p>
            <a:pPr>
              <a:buNone/>
            </a:pPr>
            <a:endParaRPr lang="en-GB" sz="2000" dirty="0">
              <a:solidFill>
                <a:srgbClr val="404040"/>
              </a:solidFill>
              <a:latin typeface="Century Gothic" pitchFamily="34" charset="0"/>
            </a:endParaRPr>
          </a:p>
          <a:p>
            <a:pPr>
              <a:buNone/>
            </a:pPr>
            <a:r>
              <a:rPr lang="en-GB" sz="2000" dirty="0">
                <a:solidFill>
                  <a:srgbClr val="404040"/>
                </a:solidFill>
                <a:latin typeface="Century Gothic" pitchFamily="34" charset="0"/>
              </a:rPr>
              <a:t>	This means the hardware firewall can stop bad data from ever entering the network, while software firewalls can offer closer controls over specific devices and how they interact with the network and internet.</a:t>
            </a:r>
          </a:p>
          <a:p>
            <a:pPr>
              <a:buNone/>
            </a:pPr>
            <a:endParaRPr lang="en-GB" sz="2000" dirty="0">
              <a:solidFill>
                <a:srgbClr val="404040"/>
              </a:solidFill>
              <a:latin typeface="Century Gothic" pitchFamily="34" charset="0"/>
            </a:endParaRPr>
          </a:p>
          <a:p>
            <a:pPr>
              <a:buNone/>
            </a:pPr>
            <a:r>
              <a:rPr lang="en-GB" sz="2000" dirty="0">
                <a:solidFill>
                  <a:srgbClr val="404040"/>
                </a:solidFill>
                <a:latin typeface="Century Gothic" pitchFamily="34" charset="0"/>
              </a:rPr>
              <a:t>	There are a few differences between the two types of firewall which are shown on the next slide.</a:t>
            </a:r>
          </a:p>
          <a:p>
            <a:pPr>
              <a:buNone/>
            </a:pPr>
            <a:endParaRPr lang="en-US" sz="2000" dirty="0">
              <a:latin typeface="Century Gothic" pitchFamily="34" charset="0"/>
            </a:endParaRPr>
          </a:p>
        </p:txBody>
      </p:sp>
    </p:spTree>
    <p:extLst>
      <p:ext uri="{BB962C8B-B14F-4D97-AF65-F5344CB8AC3E}">
        <p14:creationId xmlns:p14="http://schemas.microsoft.com/office/powerpoint/2010/main" val="3124356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76200"/>
            <a:ext cx="7239000" cy="1143000"/>
          </a:xfrm>
        </p:spPr>
        <p:txBody>
          <a:bodyPr>
            <a:normAutofit fontScale="90000"/>
          </a:bodyPr>
          <a:lstStyle/>
          <a:p>
            <a:r>
              <a:rPr lang="en-US" sz="4800" b="1" dirty="0">
                <a:latin typeface="Century Gothic" pitchFamily="34" charset="0"/>
              </a:rPr>
              <a:t>Software firewall vs. Hardware firewall </a:t>
            </a:r>
          </a:p>
        </p:txBody>
      </p:sp>
      <p:sp>
        <p:nvSpPr>
          <p:cNvPr id="3" name="Content Placeholder 2"/>
          <p:cNvSpPr>
            <a:spLocks noGrp="1"/>
          </p:cNvSpPr>
          <p:nvPr>
            <p:ph idx="1"/>
          </p:nvPr>
        </p:nvSpPr>
        <p:spPr>
          <a:xfrm>
            <a:off x="152400" y="1447800"/>
            <a:ext cx="8839200" cy="5181600"/>
          </a:xfrm>
        </p:spPr>
        <p:txBody>
          <a:bodyPr>
            <a:normAutofit/>
          </a:bodyPr>
          <a:lstStyle/>
          <a:p>
            <a:pPr>
              <a:buNone/>
            </a:pPr>
            <a:endParaRPr lang="en-US" sz="2000" dirty="0">
              <a:latin typeface="Century Gothic" pitchFamily="34" charset="0"/>
            </a:endParaRPr>
          </a:p>
        </p:txBody>
      </p:sp>
      <p:graphicFrame>
        <p:nvGraphicFramePr>
          <p:cNvPr id="4" name="Table 3"/>
          <p:cNvGraphicFramePr>
            <a:graphicFrameLocks noGrp="1"/>
          </p:cNvGraphicFramePr>
          <p:nvPr/>
        </p:nvGraphicFramePr>
        <p:xfrm>
          <a:off x="152400" y="1447800"/>
          <a:ext cx="8763000" cy="5061449"/>
        </p:xfrm>
        <a:graphic>
          <a:graphicData uri="http://schemas.openxmlformats.org/drawingml/2006/table">
            <a:tbl>
              <a:tblPr/>
              <a:tblGrid>
                <a:gridCol w="4341302">
                  <a:extLst>
                    <a:ext uri="{9D8B030D-6E8A-4147-A177-3AD203B41FA5}">
                      <a16:colId xmlns:a16="http://schemas.microsoft.com/office/drawing/2014/main" val="20000"/>
                    </a:ext>
                  </a:extLst>
                </a:gridCol>
                <a:gridCol w="4421698">
                  <a:extLst>
                    <a:ext uri="{9D8B030D-6E8A-4147-A177-3AD203B41FA5}">
                      <a16:colId xmlns:a16="http://schemas.microsoft.com/office/drawing/2014/main" val="20001"/>
                    </a:ext>
                  </a:extLst>
                </a:gridCol>
              </a:tblGrid>
              <a:tr h="246742">
                <a:tc>
                  <a:txBody>
                    <a:bodyPr/>
                    <a:lstStyle/>
                    <a:p>
                      <a:pPr algn="ctr">
                        <a:lnSpc>
                          <a:spcPct val="115000"/>
                        </a:lnSpc>
                        <a:spcAft>
                          <a:spcPts val="0"/>
                        </a:spcAft>
                      </a:pPr>
                      <a:r>
                        <a:rPr lang="en-US" sz="1400" b="1" dirty="0">
                          <a:latin typeface="Century Gothic" pitchFamily="34" charset="0"/>
                          <a:ea typeface="Times New Roman"/>
                          <a:cs typeface="Times New Roman"/>
                        </a:rPr>
                        <a:t>Software Firewall</a:t>
                      </a:r>
                      <a:endParaRPr lang="en-US" sz="1200" dirty="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0"/>
                        </a:spcAft>
                      </a:pPr>
                      <a:r>
                        <a:rPr lang="en-US" sz="1400" b="1" dirty="0">
                          <a:latin typeface="Century Gothic" pitchFamily="34" charset="0"/>
                          <a:ea typeface="Times New Roman"/>
                          <a:cs typeface="Times New Roman"/>
                        </a:rPr>
                        <a:t>Hardware Firewall</a:t>
                      </a:r>
                      <a:endParaRPr lang="en-US" sz="1200" dirty="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13227">
                <a:tc>
                  <a:txBody>
                    <a:bodyPr/>
                    <a:lstStyle/>
                    <a:p>
                      <a:pPr>
                        <a:lnSpc>
                          <a:spcPct val="115000"/>
                        </a:lnSpc>
                        <a:spcAft>
                          <a:spcPts val="0"/>
                        </a:spcAft>
                      </a:pPr>
                      <a:r>
                        <a:rPr lang="en-US" sz="1200">
                          <a:latin typeface="Century Gothic" pitchFamily="34" charset="0"/>
                          <a:ea typeface="Times New Roman"/>
                          <a:cs typeface="Times New Roman"/>
                        </a:rPr>
                        <a:t>A software Firewall operates on the system.</a:t>
                      </a:r>
                      <a:endParaRPr lang="en-US" sz="120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200" dirty="0">
                          <a:latin typeface="Century Gothic" pitchFamily="34" charset="0"/>
                          <a:ea typeface="Times New Roman"/>
                          <a:cs typeface="Times New Roman"/>
                        </a:rPr>
                        <a:t> Hardware Firewall do not operate on the system.</a:t>
                      </a:r>
                      <a:endParaRPr lang="en-US" sz="1200" dirty="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13227">
                <a:tc>
                  <a:txBody>
                    <a:bodyPr/>
                    <a:lstStyle/>
                    <a:p>
                      <a:pPr>
                        <a:lnSpc>
                          <a:spcPct val="115000"/>
                        </a:lnSpc>
                        <a:spcAft>
                          <a:spcPts val="0"/>
                        </a:spcAft>
                      </a:pPr>
                      <a:r>
                        <a:rPr lang="en-US" sz="1200" dirty="0">
                          <a:latin typeface="Century Gothic" pitchFamily="34" charset="0"/>
                          <a:ea typeface="Times New Roman"/>
                          <a:cs typeface="Times New Roman"/>
                        </a:rPr>
                        <a:t>Configuration of a software firewall is easy.</a:t>
                      </a:r>
                      <a:endParaRPr lang="en-US" sz="1200" dirty="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200" dirty="0">
                          <a:latin typeface="Century Gothic" pitchFamily="34" charset="0"/>
                          <a:ea typeface="Times New Roman"/>
                          <a:cs typeface="Times New Roman"/>
                        </a:rPr>
                        <a:t> Configuration of hardware firewall is not easy.</a:t>
                      </a:r>
                      <a:endParaRPr lang="en-US" sz="1200" dirty="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821931">
                <a:tc>
                  <a:txBody>
                    <a:bodyPr/>
                    <a:lstStyle/>
                    <a:p>
                      <a:pPr>
                        <a:lnSpc>
                          <a:spcPct val="115000"/>
                        </a:lnSpc>
                        <a:spcAft>
                          <a:spcPts val="0"/>
                        </a:spcAft>
                      </a:pPr>
                      <a:r>
                        <a:rPr lang="en-US" sz="1200" dirty="0">
                          <a:latin typeface="Century Gothic" pitchFamily="34" charset="0"/>
                          <a:ea typeface="Times New Roman"/>
                          <a:cs typeface="Times New Roman"/>
                        </a:rPr>
                        <a:t>It is installed on individual devices like computes and phones which results in blocking users or devices from accessing the individual components of the network. It basically inspects the packets and then blocks the unauthorized access.</a:t>
                      </a:r>
                      <a:endParaRPr lang="en-US" sz="1200" dirty="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200" dirty="0">
                          <a:latin typeface="Century Gothic" pitchFamily="34" charset="0"/>
                          <a:ea typeface="Times New Roman"/>
                          <a:cs typeface="Times New Roman"/>
                        </a:rPr>
                        <a:t> It is required to install the device between the computer and the Internet so that it will not be easily accessible. The installation requires a connection of network cable with the firewall rather than directly connecting to the router. Hence, a barrier is formed for blocking the incoming and outgoing data packets between the network and the Internet. It protects against viruses, malware, spyware, email spam, and other similar attacks from outside.</a:t>
                      </a:r>
                      <a:endParaRPr lang="en-US" sz="1200" dirty="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14315">
                <a:tc>
                  <a:txBody>
                    <a:bodyPr/>
                    <a:lstStyle/>
                    <a:p>
                      <a:pPr>
                        <a:lnSpc>
                          <a:spcPct val="115000"/>
                        </a:lnSpc>
                        <a:spcAft>
                          <a:spcPts val="0"/>
                        </a:spcAft>
                      </a:pPr>
                      <a:r>
                        <a:rPr lang="en-US" sz="1200" dirty="0">
                          <a:latin typeface="Century Gothic" pitchFamily="34" charset="0"/>
                          <a:ea typeface="Times New Roman"/>
                          <a:cs typeface="Times New Roman"/>
                        </a:rPr>
                        <a:t>It is less expensive to install.</a:t>
                      </a:r>
                      <a:endParaRPr lang="en-US" sz="1200" dirty="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200" dirty="0">
                          <a:latin typeface="Century Gothic" pitchFamily="34" charset="0"/>
                          <a:ea typeface="Times New Roman"/>
                          <a:cs typeface="Times New Roman"/>
                        </a:rPr>
                        <a:t> It is more expensive than a software firewall as an initial       investment is required based on the protection level.</a:t>
                      </a:r>
                      <a:endParaRPr lang="en-US" sz="1200" dirty="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14315">
                <a:tc>
                  <a:txBody>
                    <a:bodyPr/>
                    <a:lstStyle/>
                    <a:p>
                      <a:pPr>
                        <a:lnSpc>
                          <a:spcPct val="115000"/>
                        </a:lnSpc>
                        <a:spcAft>
                          <a:spcPts val="0"/>
                        </a:spcAft>
                      </a:pPr>
                      <a:r>
                        <a:rPr lang="en-US" sz="1200" dirty="0">
                          <a:latin typeface="Century Gothic" pitchFamily="34" charset="0"/>
                          <a:ea typeface="Times New Roman"/>
                          <a:cs typeface="Times New Roman"/>
                        </a:rPr>
                        <a:t>It is flexible i.e. you can choose which application has to be installed.</a:t>
                      </a:r>
                      <a:endParaRPr lang="en-US" sz="1200" dirty="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200" dirty="0">
                          <a:latin typeface="Century Gothic" pitchFamily="34" charset="0"/>
                          <a:ea typeface="Times New Roman"/>
                          <a:cs typeface="Times New Roman"/>
                        </a:rPr>
                        <a:t> It is not flexible like software firewall.</a:t>
                      </a:r>
                      <a:endParaRPr lang="en-US" sz="1200" dirty="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13227">
                <a:tc>
                  <a:txBody>
                    <a:bodyPr/>
                    <a:lstStyle/>
                    <a:p>
                      <a:pPr>
                        <a:lnSpc>
                          <a:spcPct val="115000"/>
                        </a:lnSpc>
                        <a:spcAft>
                          <a:spcPts val="0"/>
                        </a:spcAft>
                      </a:pPr>
                      <a:r>
                        <a:rPr lang="en-US" sz="1200">
                          <a:latin typeface="Century Gothic" pitchFamily="34" charset="0"/>
                          <a:ea typeface="Times New Roman"/>
                          <a:cs typeface="Times New Roman"/>
                        </a:rPr>
                        <a:t>It is installed inside the individual system.</a:t>
                      </a:r>
                      <a:endParaRPr lang="en-US" sz="120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200" dirty="0">
                          <a:latin typeface="Century Gothic" pitchFamily="34" charset="0"/>
                          <a:ea typeface="Times New Roman"/>
                          <a:cs typeface="Times New Roman"/>
                        </a:rPr>
                        <a:t> It is installed outside the system.</a:t>
                      </a:r>
                      <a:endParaRPr lang="en-US" sz="1200" dirty="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14315">
                <a:tc>
                  <a:txBody>
                    <a:bodyPr/>
                    <a:lstStyle/>
                    <a:p>
                      <a:pPr>
                        <a:lnSpc>
                          <a:spcPct val="115000"/>
                        </a:lnSpc>
                        <a:spcAft>
                          <a:spcPts val="0"/>
                        </a:spcAft>
                      </a:pPr>
                      <a:r>
                        <a:rPr lang="en-US" sz="1200">
                          <a:latin typeface="Century Gothic" pitchFamily="34" charset="0"/>
                          <a:ea typeface="Times New Roman"/>
                          <a:cs typeface="Times New Roman"/>
                        </a:rPr>
                        <a:t>It protects one system at a time and is not enabled for smart TVs, gaming consoles, and other devices.</a:t>
                      </a:r>
                      <a:endParaRPr lang="en-US" sz="120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200" dirty="0">
                          <a:latin typeface="Century Gothic" pitchFamily="34" charset="0"/>
                          <a:ea typeface="Times New Roman"/>
                          <a:cs typeface="Times New Roman"/>
                        </a:rPr>
                        <a:t> It protects a whole network at a time.</a:t>
                      </a:r>
                      <a:endParaRPr lang="en-US" sz="1200" dirty="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0155">
                <a:tc>
                  <a:txBody>
                    <a:bodyPr/>
                    <a:lstStyle/>
                    <a:p>
                      <a:pPr>
                        <a:lnSpc>
                          <a:spcPct val="115000"/>
                        </a:lnSpc>
                        <a:spcAft>
                          <a:spcPts val="0"/>
                        </a:spcAft>
                      </a:pPr>
                      <a:r>
                        <a:rPr lang="en-US" sz="1200">
                          <a:latin typeface="Century Gothic" pitchFamily="34" charset="0"/>
                          <a:ea typeface="Times New Roman"/>
                          <a:cs typeface="Times New Roman"/>
                        </a:rPr>
                        <a:t>It makes the performance of computers slows down.</a:t>
                      </a:r>
                      <a:endParaRPr lang="en-US" sz="120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200" dirty="0">
                          <a:latin typeface="Century Gothic" pitchFamily="34" charset="0"/>
                          <a:ea typeface="Times New Roman"/>
                          <a:cs typeface="Times New Roman"/>
                        </a:rPr>
                        <a:t> It doesn’t affect the performance of the computer.</a:t>
                      </a:r>
                      <a:endParaRPr lang="en-US" sz="1200" dirty="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14315">
                <a:tc>
                  <a:txBody>
                    <a:bodyPr/>
                    <a:lstStyle/>
                    <a:p>
                      <a:pPr>
                        <a:lnSpc>
                          <a:spcPct val="115000"/>
                        </a:lnSpc>
                        <a:spcAft>
                          <a:spcPts val="0"/>
                        </a:spcAft>
                      </a:pPr>
                      <a:r>
                        <a:rPr lang="en-US" sz="1200">
                          <a:latin typeface="Century Gothic" pitchFamily="34" charset="0"/>
                          <a:ea typeface="Times New Roman"/>
                          <a:cs typeface="Times New Roman"/>
                        </a:rPr>
                        <a:t>It is needed to be installed on every individual system on a network.</a:t>
                      </a:r>
                      <a:endParaRPr lang="en-US" sz="120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200" dirty="0">
                          <a:latin typeface="Century Gothic" pitchFamily="34" charset="0"/>
                          <a:ea typeface="Times New Roman"/>
                          <a:cs typeface="Times New Roman"/>
                        </a:rPr>
                        <a:t> It needs only one hardware to be installed for a whole network.</a:t>
                      </a:r>
                      <a:endParaRPr lang="en-US" sz="1200" dirty="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414315">
                <a:tc>
                  <a:txBody>
                    <a:bodyPr/>
                    <a:lstStyle/>
                    <a:p>
                      <a:pPr>
                        <a:lnSpc>
                          <a:spcPct val="115000"/>
                        </a:lnSpc>
                        <a:spcAft>
                          <a:spcPts val="0"/>
                        </a:spcAft>
                      </a:pPr>
                      <a:r>
                        <a:rPr lang="en-US" sz="1200">
                          <a:latin typeface="Century Gothic" pitchFamily="34" charset="0"/>
                          <a:ea typeface="Times New Roman"/>
                          <a:cs typeface="Times New Roman"/>
                        </a:rPr>
                        <a:t>In software firewall, content based on keywords can be blocked.</a:t>
                      </a:r>
                      <a:endParaRPr lang="en-US" sz="120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0"/>
                        </a:spcAft>
                      </a:pPr>
                      <a:r>
                        <a:rPr lang="en-US" sz="1200" dirty="0">
                          <a:latin typeface="Century Gothic" pitchFamily="34" charset="0"/>
                          <a:ea typeface="Times New Roman"/>
                          <a:cs typeface="Times New Roman"/>
                        </a:rPr>
                        <a:t>A domain or website can be blocked using hardware </a:t>
                      </a:r>
                      <a:endParaRPr lang="en-US" sz="1200" dirty="0">
                        <a:latin typeface="Century Gothic" pitchFamily="34" charset="0"/>
                        <a:ea typeface="Calibri"/>
                        <a:cs typeface="Times New Roman"/>
                      </a:endParaRPr>
                    </a:p>
                  </a:txBody>
                  <a:tcPr marL="6348" marR="6348" marT="6348" marB="63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5" name="TextBox 4"/>
          <p:cNvSpPr txBox="1"/>
          <p:nvPr/>
        </p:nvSpPr>
        <p:spPr>
          <a:xfrm>
            <a:off x="1447800" y="1143000"/>
            <a:ext cx="7696200" cy="338554"/>
          </a:xfrm>
          <a:prstGeom prst="rect">
            <a:avLst/>
          </a:prstGeom>
          <a:noFill/>
        </p:spPr>
        <p:txBody>
          <a:bodyPr wrap="square" rtlCol="0">
            <a:spAutoFit/>
          </a:bodyPr>
          <a:lstStyle/>
          <a:p>
            <a:r>
              <a:rPr lang="en-GB" sz="1600" dirty="0">
                <a:latin typeface="Century Gothic" pitchFamily="34" charset="0"/>
              </a:rPr>
              <a:t>Pay attention to differences as this is crucial to activity 3  for alternatives</a:t>
            </a:r>
            <a:endParaRPr lang="en-US" sz="1600" dirty="0">
              <a:latin typeface="Century Gothic" pitchFamily="34" charset="0"/>
            </a:endParaRPr>
          </a:p>
        </p:txBody>
      </p:sp>
    </p:spTree>
    <p:extLst>
      <p:ext uri="{BB962C8B-B14F-4D97-AF65-F5344CB8AC3E}">
        <p14:creationId xmlns:p14="http://schemas.microsoft.com/office/powerpoint/2010/main" val="312435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a:bodyPr>
          <a:lstStyle/>
          <a:p>
            <a:r>
              <a:rPr lang="en-US" sz="4800" b="1" dirty="0">
                <a:latin typeface="Century Gothic" pitchFamily="34" charset="0"/>
              </a:rPr>
              <a:t>Filtering techniques</a:t>
            </a:r>
          </a:p>
        </p:txBody>
      </p:sp>
      <p:sp>
        <p:nvSpPr>
          <p:cNvPr id="3" name="Content Placeholder 2"/>
          <p:cNvSpPr>
            <a:spLocks noGrp="1"/>
          </p:cNvSpPr>
          <p:nvPr>
            <p:ph idx="1"/>
          </p:nvPr>
        </p:nvSpPr>
        <p:spPr>
          <a:xfrm>
            <a:off x="457200" y="1781460"/>
            <a:ext cx="8229600" cy="4314540"/>
          </a:xfrm>
        </p:spPr>
        <p:txBody>
          <a:bodyPr>
            <a:normAutofit/>
          </a:bodyPr>
          <a:lstStyle/>
          <a:p>
            <a:pPr marL="0">
              <a:buNone/>
            </a:pPr>
            <a:r>
              <a:rPr lang="en-GB" sz="2800" dirty="0">
                <a:solidFill>
                  <a:srgbClr val="404040"/>
                </a:solidFill>
                <a:latin typeface="Century Gothic" pitchFamily="34" charset="0"/>
              </a:rPr>
              <a:t>There a number of different filtering techniques that firewalls can use. We will explore the following:</a:t>
            </a:r>
          </a:p>
          <a:p>
            <a:pPr marL="0"/>
            <a:r>
              <a:rPr lang="en-GB" sz="2800" dirty="0">
                <a:solidFill>
                  <a:srgbClr val="404040"/>
                </a:solidFill>
                <a:latin typeface="Century Gothic" pitchFamily="34" charset="0"/>
              </a:rPr>
              <a:t>	Packet filtering</a:t>
            </a:r>
          </a:p>
          <a:p>
            <a:pPr marL="0"/>
            <a:r>
              <a:rPr lang="en-GB" sz="2800" dirty="0">
                <a:solidFill>
                  <a:srgbClr val="404040"/>
                </a:solidFill>
                <a:latin typeface="Century Gothic" pitchFamily="34" charset="0"/>
              </a:rPr>
              <a:t>	Application level awareness</a:t>
            </a:r>
          </a:p>
          <a:p>
            <a:pPr marL="0"/>
            <a:r>
              <a:rPr lang="en-GB" sz="2800" dirty="0">
                <a:solidFill>
                  <a:srgbClr val="404040"/>
                </a:solidFill>
                <a:latin typeface="Century Gothic" pitchFamily="34" charset="0"/>
              </a:rPr>
              <a:t>	Inbound and Outbound rules</a:t>
            </a:r>
          </a:p>
          <a:p>
            <a:pPr marL="0"/>
            <a:r>
              <a:rPr lang="en-GB" sz="2800" dirty="0">
                <a:solidFill>
                  <a:srgbClr val="404040"/>
                </a:solidFill>
                <a:latin typeface="Century Gothic" pitchFamily="34" charset="0"/>
              </a:rPr>
              <a:t>	NAT</a:t>
            </a:r>
          </a:p>
          <a:p>
            <a:pPr>
              <a:buNone/>
            </a:pPr>
            <a:endParaRPr lang="en-US" sz="2000" dirty="0">
              <a:latin typeface="Century Gothic" pitchFamily="34" charset="0"/>
            </a:endParaRPr>
          </a:p>
        </p:txBody>
      </p:sp>
    </p:spTree>
    <p:extLst>
      <p:ext uri="{BB962C8B-B14F-4D97-AF65-F5344CB8AC3E}">
        <p14:creationId xmlns:p14="http://schemas.microsoft.com/office/powerpoint/2010/main" val="405869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fontScale="90000"/>
          </a:bodyPr>
          <a:lstStyle/>
          <a:p>
            <a:r>
              <a:rPr lang="en-US" sz="4800" b="1" dirty="0">
                <a:latin typeface="Century Gothic" pitchFamily="34" charset="0"/>
              </a:rPr>
              <a:t>Packet filtering &amp; inspection</a:t>
            </a:r>
          </a:p>
        </p:txBody>
      </p:sp>
      <p:sp>
        <p:nvSpPr>
          <p:cNvPr id="3" name="Content Placeholder 2"/>
          <p:cNvSpPr>
            <a:spLocks noGrp="1"/>
          </p:cNvSpPr>
          <p:nvPr>
            <p:ph idx="1"/>
          </p:nvPr>
        </p:nvSpPr>
        <p:spPr>
          <a:xfrm>
            <a:off x="152400" y="1600200"/>
            <a:ext cx="8839200" cy="5105400"/>
          </a:xfrm>
        </p:spPr>
        <p:txBody>
          <a:bodyPr>
            <a:normAutofit/>
          </a:bodyPr>
          <a:lstStyle/>
          <a:p>
            <a:pPr>
              <a:buNone/>
            </a:pPr>
            <a:r>
              <a:rPr lang="en-GB" sz="2000" dirty="0">
                <a:solidFill>
                  <a:srgbClr val="404040"/>
                </a:solidFill>
                <a:latin typeface="Century Gothic" pitchFamily="34" charset="0"/>
              </a:rPr>
              <a:t>	</a:t>
            </a:r>
            <a:r>
              <a:rPr lang="en-GB" sz="2800" dirty="0">
                <a:solidFill>
                  <a:srgbClr val="404040"/>
                </a:solidFill>
                <a:latin typeface="Century Gothic" pitchFamily="34" charset="0"/>
              </a:rPr>
              <a:t>With packet filtering, the firewall inspects each packet of data and compares it to pre-defined security rules (known as the firewall policy, or </a:t>
            </a:r>
            <a:r>
              <a:rPr lang="en-GB" sz="2800" dirty="0" err="1">
                <a:solidFill>
                  <a:srgbClr val="404040"/>
                </a:solidFill>
                <a:latin typeface="Century Gothic" pitchFamily="34" charset="0"/>
              </a:rPr>
              <a:t>ruleset</a:t>
            </a:r>
            <a:r>
              <a:rPr lang="en-GB" sz="2800" dirty="0">
                <a:solidFill>
                  <a:srgbClr val="404040"/>
                </a:solidFill>
                <a:latin typeface="Century Gothic" pitchFamily="34" charset="0"/>
              </a:rPr>
              <a:t>). If the packet is flagged by the rules, then it is prevented from passing through the firewall.</a:t>
            </a:r>
            <a:endParaRPr lang="en-GB" sz="2000" dirty="0">
              <a:latin typeface="Century Gothic" pitchFamily="34" charset="0"/>
            </a:endParaRPr>
          </a:p>
          <a:p>
            <a:pPr>
              <a:buNone/>
            </a:pPr>
            <a:endParaRPr lang="en-US" sz="2000" dirty="0">
              <a:latin typeface="Century Gothic" pitchFamily="34" charset="0"/>
            </a:endParaRPr>
          </a:p>
        </p:txBody>
      </p:sp>
      <p:pic>
        <p:nvPicPr>
          <p:cNvPr id="59394" name="Picture 2" descr="https://media.geeksforgeeks.org/wp-content/uploads/20210609151803/packetfirewall-660x379.pn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32317" y="4343400"/>
            <a:ext cx="4511683" cy="2590800"/>
          </a:xfrm>
          <a:prstGeom prst="rect">
            <a:avLst/>
          </a:prstGeom>
          <a:noFill/>
        </p:spPr>
      </p:pic>
      <p:sp>
        <p:nvSpPr>
          <p:cNvPr id="5" name="TextBox 4"/>
          <p:cNvSpPr txBox="1"/>
          <p:nvPr/>
        </p:nvSpPr>
        <p:spPr>
          <a:xfrm>
            <a:off x="533400" y="4798874"/>
            <a:ext cx="4267200" cy="1754326"/>
          </a:xfrm>
          <a:prstGeom prst="rect">
            <a:avLst/>
          </a:prstGeom>
          <a:noFill/>
        </p:spPr>
        <p:txBody>
          <a:bodyPr wrap="square" rtlCol="0">
            <a:spAutoFit/>
          </a:bodyPr>
          <a:lstStyle/>
          <a:p>
            <a:r>
              <a:rPr lang="en-GB" dirty="0">
                <a:latin typeface="Century Gothic" pitchFamily="34" charset="0"/>
              </a:rPr>
              <a:t>You could permit or deny packets based on rules such as </a:t>
            </a:r>
            <a:endParaRPr lang="en-US" dirty="0">
              <a:latin typeface="Century Gothic" pitchFamily="34" charset="0"/>
            </a:endParaRPr>
          </a:p>
          <a:p>
            <a:pPr>
              <a:buFont typeface="Arial" pitchFamily="34" charset="0"/>
              <a:buChar char="•"/>
            </a:pPr>
            <a:r>
              <a:rPr lang="en-US" dirty="0">
                <a:latin typeface="Century Gothic" pitchFamily="34" charset="0"/>
              </a:rPr>
              <a:t>The source IP address</a:t>
            </a:r>
          </a:p>
          <a:p>
            <a:pPr>
              <a:buFont typeface="Arial" pitchFamily="34" charset="0"/>
              <a:buChar char="•"/>
            </a:pPr>
            <a:r>
              <a:rPr lang="en-US" dirty="0">
                <a:latin typeface="Century Gothic" pitchFamily="34" charset="0"/>
              </a:rPr>
              <a:t>The destination IP address</a:t>
            </a:r>
          </a:p>
          <a:p>
            <a:pPr>
              <a:buFont typeface="Arial" pitchFamily="34" charset="0"/>
              <a:buChar char="•"/>
            </a:pPr>
            <a:r>
              <a:rPr lang="en-US" dirty="0">
                <a:latin typeface="Century Gothic" pitchFamily="34" charset="0"/>
              </a:rPr>
              <a:t>Protocols</a:t>
            </a:r>
          </a:p>
          <a:p>
            <a:pPr>
              <a:buFont typeface="Arial" pitchFamily="34" charset="0"/>
              <a:buChar char="•"/>
            </a:pPr>
            <a:r>
              <a:rPr lang="en-GB" dirty="0">
                <a:latin typeface="Century Gothic" pitchFamily="34" charset="0"/>
              </a:rPr>
              <a:t>Ports</a:t>
            </a:r>
            <a:endParaRPr lang="en-US" dirty="0">
              <a:latin typeface="Century Gothic" pitchFamily="34" charset="0"/>
            </a:endParaRPr>
          </a:p>
        </p:txBody>
      </p:sp>
      <p:sp>
        <p:nvSpPr>
          <p:cNvPr id="6" name="Curved Down Arrow 5"/>
          <p:cNvSpPr/>
          <p:nvPr/>
        </p:nvSpPr>
        <p:spPr>
          <a:xfrm>
            <a:off x="2743200" y="3810000"/>
            <a:ext cx="4572000" cy="9144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869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fontScale="90000"/>
          </a:bodyPr>
          <a:lstStyle/>
          <a:p>
            <a:r>
              <a:rPr lang="en-US" sz="4800" b="1" dirty="0">
                <a:latin typeface="Century Gothic" pitchFamily="34" charset="0"/>
              </a:rPr>
              <a:t>Application level awareness</a:t>
            </a:r>
          </a:p>
        </p:txBody>
      </p:sp>
      <p:sp>
        <p:nvSpPr>
          <p:cNvPr id="3" name="Content Placeholder 2"/>
          <p:cNvSpPr>
            <a:spLocks noGrp="1"/>
          </p:cNvSpPr>
          <p:nvPr>
            <p:ph idx="1"/>
          </p:nvPr>
        </p:nvSpPr>
        <p:spPr>
          <a:xfrm>
            <a:off x="152400" y="1781460"/>
            <a:ext cx="8686800" cy="4619340"/>
          </a:xfrm>
        </p:spPr>
        <p:txBody>
          <a:bodyPr>
            <a:normAutofit/>
          </a:bodyPr>
          <a:lstStyle/>
          <a:p>
            <a:pPr marL="0">
              <a:buNone/>
            </a:pPr>
            <a:r>
              <a:rPr lang="en-GB" sz="2400" dirty="0">
                <a:solidFill>
                  <a:srgbClr val="404040"/>
                </a:solidFill>
                <a:latin typeface="Century Gothic" pitchFamily="34" charset="0"/>
              </a:rPr>
              <a:t>An application firewall is a form of firewall that controls the input and output of packets to an application. This is important as hackers may attack a network directly at the application layer, exploiting flaws in the security of specific applications. So, if an attacker gets past the network firewall, there is an added layer of protection.</a:t>
            </a:r>
          </a:p>
          <a:p>
            <a:pPr>
              <a:buNone/>
            </a:pPr>
            <a:endParaRPr lang="en-US" sz="2000" dirty="0">
              <a:latin typeface="Century Gothic" pitchFamily="34" charset="0"/>
            </a:endParaRPr>
          </a:p>
        </p:txBody>
      </p:sp>
    </p:spTree>
    <p:extLst>
      <p:ext uri="{BB962C8B-B14F-4D97-AF65-F5344CB8AC3E}">
        <p14:creationId xmlns:p14="http://schemas.microsoft.com/office/powerpoint/2010/main" val="353385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9"/>
            <a:ext cx="7239000" cy="1143000"/>
          </a:xfrm>
        </p:spPr>
        <p:txBody>
          <a:bodyPr>
            <a:normAutofit fontScale="90000"/>
          </a:bodyPr>
          <a:lstStyle/>
          <a:p>
            <a:pPr algn="l"/>
            <a:r>
              <a:rPr lang="en-US" sz="4800" b="1" dirty="0">
                <a:latin typeface="Century Gothic" pitchFamily="34" charset="0"/>
              </a:rPr>
              <a:t>Inbound and outbound rules</a:t>
            </a:r>
          </a:p>
        </p:txBody>
      </p:sp>
      <p:sp>
        <p:nvSpPr>
          <p:cNvPr id="3" name="Content Placeholder 2"/>
          <p:cNvSpPr>
            <a:spLocks noGrp="1"/>
          </p:cNvSpPr>
          <p:nvPr>
            <p:ph idx="1"/>
          </p:nvPr>
        </p:nvSpPr>
        <p:spPr>
          <a:xfrm>
            <a:off x="228600" y="1600200"/>
            <a:ext cx="8458200" cy="4800600"/>
          </a:xfrm>
        </p:spPr>
        <p:txBody>
          <a:bodyPr>
            <a:normAutofit lnSpcReduction="10000"/>
          </a:bodyPr>
          <a:lstStyle/>
          <a:p>
            <a:pPr>
              <a:buNone/>
            </a:pPr>
            <a:r>
              <a:rPr lang="en-GB" sz="2000" dirty="0">
                <a:solidFill>
                  <a:srgbClr val="404040"/>
                </a:solidFill>
                <a:latin typeface="Century Gothic" pitchFamily="34" charset="0"/>
              </a:rPr>
              <a:t>	Inbound and outbound rules are used as part of the filtering performed in packet filtering and application filtering. The security rules mentioned in slide 7 are referred to inbound and outbound rules.</a:t>
            </a:r>
          </a:p>
          <a:p>
            <a:pPr>
              <a:buNone/>
            </a:pPr>
            <a:r>
              <a:rPr lang="en-GB" sz="2000" dirty="0">
                <a:solidFill>
                  <a:srgbClr val="404040"/>
                </a:solidFill>
                <a:latin typeface="Century Gothic" pitchFamily="34" charset="0"/>
              </a:rPr>
              <a:t>	Inbound rules will define what data should be accepted, rejected or dropped from entering the network or computer. While outbound rules will do the same for data leaving the network or computer.</a:t>
            </a:r>
          </a:p>
          <a:p>
            <a:pPr>
              <a:buNone/>
            </a:pPr>
            <a:r>
              <a:rPr lang="en-GB" sz="2000" dirty="0">
                <a:solidFill>
                  <a:srgbClr val="404040"/>
                </a:solidFill>
                <a:latin typeface="Century Gothic" pitchFamily="34" charset="0"/>
              </a:rPr>
              <a:t>	We mention the terms accepted, rejected and dropped. These are the responses that can be performed by these firewall rules. These can be summarised as:</a:t>
            </a:r>
          </a:p>
          <a:p>
            <a:pPr>
              <a:buNone/>
            </a:pPr>
            <a:r>
              <a:rPr lang="en-GB" sz="2000" b="1" dirty="0">
                <a:solidFill>
                  <a:srgbClr val="404040"/>
                </a:solidFill>
                <a:latin typeface="Century Gothic" pitchFamily="34" charset="0"/>
              </a:rPr>
              <a:t>	Accepted</a:t>
            </a:r>
            <a:r>
              <a:rPr lang="en-GB" sz="2000" dirty="0">
                <a:solidFill>
                  <a:srgbClr val="404040"/>
                </a:solidFill>
                <a:latin typeface="Century Gothic" pitchFamily="34" charset="0"/>
              </a:rPr>
              <a:t> – allow the traffic through.</a:t>
            </a:r>
          </a:p>
          <a:p>
            <a:pPr>
              <a:buNone/>
            </a:pPr>
            <a:r>
              <a:rPr lang="en-GB" sz="2000" b="1" dirty="0">
                <a:solidFill>
                  <a:srgbClr val="404040"/>
                </a:solidFill>
                <a:latin typeface="Century Gothic" pitchFamily="34" charset="0"/>
              </a:rPr>
              <a:t>	Rejected</a:t>
            </a:r>
            <a:r>
              <a:rPr lang="en-GB" sz="2000" dirty="0">
                <a:solidFill>
                  <a:srgbClr val="404040"/>
                </a:solidFill>
                <a:latin typeface="Century Gothic" pitchFamily="34" charset="0"/>
              </a:rPr>
              <a:t> – do not allow the traffic through and send an “unreachable” reply.</a:t>
            </a:r>
          </a:p>
          <a:p>
            <a:pPr>
              <a:buNone/>
            </a:pPr>
            <a:r>
              <a:rPr lang="en-GB" sz="2000" b="1" dirty="0">
                <a:solidFill>
                  <a:srgbClr val="404040"/>
                </a:solidFill>
                <a:latin typeface="Century Gothic" pitchFamily="34" charset="0"/>
              </a:rPr>
              <a:t>	Dropped</a:t>
            </a:r>
            <a:r>
              <a:rPr lang="en-GB" sz="2000" dirty="0">
                <a:solidFill>
                  <a:srgbClr val="404040"/>
                </a:solidFill>
                <a:latin typeface="Century Gothic" pitchFamily="34" charset="0"/>
              </a:rPr>
              <a:t> – do not allow the traffic through and send no response.</a:t>
            </a:r>
          </a:p>
          <a:p>
            <a:pPr>
              <a:buNone/>
            </a:pPr>
            <a:endParaRPr lang="en-US" sz="2000" dirty="0">
              <a:latin typeface="Century Gothic" pitchFamily="34" charset="0"/>
            </a:endParaRPr>
          </a:p>
        </p:txBody>
      </p:sp>
    </p:spTree>
    <p:extLst>
      <p:ext uri="{BB962C8B-B14F-4D97-AF65-F5344CB8AC3E}">
        <p14:creationId xmlns:p14="http://schemas.microsoft.com/office/powerpoint/2010/main" val="3577175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3036</TotalTime>
  <Words>5108</Words>
  <Application>Microsoft Office PowerPoint</Application>
  <PresentationFormat>On-screen Show (4:3)</PresentationFormat>
  <Paragraphs>315</Paragraphs>
  <Slides>34</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Arial</vt:lpstr>
      <vt:lpstr>Calibri</vt:lpstr>
      <vt:lpstr>Candara</vt:lpstr>
      <vt:lpstr>Century Gothic</vt:lpstr>
      <vt:lpstr>Tahoma</vt:lpstr>
      <vt:lpstr>Wingdings</vt:lpstr>
      <vt:lpstr>Zapf Dingbats</vt:lpstr>
      <vt:lpstr>Office Theme</vt:lpstr>
      <vt:lpstr>PowerPoint Presentation</vt:lpstr>
      <vt:lpstr>Anti-virus software and detection techniques</vt:lpstr>
      <vt:lpstr>Anti-Virus: Dealing with threats</vt:lpstr>
      <vt:lpstr>Software firewall and hardware firewall</vt:lpstr>
      <vt:lpstr>Software firewall vs. Hardware firewall </vt:lpstr>
      <vt:lpstr>Filtering techniques</vt:lpstr>
      <vt:lpstr>Packet filtering &amp; inspection</vt:lpstr>
      <vt:lpstr>Application level awareness</vt:lpstr>
      <vt:lpstr>Inbound and outbound rules</vt:lpstr>
      <vt:lpstr>Network address Translation (NAT)</vt:lpstr>
      <vt:lpstr>Authentication</vt:lpstr>
      <vt:lpstr>Biometric authentication</vt:lpstr>
      <vt:lpstr>Two-Step Verification</vt:lpstr>
      <vt:lpstr>Security tokens</vt:lpstr>
      <vt:lpstr>Knowledge –Based authentication</vt:lpstr>
      <vt:lpstr>Kerberos –Network authentication</vt:lpstr>
      <vt:lpstr>Kerberos –Network authentication example</vt:lpstr>
      <vt:lpstr>Certificate based authentication</vt:lpstr>
      <vt:lpstr>Digital certificates &amp; Certificate authorities</vt:lpstr>
      <vt:lpstr>Use of Encryption</vt:lpstr>
      <vt:lpstr>The Onion Router (TOR)</vt:lpstr>
      <vt:lpstr>(TOR) further explained</vt:lpstr>
      <vt:lpstr>VPN</vt:lpstr>
      <vt:lpstr>VPN further explained</vt:lpstr>
      <vt:lpstr>HTTPS</vt:lpstr>
      <vt:lpstr>Access control</vt:lpstr>
      <vt:lpstr>Trusted Computing</vt:lpstr>
      <vt:lpstr>Protect Wireless local Area Network(WLAN)</vt:lpstr>
      <vt:lpstr>Network Cloaking</vt:lpstr>
      <vt:lpstr>MAC Address filtering</vt:lpstr>
      <vt:lpstr>Wireless Encryption</vt:lpstr>
      <vt:lpstr>Wireless Encryption Cont</vt:lpstr>
      <vt:lpstr>Wireless Encryption Vulnerabilities</vt:lpstr>
      <vt:lpstr>Consideration of Issues during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ZAH</dc:creator>
  <cp:lastModifiedBy>Zulfiqar Ahmed</cp:lastModifiedBy>
  <cp:revision>1501</cp:revision>
  <cp:lastPrinted>2017-12-14T10:58:29Z</cp:lastPrinted>
  <dcterms:created xsi:type="dcterms:W3CDTF">2017-09-03T15:35:19Z</dcterms:created>
  <dcterms:modified xsi:type="dcterms:W3CDTF">2023-09-12T06:15:26Z</dcterms:modified>
</cp:coreProperties>
</file>