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5" r:id="rId3"/>
    <p:sldId id="260" r:id="rId4"/>
    <p:sldId id="259" r:id="rId5"/>
    <p:sldId id="257" r:id="rId6"/>
    <p:sldId id="258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4" r:id="rId31"/>
    <p:sldId id="295" r:id="rId32"/>
    <p:sldId id="296" r:id="rId33"/>
    <p:sldId id="292" r:id="rId34"/>
    <p:sldId id="293" r:id="rId35"/>
    <p:sldId id="289" r:id="rId36"/>
    <p:sldId id="290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BDA1-12AA-4FEC-8AFF-7E90AD8611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7EE-56D3-4C71-BAD5-BAD30E3B96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BDA1-12AA-4FEC-8AFF-7E90AD8611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7EE-56D3-4C71-BAD5-BAD30E3B96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BDA1-12AA-4FEC-8AFF-7E90AD8611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7EE-56D3-4C71-BAD5-BAD30E3B96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BDA1-12AA-4FEC-8AFF-7E90AD8611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7EE-56D3-4C71-BAD5-BAD30E3B96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BDA1-12AA-4FEC-8AFF-7E90AD8611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7EE-56D3-4C71-BAD5-BAD30E3B96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BDA1-12AA-4FEC-8AFF-7E90AD8611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7EE-56D3-4C71-BAD5-BAD30E3B96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BDA1-12AA-4FEC-8AFF-7E90AD8611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7EE-56D3-4C71-BAD5-BAD30E3B96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BDA1-12AA-4FEC-8AFF-7E90AD8611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7EE-56D3-4C71-BAD5-BAD30E3B96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BDA1-12AA-4FEC-8AFF-7E90AD8611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7EE-56D3-4C71-BAD5-BAD30E3B96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BDA1-12AA-4FEC-8AFF-7E90AD8611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A77EE-56D3-4C71-BAD5-BAD30E3B96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BDA1-12AA-4FEC-8AFF-7E90AD8611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9A77EE-56D3-4C71-BAD5-BAD30E3B96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A8ABDA1-12AA-4FEC-8AFF-7E90AD861136}" type="datetimeFigureOut">
              <a:rPr lang="en-US" smtClean="0"/>
              <a:pPr/>
              <a:t>12/18/2017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9A77EE-56D3-4C71-BAD5-BAD30E3B96C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ICMS Degree college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438400"/>
            <a:ext cx="8229600" cy="3505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BCS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Fundamental of computer</a:t>
            </a:r>
          </a:p>
          <a:p>
            <a:pPr algn="ctr"/>
            <a:r>
              <a:rPr lang="en-US" dirty="0" smtClean="0"/>
              <a:t>Lecture : 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Malik</a:t>
            </a:r>
            <a:r>
              <a:rPr lang="en-US" dirty="0" smtClean="0"/>
              <a:t> </a:t>
            </a:r>
            <a:r>
              <a:rPr lang="en-US" dirty="0" err="1" smtClean="0"/>
              <a:t>Zahoor</a:t>
            </a:r>
            <a:r>
              <a:rPr lang="en-US" dirty="0" smtClean="0"/>
              <a:t> khan MS Computer Networking </a:t>
            </a:r>
          </a:p>
          <a:p>
            <a:pPr algn="ctr"/>
            <a:r>
              <a:rPr lang="en-US" dirty="0" smtClean="0"/>
              <a:t>Contact:   0092-3009595754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/output devices</a:t>
            </a:r>
          </a:p>
          <a:p>
            <a:r>
              <a:rPr lang="en-US" dirty="0" smtClean="0"/>
              <a:t>Storage devices</a:t>
            </a:r>
          </a:p>
          <a:p>
            <a:r>
              <a:rPr lang="en-US" dirty="0" smtClean="0"/>
              <a:t>Communication Devices</a:t>
            </a:r>
          </a:p>
          <a:p>
            <a:r>
              <a:rPr lang="en-US" dirty="0" smtClean="0"/>
              <a:t>System unit.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data or instruction given to the computer is called input.</a:t>
            </a:r>
          </a:p>
          <a:p>
            <a:r>
              <a:rPr lang="en-US" dirty="0" smtClean="0"/>
              <a:t>A h/w component used to enter data and instruction into computer is called input devices.</a:t>
            </a:r>
          </a:p>
          <a:p>
            <a:r>
              <a:rPr lang="en-US" dirty="0" smtClean="0"/>
              <a:t>Keyboard : is used to enter text to computer</a:t>
            </a:r>
            <a:endParaRPr lang="en-US" dirty="0"/>
          </a:p>
          <a:p>
            <a:r>
              <a:rPr lang="en-US" dirty="0" smtClean="0"/>
              <a:t>Mouse : it is pointing device.</a:t>
            </a:r>
          </a:p>
          <a:p>
            <a:r>
              <a:rPr lang="en-US" dirty="0" smtClean="0"/>
              <a:t>Microphone : is used to enter voice into the computer.</a:t>
            </a:r>
          </a:p>
          <a:p>
            <a:r>
              <a:rPr lang="en-US" dirty="0" smtClean="0"/>
              <a:t>Scanner: it is read printed text and graphics and translates the results in digital form.</a:t>
            </a:r>
            <a:endParaRPr lang="en-US" dirty="0"/>
          </a:p>
          <a:p>
            <a:r>
              <a:rPr lang="en-US" dirty="0" smtClean="0"/>
              <a:t>Etc………….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Devices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processed into useful information is called output.</a:t>
            </a:r>
          </a:p>
          <a:p>
            <a:r>
              <a:rPr lang="en-US" dirty="0" smtClean="0"/>
              <a:t>The h/w component used to display information to the user is called output device.</a:t>
            </a:r>
          </a:p>
          <a:p>
            <a:r>
              <a:rPr lang="en-US" dirty="0" smtClean="0"/>
              <a:t>Monitor: </a:t>
            </a:r>
          </a:p>
          <a:p>
            <a:r>
              <a:rPr lang="en-US" dirty="0" smtClean="0"/>
              <a:t>Printer</a:t>
            </a:r>
          </a:p>
          <a:p>
            <a:r>
              <a:rPr lang="en-US" dirty="0" smtClean="0"/>
              <a:t>Speaker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contain a different electronic components box of computer system.</a:t>
            </a:r>
          </a:p>
          <a:p>
            <a:r>
              <a:rPr lang="en-US" dirty="0" smtClean="0"/>
              <a:t>It is also called  system cabinet or chassis.</a:t>
            </a:r>
          </a:p>
          <a:p>
            <a:r>
              <a:rPr lang="en-US" dirty="0" smtClean="0"/>
              <a:t>It protect the internal components from damage.</a:t>
            </a:r>
          </a:p>
          <a:p>
            <a:r>
              <a:rPr lang="en-US" dirty="0" smtClean="0"/>
              <a:t>It connected to the motherboard.</a:t>
            </a:r>
          </a:p>
          <a:p>
            <a:r>
              <a:rPr lang="en-US" dirty="0" smtClean="0"/>
              <a:t>System board/motherboard is the communication medium for the entire computer system.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h/w components used to store data, and information permanently are called storage devices.</a:t>
            </a:r>
          </a:p>
          <a:p>
            <a:r>
              <a:rPr lang="en-US" dirty="0" smtClean="0"/>
              <a:t>nonvolatile.</a:t>
            </a:r>
          </a:p>
          <a:p>
            <a:r>
              <a:rPr lang="en-US" dirty="0" smtClean="0"/>
              <a:t>Examples</a:t>
            </a:r>
          </a:p>
          <a:p>
            <a:r>
              <a:rPr lang="en-US" dirty="0" smtClean="0"/>
              <a:t>Hard disk drive</a:t>
            </a:r>
          </a:p>
          <a:p>
            <a:r>
              <a:rPr lang="en-US" dirty="0" smtClean="0"/>
              <a:t>CD-ROM Drive  etc.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h/w components used to communicate and exchange data, instructions and information with other computers.</a:t>
            </a:r>
          </a:p>
          <a:p>
            <a:r>
              <a:rPr lang="en-US" dirty="0" smtClean="0"/>
              <a:t>Examples </a:t>
            </a:r>
          </a:p>
          <a:p>
            <a:r>
              <a:rPr lang="en-US" dirty="0" smtClean="0"/>
              <a:t>Modem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Processing </a:t>
            </a:r>
          </a:p>
          <a:p>
            <a:r>
              <a:rPr lang="en-US" dirty="0" smtClean="0"/>
              <a:t>Accuracy : to provide result without any error.</a:t>
            </a:r>
          </a:p>
          <a:p>
            <a:r>
              <a:rPr lang="en-US" dirty="0" smtClean="0"/>
              <a:t>Recalling : it can recall the stored data and information.</a:t>
            </a:r>
          </a:p>
          <a:p>
            <a:r>
              <a:rPr lang="en-US" dirty="0" smtClean="0"/>
              <a:t>Control sequence: it work  on the given the same sequence of execution instruction of that program.</a:t>
            </a:r>
          </a:p>
          <a:p>
            <a:r>
              <a:rPr lang="en-US" dirty="0" smtClean="0"/>
              <a:t>Consistency: it does not lose concentration due to heavy  work.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Versatile: different types of task perform</a:t>
            </a:r>
          </a:p>
          <a:p>
            <a:r>
              <a:rPr lang="en-US" dirty="0" smtClean="0"/>
              <a:t>No feelings: cannot accept felling as an input.</a:t>
            </a:r>
          </a:p>
          <a:p>
            <a:r>
              <a:rPr lang="en-US" dirty="0" smtClean="0"/>
              <a:t>No intelligence</a:t>
            </a:r>
          </a:p>
          <a:p>
            <a:r>
              <a:rPr lang="en-US" dirty="0" smtClean="0"/>
              <a:t>Cost Reductions :perform the difficult task in less time and less cost.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ICMS Degree college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Lecture 1</a:t>
            </a:r>
            <a:r>
              <a:rPr lang="en-US" sz="4400" baseline="30000" dirty="0" smtClean="0"/>
              <a:t>st</a:t>
            </a:r>
            <a:r>
              <a:rPr lang="en-US" sz="4400" dirty="0" smtClean="0"/>
              <a:t>  End</a:t>
            </a:r>
            <a:endParaRPr lang="en-US" sz="4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Analog Computer</a:t>
            </a:r>
          </a:p>
          <a:p>
            <a:r>
              <a:rPr lang="en-US" dirty="0" smtClean="0"/>
              <a:t>2. Digital Computer</a:t>
            </a:r>
          </a:p>
          <a:p>
            <a:r>
              <a:rPr lang="en-US" dirty="0" smtClean="0"/>
              <a:t>3. Hybrid Computer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Analog computer does not operate with digital signals.</a:t>
            </a:r>
          </a:p>
          <a:p>
            <a:r>
              <a:rPr lang="en-US" dirty="0" smtClean="0"/>
              <a:t>It recognizes data as a continuous measurement of a physical property.</a:t>
            </a:r>
          </a:p>
          <a:p>
            <a:r>
              <a:rPr lang="en-US" dirty="0" smtClean="0"/>
              <a:t>The output display usually on a meter or graphs.</a:t>
            </a:r>
          </a:p>
          <a:p>
            <a:r>
              <a:rPr lang="en-US" dirty="0" smtClean="0"/>
              <a:t>It voltage pressure, Speed and Temperature are some physical properties that can be measured in this.</a:t>
            </a:r>
          </a:p>
          <a:p>
            <a:r>
              <a:rPr lang="en-US" dirty="0" smtClean="0"/>
              <a:t>It has low memory and fewer functions.</a:t>
            </a:r>
          </a:p>
          <a:p>
            <a:r>
              <a:rPr lang="en-US" dirty="0" smtClean="0"/>
              <a:t>It is use for special purposes.</a:t>
            </a:r>
          </a:p>
          <a:p>
            <a:r>
              <a:rPr lang="en-US" dirty="0" smtClean="0"/>
              <a:t>They use is mainly in the field of Engineering and Medicine.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clock measures time by the distance of the hands of a clock around a dial.</a:t>
            </a:r>
          </a:p>
          <a:p>
            <a:r>
              <a:rPr lang="en-US" dirty="0" smtClean="0"/>
              <a:t>The speed of a car is measured by speed meter.</a:t>
            </a:r>
          </a:p>
          <a:p>
            <a:r>
              <a:rPr lang="en-US" dirty="0" smtClean="0"/>
              <a:t>Thermometer measures the length of a mercury column</a:t>
            </a:r>
          </a:p>
          <a:p>
            <a:r>
              <a:rPr lang="en-US" dirty="0" smtClean="0"/>
              <a:t>It processor is used at petrol stations, which indicates the quantity of petrol delivered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digital computer works with digits. </a:t>
            </a:r>
          </a:p>
          <a:p>
            <a:r>
              <a:rPr lang="en-US" dirty="0" smtClean="0"/>
              <a:t>The everything described in two states (ON or OFF)      0 and 1  it operates by counting numbers or digits and gives output in digital form.</a:t>
            </a:r>
          </a:p>
          <a:p>
            <a:r>
              <a:rPr lang="en-US" dirty="0" smtClean="0"/>
              <a:t>It is very fast.</a:t>
            </a:r>
          </a:p>
          <a:p>
            <a:r>
              <a:rPr lang="en-US" dirty="0" smtClean="0"/>
              <a:t>They can be programmed to perform mathematical calculations, and compare with each values.</a:t>
            </a:r>
          </a:p>
          <a:p>
            <a:r>
              <a:rPr lang="en-US" dirty="0" smtClean="0"/>
              <a:t>It stored result in a digital format.</a:t>
            </a:r>
          </a:p>
          <a:p>
            <a:r>
              <a:rPr lang="en-US" dirty="0" smtClean="0"/>
              <a:t>These computer are manufactured in a wide </a:t>
            </a:r>
            <a:r>
              <a:rPr lang="en-US" dirty="0" err="1" smtClean="0"/>
              <a:t>vriety</a:t>
            </a:r>
            <a:r>
              <a:rPr lang="en-US" dirty="0" smtClean="0"/>
              <a:t> of size , speed and capacities.</a:t>
            </a:r>
          </a:p>
          <a:p>
            <a:r>
              <a:rPr lang="en-US" dirty="0" smtClean="0"/>
              <a:t>They have big memory.</a:t>
            </a:r>
          </a:p>
          <a:p>
            <a:r>
              <a:rPr lang="en-US" dirty="0" smtClean="0"/>
              <a:t>It is commonly use in offices and educational </a:t>
            </a:r>
            <a:r>
              <a:rPr lang="en-US" dirty="0" err="1" smtClean="0"/>
              <a:t>fector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watch is an example of digital computer. The time is displayed changes form one discrete value to the others. It does not vary continuously.</a:t>
            </a:r>
          </a:p>
          <a:p>
            <a:r>
              <a:rPr lang="en-US" dirty="0" smtClean="0"/>
              <a:t>Score board that directly count discrete values such as the time left to play and the score of each team.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Computer.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are the combination of both analog and digital computer.</a:t>
            </a:r>
          </a:p>
          <a:p>
            <a:r>
              <a:rPr lang="en-US" dirty="0" smtClean="0"/>
              <a:t>Some parts of processing is done on analog computer and some parts on digital computers.</a:t>
            </a:r>
          </a:p>
          <a:p>
            <a:r>
              <a:rPr lang="en-US" dirty="0" smtClean="0"/>
              <a:t>It combine the best characteristics of both the analog and digital computer.</a:t>
            </a:r>
          </a:p>
          <a:p>
            <a:r>
              <a:rPr lang="en-US" dirty="0" smtClean="0"/>
              <a:t>It accept data in both analog and digital form.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devices may calculate patients heart functions.</a:t>
            </a:r>
          </a:p>
          <a:p>
            <a:r>
              <a:rPr lang="en-US" dirty="0" smtClean="0"/>
              <a:t>Temperature, blood pressure and other signs. The measurement may then be converted into numbers and display in digital form.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software</a:t>
            </a:r>
          </a:p>
          <a:p>
            <a:r>
              <a:rPr lang="en-US" dirty="0" smtClean="0"/>
              <a:t>Types of Software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used for a sequence of instructions given to the computer to perform a specific task.</a:t>
            </a:r>
          </a:p>
          <a:p>
            <a:r>
              <a:rPr lang="en-US" dirty="0" smtClean="0"/>
              <a:t>A computer cannot think about what to do with the data and how to process it.</a:t>
            </a:r>
          </a:p>
          <a:p>
            <a:r>
              <a:rPr lang="en-US" dirty="0" smtClean="0"/>
              <a:t>In other words we can say that the se of instructions that take data from input devices, manipulate and process that data, and send it to output devices is called software.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Majorly software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languages</a:t>
            </a:r>
          </a:p>
          <a:p>
            <a:r>
              <a:rPr lang="en-US" dirty="0" smtClean="0"/>
              <a:t>2. System software</a:t>
            </a:r>
          </a:p>
          <a:p>
            <a:r>
              <a:rPr lang="en-US" dirty="0" smtClean="0"/>
              <a:t>3. Application software.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all over the world language is the source of communication among human beings.</a:t>
            </a:r>
          </a:p>
          <a:p>
            <a:r>
              <a:rPr lang="en-US" dirty="0" smtClean="0"/>
              <a:t>Different countries/regions have different languages.</a:t>
            </a:r>
          </a:p>
          <a:p>
            <a:r>
              <a:rPr lang="en-US" dirty="0" smtClean="0"/>
              <a:t>Similarly in order to communicate with the computer user also needs to have a languages that should be understood by the computer.</a:t>
            </a:r>
          </a:p>
          <a:p>
            <a:r>
              <a:rPr lang="en-US" dirty="0" smtClean="0"/>
              <a:t>1. Low level languages </a:t>
            </a:r>
          </a:p>
          <a:p>
            <a:r>
              <a:rPr lang="en-US" dirty="0" smtClean="0"/>
              <a:t>2. High level Languages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– 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low</a:t>
            </a:r>
            <a:r>
              <a:rPr lang="en-US" dirty="0" smtClean="0"/>
              <a:t>-</a:t>
            </a:r>
            <a:r>
              <a:rPr lang="en-US" b="1" dirty="0" smtClean="0"/>
              <a:t>level</a:t>
            </a:r>
            <a:r>
              <a:rPr lang="en-US" dirty="0" smtClean="0"/>
              <a:t> programming </a:t>
            </a:r>
            <a:r>
              <a:rPr lang="en-US" b="1" dirty="0" smtClean="0"/>
              <a:t>language</a:t>
            </a:r>
            <a:r>
              <a:rPr lang="en-US" dirty="0" smtClean="0"/>
              <a:t> is a programming </a:t>
            </a:r>
            <a:r>
              <a:rPr lang="en-US" b="1" dirty="0" smtClean="0"/>
              <a:t>language</a:t>
            </a:r>
            <a:r>
              <a:rPr lang="en-US" dirty="0" smtClean="0"/>
              <a:t> that provides little or no abstraction from a computer's instruction set architecture—commands or functions in the </a:t>
            </a:r>
            <a:r>
              <a:rPr lang="en-US" b="1" dirty="0" smtClean="0"/>
              <a:t>language</a:t>
            </a:r>
            <a:r>
              <a:rPr lang="en-US" dirty="0" smtClean="0"/>
              <a:t> map closely to processor instructions. Generally this refers to either machine code or assembly </a:t>
            </a:r>
            <a:r>
              <a:rPr lang="en-US" b="1" dirty="0" smtClean="0"/>
              <a:t>language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Machine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Hardware /input and output devices.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machine language</a:t>
            </a:r>
          </a:p>
          <a:p>
            <a:r>
              <a:rPr lang="en-US" dirty="0" smtClean="0"/>
              <a:t>2. Assembly language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the lowest and most elementary level language programming.</a:t>
            </a:r>
          </a:p>
          <a:p>
            <a:r>
              <a:rPr lang="en-US" dirty="0" smtClean="0"/>
              <a:t>It was the first type of programming language to developed.</a:t>
            </a:r>
          </a:p>
          <a:p>
            <a:r>
              <a:rPr lang="en-US" dirty="0" smtClean="0"/>
              <a:t>It is machine language which computer understand.</a:t>
            </a:r>
          </a:p>
          <a:p>
            <a:r>
              <a:rPr lang="en-US" dirty="0" smtClean="0"/>
              <a:t>It designs for machine code.</a:t>
            </a:r>
          </a:p>
          <a:p>
            <a:r>
              <a:rPr lang="en-US" dirty="0" smtClean="0"/>
              <a:t>Which is represented inside the computer by a string of binary digits (bits) 0 and 1.</a:t>
            </a:r>
          </a:p>
          <a:p>
            <a:r>
              <a:rPr lang="en-US" dirty="0" smtClean="0"/>
              <a:t>0 stand for OFF the electric pulse and 1 ON the electric pulse 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 is another low level language but very important language in which operation codes and operands are given in the form of alphanumeric symbols instead of 0’s and 1’s.</a:t>
            </a:r>
          </a:p>
          <a:p>
            <a:r>
              <a:rPr lang="en-US" dirty="0" smtClean="0"/>
              <a:t>ADD for addition SUB for subtraction START, LABEL etc.</a:t>
            </a:r>
          </a:p>
          <a:p>
            <a:r>
              <a:rPr lang="en-US" dirty="0" smtClean="0"/>
              <a:t>This feature it is also known as “Symbolic Programming language”</a:t>
            </a:r>
          </a:p>
          <a:p>
            <a:r>
              <a:rPr lang="en-US" dirty="0" smtClean="0"/>
              <a:t>It is very difficult and needs a lot of practice to master. </a:t>
            </a:r>
          </a:p>
          <a:p>
            <a:r>
              <a:rPr lang="en-US" dirty="0" smtClean="0"/>
              <a:t>It is very small English support is given to this language.</a:t>
            </a:r>
          </a:p>
          <a:p>
            <a:r>
              <a:rPr lang="en-US" dirty="0" smtClean="0"/>
              <a:t>It is easier to understand and use as compared to machine language</a:t>
            </a:r>
          </a:p>
          <a:p>
            <a:r>
              <a:rPr lang="en-US" dirty="0" smtClean="0"/>
              <a:t>It is easy to locate and correct error.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You eventually need to convert your program into machine language so that the computer can understand it. </a:t>
            </a:r>
          </a:p>
          <a:p>
            <a:r>
              <a:rPr lang="en-US" dirty="0" smtClean="0"/>
              <a:t>• There are two ways to do this: </a:t>
            </a:r>
          </a:p>
          <a:p>
            <a:r>
              <a:rPr lang="en-US" dirty="0" smtClean="0"/>
              <a:t>– Compile the program </a:t>
            </a:r>
          </a:p>
          <a:p>
            <a:r>
              <a:rPr lang="en-US" dirty="0" smtClean="0"/>
              <a:t>– Interpret the program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Compile is to transform a program written in a high level programming language from source code into object code.</a:t>
            </a:r>
          </a:p>
          <a:p>
            <a:r>
              <a:rPr lang="en-US" dirty="0" smtClean="0"/>
              <a:t> • This can be done by using a tool called compiler.</a:t>
            </a:r>
          </a:p>
          <a:p>
            <a:r>
              <a:rPr lang="en-US" dirty="0" smtClean="0"/>
              <a:t> • A compiler reads the whole source code and translates it into a complete machine code program to perform the required tasks which is output as a new file.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Ultimately, programs written in a high-level language must be translated into machine language by </a:t>
            </a:r>
            <a:r>
              <a:rPr lang="en-US" dirty="0" err="1" smtClean="0"/>
              <a:t>a</a:t>
            </a:r>
            <a:r>
              <a:rPr lang="en-US" b="1" dirty="0" err="1" smtClean="0"/>
              <a:t>compiler</a:t>
            </a:r>
            <a:r>
              <a:rPr lang="en-US" dirty="0" smtClean="0"/>
              <a:t> or interpreter. The first high-</a:t>
            </a:r>
            <a:r>
              <a:rPr lang="en-US" dirty="0" err="1" smtClean="0"/>
              <a:t>leve</a:t>
            </a:r>
            <a:r>
              <a:rPr lang="en-US" smtClean="0"/>
              <a:t> l</a:t>
            </a:r>
            <a:r>
              <a:rPr lang="en-US" b="1" smtClean="0"/>
              <a:t>programming</a:t>
            </a:r>
            <a:r>
              <a:rPr lang="en-US" b="1" dirty="0" smtClean="0"/>
              <a:t> languages</a:t>
            </a:r>
            <a:r>
              <a:rPr lang="en-US" dirty="0" smtClean="0"/>
              <a:t> were designed in the 1950s. Now there are dozens of different languages, including </a:t>
            </a:r>
            <a:r>
              <a:rPr lang="en-US" b="1" dirty="0" err="1" smtClean="0"/>
              <a:t>Ada</a:t>
            </a:r>
            <a:r>
              <a:rPr lang="en-US" dirty="0" smtClean="0"/>
              <a:t>, </a:t>
            </a:r>
            <a:r>
              <a:rPr lang="en-US" b="1" dirty="0" err="1" smtClean="0"/>
              <a:t>Algol</a:t>
            </a:r>
            <a:r>
              <a:rPr lang="en-US" dirty="0" smtClean="0"/>
              <a:t>, </a:t>
            </a:r>
            <a:r>
              <a:rPr lang="en-US" b="1" dirty="0" smtClean="0"/>
              <a:t>BASIC</a:t>
            </a:r>
            <a:r>
              <a:rPr lang="en-US" dirty="0" smtClean="0"/>
              <a:t>, </a:t>
            </a:r>
            <a:r>
              <a:rPr lang="en-US" b="1" dirty="0" smtClean="0"/>
              <a:t>COBOL</a:t>
            </a:r>
            <a:r>
              <a:rPr lang="en-US" dirty="0" smtClean="0"/>
              <a:t>, </a:t>
            </a:r>
            <a:r>
              <a:rPr lang="en-US" b="1" dirty="0" smtClean="0"/>
              <a:t>C</a:t>
            </a:r>
            <a:r>
              <a:rPr lang="en-US" dirty="0" smtClean="0"/>
              <a:t>, </a:t>
            </a:r>
            <a:r>
              <a:rPr lang="en-US" b="1" dirty="0" smtClean="0"/>
              <a:t>C</a:t>
            </a:r>
            <a:r>
              <a:rPr lang="en-US" dirty="0" smtClean="0"/>
              <a:t>++,</a:t>
            </a:r>
            <a:r>
              <a:rPr lang="en-US" b="1" dirty="0" smtClean="0"/>
              <a:t>FORTRAN</a:t>
            </a:r>
            <a:r>
              <a:rPr lang="en-US" dirty="0" smtClean="0"/>
              <a:t>, </a:t>
            </a:r>
            <a:r>
              <a:rPr lang="en-US" b="1" dirty="0" smtClean="0"/>
              <a:t>LISP</a:t>
            </a:r>
            <a:r>
              <a:rPr lang="en-US" dirty="0" smtClean="0"/>
              <a:t>, </a:t>
            </a:r>
            <a:r>
              <a:rPr lang="en-US" b="1" dirty="0" smtClean="0"/>
              <a:t>Pascal</a:t>
            </a:r>
            <a:r>
              <a:rPr lang="en-US" dirty="0" smtClean="0"/>
              <a:t>, and </a:t>
            </a:r>
            <a:r>
              <a:rPr lang="en-US" b="1" dirty="0" smtClean="0"/>
              <a:t>Prolog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2540000" y="2652713"/>
          <a:ext cx="4064000" cy="2951162"/>
        </p:xfrm>
        <a:graphic>
          <a:graphicData uri="http://schemas.openxmlformats.org/presentationml/2006/ole">
            <p:oleObj spid="_x0000_s1026" name="Bitmap Image" r:id="rId3" imgW="2505425" imgH="1819529" progId="PBrush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System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System s/w are programs which hold instructions related with the working of the h/w  and s/w of the computer system.</a:t>
            </a:r>
          </a:p>
          <a:p>
            <a:pPr>
              <a:buNone/>
            </a:pPr>
            <a:r>
              <a:rPr lang="en-US" dirty="0" smtClean="0"/>
              <a:t>System s/w behaves like an in charge and performs the responsibility of overall supervision of input, processing and output of data.</a:t>
            </a:r>
          </a:p>
          <a:p>
            <a:pPr>
              <a:buNone/>
            </a:pPr>
            <a:r>
              <a:rPr lang="en-US" dirty="0" smtClean="0"/>
              <a:t>System s/w are divided into two categorizes.</a:t>
            </a:r>
          </a:p>
          <a:p>
            <a:pPr marL="514350" indent="-514350">
              <a:buAutoNum type="arabicPeriod"/>
            </a:pPr>
            <a:r>
              <a:rPr lang="en-US" dirty="0" smtClean="0"/>
              <a:t>Operating system</a:t>
            </a:r>
          </a:p>
          <a:p>
            <a:pPr marL="514350" indent="-514350">
              <a:buAutoNum type="arabicPeriod"/>
            </a:pPr>
            <a:r>
              <a:rPr lang="en-US" dirty="0" smtClean="0"/>
              <a:t>2. Translators.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OS is the most important type of system S/W and can be defined as a set of programs which coordinate and  control computer operations.</a:t>
            </a:r>
          </a:p>
          <a:p>
            <a:r>
              <a:rPr lang="en-US" dirty="0" smtClean="0"/>
              <a:t>It is a program or a series of programs which provides communication b/w the user and the computer h/w .</a:t>
            </a:r>
          </a:p>
          <a:p>
            <a:r>
              <a:rPr lang="en-US" dirty="0" smtClean="0"/>
              <a:t>Main functions of an operating system.</a:t>
            </a:r>
          </a:p>
          <a:p>
            <a:r>
              <a:rPr lang="en-US" dirty="0" smtClean="0"/>
              <a:t>1. job control</a:t>
            </a:r>
          </a:p>
          <a:p>
            <a:r>
              <a:rPr lang="en-US" dirty="0" smtClean="0"/>
              <a:t>2. memory management. </a:t>
            </a:r>
          </a:p>
          <a:p>
            <a:r>
              <a:rPr lang="en-US" dirty="0" smtClean="0"/>
              <a:t>3. keep track of computer resources.</a:t>
            </a:r>
          </a:p>
          <a:p>
            <a:r>
              <a:rPr lang="en-US" dirty="0" smtClean="0"/>
              <a:t>4. Produce error messages.</a:t>
            </a:r>
          </a:p>
          <a:p>
            <a:r>
              <a:rPr lang="en-US" dirty="0" smtClean="0"/>
              <a:t>5. Multiprogramming.</a:t>
            </a:r>
          </a:p>
          <a:p>
            <a:r>
              <a:rPr lang="en-US" dirty="0" smtClean="0"/>
              <a:t>6. Supervisor.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Translators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translate the high level language into low level language.</a:t>
            </a:r>
          </a:p>
          <a:p>
            <a:r>
              <a:rPr lang="en-US" dirty="0" smtClean="0"/>
              <a:t>Source program</a:t>
            </a:r>
          </a:p>
          <a:p>
            <a:r>
              <a:rPr lang="en-US" dirty="0" smtClean="0"/>
              <a:t>Object program</a:t>
            </a:r>
          </a:p>
          <a:p>
            <a:r>
              <a:rPr lang="en-US" dirty="0" smtClean="0"/>
              <a:t>Translation process’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is a set of instructions that tells a computer what to do.</a:t>
            </a:r>
          </a:p>
          <a:p>
            <a:r>
              <a:rPr lang="en-US" dirty="0" smtClean="0"/>
              <a:t>A computer works according to the given instructions in the software.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 written in a non machine language is called the source program.</a:t>
            </a:r>
          </a:p>
          <a:p>
            <a:r>
              <a:rPr lang="en-US" dirty="0" smtClean="0"/>
              <a:t>Example </a:t>
            </a:r>
          </a:p>
          <a:p>
            <a:r>
              <a:rPr lang="en-US" dirty="0" smtClean="0"/>
              <a:t>FORTAN</a:t>
            </a:r>
          </a:p>
          <a:p>
            <a:r>
              <a:rPr lang="en-US" dirty="0" smtClean="0"/>
              <a:t>COBOL</a:t>
            </a:r>
          </a:p>
          <a:p>
            <a:pPr>
              <a:buNone/>
            </a:pPr>
            <a:r>
              <a:rPr lang="en-US" dirty="0" smtClean="0"/>
              <a:t>Is a source of program.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Program.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source program is translated into the machine language.</a:t>
            </a:r>
          </a:p>
          <a:p>
            <a:r>
              <a:rPr lang="en-US" dirty="0" smtClean="0"/>
              <a:t>The translated program is called the object program and is ready to be used by the computer.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translation process is pictorially represented as.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Translate as a program that converts source program into it equivalent object program.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0480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8600" y="30480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30480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Program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124200" y="33147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15000" y="3314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of translators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identifying syntax error: </a:t>
            </a:r>
            <a:r>
              <a:rPr lang="en-US" dirty="0" err="1" smtClean="0"/>
              <a:t>i.e</a:t>
            </a:r>
            <a:r>
              <a:rPr lang="en-US" dirty="0" smtClean="0"/>
              <a:t> by providing diagnostic message.</a:t>
            </a:r>
          </a:p>
          <a:p>
            <a:r>
              <a:rPr lang="en-US" dirty="0" smtClean="0"/>
              <a:t>2. working out where to store the object program and it data. </a:t>
            </a:r>
          </a:p>
          <a:p>
            <a:r>
              <a:rPr lang="en-US" dirty="0" smtClean="0"/>
              <a:t>3. providing links to other programs and its data.</a:t>
            </a:r>
          </a:p>
          <a:p>
            <a:r>
              <a:rPr lang="en-US" dirty="0" smtClean="0"/>
              <a:t>4. Printing a listing of the source and object programs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Translators.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Assemblers</a:t>
            </a:r>
          </a:p>
          <a:p>
            <a:r>
              <a:rPr lang="en-US" dirty="0" smtClean="0"/>
              <a:t>Compilers</a:t>
            </a:r>
          </a:p>
          <a:p>
            <a:r>
              <a:rPr lang="en-US" dirty="0" smtClean="0"/>
              <a:t>interpreters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physical parts of a computer are called hardware. </a:t>
            </a:r>
          </a:p>
          <a:p>
            <a:r>
              <a:rPr lang="en-US" dirty="0" smtClean="0"/>
              <a:t>The user can see and touch hardware.</a:t>
            </a:r>
          </a:p>
          <a:p>
            <a:r>
              <a:rPr lang="en-US" dirty="0" smtClean="0"/>
              <a:t>Keyboard , Mouse etc.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of </a:t>
            </a:r>
            <a:r>
              <a:rPr lang="en-US" dirty="0" err="1" smtClean="0"/>
              <a:t>S.w</a:t>
            </a:r>
            <a:r>
              <a:rPr lang="en-US" dirty="0" smtClean="0"/>
              <a:t>/</a:t>
            </a:r>
            <a:r>
              <a:rPr lang="en-US" dirty="0" err="1" smtClean="0"/>
              <a:t>H.w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S/w is a set of instructions that tells computer h/w what to do.</a:t>
            </a:r>
          </a:p>
          <a:p>
            <a:r>
              <a:rPr lang="en-US" dirty="0" smtClean="0"/>
              <a:t>The h/w cannot perform any task without software.</a:t>
            </a:r>
          </a:p>
          <a:p>
            <a:r>
              <a:rPr lang="en-US" dirty="0" smtClean="0"/>
              <a:t>The s/w cannot be executed without h/w.</a:t>
            </a:r>
          </a:p>
          <a:p>
            <a:r>
              <a:rPr lang="en-US" dirty="0" smtClean="0"/>
              <a:t>It is useful only when h/w &amp; s/w are combined.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Difference between s/w &amp; h/w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s/w is a set of instructions that tell a computer exactly what to do.</a:t>
            </a:r>
          </a:p>
          <a:p>
            <a:r>
              <a:rPr lang="en-US" dirty="0" smtClean="0"/>
              <a:t>s/w cannot be touched.</a:t>
            </a:r>
          </a:p>
          <a:p>
            <a:r>
              <a:rPr lang="en-US" dirty="0" smtClean="0"/>
              <a:t>s/w is debugged in case  of problem.</a:t>
            </a:r>
          </a:p>
          <a:p>
            <a:r>
              <a:rPr lang="en-US" dirty="0" smtClean="0"/>
              <a:t>s/w is reinstalled if the problem is not solved.</a:t>
            </a:r>
          </a:p>
          <a:p>
            <a:r>
              <a:rPr lang="en-US" dirty="0" smtClean="0"/>
              <a:t>s/w cannot be executed without h/w.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h/w is a physical parts of computer that cause processing of data.</a:t>
            </a:r>
          </a:p>
          <a:p>
            <a:r>
              <a:rPr lang="en-US" dirty="0" smtClean="0"/>
              <a:t>h/w cannot perform any task without s/w.</a:t>
            </a:r>
          </a:p>
          <a:p>
            <a:r>
              <a:rPr lang="en-US" dirty="0" smtClean="0"/>
              <a:t>h/w can be seen and touched.</a:t>
            </a:r>
          </a:p>
          <a:p>
            <a:r>
              <a:rPr lang="en-US" dirty="0" smtClean="0"/>
              <a:t>h/w is repaired in case of problem.</a:t>
            </a:r>
          </a:p>
          <a:p>
            <a:r>
              <a:rPr lang="en-US" dirty="0" smtClean="0"/>
              <a:t>h/w is replaced if the problem is not solved.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Data, Data processing &amp; information.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collection of raw facts &amp; figures is called data.</a:t>
            </a:r>
          </a:p>
          <a:p>
            <a:r>
              <a:rPr lang="en-US" dirty="0" smtClean="0"/>
              <a:t>The process of converting data into meaningful information is called data processing.</a:t>
            </a:r>
          </a:p>
          <a:p>
            <a:r>
              <a:rPr lang="en-US" dirty="0" smtClean="0"/>
              <a:t>The process of data is called information/an organized and processed form of data.</a:t>
            </a:r>
          </a:p>
          <a:p>
            <a:pPr>
              <a:buNone/>
            </a:pPr>
            <a:r>
              <a:rPr lang="en-US" dirty="0" smtClean="0"/>
              <a:t>                                                      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5562600"/>
            <a:ext cx="1143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2743200" y="58293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733800" y="533400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5029200" y="5791200"/>
            <a:ext cx="9144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943600" y="5562600"/>
            <a:ext cx="22860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401</TotalTime>
  <Words>1739</Words>
  <Application>Microsoft Office PowerPoint</Application>
  <PresentationFormat>On-screen Show (4:3)</PresentationFormat>
  <Paragraphs>230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Flow</vt:lpstr>
      <vt:lpstr>Bitmap Image</vt:lpstr>
      <vt:lpstr>ICMS Degree college</vt:lpstr>
      <vt:lpstr> </vt:lpstr>
      <vt:lpstr>Computer </vt:lpstr>
      <vt:lpstr>Software</vt:lpstr>
      <vt:lpstr>Hardware</vt:lpstr>
      <vt:lpstr>Relationship of S.w/H.w</vt:lpstr>
      <vt:lpstr>Difference between s/w &amp; h/w</vt:lpstr>
      <vt:lpstr>Hardware</vt:lpstr>
      <vt:lpstr>Data, Data processing &amp; information.</vt:lpstr>
      <vt:lpstr>Components of Computer</vt:lpstr>
      <vt:lpstr>Input devices</vt:lpstr>
      <vt:lpstr>Output Devices </vt:lpstr>
      <vt:lpstr>System unit</vt:lpstr>
      <vt:lpstr>Storage Devices</vt:lpstr>
      <vt:lpstr>Communication Devices</vt:lpstr>
      <vt:lpstr>Characteristics of Computer</vt:lpstr>
      <vt:lpstr>ICMS Degree college </vt:lpstr>
      <vt:lpstr>Types of Computers</vt:lpstr>
      <vt:lpstr>Analog  Computer</vt:lpstr>
      <vt:lpstr>Example </vt:lpstr>
      <vt:lpstr>Digital Computer</vt:lpstr>
      <vt:lpstr>Example</vt:lpstr>
      <vt:lpstr>Hybrid Computer.</vt:lpstr>
      <vt:lpstr>Example </vt:lpstr>
      <vt:lpstr>Computer Software</vt:lpstr>
      <vt:lpstr>Software</vt:lpstr>
      <vt:lpstr>Majorly software </vt:lpstr>
      <vt:lpstr>Computer languages</vt:lpstr>
      <vt:lpstr>Low – Level Language</vt:lpstr>
      <vt:lpstr>Low Level language</vt:lpstr>
      <vt:lpstr>Machine Language</vt:lpstr>
      <vt:lpstr>Assembly language</vt:lpstr>
      <vt:lpstr>Programming Language </vt:lpstr>
      <vt:lpstr>Programming Language </vt:lpstr>
      <vt:lpstr>High level language</vt:lpstr>
      <vt:lpstr>High Level Language</vt:lpstr>
      <vt:lpstr>2.  System Software</vt:lpstr>
      <vt:lpstr>1. Operating System</vt:lpstr>
      <vt:lpstr>2. Translators </vt:lpstr>
      <vt:lpstr>Sources program</vt:lpstr>
      <vt:lpstr>Object Program.</vt:lpstr>
      <vt:lpstr>Translation process</vt:lpstr>
      <vt:lpstr>Functions of translators</vt:lpstr>
      <vt:lpstr>Types of Translators.</vt:lpstr>
      <vt:lpstr>Assemblers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MZ95</dc:creator>
  <cp:lastModifiedBy>MZ95</cp:lastModifiedBy>
  <cp:revision>43</cp:revision>
  <dcterms:created xsi:type="dcterms:W3CDTF">2017-12-12T03:50:21Z</dcterms:created>
  <dcterms:modified xsi:type="dcterms:W3CDTF">2017-12-18T16:50:08Z</dcterms:modified>
</cp:coreProperties>
</file>