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EFC5F44A-9845-4976-9CCF-FCF63550D1D9}"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42764-89C8-4A2E-8D95-8B9267906762}"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C5F44A-9845-4976-9CCF-FCF63550D1D9}"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42764-89C8-4A2E-8D95-8B92679067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C5F44A-9845-4976-9CCF-FCF63550D1D9}" type="datetimeFigureOut">
              <a:rPr lang="en-US" smtClean="0"/>
              <a:t>12/20/2017</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82042764-89C8-4A2E-8D95-8B92679067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C5F44A-9845-4976-9CCF-FCF63550D1D9}"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42764-89C8-4A2E-8D95-8B926790676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C5F44A-9845-4976-9CCF-FCF63550D1D9}"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42764-89C8-4A2E-8D95-8B926790676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C5F44A-9845-4976-9CCF-FCF63550D1D9}"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42764-89C8-4A2E-8D95-8B926790676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FC5F44A-9845-4976-9CCF-FCF63550D1D9}" type="datetimeFigureOut">
              <a:rPr lang="en-US" smtClean="0"/>
              <a:t>12/20/2017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042764-89C8-4A2E-8D95-8B926790676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C5F44A-9845-4976-9CCF-FCF63550D1D9}" type="datetimeFigureOut">
              <a:rPr lang="en-US" smtClean="0"/>
              <a:t>12/20/2017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042764-89C8-4A2E-8D95-8B926790676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5F44A-9845-4976-9CCF-FCF63550D1D9}" type="datetimeFigureOut">
              <a:rPr lang="en-US" smtClean="0"/>
              <a:t>12/20/2017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042764-89C8-4A2E-8D95-8B92679067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C5F44A-9845-4976-9CCF-FCF63550D1D9}"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42764-89C8-4A2E-8D95-8B9267906762}"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EFC5F44A-9845-4976-9CCF-FCF63550D1D9}" type="datetimeFigureOut">
              <a:rPr lang="en-US" smtClean="0"/>
              <a:t>12/20/2017</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82042764-89C8-4A2E-8D95-8B926790676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EFC5F44A-9845-4976-9CCF-FCF63550D1D9}" type="datetimeFigureOut">
              <a:rPr lang="en-US" smtClean="0"/>
              <a:t>12/20/2017</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82042764-89C8-4A2E-8D95-8B926790676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ICMS university </a:t>
            </a:r>
            <a:endParaRPr lang="en-US" dirty="0"/>
          </a:p>
        </p:txBody>
      </p:sp>
      <p:sp>
        <p:nvSpPr>
          <p:cNvPr id="3" name="Subtitle 2"/>
          <p:cNvSpPr>
            <a:spLocks noGrp="1"/>
          </p:cNvSpPr>
          <p:nvPr>
            <p:ph type="subTitle" idx="1"/>
          </p:nvPr>
        </p:nvSpPr>
        <p:spPr/>
        <p:txBody>
          <a:bodyPr>
            <a:normAutofit/>
          </a:bodyPr>
          <a:lstStyle/>
          <a:p>
            <a:r>
              <a:rPr lang="en-US" dirty="0" smtClean="0"/>
              <a:t>BCS 5</a:t>
            </a:r>
            <a:r>
              <a:rPr lang="en-US" baseline="30000" dirty="0" smtClean="0"/>
              <a:t>th</a:t>
            </a:r>
            <a:r>
              <a:rPr lang="en-US" dirty="0" smtClean="0"/>
              <a:t> </a:t>
            </a:r>
          </a:p>
          <a:p>
            <a:pPr algn="just"/>
            <a:r>
              <a:rPr lang="en-US" dirty="0" smtClean="0"/>
              <a:t>                  Java Programming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Syntax </a:t>
            </a:r>
            <a:endParaRPr lang="en-US" dirty="0"/>
          </a:p>
        </p:txBody>
      </p:sp>
      <p:sp>
        <p:nvSpPr>
          <p:cNvPr id="3" name="Content Placeholder 2"/>
          <p:cNvSpPr>
            <a:spLocks noGrp="1"/>
          </p:cNvSpPr>
          <p:nvPr>
            <p:ph idx="1"/>
          </p:nvPr>
        </p:nvSpPr>
        <p:spPr/>
        <p:txBody>
          <a:bodyPr/>
          <a:lstStyle/>
          <a:p>
            <a:r>
              <a:rPr lang="en-US" dirty="0" smtClean="0"/>
              <a:t> public static void main(String </a:t>
            </a:r>
            <a:r>
              <a:rPr lang="en-US" dirty="0" err="1" smtClean="0"/>
              <a:t>args</a:t>
            </a:r>
            <a:r>
              <a:rPr lang="en-US" dirty="0" smtClean="0"/>
              <a:t>[]) - Java program processing starts from the main() method which is a mandatory part of every Java program.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Identifiers </a:t>
            </a:r>
            <a:endParaRPr lang="en-US" dirty="0"/>
          </a:p>
        </p:txBody>
      </p:sp>
      <p:sp>
        <p:nvSpPr>
          <p:cNvPr id="3" name="Content Placeholder 2"/>
          <p:cNvSpPr>
            <a:spLocks noGrp="1"/>
          </p:cNvSpPr>
          <p:nvPr>
            <p:ph idx="1"/>
          </p:nvPr>
        </p:nvSpPr>
        <p:spPr/>
        <p:txBody>
          <a:bodyPr/>
          <a:lstStyle/>
          <a:p>
            <a:r>
              <a:rPr lang="en-US" dirty="0" smtClean="0"/>
              <a:t>All Java components require names. Names used for classes, variables, and methods are called identifiers. </a:t>
            </a:r>
          </a:p>
          <a:p>
            <a:r>
              <a:rPr lang="en-US" dirty="0" smtClean="0"/>
              <a:t>In Java, there are several points to remember about identifiers. They are as follows: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Identifiers </a:t>
            </a:r>
            <a:endParaRPr lang="en-US" dirty="0"/>
          </a:p>
        </p:txBody>
      </p:sp>
      <p:sp>
        <p:nvSpPr>
          <p:cNvPr id="3" name="Content Placeholder 2"/>
          <p:cNvSpPr>
            <a:spLocks noGrp="1"/>
          </p:cNvSpPr>
          <p:nvPr>
            <p:ph idx="1"/>
          </p:nvPr>
        </p:nvSpPr>
        <p:spPr/>
        <p:txBody>
          <a:bodyPr/>
          <a:lstStyle/>
          <a:p>
            <a:r>
              <a:rPr lang="en-US" dirty="0" smtClean="0"/>
              <a:t>All identifiers should begin with a letter (A to Z or a to z), currency character ($) or an underscore (_). </a:t>
            </a:r>
          </a:p>
          <a:p>
            <a:r>
              <a:rPr lang="en-US" dirty="0" smtClean="0"/>
              <a:t> After the first character, identifiers can have any combination of characters. </a:t>
            </a:r>
          </a:p>
          <a:p>
            <a:r>
              <a:rPr lang="en-US" dirty="0" smtClean="0"/>
              <a:t> A key word cannot be used as an identifier. </a:t>
            </a:r>
          </a:p>
          <a:p>
            <a:r>
              <a:rPr lang="en-US" dirty="0" smtClean="0"/>
              <a:t> Most importantly, identifiers are case sensitive.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Identifiers </a:t>
            </a:r>
            <a:endParaRPr lang="en-US" dirty="0"/>
          </a:p>
        </p:txBody>
      </p:sp>
      <p:sp>
        <p:nvSpPr>
          <p:cNvPr id="3" name="Content Placeholder 2"/>
          <p:cNvSpPr>
            <a:spLocks noGrp="1"/>
          </p:cNvSpPr>
          <p:nvPr>
            <p:ph idx="1"/>
          </p:nvPr>
        </p:nvSpPr>
        <p:spPr/>
        <p:txBody>
          <a:bodyPr/>
          <a:lstStyle/>
          <a:p>
            <a:r>
              <a:rPr lang="en-US" dirty="0" smtClean="0"/>
              <a:t> Examples of legal identifiers: age, $salary, _value, __1_value. </a:t>
            </a:r>
          </a:p>
          <a:p>
            <a:r>
              <a:rPr lang="en-US" dirty="0" smtClean="0"/>
              <a:t> Examples of illegal identifiers: 123abc, -salary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Modifiers </a:t>
            </a:r>
            <a:endParaRPr lang="en-US" dirty="0"/>
          </a:p>
        </p:txBody>
      </p:sp>
      <p:sp>
        <p:nvSpPr>
          <p:cNvPr id="3" name="Content Placeholder 2"/>
          <p:cNvSpPr>
            <a:spLocks noGrp="1"/>
          </p:cNvSpPr>
          <p:nvPr>
            <p:ph idx="1"/>
          </p:nvPr>
        </p:nvSpPr>
        <p:spPr/>
        <p:txBody>
          <a:bodyPr>
            <a:normAutofit/>
          </a:bodyPr>
          <a:lstStyle/>
          <a:p>
            <a:pPr>
              <a:buNone/>
            </a:pPr>
            <a:r>
              <a:rPr lang="en-US" dirty="0" smtClean="0"/>
              <a:t>Like other languages, it is possible to modify classes, methods, etc., by using modifiers. There are two categories of modifiers: </a:t>
            </a:r>
          </a:p>
          <a:p>
            <a:pPr>
              <a:buNone/>
            </a:pPr>
            <a:r>
              <a:rPr lang="en-US" dirty="0" smtClean="0"/>
              <a:t> </a:t>
            </a:r>
            <a:r>
              <a:rPr lang="en-US" b="1" dirty="0" smtClean="0"/>
              <a:t>Access Modifiers</a:t>
            </a:r>
            <a:r>
              <a:rPr lang="en-US" dirty="0" smtClean="0"/>
              <a:t>: default, public , protected, private </a:t>
            </a:r>
          </a:p>
          <a:p>
            <a:pPr>
              <a:buNone/>
            </a:pPr>
            <a:r>
              <a:rPr lang="en-US" b="1" dirty="0" smtClean="0"/>
              <a:t>Non-access Modifiers:</a:t>
            </a:r>
            <a:r>
              <a:rPr lang="en-US" dirty="0" smtClean="0"/>
              <a:t> final, abstract, </a:t>
            </a:r>
            <a:r>
              <a:rPr lang="en-US" dirty="0" err="1" smtClean="0"/>
              <a:t>strictfp</a:t>
            </a:r>
            <a:r>
              <a:rPr lang="en-US" dirty="0" smtClean="0"/>
              <a:t> We will be looking into more details about modifiers in the next section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Variables </a:t>
            </a:r>
            <a:endParaRPr lang="en-US" dirty="0"/>
          </a:p>
        </p:txBody>
      </p:sp>
      <p:sp>
        <p:nvSpPr>
          <p:cNvPr id="3" name="Content Placeholder 2"/>
          <p:cNvSpPr>
            <a:spLocks noGrp="1"/>
          </p:cNvSpPr>
          <p:nvPr>
            <p:ph idx="1"/>
          </p:nvPr>
        </p:nvSpPr>
        <p:spPr/>
        <p:txBody>
          <a:bodyPr>
            <a:normAutofit/>
          </a:bodyPr>
          <a:lstStyle/>
          <a:p>
            <a:pPr>
              <a:buNone/>
            </a:pPr>
            <a:r>
              <a:rPr lang="en-US" dirty="0" smtClean="0"/>
              <a:t>Following are the types of variables in Java: </a:t>
            </a:r>
          </a:p>
          <a:p>
            <a:endParaRPr lang="en-US" dirty="0" smtClean="0"/>
          </a:p>
          <a:p>
            <a:r>
              <a:rPr lang="en-US" dirty="0" smtClean="0"/>
              <a:t> Local Variables </a:t>
            </a:r>
          </a:p>
          <a:p>
            <a:endParaRPr lang="en-US" dirty="0" smtClean="0"/>
          </a:p>
          <a:p>
            <a:r>
              <a:rPr lang="en-US" dirty="0" smtClean="0"/>
              <a:t> Class Variables (Static Variables) </a:t>
            </a:r>
          </a:p>
          <a:p>
            <a:endParaRPr lang="en-US" dirty="0" smtClean="0"/>
          </a:p>
          <a:p>
            <a:r>
              <a:rPr lang="en-US" dirty="0" smtClean="0"/>
              <a:t> Instance Variables (Non-static Variables)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Arrays </a:t>
            </a:r>
            <a:endParaRPr lang="en-US" dirty="0"/>
          </a:p>
        </p:txBody>
      </p:sp>
      <p:sp>
        <p:nvSpPr>
          <p:cNvPr id="3" name="Content Placeholder 2"/>
          <p:cNvSpPr>
            <a:spLocks noGrp="1"/>
          </p:cNvSpPr>
          <p:nvPr>
            <p:ph idx="1"/>
          </p:nvPr>
        </p:nvSpPr>
        <p:spPr/>
        <p:txBody>
          <a:bodyPr/>
          <a:lstStyle/>
          <a:p>
            <a:r>
              <a:rPr lang="en-US" dirty="0" smtClean="0"/>
              <a:t>Arrays are objects that store multiple variables of the same type. However, an array itself is an object on the heap. We will look into how to declare, construct, and initialize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Enums</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Enums</a:t>
            </a:r>
            <a:r>
              <a:rPr lang="en-US" dirty="0" smtClean="0"/>
              <a:t> were introduced in Java 5.0. </a:t>
            </a:r>
            <a:r>
              <a:rPr lang="en-US" dirty="0" err="1" smtClean="0"/>
              <a:t>Enums</a:t>
            </a:r>
            <a:r>
              <a:rPr lang="en-US" dirty="0" smtClean="0"/>
              <a:t> restrict a variable to have one of only a few predefined values. The values in this enumerated list are called </a:t>
            </a:r>
            <a:r>
              <a:rPr lang="en-US" dirty="0" err="1" smtClean="0"/>
              <a:t>enums</a:t>
            </a:r>
            <a:r>
              <a:rPr lang="en-US" dirty="0" smtClean="0"/>
              <a:t>. </a:t>
            </a:r>
          </a:p>
          <a:p>
            <a:endParaRPr lang="en-US" dirty="0" smtClean="0"/>
          </a:p>
          <a:p>
            <a:r>
              <a:rPr lang="en-US" dirty="0" smtClean="0"/>
              <a:t>With the use of </a:t>
            </a:r>
            <a:r>
              <a:rPr lang="en-US" dirty="0" err="1" smtClean="0"/>
              <a:t>enums</a:t>
            </a:r>
            <a:r>
              <a:rPr lang="en-US" dirty="0" smtClean="0"/>
              <a:t> it is possible to reduce the number of bugs in your code.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For example, if we consider an application for a fresh juice shop, it would be possible to restrict the glass size to small, medium, and large. This would make sure that it would not allow anyone to order any size other than small, medium, or large.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Example </a:t>
            </a:r>
          </a:p>
          <a:p>
            <a:pPr>
              <a:buNone/>
            </a:pPr>
            <a:r>
              <a:rPr lang="en-US" dirty="0" smtClean="0"/>
              <a:t>class </a:t>
            </a:r>
            <a:r>
              <a:rPr lang="en-US" dirty="0" err="1" smtClean="0"/>
              <a:t>FreshJuice</a:t>
            </a:r>
            <a:endParaRPr lang="en-US" dirty="0" smtClean="0"/>
          </a:p>
          <a:p>
            <a:pPr>
              <a:buNone/>
            </a:pPr>
            <a:r>
              <a:rPr lang="en-US" dirty="0" smtClean="0"/>
              <a:t> {  </a:t>
            </a:r>
          </a:p>
          <a:p>
            <a:pPr>
              <a:buNone/>
            </a:pPr>
            <a:r>
              <a:rPr lang="en-US" dirty="0" smtClean="0"/>
              <a:t>       </a:t>
            </a:r>
            <a:r>
              <a:rPr lang="en-US" dirty="0" err="1" smtClean="0"/>
              <a:t>enum</a:t>
            </a:r>
            <a:r>
              <a:rPr lang="en-US" dirty="0" smtClean="0"/>
              <a:t> </a:t>
            </a:r>
            <a:r>
              <a:rPr lang="en-US" dirty="0" err="1" smtClean="0"/>
              <a:t>FreshJuiceSize</a:t>
            </a:r>
            <a:r>
              <a:rPr lang="en-US" dirty="0" smtClean="0"/>
              <a:t>{ SMALL, MEDIUM, LARGE } </a:t>
            </a:r>
          </a:p>
          <a:p>
            <a:pPr>
              <a:buNone/>
            </a:pPr>
            <a:r>
              <a:rPr lang="en-US" dirty="0" smtClean="0"/>
              <a:t>        </a:t>
            </a:r>
            <a:r>
              <a:rPr lang="en-US" dirty="0" err="1" smtClean="0"/>
              <a:t>FreshJuiceSize</a:t>
            </a:r>
            <a:r>
              <a:rPr lang="en-US" dirty="0" smtClean="0"/>
              <a:t> size; </a:t>
            </a:r>
          </a:p>
          <a:p>
            <a:pPr>
              <a:buNone/>
            </a:pPr>
            <a:r>
              <a:rPr lang="en-US" dirty="0" smtClean="0"/>
              <a:t>}  </a:t>
            </a:r>
          </a:p>
          <a:p>
            <a:pPr>
              <a:buNone/>
            </a:pPr>
            <a:r>
              <a:rPr lang="en-US" dirty="0" smtClean="0"/>
              <a:t>          public class </a:t>
            </a:r>
            <a:r>
              <a:rPr lang="en-US" dirty="0" err="1" smtClean="0"/>
              <a:t>FreshJuiceTest</a:t>
            </a:r>
            <a:r>
              <a:rPr lang="en-US" dirty="0" smtClean="0"/>
              <a:t> </a:t>
            </a:r>
          </a:p>
          <a:p>
            <a:pPr>
              <a:buNone/>
            </a:pPr>
            <a:r>
              <a:rPr lang="en-US" dirty="0" smtClean="0"/>
              <a:t>{  </a:t>
            </a:r>
          </a:p>
          <a:p>
            <a:pPr>
              <a:buNone/>
            </a:pPr>
            <a:r>
              <a:rPr lang="en-US" dirty="0" smtClean="0"/>
              <a:t>            public static void main(String </a:t>
            </a:r>
            <a:r>
              <a:rPr lang="en-US" dirty="0" err="1" smtClean="0"/>
              <a:t>args</a:t>
            </a:r>
            <a:r>
              <a:rPr lang="en-US" dirty="0" smtClean="0"/>
              <a:t>[]) </a:t>
            </a:r>
          </a:p>
          <a:p>
            <a:pPr>
              <a:buNone/>
            </a:pPr>
            <a:r>
              <a:rPr lang="en-US" dirty="0" smtClean="0"/>
              <a:t>{ </a:t>
            </a:r>
          </a:p>
          <a:p>
            <a:pPr>
              <a:buNone/>
            </a:pPr>
            <a:r>
              <a:rPr lang="en-US" dirty="0" smtClean="0"/>
              <a:t>             </a:t>
            </a:r>
            <a:r>
              <a:rPr lang="en-US" dirty="0" err="1" smtClean="0"/>
              <a:t>FreshJuice</a:t>
            </a:r>
            <a:r>
              <a:rPr lang="en-US" dirty="0" smtClean="0"/>
              <a:t> juice = new </a:t>
            </a:r>
            <a:r>
              <a:rPr lang="en-US" dirty="0" err="1" smtClean="0"/>
              <a:t>FreshJuice</a:t>
            </a:r>
            <a:r>
              <a:rPr lang="en-US" dirty="0" smtClean="0"/>
              <a:t>(); </a:t>
            </a:r>
          </a:p>
          <a:p>
            <a:pPr>
              <a:buNone/>
            </a:pPr>
            <a:r>
              <a:rPr lang="en-US" dirty="0" smtClean="0"/>
              <a:t>              </a:t>
            </a:r>
            <a:r>
              <a:rPr lang="en-US" dirty="0" err="1" smtClean="0"/>
              <a:t>juice.size</a:t>
            </a:r>
            <a:r>
              <a:rPr lang="en-US" dirty="0" smtClean="0"/>
              <a:t> = </a:t>
            </a:r>
            <a:r>
              <a:rPr lang="en-US" dirty="0" err="1" smtClean="0"/>
              <a:t>FreshJuice.FreshJuiceSize.MEDIUM</a:t>
            </a:r>
            <a:r>
              <a:rPr lang="en-US" dirty="0" smtClean="0"/>
              <a:t> ; </a:t>
            </a:r>
          </a:p>
          <a:p>
            <a:pPr>
              <a:buNone/>
            </a:pPr>
            <a:r>
              <a:rPr lang="en-US" dirty="0" smtClean="0"/>
              <a:t>              </a:t>
            </a:r>
            <a:r>
              <a:rPr lang="en-US" dirty="0" err="1" smtClean="0"/>
              <a:t>System.out.println</a:t>
            </a:r>
            <a:r>
              <a:rPr lang="en-US" dirty="0" smtClean="0"/>
              <a:t>("Size: " + </a:t>
            </a:r>
            <a:r>
              <a:rPr lang="en-US" dirty="0" err="1" smtClean="0"/>
              <a:t>juice.size</a:t>
            </a:r>
            <a:r>
              <a:rPr lang="en-US" dirty="0" smtClean="0"/>
              <a:t>); </a:t>
            </a:r>
          </a:p>
          <a:p>
            <a:pPr>
              <a:buNone/>
            </a:pPr>
            <a:r>
              <a:rPr lang="en-US" dirty="0" smtClean="0"/>
              <a:t>      } </a:t>
            </a:r>
          </a:p>
          <a:p>
            <a:pPr>
              <a:buNone/>
            </a:pP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Java – Basic Syntax </a:t>
            </a:r>
            <a:endParaRPr lang="en-US" dirty="0"/>
          </a:p>
        </p:txBody>
      </p:sp>
      <p:sp>
        <p:nvSpPr>
          <p:cNvPr id="3" name="Content Placeholder 2"/>
          <p:cNvSpPr>
            <a:spLocks noGrp="1"/>
          </p:cNvSpPr>
          <p:nvPr>
            <p:ph idx="1"/>
          </p:nvPr>
        </p:nvSpPr>
        <p:spPr/>
        <p:txBody>
          <a:bodyPr/>
          <a:lstStyle/>
          <a:p>
            <a:r>
              <a:rPr lang="en-US" dirty="0" smtClean="0"/>
              <a:t>When we consider a Java program, it can be defined as a collection of objects that communicate via invoking each other's methods. Let us now briefly look into what do class, object, methods, and instance variables mean.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Basic Syntax</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Object</a:t>
            </a:r>
            <a:r>
              <a:rPr lang="en-US" dirty="0" smtClean="0"/>
              <a:t> - Objects have states and behaviors. Example: A dog has states - color, name, breed as well as behavior such as wagging their tail, barking, eating. An object is an instance of a class. </a:t>
            </a:r>
          </a:p>
          <a:p>
            <a:endParaRPr lang="en-US" b="1" dirty="0" smtClean="0"/>
          </a:p>
          <a:p>
            <a:r>
              <a:rPr lang="en-US" b="1" dirty="0" smtClean="0"/>
              <a:t>Class</a:t>
            </a:r>
            <a:r>
              <a:rPr lang="en-US" dirty="0" smtClean="0"/>
              <a:t> - A class can be defined as a template/blueprint that describes the behavior/state that the object of its type supports. </a:t>
            </a:r>
          </a:p>
          <a:p>
            <a:endParaRPr lang="en-US" b="1" dirty="0" smtClean="0"/>
          </a:p>
          <a:p>
            <a:r>
              <a:rPr lang="en-US" b="1" dirty="0" smtClean="0"/>
              <a:t>Methods</a:t>
            </a:r>
            <a:r>
              <a:rPr lang="en-US" dirty="0" smtClean="0"/>
              <a:t> - A method is basically a behavior. A class can contain many methods. It is in methods where the logics are written, data is manipulated and all the actions are executed. </a:t>
            </a:r>
          </a:p>
          <a:p>
            <a:endParaRPr lang="en-US" b="1" dirty="0" smtClean="0"/>
          </a:p>
          <a:p>
            <a:r>
              <a:rPr lang="en-US" b="1" dirty="0" smtClean="0"/>
              <a:t> Instance Variables </a:t>
            </a:r>
            <a:r>
              <a:rPr lang="en-US" dirty="0" smtClean="0"/>
              <a:t>- Each object has its unique set of instance variables. An object's state is created by the values assigned to these instance variables.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Java Program</a:t>
            </a:r>
            <a:endParaRPr lang="en-US" dirty="0"/>
          </a:p>
        </p:txBody>
      </p:sp>
      <p:sp>
        <p:nvSpPr>
          <p:cNvPr id="3" name="Content Placeholder 2"/>
          <p:cNvSpPr>
            <a:spLocks noGrp="1"/>
          </p:cNvSpPr>
          <p:nvPr>
            <p:ph idx="1"/>
          </p:nvPr>
        </p:nvSpPr>
        <p:spPr/>
        <p:txBody>
          <a:bodyPr>
            <a:normAutofit fontScale="62500" lnSpcReduction="20000"/>
          </a:bodyPr>
          <a:lstStyle/>
          <a:p>
            <a:r>
              <a:rPr lang="en-US" sz="3800" dirty="0" smtClean="0"/>
              <a:t>Let us look at a simple code that will print the words Hello World. </a:t>
            </a:r>
          </a:p>
          <a:p>
            <a:pPr>
              <a:buNone/>
            </a:pPr>
            <a:r>
              <a:rPr lang="en-US" sz="3800" dirty="0" smtClean="0"/>
              <a:t>public class My First Java Program</a:t>
            </a:r>
          </a:p>
          <a:p>
            <a:pPr>
              <a:buNone/>
            </a:pPr>
            <a:r>
              <a:rPr lang="en-US" sz="3800" dirty="0" smtClean="0"/>
              <a:t> {  </a:t>
            </a:r>
          </a:p>
          <a:p>
            <a:pPr>
              <a:buNone/>
            </a:pPr>
            <a:r>
              <a:rPr lang="en-US" sz="3800" dirty="0" smtClean="0"/>
              <a:t>   /* This is my first java program.   </a:t>
            </a:r>
          </a:p>
          <a:p>
            <a:pPr>
              <a:buNone/>
            </a:pPr>
            <a:r>
              <a:rPr lang="en-US" sz="3800" dirty="0" smtClean="0"/>
              <a:t>    * This will print 'Hello World' as the output </a:t>
            </a:r>
          </a:p>
          <a:p>
            <a:pPr>
              <a:buNone/>
            </a:pPr>
            <a:r>
              <a:rPr lang="en-US" sz="3800" dirty="0" smtClean="0"/>
              <a:t>    */ </a:t>
            </a:r>
          </a:p>
          <a:p>
            <a:pPr>
              <a:buNone/>
            </a:pPr>
            <a:r>
              <a:rPr lang="en-US" sz="3800" dirty="0" smtClean="0"/>
              <a:t>  </a:t>
            </a:r>
          </a:p>
          <a:p>
            <a:pPr>
              <a:buNone/>
            </a:pPr>
            <a:r>
              <a:rPr lang="en-US" sz="3800" dirty="0" smtClean="0"/>
              <a:t>    public static void main(String []</a:t>
            </a:r>
            <a:r>
              <a:rPr lang="en-US" sz="3800" dirty="0" err="1" smtClean="0"/>
              <a:t>args</a:t>
            </a:r>
            <a:r>
              <a:rPr lang="en-US" sz="3800" dirty="0" smtClean="0"/>
              <a:t>) </a:t>
            </a:r>
          </a:p>
          <a:p>
            <a:pPr>
              <a:buNone/>
            </a:pPr>
            <a:r>
              <a:rPr lang="en-US" sz="3800" dirty="0" smtClean="0"/>
              <a:t>{ </a:t>
            </a:r>
          </a:p>
          <a:p>
            <a:pPr>
              <a:buNone/>
            </a:pPr>
            <a:r>
              <a:rPr lang="en-US" sz="3800" dirty="0" smtClean="0"/>
              <a:t>       </a:t>
            </a:r>
            <a:r>
              <a:rPr lang="en-US" sz="3800" dirty="0" err="1" smtClean="0"/>
              <a:t>System.out.println</a:t>
            </a:r>
            <a:r>
              <a:rPr lang="en-US" sz="3800" dirty="0" smtClean="0"/>
              <a:t>("Hello World"); // prints Hello World </a:t>
            </a:r>
          </a:p>
          <a:p>
            <a:pPr>
              <a:buNone/>
            </a:pPr>
            <a:r>
              <a:rPr lang="en-US" sz="3800" dirty="0" smtClean="0"/>
              <a:t>    } </a:t>
            </a:r>
          </a:p>
          <a:p>
            <a:pPr>
              <a:buNone/>
            </a:pPr>
            <a:r>
              <a:rPr lang="en-US" sz="3800" dirty="0" smtClean="0"/>
              <a:t>}  </a:t>
            </a:r>
          </a:p>
          <a:p>
            <a:pPr>
              <a:buNone/>
            </a:pPr>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Java Program</a:t>
            </a:r>
            <a:endParaRPr lang="en-US" dirty="0"/>
          </a:p>
        </p:txBody>
      </p:sp>
      <p:sp>
        <p:nvSpPr>
          <p:cNvPr id="3" name="Content Placeholder 2"/>
          <p:cNvSpPr>
            <a:spLocks noGrp="1"/>
          </p:cNvSpPr>
          <p:nvPr>
            <p:ph idx="1"/>
          </p:nvPr>
        </p:nvSpPr>
        <p:spPr/>
        <p:txBody>
          <a:bodyPr>
            <a:normAutofit/>
          </a:bodyPr>
          <a:lstStyle/>
          <a:p>
            <a:pPr>
              <a:buNone/>
            </a:pPr>
            <a:r>
              <a:rPr lang="en-US" dirty="0" smtClean="0"/>
              <a:t>Let's look at how to save the file, compile, and run the program. Please follow the subsequent steps: </a:t>
            </a:r>
          </a:p>
          <a:p>
            <a:pPr>
              <a:buNone/>
            </a:pPr>
            <a:r>
              <a:rPr lang="en-US" dirty="0" smtClean="0"/>
              <a:t> Open notepad and add the code as above.  </a:t>
            </a:r>
          </a:p>
          <a:p>
            <a:pPr>
              <a:buNone/>
            </a:pPr>
            <a:r>
              <a:rPr lang="en-US" dirty="0" smtClean="0"/>
              <a:t> Save the file as: MyFirstJavaProgram.java.  </a:t>
            </a:r>
          </a:p>
          <a:p>
            <a:pPr>
              <a:buNone/>
            </a:pPr>
            <a:r>
              <a:rPr lang="en-US" dirty="0" smtClean="0"/>
              <a:t> Open a command prompt window and go to the directory where you saved the class. Assume it's C:\.</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java program</a:t>
            </a:r>
            <a:endParaRPr lang="en-US" dirty="0"/>
          </a:p>
        </p:txBody>
      </p:sp>
      <p:sp>
        <p:nvSpPr>
          <p:cNvPr id="3" name="Content Placeholder 2"/>
          <p:cNvSpPr>
            <a:spLocks noGrp="1"/>
          </p:cNvSpPr>
          <p:nvPr>
            <p:ph idx="1"/>
          </p:nvPr>
        </p:nvSpPr>
        <p:spPr/>
        <p:txBody>
          <a:bodyPr>
            <a:normAutofit/>
          </a:bodyPr>
          <a:lstStyle/>
          <a:p>
            <a:r>
              <a:rPr lang="en-US" dirty="0" smtClean="0"/>
              <a:t> Type '</a:t>
            </a:r>
            <a:r>
              <a:rPr lang="en-US" dirty="0" err="1" smtClean="0"/>
              <a:t>javac</a:t>
            </a:r>
            <a:r>
              <a:rPr lang="en-US" dirty="0" smtClean="0"/>
              <a:t> MyFirstJavaProgram.java' and press enter to compile your code. If there are no errors in your code, the command prompt will take you to the next line (Assumption : The path variable is set).  </a:t>
            </a:r>
          </a:p>
          <a:p>
            <a:r>
              <a:rPr lang="en-US" dirty="0" smtClean="0"/>
              <a:t> Now, type ' java My First Java Program ' to run your program.  </a:t>
            </a:r>
          </a:p>
          <a:p>
            <a:r>
              <a:rPr lang="en-US" dirty="0" smtClean="0"/>
              <a:t> You will be able to see ' Hello World ' printed on the window.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Syntax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About Java programs, it is very important to keep in mind the following points. </a:t>
            </a:r>
          </a:p>
          <a:p>
            <a:r>
              <a:rPr lang="en-US" dirty="0" smtClean="0"/>
              <a:t> Case Sensitivity - Java is case sensitive, which means identifier Hello and hello would have different meaning in Java. </a:t>
            </a:r>
          </a:p>
          <a:p>
            <a:r>
              <a:rPr lang="en-US" dirty="0" smtClean="0"/>
              <a:t> Class Names - For all class names the first letter should be in Upper Case.   </a:t>
            </a:r>
          </a:p>
          <a:p>
            <a:r>
              <a:rPr lang="en-US" dirty="0" smtClean="0"/>
              <a:t>If several words are used to form a name of the class, each inner word's first letter should be in Upper Case. </a:t>
            </a:r>
          </a:p>
          <a:p>
            <a:r>
              <a:rPr lang="en-US" dirty="0" smtClean="0"/>
              <a:t>Example: class My First Java Class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Syntax </a:t>
            </a:r>
            <a:endParaRPr lang="en-US" dirty="0"/>
          </a:p>
        </p:txBody>
      </p:sp>
      <p:sp>
        <p:nvSpPr>
          <p:cNvPr id="3" name="Content Placeholder 2"/>
          <p:cNvSpPr>
            <a:spLocks noGrp="1"/>
          </p:cNvSpPr>
          <p:nvPr>
            <p:ph idx="1"/>
          </p:nvPr>
        </p:nvSpPr>
        <p:spPr/>
        <p:txBody>
          <a:bodyPr/>
          <a:lstStyle/>
          <a:p>
            <a:r>
              <a:rPr lang="en-US" dirty="0" smtClean="0"/>
              <a:t> Method Names - All method names should start with a Lower Case letter.   </a:t>
            </a:r>
          </a:p>
          <a:p>
            <a:r>
              <a:rPr lang="en-US" dirty="0" smtClean="0"/>
              <a:t>If several words are used to form the name of the method, then each inner word's first letter should be in Upper Case. </a:t>
            </a:r>
          </a:p>
          <a:p>
            <a:r>
              <a:rPr lang="en-US" dirty="0" smtClean="0"/>
              <a:t>Example: public void </a:t>
            </a:r>
            <a:r>
              <a:rPr lang="en-US" dirty="0" err="1" smtClean="0"/>
              <a:t>myMethodName</a:t>
            </a:r>
            <a:r>
              <a:rPr lang="en-US"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Syntax </a:t>
            </a:r>
            <a:endParaRPr lang="en-US" dirty="0"/>
          </a:p>
        </p:txBody>
      </p:sp>
      <p:sp>
        <p:nvSpPr>
          <p:cNvPr id="3" name="Content Placeholder 2"/>
          <p:cNvSpPr>
            <a:spLocks noGrp="1"/>
          </p:cNvSpPr>
          <p:nvPr>
            <p:ph idx="1"/>
          </p:nvPr>
        </p:nvSpPr>
        <p:spPr/>
        <p:txBody>
          <a:bodyPr>
            <a:normAutofit lnSpcReduction="10000"/>
          </a:bodyPr>
          <a:lstStyle/>
          <a:p>
            <a:r>
              <a:rPr lang="en-US" dirty="0" smtClean="0"/>
              <a:t> Program File Name - Name of the program file should exactly match the class name.   </a:t>
            </a:r>
          </a:p>
          <a:p>
            <a:r>
              <a:rPr lang="en-US" dirty="0" smtClean="0"/>
              <a:t>When saving the file, you should save it using the class name (Remember Java is case sensitive) and append '.java' to the end of the name (if the file name and the class name do not match, your program will not compile).  </a:t>
            </a:r>
          </a:p>
          <a:p>
            <a:r>
              <a:rPr lang="en-US" dirty="0" smtClean="0"/>
              <a:t>Example: Assume '</a:t>
            </a:r>
            <a:r>
              <a:rPr lang="en-US" dirty="0" err="1" smtClean="0"/>
              <a:t>MyFirstJavaProgram</a:t>
            </a:r>
            <a:r>
              <a:rPr lang="en-US" dirty="0" smtClean="0"/>
              <a:t>' is the class name. Then the file should be saved as 'MyFirstJavaProgram.java'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57</TotalTime>
  <Words>1068</Words>
  <Application>Microsoft Office PowerPoint</Application>
  <PresentationFormat>On-screen Show (4:3)</PresentationFormat>
  <Paragraphs>98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Module</vt:lpstr>
      <vt:lpstr>ICMS university </vt:lpstr>
      <vt:lpstr>   Java – Basic Syntax </vt:lpstr>
      <vt:lpstr>Java – Basic Syntax</vt:lpstr>
      <vt:lpstr>First Java Program</vt:lpstr>
      <vt:lpstr>First Java Program</vt:lpstr>
      <vt:lpstr>First java program</vt:lpstr>
      <vt:lpstr>Basic Syntax </vt:lpstr>
      <vt:lpstr>Basic Syntax </vt:lpstr>
      <vt:lpstr>Basic Syntax </vt:lpstr>
      <vt:lpstr>Basic Syntax </vt:lpstr>
      <vt:lpstr>Java Identifiers </vt:lpstr>
      <vt:lpstr>Java Identifiers </vt:lpstr>
      <vt:lpstr>Java Identifiers </vt:lpstr>
      <vt:lpstr>Java Modifiers </vt:lpstr>
      <vt:lpstr>Java Variables </vt:lpstr>
      <vt:lpstr>Java Arrays </vt:lpstr>
      <vt:lpstr>Java Enums </vt:lpstr>
      <vt:lpstr>Example</vt:lpstr>
      <vt:lpstr>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MZ95</dc:creator>
  <cp:lastModifiedBy>MZ95</cp:lastModifiedBy>
  <cp:revision>6</cp:revision>
  <dcterms:created xsi:type="dcterms:W3CDTF">2017-12-20T16:06:22Z</dcterms:created>
  <dcterms:modified xsi:type="dcterms:W3CDTF">2017-12-20T17:03:59Z</dcterms:modified>
</cp:coreProperties>
</file>