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56B771-5DA2-485B-B215-FC6ED59B23D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56B771-5DA2-485B-B215-FC6ED59B23D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56B771-5DA2-485B-B215-FC6ED59B23D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56B771-5DA2-485B-B215-FC6ED59B23D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56B771-5DA2-485B-B215-FC6ED59B23D5}"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56B771-5DA2-485B-B215-FC6ED59B23D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56B771-5DA2-485B-B215-FC6ED59B23D5}"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56B771-5DA2-485B-B215-FC6ED59B23D5}"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6B771-5DA2-485B-B215-FC6ED59B23D5}"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56B771-5DA2-485B-B215-FC6ED59B23D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56B771-5DA2-485B-B215-FC6ED59B23D5}"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A0FAD-6E29-4E14-A177-B5D1FB73F1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6B771-5DA2-485B-B215-FC6ED59B23D5}" type="datetimeFigureOut">
              <a:rPr lang="en-US" smtClean="0"/>
              <a:t>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A0FAD-6E29-4E14-A177-B5D1FB73F1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5</a:t>
            </a:r>
            <a:endParaRPr lang="en-US" dirty="0"/>
          </a:p>
        </p:txBody>
      </p:sp>
      <p:sp>
        <p:nvSpPr>
          <p:cNvPr id="3" name="Subtitle 2"/>
          <p:cNvSpPr>
            <a:spLocks noGrp="1"/>
          </p:cNvSpPr>
          <p:nvPr>
            <p:ph type="subTitle" idx="1"/>
          </p:nvPr>
        </p:nvSpPr>
        <p:spPr/>
        <p:txBody>
          <a:bodyPr/>
          <a:lstStyle/>
          <a:p>
            <a:r>
              <a:rPr lang="en-US" dirty="0" smtClean="0"/>
              <a:t>ICMS University </a:t>
            </a:r>
          </a:p>
          <a:p>
            <a:r>
              <a:rPr lang="en-US" smtClean="0"/>
              <a:t>Algorithm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0.3 Exponentiation via repeated squaring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Suppose we want to </a:t>
            </a:r>
            <a:r>
              <a:rPr lang="en-US" dirty="0" err="1" smtClean="0"/>
              <a:t>ﬁnd</a:t>
            </a:r>
            <a:r>
              <a:rPr lang="en-US" dirty="0" smtClean="0"/>
              <a:t> 3n for some nonnegative integer n. The naive way to do it is using a for loop:</a:t>
            </a:r>
          </a:p>
          <a:p>
            <a:r>
              <a:rPr lang="en-US" dirty="0" smtClean="0"/>
              <a:t>answer = 1 for </a:t>
            </a:r>
            <a:r>
              <a:rPr lang="en-US" dirty="0" err="1" smtClean="0"/>
              <a:t>i</a:t>
            </a:r>
            <a:r>
              <a:rPr lang="en-US" dirty="0" smtClean="0"/>
              <a:t> = 1 to n: answer = answer * 3 return answer</a:t>
            </a:r>
          </a:p>
          <a:p>
            <a:r>
              <a:rPr lang="en-US" dirty="0" smtClean="0"/>
              <a:t>This runs in O(n) time, since the body of the for loop takes O(1) time to execute, and the for loop test is executed n+1 times. (Like the algorithm in the previous lecture, this is n+1 instead of n because the for loop test also gets executed on the iteration where we break out of the loop.)</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However, we can get a faster algorithm if we write this recursively. By that I mean we can write a function that calls itself.</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Exponentiator</a:t>
            </a:r>
            <a:r>
              <a:rPr lang="en-US" dirty="0" smtClean="0"/>
              <a:t>(n):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Exponentiator</a:t>
            </a:r>
            <a:r>
              <a:rPr lang="en-US" dirty="0" smtClean="0"/>
              <a:t>(n): </a:t>
            </a:r>
          </a:p>
          <a:p>
            <a:r>
              <a:rPr lang="en-US" dirty="0" smtClean="0"/>
              <a:t>if n = 0:</a:t>
            </a:r>
          </a:p>
          <a:p>
            <a:r>
              <a:rPr lang="en-US" dirty="0" smtClean="0"/>
              <a:t> return 1 </a:t>
            </a:r>
          </a:p>
          <a:p>
            <a:r>
              <a:rPr lang="en-US" dirty="0" smtClean="0"/>
              <a:t>else if n mod 2 = 0: (i.e. n is even)</a:t>
            </a:r>
          </a:p>
          <a:p>
            <a:r>
              <a:rPr lang="en-US" dirty="0" smtClean="0"/>
              <a:t> x = </a:t>
            </a:r>
            <a:r>
              <a:rPr lang="en-US" dirty="0" err="1" smtClean="0"/>
              <a:t>Exponentiator</a:t>
            </a:r>
            <a:r>
              <a:rPr lang="en-US" dirty="0" smtClean="0"/>
              <a:t>(n / 2) </a:t>
            </a:r>
          </a:p>
          <a:p>
            <a:r>
              <a:rPr lang="en-US" dirty="0" smtClean="0"/>
              <a:t>return x * x</a:t>
            </a:r>
          </a:p>
          <a:p>
            <a:r>
              <a:rPr lang="en-US" dirty="0" smtClean="0"/>
              <a:t> else: (if n is odd) </a:t>
            </a:r>
          </a:p>
          <a:p>
            <a:r>
              <a:rPr lang="en-US" dirty="0" smtClean="0"/>
              <a:t>x = </a:t>
            </a:r>
            <a:r>
              <a:rPr lang="en-US" dirty="0" err="1" smtClean="0"/>
              <a:t>Exponentiator</a:t>
            </a:r>
            <a:r>
              <a:rPr lang="en-US" dirty="0" smtClean="0"/>
              <a:t>((n - 1) / 2)</a:t>
            </a:r>
          </a:p>
          <a:p>
            <a:r>
              <a:rPr lang="en-US" dirty="0" smtClean="0"/>
              <a:t> return 3 * x * x</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Note that it is important to separate this calculation into even and odd cases so that the input to </a:t>
            </a:r>
            <a:r>
              <a:rPr lang="en-US" dirty="0" err="1" smtClean="0"/>
              <a:t>Exponentiator</a:t>
            </a:r>
            <a:r>
              <a:rPr lang="en-US" dirty="0" smtClean="0"/>
              <a:t> is always an integer. If this algorithm were extended to fractional inputs, it might never terminate.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0.3.1 Correctness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We can prove the correctness of this using strong induction. Base case: Suppose n = 0. Then </a:t>
            </a:r>
            <a:r>
              <a:rPr lang="en-US" dirty="0" err="1" smtClean="0"/>
              <a:t>Exponentiator</a:t>
            </a:r>
            <a:r>
              <a:rPr lang="en-US" dirty="0" smtClean="0"/>
              <a:t> returns 1, which is correct, since 30 = 1.</a:t>
            </a:r>
          </a:p>
          <a:p>
            <a:r>
              <a:rPr lang="en-US" dirty="0" smtClean="0"/>
              <a:t>Inductive step: Suppose </a:t>
            </a:r>
            <a:r>
              <a:rPr lang="en-US" dirty="0" err="1" smtClean="0"/>
              <a:t>Exponentiator</a:t>
            </a:r>
            <a:r>
              <a:rPr lang="en-US" dirty="0" smtClean="0"/>
              <a:t>(k) produces correct output for all integers k &lt; n (this is the inductive hypothesis). Then we must prove that </a:t>
            </a:r>
            <a:r>
              <a:rPr lang="en-US" dirty="0" err="1" smtClean="0"/>
              <a:t>Exponentiator</a:t>
            </a:r>
            <a:r>
              <a:rPr lang="en-US" dirty="0" smtClean="0"/>
              <a:t>(n) produces correct output, i.e. that it returns 3n.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Suppose n is even. Then the algorithm returns x2, where x = </a:t>
            </a:r>
            <a:r>
              <a:rPr lang="en-US" dirty="0" err="1" smtClean="0"/>
              <a:t>Exponentiator</a:t>
            </a:r>
            <a:r>
              <a:rPr lang="en-US" dirty="0" smtClean="0"/>
              <a:t>(n/2). By the inductive hypothesis, x = 3n/2. So the algorithm returns (3n/2)2 = 3n. Suppose n is odd. Then x = </a:t>
            </a:r>
            <a:r>
              <a:rPr lang="en-US" dirty="0" err="1" smtClean="0"/>
              <a:t>Exponentiator</a:t>
            </a:r>
            <a:r>
              <a:rPr lang="en-US" dirty="0" smtClean="0"/>
              <a:t>((n−1)/2) = 3(n−1)/2. The algorithm returns 3x2 = 3·(3(n−1)/2)2 = 3·3n−1 = 3n. This shows that </a:t>
            </a:r>
            <a:r>
              <a:rPr lang="en-US" dirty="0" err="1" smtClean="0"/>
              <a:t>Exponentiator</a:t>
            </a:r>
            <a:r>
              <a:rPr lang="en-US" dirty="0" smtClean="0"/>
              <a:t> produces correct output for all integers n ≥ 0. (Note that this induction proof wouldn’t work if n could be any real number.)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0.3.2 Runtime</a:t>
            </a:r>
            <a:br>
              <a:rPr lang="en-US" dirty="0" smtClean="0"/>
            </a:br>
            <a:endParaRPr lang="en-US" dirty="0"/>
          </a:p>
        </p:txBody>
      </p:sp>
      <p:sp>
        <p:nvSpPr>
          <p:cNvPr id="3" name="Content Placeholder 2"/>
          <p:cNvSpPr>
            <a:spLocks noGrp="1"/>
          </p:cNvSpPr>
          <p:nvPr>
            <p:ph idx="1"/>
          </p:nvPr>
        </p:nvSpPr>
        <p:spPr/>
        <p:txBody>
          <a:bodyPr/>
          <a:lstStyle/>
          <a:p>
            <a:r>
              <a:rPr lang="en-US" dirty="0" smtClean="0"/>
              <a:t>Let T(n) be the runtime of </a:t>
            </a:r>
            <a:r>
              <a:rPr lang="en-US" dirty="0" err="1" smtClean="0"/>
              <a:t>Exponentiator</a:t>
            </a:r>
            <a:r>
              <a:rPr lang="en-US" dirty="0" smtClean="0"/>
              <a:t> on input n. Then we can express the runtime as a recurrence relation:</a:t>
            </a:r>
          </a:p>
          <a:p>
            <a:r>
              <a:rPr lang="pt-BR" dirty="0" smtClean="0"/>
              <a:t>                  </a:t>
            </a:r>
          </a:p>
          <a:p>
            <a:r>
              <a:rPr lang="pt-BR" dirty="0"/>
              <a:t> </a:t>
            </a:r>
            <a:r>
              <a:rPr lang="pt-BR" dirty="0" smtClean="0"/>
              <a:t>              </a:t>
            </a:r>
            <a:r>
              <a:rPr lang="pt-BR" dirty="0" smtClean="0"/>
              <a:t>C1                             for n = 0  </a:t>
            </a:r>
          </a:p>
          <a:p>
            <a:r>
              <a:rPr lang="pt-BR" dirty="0" smtClean="0"/>
              <a:t> </a:t>
            </a:r>
            <a:r>
              <a:rPr lang="pt-BR" dirty="0" smtClean="0"/>
              <a:t>T(n)</a:t>
            </a:r>
            <a:r>
              <a:rPr lang="pt-BR" dirty="0" smtClean="0"/>
              <a:t>       T(n/2)  + c2              for n even </a:t>
            </a:r>
          </a:p>
          <a:p>
            <a:r>
              <a:rPr lang="pt-BR" dirty="0" smtClean="0"/>
              <a:t>               T((n−1)/2) + c3       for n odd</a:t>
            </a:r>
            <a:endParaRPr lang="en-US" dirty="0"/>
          </a:p>
        </p:txBody>
      </p:sp>
      <p:sp>
        <p:nvSpPr>
          <p:cNvPr id="4" name="Left Brace 3"/>
          <p:cNvSpPr/>
          <p:nvPr/>
        </p:nvSpPr>
        <p:spPr>
          <a:xfrm>
            <a:off x="1828800" y="3657600"/>
            <a:ext cx="381000" cy="18288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Observe that if the </a:t>
            </a:r>
            <a:r>
              <a:rPr lang="en-US" dirty="0" err="1" smtClean="0"/>
              <a:t>pseudocode</a:t>
            </a:r>
            <a:r>
              <a:rPr lang="en-US" dirty="0" smtClean="0"/>
              <a:t> had said “return </a:t>
            </a:r>
            <a:r>
              <a:rPr lang="en-US" dirty="0" err="1" smtClean="0"/>
              <a:t>Exponentiator</a:t>
            </a:r>
            <a:r>
              <a:rPr lang="en-US" dirty="0" smtClean="0"/>
              <a:t>(n/2) * </a:t>
            </a:r>
            <a:r>
              <a:rPr lang="en-US" dirty="0" err="1" smtClean="0"/>
              <a:t>Exponentiator</a:t>
            </a:r>
            <a:r>
              <a:rPr lang="en-US" dirty="0" smtClean="0"/>
              <a:t>(n/2)” instead of “x = </a:t>
            </a:r>
            <a:r>
              <a:rPr lang="en-US" dirty="0" err="1" smtClean="0"/>
              <a:t>Exponentiator</a:t>
            </a:r>
            <a:r>
              <a:rPr lang="en-US" dirty="0" smtClean="0"/>
              <a:t>(n/2); return x * x”, the runtime would be substantially worse, since we would have to make two calls to </a:t>
            </a:r>
            <a:r>
              <a:rPr lang="en-US" dirty="0" err="1" smtClean="0"/>
              <a:t>Exponentiator</a:t>
            </a:r>
            <a:r>
              <a:rPr lang="en-US" dirty="0" smtClean="0"/>
              <a:t> every time.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0.4 Merge sort</a:t>
            </a:r>
            <a:br>
              <a:rPr lang="en-US" dirty="0" smtClean="0"/>
            </a:br>
            <a:endParaRPr lang="en-US" dirty="0"/>
          </a:p>
        </p:txBody>
      </p:sp>
      <p:sp>
        <p:nvSpPr>
          <p:cNvPr id="3" name="Content Placeholder 2"/>
          <p:cNvSpPr>
            <a:spLocks noGrp="1"/>
          </p:cNvSpPr>
          <p:nvPr>
            <p:ph idx="1"/>
          </p:nvPr>
        </p:nvSpPr>
        <p:spPr/>
        <p:txBody>
          <a:bodyPr/>
          <a:lstStyle/>
          <a:p>
            <a:r>
              <a:rPr lang="en-US" dirty="0" smtClean="0"/>
              <a:t>Merge sort is a divide and conquer algorithm for sorting arrays. To sort an array, </a:t>
            </a:r>
            <a:r>
              <a:rPr lang="en-US" dirty="0" err="1" smtClean="0"/>
              <a:t>ﬁrst</a:t>
            </a:r>
            <a:r>
              <a:rPr lang="en-US" dirty="0" smtClean="0"/>
              <a:t> you split it into two arrays of roughly equal size. Then sort each of those arrays using merge sort, and merge the two sorted arrays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Suppose you are sorting A = [5,2,4,7,1,3,2,6]. We divide this into the arrays [5,2,4,7] and [1,3,2,6], and </a:t>
            </a:r>
            <a:r>
              <a:rPr lang="en-US" dirty="0" err="1" smtClean="0"/>
              <a:t>MergeSort</a:t>
            </a:r>
            <a:r>
              <a:rPr lang="en-US" dirty="0" smtClean="0"/>
              <a:t> each of those arrays. To sort [5,2,4,7], we divide it into the arrays [5,2] and [4,7], and </a:t>
            </a:r>
            <a:r>
              <a:rPr lang="en-US" dirty="0" err="1" smtClean="0"/>
              <a:t>MergeSort</a:t>
            </a:r>
            <a:r>
              <a:rPr lang="en-US" dirty="0" smtClean="0"/>
              <a:t> each of those arrays. To sort [5,2], we divide it into the arrays [5] and [2]. At this point we have reached the base case, so </a:t>
            </a:r>
            <a:r>
              <a:rPr lang="en-US" dirty="0" err="1" smtClean="0"/>
              <a:t>MergeSorting</a:t>
            </a:r>
            <a:r>
              <a:rPr lang="en-US" dirty="0" smtClean="0"/>
              <a:t> the array [5] just returns the array [5], and </a:t>
            </a:r>
            <a:r>
              <a:rPr lang="en-US" dirty="0" err="1" smtClean="0"/>
              <a:t>MergeSorting</a:t>
            </a:r>
            <a:r>
              <a:rPr lang="en-US" dirty="0" smtClean="0"/>
              <a:t> the array [2] just returns the array [2]. But now we need to merge together [5] and [2], which gives us [2,5]. Merging together [2,5] and [4,7] gives us [2,4,5,7]. Finally, merging together [2,4,5,7] and [1,2,3,6] gives us [1,2,2,3,4,5,6,7].</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0.1 Worst and best case analysis</a:t>
            </a:r>
            <a:endParaRPr lang="en-US" dirty="0"/>
          </a:p>
        </p:txBody>
      </p:sp>
      <p:sp>
        <p:nvSpPr>
          <p:cNvPr id="3" name="Content Placeholder 2"/>
          <p:cNvSpPr>
            <a:spLocks noGrp="1"/>
          </p:cNvSpPr>
          <p:nvPr>
            <p:ph idx="1"/>
          </p:nvPr>
        </p:nvSpPr>
        <p:spPr/>
        <p:txBody>
          <a:bodyPr/>
          <a:lstStyle/>
          <a:p>
            <a:r>
              <a:rPr lang="en-US" dirty="0" smtClean="0"/>
              <a:t>Last time we gave the formal </a:t>
            </a:r>
            <a:r>
              <a:rPr lang="en-US" dirty="0" err="1" smtClean="0"/>
              <a:t>deﬁnitions</a:t>
            </a:r>
            <a:r>
              <a:rPr lang="en-US" dirty="0" smtClean="0"/>
              <a:t> of O, Ω, and Θ. Today I will elaborate a little bit more on how these relate to algorithms, and also how it relates to whether something is the worst case time complexity or the best case time complexity.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easy to think big-O complexity means the same thing as “worst case time complexity” and big-Ω complexity means the same thing as “best case time complexity.” Actually, those two things are completely separate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vs. best case</a:t>
            </a:r>
            <a:endParaRPr lang="en-US" dirty="0"/>
          </a:p>
        </p:txBody>
      </p:sp>
      <p:sp>
        <p:nvSpPr>
          <p:cNvPr id="3" name="Content Placeholder 2"/>
          <p:cNvSpPr>
            <a:spLocks noGrp="1"/>
          </p:cNvSpPr>
          <p:nvPr>
            <p:ph idx="1"/>
          </p:nvPr>
        </p:nvSpPr>
        <p:spPr/>
        <p:txBody>
          <a:bodyPr/>
          <a:lstStyle/>
          <a:p>
            <a:r>
              <a:rPr lang="en-US" dirty="0" smtClean="0"/>
              <a:t>Your algorithm has </a:t>
            </a:r>
            <a:r>
              <a:rPr lang="en-US" dirty="0" err="1" smtClean="0"/>
              <a:t>diﬀerent</a:t>
            </a:r>
            <a:r>
              <a:rPr lang="en-US" dirty="0" smtClean="0"/>
              <a:t> runtimes on </a:t>
            </a:r>
            <a:r>
              <a:rPr lang="en-US" dirty="0" err="1" smtClean="0"/>
              <a:t>diﬀerent</a:t>
            </a:r>
            <a:r>
              <a:rPr lang="en-US" dirty="0" smtClean="0"/>
              <a:t> inputs, and a lot of times we want to know how fast the algorithm runs on an input of a certain size. Worst case runtime means that you are feeding the worst possible input (of that size) into your algorithm.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Best case runtime means that you are feeding the best possible input into your algorithm. For an input of size n, perhaps the worst case runtime is T(n) = 2n2 + 5, and the best case runtime is 3n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vs. Big-Omega</a:t>
            </a:r>
            <a:endParaRPr lang="en-US" dirty="0"/>
          </a:p>
        </p:txBody>
      </p:sp>
      <p:sp>
        <p:nvSpPr>
          <p:cNvPr id="3" name="Content Placeholder 2"/>
          <p:cNvSpPr>
            <a:spLocks noGrp="1"/>
          </p:cNvSpPr>
          <p:nvPr>
            <p:ph idx="1"/>
          </p:nvPr>
        </p:nvSpPr>
        <p:spPr/>
        <p:txBody>
          <a:bodyPr/>
          <a:lstStyle/>
          <a:p>
            <a:r>
              <a:rPr lang="en-US" dirty="0" smtClean="0"/>
              <a:t> This refers to a way of bounding complicated functions by a simpler function, so it is easier to work with them. For example, the worst case runtime T(n) = 2n2 + 5 can be bounded from below by a constant times n2, so we say that T(n) is Ω(n2). It can also be bounded from above by a constant times n2 (for </a:t>
            </a:r>
            <a:r>
              <a:rPr lang="en-US" dirty="0" err="1" smtClean="0"/>
              <a:t>suﬃciently</a:t>
            </a:r>
            <a:r>
              <a:rPr lang="en-US" dirty="0" smtClean="0"/>
              <a:t> large values of n), so we say that T(n) is O(n2) as well.</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Similarly, the best case runtime T(n) = 3n can be bounded both below and above by a constant times n, so we say that the best case runtime is O(n), Ω(n), and Θ(n).</a:t>
            </a:r>
          </a:p>
          <a:p>
            <a:r>
              <a:rPr lang="en-US" dirty="0" smtClean="0"/>
              <a:t>You can even bound things that are not runtimes of algorithms. For example, the function f(x) = x5 +4x4 +3x3 +2xlogx is Θ(x5), even though f is not the runtime of an algorithm, and x does not correspond to an input size.</a:t>
            </a:r>
          </a:p>
          <a:p>
            <a:r>
              <a:rPr lang="en-US" dirty="0" smtClean="0"/>
              <a:t>This is really what I should have said in class, but instead I ended up saying something about a clock. In retrospect it was not a very good example.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0.2 Divide and conquer algorithms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Correctness proofs follow design patterns – if you see one correctness proof, it will help you write similar correctness proofs. Algorithms also follow design patterns. You have your “incremental algorithms,” where you build the solution one step at a time. (Insertion sort was a good example of this, where we started with only the </a:t>
            </a:r>
            <a:r>
              <a:rPr lang="en-US" dirty="0" err="1" smtClean="0"/>
              <a:t>ﬁrst</a:t>
            </a:r>
            <a:r>
              <a:rPr lang="en-US" dirty="0" smtClean="0"/>
              <a:t> element being sorted, and then incrementally added to the sorted part of the array on every iteration.) We also have greedy algorithms, and dynamic programming algorithms (we’ll explain what those are in a few weeks). And today we’ll be covering a broad class of algorithms called divide-</a:t>
            </a:r>
            <a:r>
              <a:rPr lang="en-US" dirty="0" err="1" smtClean="0"/>
              <a:t>andconquer</a:t>
            </a:r>
            <a:r>
              <a:rPr lang="en-US" dirty="0" smtClean="0"/>
              <a:t> algorithms.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Divide and conquer algorithms have two steps: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 Break the problem up into a series of smaller problems that are exactly like the original problem</a:t>
            </a:r>
          </a:p>
          <a:p>
            <a:r>
              <a:rPr lang="en-US" dirty="0" smtClean="0"/>
              <a:t>2. Combine the answers to the </a:t>
            </a:r>
            <a:r>
              <a:rPr lang="en-US" dirty="0" err="1" smtClean="0"/>
              <a:t>subproblems</a:t>
            </a:r>
            <a:r>
              <a:rPr lang="en-US" dirty="0" smtClean="0"/>
              <a:t> to produce an answer to the larger problem.</a:t>
            </a:r>
          </a:p>
          <a:p>
            <a:r>
              <a:rPr lang="en-US" dirty="0" smtClean="0"/>
              <a:t>Before we go into full-blown divide and conquer mode, </a:t>
            </a:r>
            <a:r>
              <a:rPr lang="en-US" dirty="0" err="1" smtClean="0"/>
              <a:t>ﬁrst</a:t>
            </a:r>
            <a:r>
              <a:rPr lang="en-US" dirty="0" smtClean="0"/>
              <a:t> I want to show you a recursive algorithm for raising a number to an integer power. Then I will show you merge sort, which is a classic example of a divide and conquer algorithm.</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1368</Words>
  <Application>Microsoft Office PowerPoint</Application>
  <PresentationFormat>On-screen Show (4:3)</PresentationFormat>
  <Paragraphs>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Lecture 5</vt:lpstr>
      <vt:lpstr>0.1 Worst and best case analysis</vt:lpstr>
      <vt:lpstr>Slide 3</vt:lpstr>
      <vt:lpstr>Worst case vs. best case</vt:lpstr>
      <vt:lpstr>Slide 5</vt:lpstr>
      <vt:lpstr>Big-O vs. Big-Omega</vt:lpstr>
      <vt:lpstr>Slide 7</vt:lpstr>
      <vt:lpstr>0.2 Divide and conquer algorithms </vt:lpstr>
      <vt:lpstr>Divide and conquer algorithms have two steps: </vt:lpstr>
      <vt:lpstr>0.3 Exponentiation via repeated squaring </vt:lpstr>
      <vt:lpstr>Slide 11</vt:lpstr>
      <vt:lpstr>Exponentiator(n):</vt:lpstr>
      <vt:lpstr>Slide 13</vt:lpstr>
      <vt:lpstr>0.3.1 Correctness </vt:lpstr>
      <vt:lpstr>Slide 15</vt:lpstr>
      <vt:lpstr>0.3.2 Runtime </vt:lpstr>
      <vt:lpstr>Slide 17</vt:lpstr>
      <vt:lpstr>0.4 Merge sort </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Worst and best case analysis</dc:title>
  <dc:creator>MZ95</dc:creator>
  <cp:lastModifiedBy>MZ95</cp:lastModifiedBy>
  <cp:revision>3</cp:revision>
  <dcterms:created xsi:type="dcterms:W3CDTF">2018-01-17T15:59:16Z</dcterms:created>
  <dcterms:modified xsi:type="dcterms:W3CDTF">2018-01-17T16:21:32Z</dcterms:modified>
</cp:coreProperties>
</file>