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49B4EE-11E3-4E79-9602-F66CC61980E2}" type="datetimeFigureOut">
              <a:rPr lang="en-US" smtClean="0"/>
              <a:pPr/>
              <a:t>12/19/2017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C4055B-22E7-4A43-8C18-00E68A18148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BC4055B-22E7-4A43-8C18-00E68A181485}"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0E2334F-401A-414B-BBC4-77AC65047787}" type="datetimeFigureOut">
              <a:rPr lang="en-US" smtClean="0"/>
              <a:pPr/>
              <a:t>12/19/2017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86BE880-2062-4487-90F3-DF32F8879785}"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E2334F-401A-414B-BBC4-77AC65047787}"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BE880-2062-4487-90F3-DF32F88797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E2334F-401A-414B-BBC4-77AC65047787}"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BE880-2062-4487-90F3-DF32F88797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0E2334F-401A-414B-BBC4-77AC65047787}"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BE880-2062-4487-90F3-DF32F88797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0E2334F-401A-414B-BBC4-77AC65047787}" type="datetimeFigureOut">
              <a:rPr lang="en-US" smtClean="0"/>
              <a:pPr/>
              <a:t>12/19/2017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86BE880-2062-4487-90F3-DF32F88797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E2334F-401A-414B-BBC4-77AC65047787}"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BE880-2062-4487-90F3-DF32F88797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0E2334F-401A-414B-BBC4-77AC65047787}" type="datetimeFigureOut">
              <a:rPr lang="en-US" smtClean="0"/>
              <a:pPr/>
              <a:t>12/19/2017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6BE880-2062-4487-90F3-DF32F88797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0E2334F-401A-414B-BBC4-77AC65047787}" type="datetimeFigureOut">
              <a:rPr lang="en-US" smtClean="0"/>
              <a:pPr/>
              <a:t>12/19/2017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6BE880-2062-4487-90F3-DF32F88797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2334F-401A-414B-BBC4-77AC65047787}" type="datetimeFigureOut">
              <a:rPr lang="en-US" smtClean="0"/>
              <a:pPr/>
              <a:t>12/19/2017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6BE880-2062-4487-90F3-DF32F88797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0E2334F-401A-414B-BBC4-77AC65047787}"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BE880-2062-4487-90F3-DF32F88797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0E2334F-401A-414B-BBC4-77AC65047787}" type="datetimeFigureOut">
              <a:rPr lang="en-US" smtClean="0"/>
              <a:pPr/>
              <a:t>12/19/2017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BE880-2062-4487-90F3-DF32F88797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0E2334F-401A-414B-BBC4-77AC65047787}" type="datetimeFigureOut">
              <a:rPr lang="en-US" smtClean="0"/>
              <a:pPr/>
              <a:t>12/19/2017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86BE880-2062-4487-90F3-DF32F887978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ICMS DEGREE COLLEGE </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BCS 5</a:t>
            </a:r>
            <a:r>
              <a:rPr lang="en-US" baseline="30000" dirty="0" smtClean="0"/>
              <a:t>th</a:t>
            </a:r>
            <a:r>
              <a:rPr lang="en-US" dirty="0" smtClean="0"/>
              <a:t> </a:t>
            </a:r>
          </a:p>
          <a:p>
            <a:r>
              <a:rPr lang="en-US" dirty="0" smtClean="0"/>
              <a:t>Network Strategies</a:t>
            </a:r>
          </a:p>
          <a:p>
            <a:r>
              <a:rPr lang="en-US" dirty="0" err="1" smtClean="0"/>
              <a:t>Malik</a:t>
            </a:r>
            <a:r>
              <a:rPr lang="en-US" dirty="0" smtClean="0"/>
              <a:t> </a:t>
            </a:r>
            <a:r>
              <a:rPr lang="en-US" dirty="0" err="1" smtClean="0"/>
              <a:t>Zahoor</a:t>
            </a:r>
            <a:r>
              <a:rPr lang="en-US" dirty="0" smtClean="0"/>
              <a:t> Khan MS Computer Networking.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Blocking </a:t>
            </a:r>
            <a:endParaRPr lang="en-US" dirty="0"/>
          </a:p>
        </p:txBody>
      </p:sp>
      <p:sp>
        <p:nvSpPr>
          <p:cNvPr id="3" name="Content Placeholder 2"/>
          <p:cNvSpPr>
            <a:spLocks noGrp="1"/>
          </p:cNvSpPr>
          <p:nvPr>
            <p:ph idx="1"/>
          </p:nvPr>
        </p:nvSpPr>
        <p:spPr/>
        <p:txBody>
          <a:bodyPr/>
          <a:lstStyle/>
          <a:p>
            <a:r>
              <a:rPr lang="en-US" dirty="0" smtClean="0"/>
              <a:t>This savings comes at a cost.</a:t>
            </a:r>
          </a:p>
          <a:p>
            <a:r>
              <a:rPr lang="en-US" dirty="0" smtClean="0"/>
              <a:t>The reduction in the number of </a:t>
            </a:r>
            <a:r>
              <a:rPr lang="en-US" dirty="0" err="1" smtClean="0"/>
              <a:t>crosspoints</a:t>
            </a:r>
            <a:r>
              <a:rPr lang="en-US" dirty="0" smtClean="0"/>
              <a:t> results in a phenomenon called blocking during period of heavy traffic.</a:t>
            </a:r>
          </a:p>
          <a:p>
            <a:r>
              <a:rPr lang="en-US" dirty="0" smtClean="0"/>
              <a:t>Blocking refers to times when one input cannot be connected to an output because there is no path available b/w them.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Time- Division  Switch</a:t>
            </a:r>
            <a:endParaRPr lang="en-US" dirty="0"/>
          </a:p>
        </p:txBody>
      </p:sp>
      <p:sp>
        <p:nvSpPr>
          <p:cNvPr id="3" name="Content Placeholder 2"/>
          <p:cNvSpPr>
            <a:spLocks noGrp="1"/>
          </p:cNvSpPr>
          <p:nvPr>
            <p:ph idx="1"/>
          </p:nvPr>
        </p:nvSpPr>
        <p:spPr/>
        <p:txBody>
          <a:bodyPr/>
          <a:lstStyle/>
          <a:p>
            <a:r>
              <a:rPr lang="en-US" dirty="0" smtClean="0"/>
              <a:t>Time – division switching uses time division multiplexing to achieve switching.</a:t>
            </a:r>
          </a:p>
          <a:p>
            <a:r>
              <a:rPr lang="en-US" dirty="0" smtClean="0"/>
              <a:t>Two popular methods used in time division multiplexing.</a:t>
            </a:r>
          </a:p>
          <a:p>
            <a:r>
              <a:rPr lang="en-US" dirty="0" smtClean="0"/>
              <a:t>1. Time – Slot Interchanges (TSI)</a:t>
            </a:r>
          </a:p>
          <a:p>
            <a:r>
              <a:rPr lang="en-US" dirty="0" smtClean="0"/>
              <a:t>2. TDM Bus.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slot Interchange </a:t>
            </a:r>
            <a:endParaRPr lang="en-US" dirty="0"/>
          </a:p>
        </p:txBody>
      </p:sp>
      <p:sp>
        <p:nvSpPr>
          <p:cNvPr id="3" name="Content Placeholder 2"/>
          <p:cNvSpPr>
            <a:spLocks noGrp="1"/>
          </p:cNvSpPr>
          <p:nvPr>
            <p:ph idx="1"/>
          </p:nvPr>
        </p:nvSpPr>
        <p:spPr/>
        <p:txBody>
          <a:bodyPr>
            <a:normAutofit/>
          </a:bodyPr>
          <a:lstStyle/>
          <a:p>
            <a:r>
              <a:rPr lang="en-US" dirty="0" smtClean="0"/>
              <a:t>A system connecting four input lines to four output lines.</a:t>
            </a:r>
          </a:p>
          <a:p>
            <a:r>
              <a:rPr lang="en-US" dirty="0" smtClean="0"/>
              <a:t>Imagine that each input line wants to send data to an output line according to the following pattern</a:t>
            </a:r>
          </a:p>
          <a:p>
            <a:pPr>
              <a:buNone/>
            </a:pPr>
            <a:endParaRPr lang="en-US" dirty="0" smtClean="0"/>
          </a:p>
          <a:p>
            <a:r>
              <a:rPr lang="en-US" dirty="0" smtClean="0"/>
              <a:t>1             3    2              4    3             1   4            2</a:t>
            </a:r>
          </a:p>
          <a:p>
            <a:pPr>
              <a:buNone/>
            </a:pPr>
            <a:endParaRPr lang="en-US" dirty="0" smtClean="0"/>
          </a:p>
        </p:txBody>
      </p:sp>
      <p:sp>
        <p:nvSpPr>
          <p:cNvPr id="5" name="Right Arrow 4"/>
          <p:cNvSpPr/>
          <p:nvPr/>
        </p:nvSpPr>
        <p:spPr>
          <a:xfrm>
            <a:off x="1371600" y="44958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6" name="Right Arrow 5"/>
          <p:cNvSpPr/>
          <p:nvPr/>
        </p:nvSpPr>
        <p:spPr>
          <a:xfrm>
            <a:off x="3276600" y="4572000"/>
            <a:ext cx="1066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5181600" y="4495800"/>
            <a:ext cx="990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7010400" y="4572000"/>
            <a:ext cx="838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TSI</a:t>
            </a:r>
            <a:endParaRPr lang="en-US" dirty="0"/>
          </a:p>
        </p:txBody>
      </p:sp>
      <p:sp>
        <p:nvSpPr>
          <p:cNvPr id="3" name="Content Placeholder 2"/>
          <p:cNvSpPr>
            <a:spLocks noGrp="1"/>
          </p:cNvSpPr>
          <p:nvPr>
            <p:ph idx="1"/>
          </p:nvPr>
        </p:nvSpPr>
        <p:spPr/>
        <p:txBody>
          <a:bodyPr/>
          <a:lstStyle/>
          <a:p>
            <a:r>
              <a:rPr lang="en-US" dirty="0" smtClean="0"/>
              <a:t>The TSI works in RAM with the several memory locations.</a:t>
            </a:r>
          </a:p>
          <a:p>
            <a:r>
              <a:rPr lang="en-US" dirty="0" smtClean="0"/>
              <a:t>The size of each location is the same as the size of a single time slot.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TDM Bus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is very simplified version of a TDM Bus.</a:t>
            </a:r>
          </a:p>
          <a:p>
            <a:r>
              <a:rPr lang="en-US" dirty="0" smtClean="0"/>
              <a:t>The input and output lines are connected to a high speed bus through input and output gates (</a:t>
            </a:r>
            <a:r>
              <a:rPr lang="en-US" dirty="0" err="1" smtClean="0"/>
              <a:t>Microswitches</a:t>
            </a:r>
            <a:r>
              <a:rPr lang="en-US" dirty="0" smtClean="0"/>
              <a:t>) </a:t>
            </a:r>
          </a:p>
          <a:p>
            <a:r>
              <a:rPr lang="en-US" dirty="0" smtClean="0"/>
              <a:t>Each input gate is closed during one of the four time slots.</a:t>
            </a:r>
          </a:p>
          <a:p>
            <a:r>
              <a:rPr lang="en-US" dirty="0" smtClean="0"/>
              <a:t>During the same time slot only one output gate is also closed </a:t>
            </a:r>
          </a:p>
          <a:p>
            <a:r>
              <a:rPr lang="en-US" dirty="0" smtClean="0"/>
              <a:t>This pair of gates allows a burst of data to be transferred from one specific input line to one specific output line using the bus,</a:t>
            </a:r>
          </a:p>
          <a:p>
            <a:r>
              <a:rPr lang="en-US" dirty="0" smtClean="0"/>
              <a:t>The control unit opens and closes the gates according to switching need.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r>
              <a:rPr lang="en-US" dirty="0" smtClean="0"/>
              <a:t>The first time slot input gate 1 and output gate 3 will be closed during the second time slot , </a:t>
            </a:r>
          </a:p>
          <a:p>
            <a:r>
              <a:rPr lang="en-US" dirty="0" smtClean="0"/>
              <a:t>Input gate 2 and output gate 4 will be  closed  and so on.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Space and Time division Switch combination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compare space division and time division switching, some interesting facts emerge, </a:t>
            </a:r>
          </a:p>
          <a:p>
            <a:r>
              <a:rPr lang="en-US" dirty="0" smtClean="0"/>
              <a:t>The  advantage of space division switching is that it is instantaneous.</a:t>
            </a:r>
          </a:p>
          <a:p>
            <a:r>
              <a:rPr lang="en-US" dirty="0" smtClean="0"/>
              <a:t>The disadvantage is the number of </a:t>
            </a:r>
            <a:r>
              <a:rPr lang="en-US" dirty="0" err="1" smtClean="0"/>
              <a:t>crosspoints</a:t>
            </a:r>
            <a:r>
              <a:rPr lang="en-US" dirty="0" smtClean="0"/>
              <a:t> required to make space division switching acceptable in terms of blocking.</a:t>
            </a:r>
          </a:p>
          <a:p>
            <a:r>
              <a:rPr lang="en-US" dirty="0" smtClean="0"/>
              <a:t>The advantage of time division switching is that </a:t>
            </a:r>
          </a:p>
          <a:p>
            <a:r>
              <a:rPr lang="en-US" dirty="0" smtClean="0"/>
              <a:t>It needs no </a:t>
            </a:r>
            <a:r>
              <a:rPr lang="en-US" dirty="0" err="1" smtClean="0"/>
              <a:t>crosspoints</a:t>
            </a:r>
            <a:r>
              <a:rPr lang="en-US" dirty="0" smtClean="0"/>
              <a:t>.</a:t>
            </a:r>
          </a:p>
          <a:p>
            <a:r>
              <a:rPr lang="en-US" dirty="0" smtClean="0"/>
              <a:t>And the disadvantage in the case of TSI is that processing each connection creates delays.</a:t>
            </a:r>
          </a:p>
          <a:p>
            <a:r>
              <a:rPr lang="en-US" dirty="0" smtClean="0"/>
              <a:t>Each time slot must be stored by the RAM then retrieved and passed 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Relay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Frame relay is a virtual circuit wide area network that was designed to respond to demands for a new type of WAN in the late 1980s and early 1990s.</a:t>
            </a:r>
          </a:p>
          <a:p>
            <a:r>
              <a:rPr lang="en-US" dirty="0" smtClean="0"/>
              <a:t>Prior to Frame Relay, some organizations were using a virtual circuit switching network called X.25 that performed switching at the network layer.</a:t>
            </a:r>
          </a:p>
          <a:p>
            <a:r>
              <a:rPr lang="en-US" dirty="0" smtClean="0"/>
              <a:t>Example</a:t>
            </a:r>
          </a:p>
          <a:p>
            <a:r>
              <a:rPr lang="en-US" dirty="0" smtClean="0"/>
              <a:t>The internet which needs wide area networks to carry its packets from one place to another used X.25.</a:t>
            </a:r>
          </a:p>
          <a:p>
            <a:r>
              <a:rPr lang="en-US" dirty="0" smtClean="0"/>
              <a:t>X.25 is still being used by the internet, but it is being replaced by other WANs.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X.25 Drawbacks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 X.25 has a low 64kbps data rate , by the 1990 there was a need for higher data rate WANs.</a:t>
            </a:r>
          </a:p>
          <a:p>
            <a:r>
              <a:rPr lang="en-US" dirty="0" smtClean="0"/>
              <a:t>2. X.25 has extensive flow and error control at both the data link layer and the network layer.</a:t>
            </a:r>
          </a:p>
          <a:p>
            <a:r>
              <a:rPr lang="en-US" dirty="0" smtClean="0"/>
              <a:t>This was so because X.25 was designed in 1970.</a:t>
            </a:r>
          </a:p>
          <a:p>
            <a:r>
              <a:rPr lang="en-US" dirty="0" smtClean="0"/>
              <a:t>When the available transmission media were more prone (Downwards)  to errors.</a:t>
            </a:r>
          </a:p>
          <a:p>
            <a:r>
              <a:rPr lang="en-US" dirty="0" smtClean="0"/>
              <a:t>Flow and error control at both layers create a large  overhead and slow down transmission.</a:t>
            </a:r>
          </a:p>
          <a:p>
            <a:r>
              <a:rPr lang="en-US" dirty="0" smtClean="0"/>
              <a:t>X.25 requires acknowledgments for both data link layer frames and Network layer packets that are sent b/w nodes and b/w source and destination.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X.25 </a:t>
            </a:r>
            <a:r>
              <a:rPr lang="en-US" dirty="0" err="1" smtClean="0"/>
              <a:t>Drowbacks</a:t>
            </a:r>
            <a:r>
              <a:rPr lang="en-US" dirty="0" smtClean="0"/>
              <a:t> </a:t>
            </a:r>
            <a:endParaRPr lang="en-US" dirty="0"/>
          </a:p>
        </p:txBody>
      </p:sp>
      <p:sp>
        <p:nvSpPr>
          <p:cNvPr id="3" name="Content Placeholder 2"/>
          <p:cNvSpPr>
            <a:spLocks noGrp="1"/>
          </p:cNvSpPr>
          <p:nvPr>
            <p:ph idx="1"/>
          </p:nvPr>
        </p:nvSpPr>
        <p:spPr/>
        <p:txBody>
          <a:bodyPr/>
          <a:lstStyle/>
          <a:p>
            <a:r>
              <a:rPr lang="en-US" dirty="0" smtClean="0"/>
              <a:t>3. X.25 was designed for private use, not for the internet.</a:t>
            </a:r>
          </a:p>
          <a:p>
            <a:r>
              <a:rPr lang="en-US" dirty="0" smtClean="0"/>
              <a:t>X.25 has it own network layer.</a:t>
            </a:r>
          </a:p>
          <a:p>
            <a:r>
              <a:rPr lang="en-US" dirty="0" smtClean="0"/>
              <a:t>This mean that the users data are encapsulated in the network layer packets of X.25.</a:t>
            </a:r>
          </a:p>
          <a:p>
            <a:r>
              <a:rPr lang="en-US" dirty="0" smtClean="0"/>
              <a:t>The internet has own network layer which mean if the internet wants to use X.25, the internet most deliver its network layer packet, called a datagram, to X.25 for encapsulation in the X.25 packet.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Switching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Create a direct physical connection b/w  two devices such as phone or Computers.</a:t>
            </a:r>
          </a:p>
          <a:p>
            <a:r>
              <a:rPr lang="en-US" dirty="0" smtClean="0"/>
              <a:t>Example</a:t>
            </a:r>
          </a:p>
          <a:p>
            <a:r>
              <a:rPr lang="en-US" dirty="0" smtClean="0"/>
              <a:t>Instead of point to point connections b/w the three telephones on the left ( A, B, and C) to the four telephones on the right (D,E,F and G) requiring 12 links. we can use four switches to reduce the number and the total length of the links.</a:t>
            </a:r>
          </a:p>
          <a:p>
            <a:r>
              <a:rPr lang="en-US" dirty="0" smtClean="0"/>
              <a:t>Telephone A is connected through switches I ,II and III to telephone D.</a:t>
            </a:r>
          </a:p>
          <a:p>
            <a:r>
              <a:rPr lang="en-US" dirty="0" smtClean="0"/>
              <a:t>By moving the levers of the switches, any telephone on the left can be connected to any telephone on the right</a:t>
            </a:r>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Relay</a:t>
            </a:r>
            <a:endParaRPr lang="en-US" dirty="0"/>
          </a:p>
        </p:txBody>
      </p:sp>
      <p:sp>
        <p:nvSpPr>
          <p:cNvPr id="3" name="Content Placeholder 2"/>
          <p:cNvSpPr>
            <a:spLocks noGrp="1"/>
          </p:cNvSpPr>
          <p:nvPr>
            <p:ph idx="1"/>
          </p:nvPr>
        </p:nvSpPr>
        <p:spPr/>
        <p:txBody>
          <a:bodyPr>
            <a:normAutofit fontScale="92500"/>
          </a:bodyPr>
          <a:lstStyle/>
          <a:p>
            <a:r>
              <a:rPr lang="en-US" dirty="0" smtClean="0"/>
              <a:t>FRAME RELAY operates at a higher speed (1.544Mbps and recently 44.376Mbps).</a:t>
            </a:r>
          </a:p>
          <a:p>
            <a:r>
              <a:rPr lang="en-US" dirty="0" smtClean="0"/>
              <a:t>FRAME RELAY operates in just the physical and data link layers.</a:t>
            </a:r>
          </a:p>
          <a:p>
            <a:r>
              <a:rPr lang="en-US" dirty="0" smtClean="0"/>
              <a:t>FRAME RELAY allows busty data </a:t>
            </a:r>
          </a:p>
          <a:p>
            <a:r>
              <a:rPr lang="en-US" dirty="0" smtClean="0"/>
              <a:t>It allows frame size of 9000bytes,which can accommodate all local area network frame sizes.</a:t>
            </a:r>
          </a:p>
          <a:p>
            <a:r>
              <a:rPr lang="en-US" dirty="0" smtClean="0"/>
              <a:t>It is less expensive than other traditional WANs.</a:t>
            </a:r>
          </a:p>
          <a:p>
            <a:r>
              <a:rPr lang="en-US" dirty="0" smtClean="0"/>
              <a:t>It has error detection at the data link layer only.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ATM</a:t>
            </a:r>
            <a:endParaRPr lang="en-US" dirty="0"/>
          </a:p>
        </p:txBody>
      </p:sp>
      <p:sp>
        <p:nvSpPr>
          <p:cNvPr id="3" name="Content Placeholder 2"/>
          <p:cNvSpPr>
            <a:spLocks noGrp="1"/>
          </p:cNvSpPr>
          <p:nvPr>
            <p:ph idx="1"/>
          </p:nvPr>
        </p:nvSpPr>
        <p:spPr/>
        <p:txBody>
          <a:bodyPr/>
          <a:lstStyle/>
          <a:p>
            <a:r>
              <a:rPr lang="en-US" dirty="0" smtClean="0"/>
              <a:t>Asynchronous  Transfer Mode is the cell relay protocol designed by the ATM Forum and adopted by the ITU-T.</a:t>
            </a:r>
          </a:p>
          <a:p>
            <a:r>
              <a:rPr lang="en-US" dirty="0" smtClean="0"/>
              <a:t>It is high speed interconnection of all the worlds networks.</a:t>
            </a:r>
          </a:p>
          <a:p>
            <a:r>
              <a:rPr lang="en-US" dirty="0" smtClean="0"/>
              <a:t>It is a highway for information highway.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 ATM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Foremost is the need for a transmission system to optimize the use of high data rate transmission media in particular optical fiber.</a:t>
            </a:r>
          </a:p>
          <a:p>
            <a:r>
              <a:rPr lang="en-US" dirty="0" smtClean="0"/>
              <a:t>The system most interface with existing system and provide wide area interconnectivity b/w them without  lowering their effectiveness or requiring their replacement.</a:t>
            </a:r>
          </a:p>
          <a:p>
            <a:r>
              <a:rPr lang="en-US" dirty="0" smtClean="0"/>
              <a:t>The design must be implemented inexpensively so that cost would not be a barrier to adoption. if the ATM become the backbones  of international communications, as intended, it must be available at low cost to every user who wants it.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p:txBody>
          <a:bodyPr/>
          <a:lstStyle/>
          <a:p>
            <a:r>
              <a:rPr lang="en-US" dirty="0" smtClean="0"/>
              <a:t>The new system must be able to work with and support the existing telecommunications hierarchies (local loops, local providers, long distance carriers, and so on)</a:t>
            </a:r>
          </a:p>
          <a:p>
            <a:r>
              <a:rPr lang="en-US" dirty="0" smtClean="0"/>
              <a:t>The new system must be connection- oriented to ensure accurate and predictable delivery.</a:t>
            </a:r>
          </a:p>
          <a:p>
            <a:r>
              <a:rPr lang="en-US" dirty="0" smtClean="0"/>
              <a:t>Last but not least, one objective is to move as many of the functions to h/w as possible (for speed) and eliminate as many s/w functions as possible (again for speed)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Switching</a:t>
            </a:r>
            <a:endParaRPr lang="en-US" dirty="0"/>
          </a:p>
        </p:txBody>
      </p:sp>
      <p:sp>
        <p:nvSpPr>
          <p:cNvPr id="3" name="Content Placeholder 2"/>
          <p:cNvSpPr>
            <a:spLocks noGrp="1"/>
          </p:cNvSpPr>
          <p:nvPr>
            <p:ph idx="1"/>
          </p:nvPr>
        </p:nvSpPr>
        <p:spPr/>
        <p:txBody>
          <a:bodyPr/>
          <a:lstStyle/>
          <a:p>
            <a:r>
              <a:rPr lang="en-US" dirty="0" smtClean="0"/>
              <a:t>A circuit switch is a device with n input and m output that create a temporary connection b/w an input link and an output link.</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types of Circuit Switching</a:t>
            </a:r>
            <a:endParaRPr lang="en-US" dirty="0"/>
          </a:p>
        </p:txBody>
      </p:sp>
      <p:sp>
        <p:nvSpPr>
          <p:cNvPr id="3" name="Content Placeholder 2"/>
          <p:cNvSpPr>
            <a:spLocks noGrp="1"/>
          </p:cNvSpPr>
          <p:nvPr>
            <p:ph idx="1"/>
          </p:nvPr>
        </p:nvSpPr>
        <p:spPr/>
        <p:txBody>
          <a:bodyPr/>
          <a:lstStyle/>
          <a:p>
            <a:r>
              <a:rPr lang="en-US" dirty="0" smtClean="0"/>
              <a:t>1. Space Division Switch</a:t>
            </a:r>
          </a:p>
          <a:p>
            <a:r>
              <a:rPr lang="en-US" dirty="0" smtClean="0"/>
              <a:t>2. Time division Switch</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Division Switch</a:t>
            </a:r>
            <a:endParaRPr lang="en-US" dirty="0"/>
          </a:p>
        </p:txBody>
      </p:sp>
      <p:sp>
        <p:nvSpPr>
          <p:cNvPr id="3" name="Content Placeholder 2"/>
          <p:cNvSpPr>
            <a:spLocks noGrp="1"/>
          </p:cNvSpPr>
          <p:nvPr>
            <p:ph idx="1"/>
          </p:nvPr>
        </p:nvSpPr>
        <p:spPr/>
        <p:txBody>
          <a:bodyPr>
            <a:normAutofit/>
          </a:bodyPr>
          <a:lstStyle/>
          <a:p>
            <a:r>
              <a:rPr lang="en-US" dirty="0" smtClean="0"/>
              <a:t>In space division switching the  paths in the circuit are separated from each other spatially </a:t>
            </a:r>
          </a:p>
          <a:p>
            <a:r>
              <a:rPr lang="en-US" dirty="0" smtClean="0"/>
              <a:t>This technology was originally designed for use in Analog networks but is used currently in both analog and digital network.</a:t>
            </a:r>
          </a:p>
          <a:p>
            <a:r>
              <a:rPr lang="en-US" dirty="0" smtClean="0"/>
              <a:t>1. Crossbar switch</a:t>
            </a:r>
          </a:p>
          <a:p>
            <a:r>
              <a:rPr lang="en-US" dirty="0" smtClean="0"/>
              <a:t>2. Multistage switch</a:t>
            </a:r>
          </a:p>
          <a:p>
            <a:r>
              <a:rPr lang="en-US" dirty="0" smtClean="0"/>
              <a:t>3. multiple Paths</a:t>
            </a:r>
          </a:p>
          <a:p>
            <a:r>
              <a:rPr lang="en-US" dirty="0" smtClean="0"/>
              <a:t>4. Blocking.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Switching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connects n inputs to m outputs in a grid using electronic micro switches (transistors) at each cross point.</a:t>
            </a:r>
          </a:p>
          <a:p>
            <a:r>
              <a:rPr lang="en-US" dirty="0" smtClean="0"/>
              <a:t>Example</a:t>
            </a:r>
          </a:p>
          <a:p>
            <a:r>
              <a:rPr lang="en-US" dirty="0" smtClean="0"/>
              <a:t>Connecting n inputs to m outputs using a cross bare switch requires n x m  cross points.</a:t>
            </a:r>
          </a:p>
          <a:p>
            <a:pPr>
              <a:buNone/>
            </a:pPr>
            <a:r>
              <a:rPr lang="en-US" dirty="0" smtClean="0"/>
              <a:t>To connects 1000 input and 1000 outputs requires a crossbar with 1,000,000 cross points.</a:t>
            </a:r>
          </a:p>
          <a:p>
            <a:pPr>
              <a:buNone/>
            </a:pPr>
            <a:r>
              <a:rPr lang="en-US" dirty="0" smtClean="0"/>
              <a:t>A cross bare with this number of cross points is impractical.</a:t>
            </a:r>
          </a:p>
          <a:p>
            <a:pPr>
              <a:buNone/>
            </a:pPr>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2.Multistage switch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solution to the limitations of the crossbar switch is the multistage switch,</a:t>
            </a:r>
          </a:p>
          <a:p>
            <a:r>
              <a:rPr lang="en-US" dirty="0" smtClean="0"/>
              <a:t>Which combines </a:t>
            </a:r>
            <a:r>
              <a:rPr lang="en-US" dirty="0" err="1" smtClean="0"/>
              <a:t>crossbare</a:t>
            </a:r>
            <a:r>
              <a:rPr lang="en-US" dirty="0" smtClean="0"/>
              <a:t> switches in several stages.</a:t>
            </a:r>
          </a:p>
          <a:p>
            <a:r>
              <a:rPr lang="en-US" dirty="0" smtClean="0"/>
              <a:t>Multistage  switching  devices are linked to switch that, in turn, are linked to other switches.</a:t>
            </a:r>
          </a:p>
          <a:p>
            <a:r>
              <a:rPr lang="en-US" dirty="0" smtClean="0"/>
              <a:t>For example</a:t>
            </a:r>
          </a:p>
          <a:p>
            <a:r>
              <a:rPr lang="en-US" dirty="0" smtClean="0"/>
              <a:t>Imagine that we want a multistage switches to do the of a single 15 by 15 crossbar switch.</a:t>
            </a:r>
          </a:p>
          <a:p>
            <a:r>
              <a:rPr lang="en-US" dirty="0" smtClean="0"/>
              <a:t>Assume that we have decided on a three stage design that uses three switches in the first and final stages and two switches in the middle stage.</a:t>
            </a:r>
          </a:p>
          <a:p>
            <a:r>
              <a:rPr lang="en-US" dirty="0" smtClean="0"/>
              <a:t>There are (5 x 3=15)  </a:t>
            </a:r>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Multiple paths.</a:t>
            </a:r>
            <a:endParaRPr lang="en-US" dirty="0"/>
          </a:p>
        </p:txBody>
      </p:sp>
      <p:sp>
        <p:nvSpPr>
          <p:cNvPr id="3" name="Content Placeholder 2"/>
          <p:cNvSpPr>
            <a:spLocks noGrp="1"/>
          </p:cNvSpPr>
          <p:nvPr>
            <p:ph idx="1"/>
          </p:nvPr>
        </p:nvSpPr>
        <p:spPr/>
        <p:txBody>
          <a:bodyPr/>
          <a:lstStyle/>
          <a:p>
            <a:r>
              <a:rPr lang="en-US" dirty="0" smtClean="0"/>
              <a:t>Multistage switches provide several options fir connecting each pair of linked devices.</a:t>
            </a:r>
          </a:p>
          <a:p>
            <a:r>
              <a:rPr lang="en-US" dirty="0" smtClean="0"/>
              <a:t>Let us compare the number of cross points in a 15 by 15 single stage cross bare switch with the 15 by 15 multistage switch.</a:t>
            </a:r>
          </a:p>
          <a:p>
            <a:r>
              <a:rPr lang="en-US" dirty="0" smtClean="0"/>
              <a:t>In the single stage switch we need 225 cross points (15x15)</a:t>
            </a:r>
          </a:p>
          <a:p>
            <a:pPr>
              <a:buNone/>
            </a:pP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Multistage switch need </a:t>
            </a:r>
            <a:endParaRPr lang="en-US" dirty="0"/>
          </a:p>
        </p:txBody>
      </p:sp>
      <p:sp>
        <p:nvSpPr>
          <p:cNvPr id="3" name="Content Placeholder 2"/>
          <p:cNvSpPr>
            <a:spLocks noGrp="1"/>
          </p:cNvSpPr>
          <p:nvPr>
            <p:ph idx="1"/>
          </p:nvPr>
        </p:nvSpPr>
        <p:spPr/>
        <p:txBody>
          <a:bodyPr>
            <a:normAutofit lnSpcReduction="10000"/>
          </a:bodyPr>
          <a:lstStyle/>
          <a:p>
            <a:r>
              <a:rPr lang="en-US" dirty="0" smtClean="0"/>
              <a:t>1. three first stage switch. Each with 10 cross points (5x2) for total of 30 cross points at the first stage.</a:t>
            </a:r>
          </a:p>
          <a:p>
            <a:r>
              <a:rPr lang="en-US" dirty="0" smtClean="0"/>
              <a:t>2. two second stage switches each with 10 cross points (3x3) for a total of 18 cross points at the second stage.</a:t>
            </a:r>
          </a:p>
          <a:p>
            <a:r>
              <a:rPr lang="en-US" dirty="0" smtClean="0"/>
              <a:t>3. three third stage switches, each with 10 cross points (5x2) for a total of 30 cross points at the last stage.</a:t>
            </a:r>
          </a:p>
          <a:p>
            <a:r>
              <a:rPr lang="en-US" dirty="0" smtClean="0"/>
              <a:t>The total numbers of </a:t>
            </a:r>
            <a:r>
              <a:rPr lang="en-US" dirty="0" err="1" smtClean="0"/>
              <a:t>crosspoints</a:t>
            </a:r>
            <a:r>
              <a:rPr lang="en-US" dirty="0" smtClean="0"/>
              <a:t> required by our multistage switch is 78.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246</TotalTime>
  <Words>1491</Words>
  <Application>Microsoft Office PowerPoint</Application>
  <PresentationFormat>On-screen Show (4:3)</PresentationFormat>
  <Paragraphs>122</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Apex</vt:lpstr>
      <vt:lpstr>ICMS DEGREE COLLEGE </vt:lpstr>
      <vt:lpstr>Circuit Switching</vt:lpstr>
      <vt:lpstr>Circuit Switching</vt:lpstr>
      <vt:lpstr>Two types of Circuit Switching</vt:lpstr>
      <vt:lpstr>Space Division Switch</vt:lpstr>
      <vt:lpstr>Crossbar Switching</vt:lpstr>
      <vt:lpstr>2.Multistage switch</vt:lpstr>
      <vt:lpstr>3. Multiple paths.</vt:lpstr>
      <vt:lpstr>Multistage switch need </vt:lpstr>
      <vt:lpstr>4. Blocking </vt:lpstr>
      <vt:lpstr>2. Time- Division  Switch</vt:lpstr>
      <vt:lpstr>Time slot Interchange </vt:lpstr>
      <vt:lpstr>TSI</vt:lpstr>
      <vt:lpstr>TDM Bus</vt:lpstr>
      <vt:lpstr>Example </vt:lpstr>
      <vt:lpstr>Space and Time division Switch combination </vt:lpstr>
      <vt:lpstr>Frame Relay</vt:lpstr>
      <vt:lpstr>X.25 Drawbacks</vt:lpstr>
      <vt:lpstr>X.25 Drowbacks </vt:lpstr>
      <vt:lpstr>Frame Relay</vt:lpstr>
      <vt:lpstr>ATM</vt:lpstr>
      <vt:lpstr>Design Goals ATM</vt:lpstr>
      <vt:lpstr>Design goals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MZ95</dc:creator>
  <cp:lastModifiedBy>MZ95</cp:lastModifiedBy>
  <cp:revision>26</cp:revision>
  <dcterms:created xsi:type="dcterms:W3CDTF">2017-12-17T09:52:53Z</dcterms:created>
  <dcterms:modified xsi:type="dcterms:W3CDTF">2017-12-19T17:44:37Z</dcterms:modified>
</cp:coreProperties>
</file>