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72" r:id="rId11"/>
    <p:sldId id="274" r:id="rId12"/>
    <p:sldId id="275" r:id="rId13"/>
    <p:sldId id="273" r:id="rId14"/>
    <p:sldId id="265" r:id="rId15"/>
    <p:sldId id="277" r:id="rId16"/>
    <p:sldId id="278" r:id="rId17"/>
    <p:sldId id="279" r:id="rId18"/>
    <p:sldId id="280" r:id="rId19"/>
    <p:sldId id="281" r:id="rId20"/>
    <p:sldId id="282" r:id="rId21"/>
    <p:sldId id="266" r:id="rId22"/>
    <p:sldId id="267" r:id="rId23"/>
    <p:sldId id="268" r:id="rId24"/>
    <p:sldId id="269" r:id="rId25"/>
    <p:sldId id="270"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B5947-65F4-48CF-9F14-DF0D5E5E1B59}" type="datetimeFigureOut">
              <a:rPr lang="en-US" smtClean="0"/>
              <a:pPr/>
              <a:t>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D1603-1F29-4435-95F6-0B8DF53599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3D1603-1F29-4435-95F6-0B8DF53599FA}"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ED3AF87-CAEE-425B-BE7D-1735B913B681}" type="datetimeFigureOut">
              <a:rPr lang="en-US" smtClean="0"/>
              <a:pPr/>
              <a:t>1/8/2018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380BFBB-703E-40B0-AFBC-05640A5CB53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D3AF87-CAEE-425B-BE7D-1735B913B681}"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D3AF87-CAEE-425B-BE7D-1735B913B681}"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D3AF87-CAEE-425B-BE7D-1735B913B681}"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D3AF87-CAEE-425B-BE7D-1735B913B681}"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380BFBB-703E-40B0-AFBC-05640A5CB5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D3AF87-CAEE-425B-BE7D-1735B913B681}"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D3AF87-CAEE-425B-BE7D-1735B913B681}" type="datetimeFigureOut">
              <a:rPr lang="en-US" smtClean="0"/>
              <a:pPr/>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D3AF87-CAEE-425B-BE7D-1735B913B681}" type="datetimeFigureOut">
              <a:rPr lang="en-US" smtClean="0"/>
              <a:pPr/>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3AF87-CAEE-425B-BE7D-1735B913B681}" type="datetimeFigureOut">
              <a:rPr lang="en-US" smtClean="0"/>
              <a:pPr/>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D3AF87-CAEE-425B-BE7D-1735B913B681}"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D3AF87-CAEE-425B-BE7D-1735B913B681}"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0BFBB-703E-40B0-AFBC-05640A5CB5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ED3AF87-CAEE-425B-BE7D-1735B913B681}" type="datetimeFigureOut">
              <a:rPr lang="en-US" smtClean="0"/>
              <a:pPr/>
              <a:t>1/8/2018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380BFBB-703E-40B0-AFBC-05640A5CB53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ewassoc.com/support/bios/rom_ram.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dewassoc.com/support/msdos/msdos_memory.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ewassoc.com/support/msdos/what_are_binary.htm" TargetMode="External"/><Relationship Id="rId2" Type="http://schemas.openxmlformats.org/officeDocument/2006/relationships/hyperlink" Target="http://www.dewassoc.com/support/bios/rom_ram.htm" TargetMode="External"/><Relationship Id="rId1" Type="http://schemas.openxmlformats.org/officeDocument/2006/relationships/slideLayout" Target="../slideLayouts/slideLayout2.xml"/><Relationship Id="rId4" Type="http://schemas.openxmlformats.org/officeDocument/2006/relationships/hyperlink" Target="http://www.dewassoc.com/support/msdos/what_is_ascii.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ewassoc.com/support/bios/what_is_bios.htm" TargetMode="External"/><Relationship Id="rId2" Type="http://schemas.openxmlformats.org/officeDocument/2006/relationships/hyperlink" Target="http://www.dewassoc.com/support/bios/rom_ram.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Fundamental  Concepts of Computer system</a:t>
            </a:r>
            <a:endParaRPr lang="en-US" dirty="0"/>
          </a:p>
        </p:txBody>
      </p:sp>
      <p:sp>
        <p:nvSpPr>
          <p:cNvPr id="3" name="Subtitle 2"/>
          <p:cNvSpPr>
            <a:spLocks noGrp="1"/>
          </p:cNvSpPr>
          <p:nvPr>
            <p:ph type="subTitle" idx="1"/>
          </p:nvPr>
        </p:nvSpPr>
        <p:spPr/>
        <p:txBody>
          <a:bodyPr/>
          <a:lstStyle/>
          <a:p>
            <a:r>
              <a:rPr lang="en-US" dirty="0" smtClean="0"/>
              <a:t>BCS 1</a:t>
            </a:r>
          </a:p>
          <a:p>
            <a:r>
              <a:rPr lang="en-US" dirty="0" smtClean="0"/>
              <a:t>ICMS university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a:t>
            </a:r>
            <a:endParaRPr lang="en-US" dirty="0"/>
          </a:p>
        </p:txBody>
      </p:sp>
      <p:sp>
        <p:nvSpPr>
          <p:cNvPr id="3" name="Content Placeholder 2"/>
          <p:cNvSpPr>
            <a:spLocks noGrp="1"/>
          </p:cNvSpPr>
          <p:nvPr>
            <p:ph idx="1"/>
          </p:nvPr>
        </p:nvSpPr>
        <p:spPr/>
        <p:txBody>
          <a:bodyPr>
            <a:normAutofit lnSpcReduction="10000"/>
          </a:bodyPr>
          <a:lstStyle/>
          <a:p>
            <a:r>
              <a:rPr lang="en-US" dirty="0" smtClean="0"/>
              <a:t>PROM</a:t>
            </a:r>
          </a:p>
          <a:p>
            <a:r>
              <a:rPr lang="en-US" dirty="0" smtClean="0"/>
              <a:t>Programmable Read Only Memory.</a:t>
            </a:r>
          </a:p>
          <a:p>
            <a:r>
              <a:rPr lang="en-US" dirty="0" smtClean="0"/>
              <a:t>This form of ROM is Initially blank.</a:t>
            </a:r>
          </a:p>
          <a:p>
            <a:r>
              <a:rPr lang="en-US" dirty="0" smtClean="0"/>
              <a:t>The user can write data and instructions on it only once.</a:t>
            </a:r>
          </a:p>
          <a:p>
            <a:r>
              <a:rPr lang="en-US" dirty="0" smtClean="0"/>
              <a:t>If there is any error in writing the instructions, the error cannot be removed from PROM.</a:t>
            </a:r>
          </a:p>
          <a:p>
            <a:r>
              <a:rPr lang="en-US" dirty="0" smtClean="0"/>
              <a:t>The Chip becomes unusable. </a:t>
            </a:r>
          </a:p>
          <a:p>
            <a:r>
              <a:rPr lang="en-US" dirty="0" smtClean="0"/>
              <a:t>It provides less usability as instructions are written only once.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EPROM</a:t>
            </a:r>
            <a:endParaRPr lang="en-US" dirty="0"/>
          </a:p>
        </p:txBody>
      </p:sp>
      <p:sp>
        <p:nvSpPr>
          <p:cNvPr id="3" name="Content Placeholder 2"/>
          <p:cNvSpPr>
            <a:spLocks noGrp="1"/>
          </p:cNvSpPr>
          <p:nvPr>
            <p:ph idx="1"/>
          </p:nvPr>
        </p:nvSpPr>
        <p:spPr/>
        <p:txBody>
          <a:bodyPr/>
          <a:lstStyle/>
          <a:p>
            <a:r>
              <a:rPr lang="en-US" dirty="0" smtClean="0"/>
              <a:t>Erasable Programmable Read Only Memory.</a:t>
            </a:r>
          </a:p>
          <a:p>
            <a:r>
              <a:rPr lang="en-US" dirty="0" smtClean="0"/>
              <a:t>The user can erase instructions or data stored in EPROM chip by exposing the chip to ultraviolet light and write new program.</a:t>
            </a:r>
          </a:p>
          <a:p>
            <a:r>
              <a:rPr lang="en-US" dirty="0" smtClean="0"/>
              <a:t>It provides </a:t>
            </a:r>
            <a:r>
              <a:rPr lang="en-US" dirty="0" smtClean="0"/>
              <a:t>more  </a:t>
            </a:r>
            <a:r>
              <a:rPr lang="en-US" dirty="0" smtClean="0"/>
              <a:t>usability as instructions are written </a:t>
            </a:r>
            <a:r>
              <a:rPr lang="en-US" dirty="0" smtClean="0"/>
              <a:t>many times.</a:t>
            </a:r>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EEPROM</a:t>
            </a:r>
            <a:endParaRPr lang="en-US" dirty="0"/>
          </a:p>
        </p:txBody>
      </p:sp>
      <p:sp>
        <p:nvSpPr>
          <p:cNvPr id="3" name="Content Placeholder 2"/>
          <p:cNvSpPr>
            <a:spLocks noGrp="1"/>
          </p:cNvSpPr>
          <p:nvPr>
            <p:ph idx="1"/>
          </p:nvPr>
        </p:nvSpPr>
        <p:spPr/>
        <p:txBody>
          <a:bodyPr/>
          <a:lstStyle/>
          <a:p>
            <a:r>
              <a:rPr lang="en-US" dirty="0" smtClean="0"/>
              <a:t>Electronically  Erasable Programmable Read Only Memory.</a:t>
            </a:r>
          </a:p>
          <a:p>
            <a:r>
              <a:rPr lang="en-US" dirty="0" smtClean="0"/>
              <a:t>In this user can erase and write instructions with the help of electrical pulses.</a:t>
            </a:r>
          </a:p>
          <a:p>
            <a:r>
              <a:rPr lang="en-US" dirty="0" smtClean="0"/>
              <a:t>In any error in writing the instructions the user can erase the contents electrically.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ROM</a:t>
            </a:r>
            <a:endParaRPr lang="en-US" dirty="0"/>
          </a:p>
        </p:txBody>
      </p:sp>
      <p:sp>
        <p:nvSpPr>
          <p:cNvPr id="3" name="Content Placeholder 2"/>
          <p:cNvSpPr>
            <a:spLocks noGrp="1"/>
          </p:cNvSpPr>
          <p:nvPr>
            <p:ph idx="1"/>
          </p:nvPr>
        </p:nvSpPr>
        <p:spPr/>
        <p:txBody>
          <a:bodyPr/>
          <a:lstStyle/>
          <a:p>
            <a:r>
              <a:rPr lang="en-US" dirty="0" smtClean="0"/>
              <a:t>PROM</a:t>
            </a:r>
          </a:p>
          <a:p>
            <a:r>
              <a:rPr lang="en-US" dirty="0" smtClean="0"/>
              <a:t>EPROM</a:t>
            </a:r>
          </a:p>
          <a:p>
            <a:r>
              <a:rPr lang="en-US" dirty="0" smtClean="0"/>
              <a:t>EEPROM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US" dirty="0"/>
          </a:p>
        </p:txBody>
      </p:sp>
      <p:sp>
        <p:nvSpPr>
          <p:cNvPr id="3" name="Content Placeholder 2"/>
          <p:cNvSpPr>
            <a:spLocks noGrp="1"/>
          </p:cNvSpPr>
          <p:nvPr>
            <p:ph idx="1"/>
          </p:nvPr>
        </p:nvSpPr>
        <p:spPr/>
        <p:txBody>
          <a:bodyPr>
            <a:normAutofit lnSpcReduction="10000"/>
          </a:bodyPr>
          <a:lstStyle/>
          <a:p>
            <a:r>
              <a:rPr lang="en-US" dirty="0" smtClean="0"/>
              <a:t>RAM stands for Random Access Memory. RAM is the place where your computer temporarily stores its operating system, application programs, and current data, so that the computer's processor can reach them quickly and easily. When people refer to your computer's memory, they mostly mean its RAM, and it is volatile. Not volatile in the common term, as it won't catch file or explode. Volatile in this instance means that when you turn off your computer, anything in RAM disappears or is erased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r>
              <a:rPr lang="en-US" dirty="0" smtClean="0"/>
              <a:t>It is a small and vary fast memory.</a:t>
            </a:r>
          </a:p>
          <a:p>
            <a:r>
              <a:rPr lang="en-US" dirty="0" smtClean="0"/>
              <a:t>It designed to speed up the transfer of data and instructions.</a:t>
            </a:r>
          </a:p>
          <a:p>
            <a:r>
              <a:rPr lang="en-US" dirty="0" smtClean="0"/>
              <a:t>It is inside or close to the CPU chip.</a:t>
            </a:r>
          </a:p>
          <a:p>
            <a:r>
              <a:rPr lang="en-US" dirty="0" smtClean="0"/>
              <a:t>It faster than RAM.</a:t>
            </a:r>
          </a:p>
          <a:p>
            <a:r>
              <a:rPr lang="en-US" dirty="0" smtClean="0"/>
              <a:t>The data and instructions are retrieved from RAM when CPU uses them for first time.</a:t>
            </a:r>
          </a:p>
          <a:p>
            <a:r>
              <a:rPr lang="en-US" dirty="0" smtClean="0"/>
              <a:t>A copy of data or instructions is stored in cache.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lstStyle/>
          <a:p>
            <a:r>
              <a:rPr lang="en-US" dirty="0" smtClean="0"/>
              <a:t>The next time the CPU needs that data or instructions, it first looks in cache.</a:t>
            </a:r>
          </a:p>
          <a:p>
            <a:r>
              <a:rPr lang="en-US" dirty="0" smtClean="0"/>
              <a:t>If the required data is found there, it is retrieved from cache memory instead of main memory.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cache memory</a:t>
            </a:r>
            <a:endParaRPr lang="en-US" dirty="0"/>
          </a:p>
        </p:txBody>
      </p:sp>
      <p:sp>
        <p:nvSpPr>
          <p:cNvPr id="3" name="Content Placeholder 2"/>
          <p:cNvSpPr>
            <a:spLocks noGrp="1"/>
          </p:cNvSpPr>
          <p:nvPr>
            <p:ph idx="1"/>
          </p:nvPr>
        </p:nvSpPr>
        <p:spPr/>
        <p:txBody>
          <a:bodyPr/>
          <a:lstStyle/>
          <a:p>
            <a:r>
              <a:rPr lang="en-US" dirty="0" smtClean="0"/>
              <a:t>Level 1 (L1) Cache</a:t>
            </a:r>
          </a:p>
          <a:p>
            <a:r>
              <a:rPr lang="en-US" dirty="0" smtClean="0"/>
              <a:t>Level 2 (L2) Cache</a:t>
            </a:r>
          </a:p>
          <a:p>
            <a:r>
              <a:rPr lang="en-US" dirty="0" smtClean="0"/>
              <a:t>Level 3 (L3) Cache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cache</a:t>
            </a:r>
            <a:endParaRPr lang="en-US" dirty="0"/>
          </a:p>
        </p:txBody>
      </p:sp>
      <p:sp>
        <p:nvSpPr>
          <p:cNvPr id="3" name="Content Placeholder 2"/>
          <p:cNvSpPr>
            <a:spLocks noGrp="1"/>
          </p:cNvSpPr>
          <p:nvPr>
            <p:ph idx="1"/>
          </p:nvPr>
        </p:nvSpPr>
        <p:spPr/>
        <p:txBody>
          <a:bodyPr/>
          <a:lstStyle/>
          <a:p>
            <a:r>
              <a:rPr lang="en-US" dirty="0" smtClean="0"/>
              <a:t>It is also called primary or internal cache.</a:t>
            </a:r>
          </a:p>
          <a:p>
            <a:r>
              <a:rPr lang="en-US" dirty="0" smtClean="0"/>
              <a:t>It is built directly into the processor chip.</a:t>
            </a:r>
          </a:p>
          <a:p>
            <a:r>
              <a:rPr lang="en-US" dirty="0" smtClean="0"/>
              <a:t>It has small capacity from 8kb to 128kb.</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Cache </a:t>
            </a:r>
            <a:endParaRPr lang="en-US" dirty="0"/>
          </a:p>
        </p:txBody>
      </p:sp>
      <p:sp>
        <p:nvSpPr>
          <p:cNvPr id="3" name="Content Placeholder 2"/>
          <p:cNvSpPr>
            <a:spLocks noGrp="1"/>
          </p:cNvSpPr>
          <p:nvPr>
            <p:ph idx="1"/>
          </p:nvPr>
        </p:nvSpPr>
        <p:spPr/>
        <p:txBody>
          <a:bodyPr/>
          <a:lstStyle/>
          <a:p>
            <a:r>
              <a:rPr lang="en-US" dirty="0" smtClean="0"/>
              <a:t>It is slower than L1 cache.</a:t>
            </a:r>
          </a:p>
          <a:p>
            <a:r>
              <a:rPr lang="en-US" dirty="0" smtClean="0"/>
              <a:t>It stored capacity is more from 64 kb to 4 MB.</a:t>
            </a:r>
          </a:p>
          <a:p>
            <a:r>
              <a:rPr lang="en-US" dirty="0" smtClean="0"/>
              <a:t>New processors contain advanced transfer cache on processor chip that is a type of L2 cache.</a:t>
            </a:r>
          </a:p>
          <a:p>
            <a:r>
              <a:rPr lang="en-US" dirty="0" smtClean="0"/>
              <a:t>The common  size of this cache is 256 kb.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virus</a:t>
            </a:r>
            <a:endParaRPr lang="en-US" dirty="0"/>
          </a:p>
        </p:txBody>
      </p:sp>
      <p:sp>
        <p:nvSpPr>
          <p:cNvPr id="3" name="Content Placeholder 2"/>
          <p:cNvSpPr>
            <a:spLocks noGrp="1"/>
          </p:cNvSpPr>
          <p:nvPr>
            <p:ph idx="1"/>
          </p:nvPr>
        </p:nvSpPr>
        <p:spPr/>
        <p:txBody>
          <a:bodyPr/>
          <a:lstStyle/>
          <a:p>
            <a:r>
              <a:rPr lang="en-US" dirty="0"/>
              <a:t>In 1982, a program called "Elk Cloner" was the </a:t>
            </a:r>
            <a:r>
              <a:rPr lang="en-US" b="1" dirty="0"/>
              <a:t>first</a:t>
            </a:r>
            <a:r>
              <a:rPr lang="en-US" dirty="0"/>
              <a:t> personal </a:t>
            </a:r>
            <a:r>
              <a:rPr lang="en-US" b="1" dirty="0"/>
              <a:t>computer virus</a:t>
            </a:r>
            <a:r>
              <a:rPr lang="en-US" dirty="0"/>
              <a:t> to appear "in the wild"—that is, outside the single </a:t>
            </a:r>
            <a:r>
              <a:rPr lang="en-US" b="1" dirty="0"/>
              <a:t>computer</a:t>
            </a:r>
            <a:r>
              <a:rPr lang="en-US" dirty="0"/>
              <a:t> or [</a:t>
            </a:r>
            <a:r>
              <a:rPr lang="en-US" b="1" dirty="0"/>
              <a:t>computer</a:t>
            </a:r>
            <a:r>
              <a:rPr lang="en-US" dirty="0"/>
              <a:t>] lab where it was </a:t>
            </a:r>
            <a:r>
              <a:rPr lang="en-US" b="1" dirty="0"/>
              <a:t>created</a:t>
            </a:r>
            <a:r>
              <a:rPr lang="en-US" dirty="0"/>
              <a:t>. Written in 1981 by Richard </a:t>
            </a:r>
            <a:r>
              <a:rPr lang="en-US" dirty="0" err="1" smtClean="0"/>
              <a:t>Skrenta</a:t>
            </a:r>
            <a:r>
              <a:rPr lang="en-US" dirty="0" smtClean="0"/>
              <a:t> </a:t>
            </a:r>
            <a:r>
              <a:rPr lang="en-US" dirty="0"/>
              <a:t>while in the ninth grade at Mount Lebanon High School near Pittsburgh,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3 Cache</a:t>
            </a:r>
            <a:endParaRPr lang="en-US" dirty="0"/>
          </a:p>
        </p:txBody>
      </p:sp>
      <p:sp>
        <p:nvSpPr>
          <p:cNvPr id="3" name="Content Placeholder 2"/>
          <p:cNvSpPr>
            <a:spLocks noGrp="1"/>
          </p:cNvSpPr>
          <p:nvPr>
            <p:ph idx="1"/>
          </p:nvPr>
        </p:nvSpPr>
        <p:spPr/>
        <p:txBody>
          <a:bodyPr/>
          <a:lstStyle/>
          <a:p>
            <a:r>
              <a:rPr lang="en-US" dirty="0" smtClean="0"/>
              <a:t>This type of cache memory is separate from processor chip on the motherboard.</a:t>
            </a:r>
          </a:p>
          <a:p>
            <a:r>
              <a:rPr lang="en-US" dirty="0" smtClean="0"/>
              <a:t>It exists on computer that use L2 advanced transfer cache.</a:t>
            </a:r>
          </a:p>
          <a:p>
            <a:r>
              <a:rPr lang="en-US" dirty="0" smtClean="0"/>
              <a:t>The size of this cache is 2MB to 4MB.</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memory and disk storage memory and disk storage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Memory and disk storage both refer to internal storage space in a computer.</a:t>
            </a:r>
          </a:p>
          <a:p>
            <a:r>
              <a:rPr lang="en-US" dirty="0" smtClean="0"/>
              <a:t>When people say "memory," they are referring to storage on memory chips, mostly RAM (random access memory). To refer to storage space on disks, people usually say "disk space" or "storage".</a:t>
            </a:r>
          </a:p>
          <a:p>
            <a:r>
              <a:rPr lang="en-US" dirty="0" smtClean="0"/>
              <a:t>Typically, computers have much less memory than disk space. A typical desktop computer might come with 32 or 64 </a:t>
            </a:r>
            <a:r>
              <a:rPr lang="en-US" b="1" dirty="0" smtClean="0">
                <a:hlinkClick r:id="rId3"/>
              </a:rPr>
              <a:t>megabytes</a:t>
            </a:r>
            <a:r>
              <a:rPr lang="en-US" dirty="0" smtClean="0"/>
              <a:t> (32 or 64 million </a:t>
            </a:r>
            <a:r>
              <a:rPr lang="en-US" b="1" dirty="0" smtClean="0">
                <a:hlinkClick r:id="rId3"/>
              </a:rPr>
              <a:t>bytes</a:t>
            </a:r>
            <a:r>
              <a:rPr lang="en-US" dirty="0" smtClean="0"/>
              <a:t>) of RAM, and a hard disk that can hold 4 to 80 gigabytes (4 to 80 billion bytes).</a:t>
            </a:r>
          </a:p>
          <a:p>
            <a:r>
              <a:rPr lang="en-US" b="1" dirty="0" smtClean="0">
                <a:hlinkClick r:id="rId3"/>
              </a:rPr>
              <a:t>Virtual memory</a:t>
            </a:r>
            <a:r>
              <a:rPr lang="en-US" dirty="0" smtClean="0"/>
              <a:t> is disk space that has been designated to act like RAM. On a personal computer, different parts of the available RAM may be more or less easily accessible to programs based upon certain MS-DOS executable files. For more information, see the </a:t>
            </a:r>
            <a:r>
              <a:rPr lang="en-US" b="1" dirty="0" smtClean="0">
                <a:hlinkClick r:id="rId4"/>
              </a:rPr>
              <a:t>differences between various kinds of memory?</a:t>
            </a:r>
            <a:endParaRPr lang="en-US" dirty="0" smtClean="0"/>
          </a:p>
          <a:p>
            <a:r>
              <a:rPr lang="en-US" dirty="0" smtClean="0"/>
              <a:t>Computers almost always also contain a small amount of ROM, or read-only memory, containing permanent or semi-permanent firmware instructions for checking hardware and starting up the computer. On a personal computer this is referred to as the BIOS.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Virtual memory is a software method of making a computer appear and act as though it has more RAM (Random Access Memory) than is actually present. By reallocating and using available disk space, the operating system of the machine transparently swaps chunks of data between a hard disk and physical memory.</a:t>
            </a:r>
          </a:p>
          <a:p>
            <a:r>
              <a:rPr lang="en-US" dirty="0" smtClean="0"/>
              <a:t>The advantage of doing this is that larger application programs can be loaded, more applications can be used simultaneously, and the programs have more space to store their data. A drawback of virtual memory is that it slows down system operation and is limited to the amount of disk space that is free on the system. Virtual memory is implemented on most major computer operating systems including Unix, VMS, Macintosh System 7.x, Microsoft Windows, Windows NT, and OS/2.</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kilobyte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Although the smallest unit of data that a computer can deal with is a single binary digit (a bit), computers generally do not deal with data as single bits. Instead, computers originally deal with bits in groups of eight. Each such group is referred to as a byte. The symbol </a:t>
            </a:r>
            <a:r>
              <a:rPr lang="en-US" b="1" dirty="0" smtClean="0"/>
              <a:t>K</a:t>
            </a:r>
            <a:r>
              <a:rPr lang="en-US" dirty="0" smtClean="0"/>
              <a:t> refers to kilobytes and is commonly used to symbolize thousands. It is often used to represent the number of bytes of storage capacity. One K or kilobyte is actually 1,024 units; therefore, if a computer's main memory is described as providing the capability to store 500 K bytes, it would be able to store 500 X 1,024 bytes (512,000 bytes).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megabyte (MB)</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megabyte is 1,048,576 (1,024 x 1,024) </a:t>
            </a:r>
            <a:r>
              <a:rPr lang="en-US" b="1" dirty="0" smtClean="0">
                <a:hlinkClick r:id="rId2"/>
              </a:rPr>
              <a:t>bytes</a:t>
            </a:r>
            <a:r>
              <a:rPr lang="en-US" dirty="0" smtClean="0"/>
              <a:t>, not one million bytes as might be expected. This odd number is due to computers using </a:t>
            </a:r>
            <a:r>
              <a:rPr lang="en-US" b="1" dirty="0" smtClean="0">
                <a:hlinkClick r:id="rId3"/>
              </a:rPr>
              <a:t>binary</a:t>
            </a:r>
            <a:r>
              <a:rPr lang="en-US" dirty="0" smtClean="0"/>
              <a:t> (base two) math, instead of a decimal (base ten) system.</a:t>
            </a:r>
          </a:p>
          <a:p>
            <a:r>
              <a:rPr lang="en-US" dirty="0" smtClean="0"/>
              <a:t>One byte is the space necessary to store one </a:t>
            </a:r>
            <a:r>
              <a:rPr lang="en-US" b="1" dirty="0" smtClean="0">
                <a:hlinkClick r:id="rId4"/>
              </a:rPr>
              <a:t>ASCII</a:t>
            </a:r>
            <a:r>
              <a:rPr lang="en-US" dirty="0" smtClean="0"/>
              <a:t> character, 8 </a:t>
            </a:r>
            <a:r>
              <a:rPr lang="en-US" b="1" dirty="0" smtClean="0">
                <a:hlinkClick r:id="rId2"/>
              </a:rPr>
              <a:t>bits</a:t>
            </a:r>
            <a:r>
              <a:rPr lang="en-US" dirty="0" smtClean="0"/>
              <a:t>.</a:t>
            </a:r>
          </a:p>
          <a:p>
            <a:r>
              <a:rPr lang="en-US" dirty="0" smtClean="0"/>
              <a:t>Computer storage and memory is typically measured in megabytes (MB). A medium sized novel contains about 1MB of information.</a:t>
            </a:r>
          </a:p>
          <a:p>
            <a:r>
              <a:rPr lang="en-US" dirty="0" smtClean="0"/>
              <a:t>We count in base 10 by powers of 10:</a:t>
            </a:r>
          </a:p>
          <a:p>
            <a:r>
              <a:rPr lang="en-US" dirty="0" smtClean="0"/>
              <a:t>10^1 = 10</a:t>
            </a:r>
            <a:br>
              <a:rPr lang="en-US" dirty="0" smtClean="0"/>
            </a:br>
            <a:r>
              <a:rPr lang="en-US" dirty="0" smtClean="0"/>
              <a:t>10^2 = 10*10 = 100</a:t>
            </a:r>
            <a:br>
              <a:rPr lang="en-US" dirty="0" smtClean="0"/>
            </a:br>
            <a:r>
              <a:rPr lang="en-US" dirty="0" smtClean="0"/>
              <a:t>10^3 = 10*10*10 = 1000</a:t>
            </a:r>
            <a:br>
              <a:rPr lang="en-US" dirty="0" smtClean="0"/>
            </a:br>
            <a:r>
              <a:rPr lang="en-US" dirty="0" smtClean="0"/>
              <a:t>10^6 = 1,000,000</a:t>
            </a:r>
          </a:p>
          <a:p>
            <a:r>
              <a:rPr lang="en-US" dirty="0" smtClean="0"/>
              <a:t>Computers count by base 2:</a:t>
            </a:r>
          </a:p>
          <a:p>
            <a:r>
              <a:rPr lang="en-US" dirty="0" smtClean="0"/>
              <a:t>2^1 = 2</a:t>
            </a:r>
            <a:br>
              <a:rPr lang="en-US" dirty="0" smtClean="0"/>
            </a:br>
            <a:r>
              <a:rPr lang="en-US" dirty="0" smtClean="0"/>
              <a:t>2^2 = 2*2 = 4</a:t>
            </a:r>
            <a:br>
              <a:rPr lang="en-US" dirty="0" smtClean="0"/>
            </a:br>
            <a:r>
              <a:rPr lang="en-US" dirty="0" smtClean="0"/>
              <a:t>2^3 = 2*2*2 = 8</a:t>
            </a:r>
            <a:br>
              <a:rPr lang="en-US" dirty="0" smtClean="0"/>
            </a:br>
            <a:r>
              <a:rPr lang="en-US" dirty="0" smtClean="0"/>
              <a:t>2^10 = 1024</a:t>
            </a:r>
            <a:br>
              <a:rPr lang="en-US" dirty="0" smtClean="0"/>
            </a:br>
            <a:r>
              <a:rPr lang="en-US" dirty="0" smtClean="0"/>
              <a:t>2^20 = 1,048,576</a:t>
            </a:r>
          </a:p>
          <a:p>
            <a:r>
              <a:rPr lang="en-US" dirty="0" smtClean="0"/>
              <a:t>So, in computer terms:</a:t>
            </a:r>
          </a:p>
          <a:p>
            <a:r>
              <a:rPr lang="en-US" dirty="0" smtClean="0"/>
              <a:t>1 kilobyte (KB) = 1024 bytes</a:t>
            </a:r>
            <a:br>
              <a:rPr lang="en-US" dirty="0" smtClean="0"/>
            </a:br>
            <a:r>
              <a:rPr lang="en-US" dirty="0" smtClean="0"/>
              <a:t>1 megabyte (MB) = 1,048,576 bytes</a:t>
            </a:r>
            <a:br>
              <a:rPr lang="en-US" dirty="0" smtClean="0"/>
            </a:br>
            <a:r>
              <a:rPr lang="en-US" dirty="0" smtClean="0"/>
              <a:t>1 gigabyte (GB) = 1,073,741,824 bytes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a:t>
            </a:r>
            <a:endParaRPr lang="en-US" dirty="0"/>
          </a:p>
        </p:txBody>
      </p:sp>
      <p:sp>
        <p:nvSpPr>
          <p:cNvPr id="3" name="Content Placeholder 2"/>
          <p:cNvSpPr>
            <a:spLocks noGrp="1"/>
          </p:cNvSpPr>
          <p:nvPr>
            <p:ph idx="1"/>
          </p:nvPr>
        </p:nvSpPr>
        <p:spPr/>
        <p:txBody>
          <a:bodyPr/>
          <a:lstStyle/>
          <a:p>
            <a:r>
              <a:rPr lang="en-US" dirty="0" smtClean="0"/>
              <a:t>A bit is a binary digit, the smallest increment of data on a machine. A bit can hold only one of two values: 0 or 1.</a:t>
            </a:r>
          </a:p>
          <a:p>
            <a:r>
              <a:rPr lang="en-US" dirty="0" smtClean="0"/>
              <a:t>Because bits are so small, you rarely work with information one bit at a time. Bits are usually assembled into a group of 8 to form a byte. A byte contains enough information to store a character, like "h".</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a:t>
            </a:r>
            <a:endParaRPr lang="en-US" dirty="0"/>
          </a:p>
        </p:txBody>
      </p:sp>
      <p:sp>
        <p:nvSpPr>
          <p:cNvPr id="3" name="Content Placeholder 2"/>
          <p:cNvSpPr>
            <a:spLocks noGrp="1"/>
          </p:cNvSpPr>
          <p:nvPr>
            <p:ph idx="1"/>
          </p:nvPr>
        </p:nvSpPr>
        <p:spPr/>
        <p:txBody>
          <a:bodyPr/>
          <a:lstStyle/>
          <a:p>
            <a:r>
              <a:rPr lang="en-US" dirty="0" smtClean="0"/>
              <a:t>Byte is an abbreviation for "binary term". A single byte is composed of 8 consecutive bits capable of storing a single character.</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Computer virus</a:t>
            </a:r>
            <a:endParaRPr lang="en-US" dirty="0"/>
          </a:p>
        </p:txBody>
      </p:sp>
      <p:sp>
        <p:nvSpPr>
          <p:cNvPr id="3" name="Content Placeholder 2"/>
          <p:cNvSpPr>
            <a:spLocks noGrp="1"/>
          </p:cNvSpPr>
          <p:nvPr>
            <p:ph idx="1"/>
          </p:nvPr>
        </p:nvSpPr>
        <p:spPr/>
        <p:txBody>
          <a:bodyPr/>
          <a:lstStyle/>
          <a:p>
            <a:r>
              <a:rPr lang="en-US" dirty="0"/>
              <a:t>Well the </a:t>
            </a:r>
            <a:r>
              <a:rPr lang="en-US" b="1" dirty="0"/>
              <a:t>first</a:t>
            </a:r>
            <a:r>
              <a:rPr lang="en-US" dirty="0"/>
              <a:t> was thought of by John von Neumann, as mentioned in the Timeline of </a:t>
            </a:r>
            <a:r>
              <a:rPr lang="en-US" b="1" dirty="0"/>
              <a:t>computer viruses</a:t>
            </a:r>
            <a:r>
              <a:rPr lang="en-US" dirty="0"/>
              <a:t> and worms. Well, but it if you don't want to count the </a:t>
            </a:r>
            <a:r>
              <a:rPr lang="en-US" b="1" dirty="0"/>
              <a:t>virus</a:t>
            </a:r>
            <a:r>
              <a:rPr lang="en-US" dirty="0"/>
              <a:t> of Frederick Cohen as the </a:t>
            </a:r>
            <a:r>
              <a:rPr lang="en-US" b="1" dirty="0"/>
              <a:t>first</a:t>
            </a:r>
            <a:r>
              <a:rPr lang="en-US" dirty="0"/>
              <a:t> applicable </a:t>
            </a:r>
            <a:r>
              <a:rPr lang="en-US" b="1" dirty="0"/>
              <a:t>virus</a:t>
            </a:r>
            <a:r>
              <a:rPr lang="en-US" dirty="0"/>
              <a:t>, it wasn't Brain that hit the world.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Pakistani Brother to Created First PC Virus </a:t>
            </a:r>
            <a:endParaRPr lang="en-US" dirty="0"/>
          </a:p>
        </p:txBody>
      </p:sp>
      <p:sp>
        <p:nvSpPr>
          <p:cNvPr id="3" name="Content Placeholder 2"/>
          <p:cNvSpPr>
            <a:spLocks noGrp="1"/>
          </p:cNvSpPr>
          <p:nvPr>
            <p:ph idx="1"/>
          </p:nvPr>
        </p:nvSpPr>
        <p:spPr/>
        <p:txBody>
          <a:bodyPr/>
          <a:lstStyle/>
          <a:p>
            <a:r>
              <a:rPr lang="en-US" dirty="0"/>
              <a:t>Nov 2, 2013 </a:t>
            </a:r>
            <a:r>
              <a:rPr lang="en-US" b="1" dirty="0"/>
              <a:t>...</a:t>
            </a:r>
            <a:r>
              <a:rPr lang="en-US" dirty="0"/>
              <a:t> Under that rationale, the brothers sold clean bootleg copies to Pakistanis—and </a:t>
            </a:r>
            <a:r>
              <a:rPr lang="en-US" b="1" dirty="0"/>
              <a:t>virus</a:t>
            </a:r>
            <a:r>
              <a:rPr lang="en-US" dirty="0"/>
              <a:t>-infected versions to American students and backpackers. When Americans flew home and attempted to copy the programs, they ended up infecting every floppy disc subsequently inserted into their </a:t>
            </a:r>
            <a:r>
              <a:rPr lang="en-US" b="1" dirty="0"/>
              <a:t>computers</a:t>
            </a:r>
            <a:r>
              <a:rPr lang="en-US" dirty="0"/>
              <a:t>, even discs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a:t>
            </a:r>
            <a:endParaRPr lang="en-US" dirty="0"/>
          </a:p>
        </p:txBody>
      </p:sp>
      <p:sp>
        <p:nvSpPr>
          <p:cNvPr id="3" name="Content Placeholder 2"/>
          <p:cNvSpPr>
            <a:spLocks noGrp="1"/>
          </p:cNvSpPr>
          <p:nvPr>
            <p:ph idx="1"/>
          </p:nvPr>
        </p:nvSpPr>
        <p:spPr/>
        <p:txBody>
          <a:bodyPr>
            <a:normAutofit/>
          </a:bodyPr>
          <a:lstStyle/>
          <a:p>
            <a:r>
              <a:rPr lang="en-US" b="1" dirty="0"/>
              <a:t>Data processing</a:t>
            </a:r>
            <a:r>
              <a:rPr lang="en-US" dirty="0"/>
              <a:t> is, generally, "the collection and manipulation of items of data to produce meaningful information</a:t>
            </a:r>
            <a:r>
              <a:rPr lang="en-US" dirty="0" smtClean="0"/>
              <a:t>.</a:t>
            </a:r>
          </a:p>
          <a:p>
            <a:r>
              <a:rPr lang="en-US" dirty="0" smtClean="0"/>
              <a:t>" </a:t>
            </a:r>
            <a:r>
              <a:rPr lang="en-US" dirty="0"/>
              <a:t>In this sense it can be considered a subset of information processing, "the change (processing) of information in any manner detectable by an observer</a:t>
            </a:r>
            <a:r>
              <a:rPr lang="en-US" dirty="0" smtClean="0"/>
              <a:t>.“</a:t>
            </a:r>
          </a:p>
          <a:p>
            <a:r>
              <a:rPr lang="en-US" dirty="0" smtClean="0"/>
              <a:t> </a:t>
            </a:r>
            <a:r>
              <a:rPr lang="en-US" dirty="0"/>
              <a:t>The term </a:t>
            </a:r>
            <a:r>
              <a:rPr lang="en-US" b="1" dirty="0"/>
              <a:t>Data Processing</a:t>
            </a:r>
            <a:r>
              <a:rPr lang="en-US" dirty="0"/>
              <a:t> (DP) has also been used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t>
            </a:r>
            <a:endParaRPr lang="en-US" dirty="0"/>
          </a:p>
        </p:txBody>
      </p:sp>
      <p:sp>
        <p:nvSpPr>
          <p:cNvPr id="3" name="Content Placeholder 2"/>
          <p:cNvSpPr>
            <a:spLocks noGrp="1"/>
          </p:cNvSpPr>
          <p:nvPr>
            <p:ph idx="1"/>
          </p:nvPr>
        </p:nvSpPr>
        <p:spPr/>
        <p:txBody>
          <a:bodyPr>
            <a:normAutofit lnSpcReduction="10000"/>
          </a:bodyPr>
          <a:lstStyle/>
          <a:p>
            <a:r>
              <a:rPr lang="en-US" dirty="0" smtClean="0"/>
              <a:t>Resolution should be kept as low as possible. A good guide is that the resolution should be no </a:t>
            </a:r>
            <a:r>
              <a:rPr lang="en-US" smtClean="0"/>
              <a:t>more than of </a:t>
            </a:r>
            <a:r>
              <a:rPr lang="en-US" dirty="0" smtClean="0"/>
              <a:t>the full width at half height of the narrowest bands of interest in the . E.g. If the narrowest band is 16 cm- I wide, use 8 cm- resolution. The one exception is if you have high SNR and plan to deco volute, then you can go to 1/3 the width, i.e. in the above case, we would have to run at 4 cm- I • The number of scans must be selected to give the required time, resolution and/or the required SNR.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Reproducibility </a:t>
            </a:r>
            <a:endParaRPr lang="en-US" dirty="0"/>
          </a:p>
        </p:txBody>
      </p:sp>
      <p:sp>
        <p:nvSpPr>
          <p:cNvPr id="3" name="Content Placeholder 2"/>
          <p:cNvSpPr>
            <a:spLocks noGrp="1"/>
          </p:cNvSpPr>
          <p:nvPr>
            <p:ph idx="1"/>
          </p:nvPr>
        </p:nvSpPr>
        <p:spPr/>
        <p:txBody>
          <a:bodyPr>
            <a:normAutofit lnSpcReduction="10000"/>
          </a:bodyPr>
          <a:lstStyle/>
          <a:p>
            <a:r>
              <a:rPr lang="en-US" dirty="0" smtClean="0"/>
              <a:t>The FT-IR has extremely high reproducibility. That is, if a sample is placed in a spectrometer and several spectra are collected without varying any parameters, the spectra will be reproducible to within hundredths or thousands of a wave number. This is, of course, totally independent of the resolution, which only determines how distorted the spectra are. This permits extremely accurate measurements of the positions and widths of bands in the spectra, as the "noise" in the frequency scale is negligible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Reproducibility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this regard, it should be noted that the "interchange" reproducibility for repeat sampling (i.e. when samples are moved in and out of cells and spectrometers) is lower, and results primarily from optical effects associated with cell construction and placement, and the absolute accuracy is a function of the laser wavelength and spectrometer (including the cell) construction. These figures are generally lower than the repeat scan reproducibility, but the "interchange" reproducibility can approach it if sufficient care is </a:t>
            </a:r>
            <a:r>
              <a:rPr lang="en-US" dirty="0" err="1" smtClean="0"/>
              <a:t>tak</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ROM is an acronym for Read-Only Memory. It refers to computer </a:t>
            </a:r>
            <a:r>
              <a:rPr lang="en-US" b="1" dirty="0" smtClean="0">
                <a:hlinkClick r:id="rId2"/>
              </a:rPr>
              <a:t>memory</a:t>
            </a:r>
            <a:r>
              <a:rPr lang="en-US" dirty="0" smtClean="0"/>
              <a:t> chips containing permanent or semi-permanent pre-recorded programs. Unlike </a:t>
            </a:r>
            <a:r>
              <a:rPr lang="en-US" b="1" dirty="0" smtClean="0">
                <a:hlinkClick r:id="rId2"/>
              </a:rPr>
              <a:t>RAM</a:t>
            </a:r>
            <a:r>
              <a:rPr lang="en-US" dirty="0" smtClean="0"/>
              <a:t>, ROM is non-volatile. Even after you turn off your computer, the contents of the ROM remains available.</a:t>
            </a:r>
          </a:p>
          <a:p>
            <a:r>
              <a:rPr lang="en-US" dirty="0" smtClean="0"/>
              <a:t>Almost every computer comes with a small amount of ROM containing the boot </a:t>
            </a:r>
            <a:r>
              <a:rPr lang="en-US" b="1" dirty="0" smtClean="0">
                <a:hlinkClick r:id="rId3"/>
              </a:rPr>
              <a:t>firmware</a:t>
            </a:r>
            <a:r>
              <a:rPr lang="en-US" dirty="0" smtClean="0"/>
              <a:t>. This holds just enough information so that the computer can check its hardware and load its operating system into RAM. On a PC, the boot firmware is called the </a:t>
            </a:r>
            <a:r>
              <a:rPr lang="en-US" b="1" dirty="0" smtClean="0">
                <a:hlinkClick r:id="rId3"/>
              </a:rPr>
              <a:t>BIOS</a:t>
            </a:r>
            <a:r>
              <a:rPr lang="en-US" dirty="0" smtClean="0"/>
              <a:t>.</a:t>
            </a:r>
          </a:p>
          <a:p>
            <a:r>
              <a:rPr lang="en-US" dirty="0" smtClean="0"/>
              <a:t>Originally, ROM was literally "read-only". To update the programs in ROM, people had to remove and physically replace their ROM chips. Contemporary versions of ROM allow some limited rewriting (referred to as a flash update, as well as the dynamic side of the ROM, which can be written to by the OS), so you can usually upgrade firmware such as the BIOS by using installation software. Rewritable ROM chips include PROMs (programmable read-only memory), EPROMs (erasable read-only memory), EEPROMs (electrically erasable programmable read-only memory), and a common variation of EEPROMs called "flash memory".</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213</TotalTime>
  <Words>1240</Words>
  <Application>Microsoft Office PowerPoint</Application>
  <PresentationFormat>On-screen Show (4:3)</PresentationFormat>
  <Paragraphs>100</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Apex</vt:lpstr>
      <vt:lpstr>Fundamental  Concepts of Computer system</vt:lpstr>
      <vt:lpstr>Computer virus</vt:lpstr>
      <vt:lpstr>Create Computer virus</vt:lpstr>
      <vt:lpstr>Two Pakistani Brother to Created First PC Virus </vt:lpstr>
      <vt:lpstr>Data Processing </vt:lpstr>
      <vt:lpstr>Data Collection </vt:lpstr>
      <vt:lpstr>Precision and Reproducibility </vt:lpstr>
      <vt:lpstr>Precision and Reproducibility </vt:lpstr>
      <vt:lpstr>ROM</vt:lpstr>
      <vt:lpstr>PROM</vt:lpstr>
      <vt:lpstr>EPROM</vt:lpstr>
      <vt:lpstr>EEPROM</vt:lpstr>
      <vt:lpstr>Types of ROM</vt:lpstr>
      <vt:lpstr>RAM</vt:lpstr>
      <vt:lpstr>Cache Memory</vt:lpstr>
      <vt:lpstr>Cache Memory</vt:lpstr>
      <vt:lpstr>Level of cache memory</vt:lpstr>
      <vt:lpstr>Level 1 cache</vt:lpstr>
      <vt:lpstr>Level 2 Cache </vt:lpstr>
      <vt:lpstr>Level 3 Cache</vt:lpstr>
      <vt:lpstr> memory and disk storage memory and disk storage</vt:lpstr>
      <vt:lpstr>Virtual memory</vt:lpstr>
      <vt:lpstr> kilobyte</vt:lpstr>
      <vt:lpstr>megabyte (MB)</vt:lpstr>
      <vt:lpstr>Bit</vt:lpstr>
      <vt:lpstr>Byte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MZ95</dc:creator>
  <cp:lastModifiedBy>MZ95</cp:lastModifiedBy>
  <cp:revision>22</cp:revision>
  <dcterms:created xsi:type="dcterms:W3CDTF">2018-01-03T16:44:20Z</dcterms:created>
  <dcterms:modified xsi:type="dcterms:W3CDTF">2018-01-08T16:20:09Z</dcterms:modified>
</cp:coreProperties>
</file>