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8" r:id="rId27"/>
    <p:sldId id="289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3" r:id="rId48"/>
    <p:sldId id="302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C4A9-8F59-4601-8711-9D0E6E8FE913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7E63-7257-4E8E-BACD-27FAA7EE5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C4A9-8F59-4601-8711-9D0E6E8FE913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7E63-7257-4E8E-BACD-27FAA7EE5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C4A9-8F59-4601-8711-9D0E6E8FE913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7E63-7257-4E8E-BACD-27FAA7EE5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C4A9-8F59-4601-8711-9D0E6E8FE913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7E63-7257-4E8E-BACD-27FAA7EE5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C4A9-8F59-4601-8711-9D0E6E8FE913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7E63-7257-4E8E-BACD-27FAA7EE5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C4A9-8F59-4601-8711-9D0E6E8FE913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7E63-7257-4E8E-BACD-27FAA7EE5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C4A9-8F59-4601-8711-9D0E6E8FE913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7E63-7257-4E8E-BACD-27FAA7EE5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C4A9-8F59-4601-8711-9D0E6E8FE913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7E63-7257-4E8E-BACD-27FAA7EE5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C4A9-8F59-4601-8711-9D0E6E8FE913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7E63-7257-4E8E-BACD-27FAA7EE5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C4A9-8F59-4601-8711-9D0E6E8FE913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7E63-7257-4E8E-BACD-27FAA7EE5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C4A9-8F59-4601-8711-9D0E6E8FE913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01F7E63-7257-4E8E-BACD-27FAA7EE59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8F1C4A9-8F59-4601-8711-9D0E6E8FE913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01F7E63-7257-4E8E-BACD-27FAA7EE591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8382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	</a:t>
            </a:r>
            <a:r>
              <a:rPr lang="en-US" dirty="0" smtClean="0"/>
              <a:t>ICMS DEGREE COLLEGE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09800"/>
            <a:ext cx="7848600" cy="3886200"/>
          </a:xfrm>
        </p:spPr>
        <p:txBody>
          <a:bodyPr>
            <a:normAutofit/>
          </a:bodyPr>
          <a:lstStyle/>
          <a:p>
            <a:r>
              <a:rPr lang="en-US" dirty="0" smtClean="0"/>
              <a:t>BCS 3</a:t>
            </a:r>
          </a:p>
          <a:p>
            <a:r>
              <a:rPr lang="en-US" dirty="0" smtClean="0"/>
              <a:t>DATA STRUCTUR </a:t>
            </a:r>
          </a:p>
          <a:p>
            <a:r>
              <a:rPr lang="en-US" dirty="0" smtClean="0"/>
              <a:t>TEACHER </a:t>
            </a:r>
          </a:p>
          <a:p>
            <a:r>
              <a:rPr lang="en-US" dirty="0" smtClean="0"/>
              <a:t>MALIK ZAHOOR KHAN        MS Computer Networking 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Operation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operation is used to insert an element to the stack.</a:t>
            </a:r>
          </a:p>
          <a:p>
            <a:r>
              <a:rPr lang="en-US" dirty="0" smtClean="0"/>
              <a:t>To insert an element first of all the stack top is monitored.</a:t>
            </a:r>
          </a:p>
          <a:p>
            <a:r>
              <a:rPr lang="en-US" dirty="0" smtClean="0"/>
              <a:t>If it is equal to the maximum size of the stack then it shows the massage of overflow of stack.</a:t>
            </a:r>
          </a:p>
          <a:p>
            <a:r>
              <a:rPr lang="en-US" dirty="0" smtClean="0"/>
              <a:t>The top pointer is incremented and the item is pushed on the top of the stack.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1066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0600" y="1676400"/>
          <a:ext cx="1066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010400" y="1676400"/>
          <a:ext cx="990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90800" y="1676400"/>
          <a:ext cx="1143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rot="10800000">
            <a:off x="8077200" y="2209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6019800" y="2667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3810000" y="29718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1676400" y="31242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82000" y="1752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24600" y="2286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14800" y="2590800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05000" y="2743200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1000" y="3352800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Empty stack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43200" y="335280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 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05400" y="335280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 8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086600" y="335280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 10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PUSH,(Stack, Top, </a:t>
            </a:r>
            <a:r>
              <a:rPr lang="en-US" dirty="0" err="1" smtClean="0"/>
              <a:t>Maxstk</a:t>
            </a:r>
            <a:r>
              <a:rPr lang="en-US" dirty="0" smtClean="0"/>
              <a:t>, Item)</a:t>
            </a:r>
            <a:br>
              <a:rPr lang="en-US" dirty="0" smtClean="0"/>
            </a:br>
            <a:r>
              <a:rPr lang="en-US" dirty="0" smtClean="0"/>
              <a:t>Algorithm for 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Step 1: [Cheek Overflow Condition]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if TOP = MAXSTK, then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write, “OVERFLOW” and return.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[End of IF Structure]</a:t>
            </a:r>
          </a:p>
          <a:p>
            <a:pPr>
              <a:buNone/>
            </a:pPr>
            <a:r>
              <a:rPr lang="en-US" dirty="0" smtClean="0"/>
              <a:t>Step 2:    [Increment Top]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TOP: = TOP + 1</a:t>
            </a:r>
          </a:p>
          <a:p>
            <a:pPr>
              <a:buNone/>
            </a:pPr>
            <a:r>
              <a:rPr lang="en-US" dirty="0" smtClean="0"/>
              <a:t>Step 3:   [Insert value]</a:t>
            </a:r>
          </a:p>
          <a:p>
            <a:pPr>
              <a:buNone/>
            </a:pPr>
            <a:r>
              <a:rPr lang="en-US" dirty="0" smtClean="0"/>
              <a:t>               Set STACK[TOP]=ITEM.</a:t>
            </a:r>
          </a:p>
          <a:p>
            <a:pPr>
              <a:buNone/>
            </a:pPr>
            <a:r>
              <a:rPr lang="en-US" dirty="0" smtClean="0"/>
              <a:t>Step 4:    [Finish]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Exit.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operation the elements delete from the stack.</a:t>
            </a:r>
          </a:p>
          <a:p>
            <a:r>
              <a:rPr lang="en-US" dirty="0" smtClean="0"/>
              <a:t>To delete an element first of all the stack top is monitored.</a:t>
            </a:r>
          </a:p>
          <a:p>
            <a:r>
              <a:rPr lang="en-US" dirty="0" smtClean="0"/>
              <a:t>It is equal to the empty (0 or -1 in C)stack then it shown the message of “Under flow” or “Empty Stack”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2057400"/>
          <a:ext cx="1143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0" y="2133600"/>
          <a:ext cx="1066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867400" y="2133600"/>
          <a:ext cx="1143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rot="10800000">
            <a:off x="1600200" y="2667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4191000" y="31242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7239000" y="35814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62200" y="2514600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29200" y="2895600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29600" y="3429000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4800" y="3657600"/>
            <a:ext cx="141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Initially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76600" y="3733800"/>
            <a:ext cx="82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 10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96000" y="3733800"/>
            <a:ext cx="712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 8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Step 1 : [Cheek Underflow Condition]</a:t>
            </a:r>
          </a:p>
          <a:p>
            <a:r>
              <a:rPr lang="en-US" dirty="0" smtClean="0"/>
              <a:t>               if Top = 0, then</a:t>
            </a:r>
          </a:p>
          <a:p>
            <a:pPr>
              <a:buNone/>
            </a:pPr>
            <a:r>
              <a:rPr lang="en-US" dirty="0" smtClean="0"/>
              <a:t>                    Write, “UNDERFLOW” and Return.</a:t>
            </a:r>
          </a:p>
          <a:p>
            <a:pPr>
              <a:buNone/>
            </a:pPr>
            <a:r>
              <a:rPr lang="en-US" dirty="0" smtClean="0"/>
              <a:t>                     [End of IF Structure]</a:t>
            </a:r>
          </a:p>
          <a:p>
            <a:pPr>
              <a:buNone/>
            </a:pPr>
            <a:r>
              <a:rPr lang="en-US" dirty="0" smtClean="0"/>
              <a:t>Step 2 :      [Assign TOP element to ITEM]</a:t>
            </a:r>
          </a:p>
          <a:p>
            <a:pPr>
              <a:buNone/>
            </a:pPr>
            <a:r>
              <a:rPr lang="en-US" dirty="0" smtClean="0"/>
              <a:t>                    ITEM:= STACK[TOP]</a:t>
            </a:r>
          </a:p>
          <a:p>
            <a:pPr>
              <a:buNone/>
            </a:pPr>
            <a:r>
              <a:rPr lang="en-US" dirty="0" smtClean="0"/>
              <a:t>Step 3:         [Decrement TOP Pointer]</a:t>
            </a:r>
          </a:p>
          <a:p>
            <a:pPr>
              <a:buNone/>
            </a:pPr>
            <a:r>
              <a:rPr lang="en-US" dirty="0" smtClean="0"/>
              <a:t>                    Set TOP:=TOP-1.</a:t>
            </a:r>
          </a:p>
          <a:p>
            <a:pPr>
              <a:buNone/>
            </a:pPr>
            <a:r>
              <a:rPr lang="en-US" dirty="0" smtClean="0"/>
              <a:t>Step 4:        [Finish]</a:t>
            </a:r>
          </a:p>
          <a:p>
            <a:pPr>
              <a:buNone/>
            </a:pPr>
            <a:r>
              <a:rPr lang="en-US" dirty="0" smtClean="0"/>
              <a:t>                     Exit.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INFIX, PREFIX, POSTFIX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INFIX : </a:t>
            </a:r>
          </a:p>
          <a:p>
            <a:pPr>
              <a:buNone/>
            </a:pPr>
            <a:r>
              <a:rPr lang="en-US" dirty="0" smtClean="0"/>
              <a:t>                 X + Y, 6 * 3</a:t>
            </a:r>
          </a:p>
          <a:p>
            <a:pPr>
              <a:buNone/>
            </a:pPr>
            <a:r>
              <a:rPr lang="en-US" dirty="0" smtClean="0"/>
              <a:t>This way of writing the Expressions is called infix notation.</a:t>
            </a:r>
          </a:p>
          <a:p>
            <a:pPr>
              <a:buNone/>
            </a:pPr>
            <a:r>
              <a:rPr lang="en-US" dirty="0" smtClean="0"/>
              <a:t>PREFIX:</a:t>
            </a:r>
          </a:p>
          <a:p>
            <a:pPr>
              <a:buNone/>
            </a:pPr>
            <a:r>
              <a:rPr lang="en-US" dirty="0" smtClean="0"/>
              <a:t>                    + </a:t>
            </a:r>
            <a:r>
              <a:rPr lang="en-US" dirty="0" err="1" smtClean="0"/>
              <a:t>xy</a:t>
            </a:r>
            <a:r>
              <a:rPr lang="en-US" dirty="0" smtClean="0"/>
              <a:t>, * + xyz.</a:t>
            </a:r>
          </a:p>
          <a:p>
            <a:pPr>
              <a:buNone/>
            </a:pPr>
            <a:r>
              <a:rPr lang="en-US" dirty="0" smtClean="0"/>
              <a:t>              the Operator comes before the operands</a:t>
            </a:r>
          </a:p>
          <a:p>
            <a:pPr>
              <a:buNone/>
            </a:pPr>
            <a:r>
              <a:rPr lang="en-US" dirty="0" smtClean="0"/>
              <a:t>POSTFIX: 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xy</a:t>
            </a:r>
            <a:r>
              <a:rPr lang="en-US" dirty="0" smtClean="0"/>
              <a:t>+,  xyz+*</a:t>
            </a:r>
          </a:p>
          <a:p>
            <a:pPr>
              <a:buNone/>
            </a:pPr>
            <a:r>
              <a:rPr lang="en-US" dirty="0" smtClean="0"/>
              <a:t>              the operator comes after the operands.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Conversions Using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3 notations namely Prefix, Infix and Postfix , there are a total of 6 conversions that can e done.</a:t>
            </a:r>
          </a:p>
          <a:p>
            <a:r>
              <a:rPr lang="en-US" dirty="0" smtClean="0"/>
              <a:t>1   Infix -&gt; Postfix</a:t>
            </a:r>
          </a:p>
          <a:p>
            <a:r>
              <a:rPr lang="en-US" dirty="0" smtClean="0"/>
              <a:t>2   Infix -&gt; Prefix</a:t>
            </a:r>
          </a:p>
          <a:p>
            <a:r>
              <a:rPr lang="en-US" dirty="0" smtClean="0"/>
              <a:t>3   Prefix-&gt; Infix</a:t>
            </a:r>
          </a:p>
          <a:p>
            <a:r>
              <a:rPr lang="en-US" dirty="0" smtClean="0"/>
              <a:t>4   Prefix -&gt; Postfix</a:t>
            </a:r>
          </a:p>
          <a:p>
            <a:r>
              <a:rPr lang="en-US" dirty="0" smtClean="0"/>
              <a:t>5   Postfix -&gt; Infix </a:t>
            </a:r>
          </a:p>
          <a:p>
            <a:r>
              <a:rPr lang="en-US" dirty="0" smtClean="0"/>
              <a:t>6  Postfix -&gt; Prefix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Conversion From Infix to Postfix</a:t>
            </a:r>
            <a:br>
              <a:rPr lang="en-US" dirty="0" smtClean="0"/>
            </a:br>
            <a:r>
              <a:rPr lang="en-US" dirty="0" smtClean="0"/>
              <a:t>By Using Hand  Inspection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32960"/>
          </a:xfrm>
        </p:spPr>
        <p:txBody>
          <a:bodyPr/>
          <a:lstStyle/>
          <a:p>
            <a:r>
              <a:rPr lang="en-US" dirty="0" smtClean="0"/>
              <a:t>This method mostly uses the rules of mathematics.</a:t>
            </a:r>
          </a:p>
          <a:p>
            <a:r>
              <a:rPr lang="en-US" dirty="0" smtClean="0"/>
              <a:t>The operator comes after the operands when conversion from infix to postfix is needed.</a:t>
            </a:r>
          </a:p>
          <a:p>
            <a:r>
              <a:rPr lang="en-US" dirty="0" smtClean="0"/>
              <a:t>Brackets [ ] are used to indicate a partial translation.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((A-(B+C))*D)*(E+F)</a:t>
            </a:r>
          </a:p>
          <a:p>
            <a:r>
              <a:rPr lang="en-US" dirty="0" smtClean="0"/>
              <a:t>((A-[BC+])*D)*(E+F)            /* Let BC+ =X*/</a:t>
            </a:r>
          </a:p>
          <a:p>
            <a:r>
              <a:rPr lang="en-US" dirty="0" smtClean="0"/>
              <a:t>((A-X) *D)*(E+F)</a:t>
            </a:r>
          </a:p>
          <a:p>
            <a:r>
              <a:rPr lang="en-US" dirty="0" smtClean="0"/>
              <a:t>([AX-]* D)* [EF+]      /* Let AX- = Y &amp; EF+=Z*/</a:t>
            </a:r>
          </a:p>
          <a:p>
            <a:r>
              <a:rPr lang="en-US" dirty="0" smtClean="0"/>
              <a:t>(Y*D)*Z</a:t>
            </a:r>
          </a:p>
          <a:p>
            <a:r>
              <a:rPr lang="en-US" dirty="0" smtClean="0"/>
              <a:t>[YD*]*Z</a:t>
            </a:r>
          </a:p>
          <a:p>
            <a:r>
              <a:rPr lang="en-US" dirty="0" smtClean="0"/>
              <a:t>[YD*Z*]             /*Putting the Value of Y&amp;Z */</a:t>
            </a:r>
          </a:p>
          <a:p>
            <a:r>
              <a:rPr lang="en-US" dirty="0" smtClean="0"/>
              <a:t>AX-D*EF+*      /*putting the Value of X*/</a:t>
            </a:r>
          </a:p>
          <a:p>
            <a:r>
              <a:rPr lang="en-US" dirty="0" smtClean="0"/>
              <a:t>ABC+-D*EF+*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It is a liner data structure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elements are stored in continuous memory location in computer.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it is a list of elements.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element may be inserted or deleted only at the one end is called is called top of the stack. And removed the reverse order.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from Infix to Prefix</a:t>
            </a:r>
            <a:br>
              <a:rPr lang="en-US" dirty="0" smtClean="0"/>
            </a:br>
            <a:r>
              <a:rPr lang="en-US" dirty="0" smtClean="0"/>
              <a:t>Using Hand Inspection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((A-(B+C))*D)*(E+F)</a:t>
            </a:r>
          </a:p>
          <a:p>
            <a:r>
              <a:rPr lang="en-US" dirty="0" smtClean="0"/>
              <a:t>((A-[+BC])*D)*(E+F)            /* Let </a:t>
            </a:r>
            <a:r>
              <a:rPr lang="en-US" baseline="-25000" dirty="0" smtClean="0"/>
              <a:t>+</a:t>
            </a:r>
            <a:r>
              <a:rPr lang="en-US" dirty="0" smtClean="0"/>
              <a:t>BC =X*/</a:t>
            </a:r>
          </a:p>
          <a:p>
            <a:r>
              <a:rPr lang="en-US" dirty="0" smtClean="0"/>
              <a:t>((A-X) *D)*(E+F)</a:t>
            </a:r>
          </a:p>
          <a:p>
            <a:r>
              <a:rPr lang="en-US" dirty="0" smtClean="0"/>
              <a:t>([-AX]* D)* [+EF]      /* Let -AX = Y &amp; +EF=Z*/</a:t>
            </a:r>
          </a:p>
          <a:p>
            <a:r>
              <a:rPr lang="en-US" dirty="0" smtClean="0"/>
              <a:t>(Y*D)*Z</a:t>
            </a:r>
          </a:p>
          <a:p>
            <a:r>
              <a:rPr lang="en-US" dirty="0" smtClean="0"/>
              <a:t>[*YD]*Z</a:t>
            </a:r>
          </a:p>
          <a:p>
            <a:r>
              <a:rPr lang="en-US" dirty="0" smtClean="0"/>
              <a:t>[**YDZ]             /*Putting the Value of Y&amp;Z */</a:t>
            </a:r>
          </a:p>
          <a:p>
            <a:r>
              <a:rPr lang="en-US" dirty="0" smtClean="0"/>
              <a:t>**-AXD+EF      /*putting the Value of X*/</a:t>
            </a:r>
          </a:p>
          <a:p>
            <a:r>
              <a:rPr lang="en-US" dirty="0" smtClean="0"/>
              <a:t>**-A+BCD+EF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Conversion from postfix to Infix</a:t>
            </a:r>
            <a:br>
              <a:rPr lang="en-US" dirty="0" smtClean="0"/>
            </a:br>
            <a:r>
              <a:rPr lang="en-US" dirty="0" smtClean="0"/>
              <a:t>By hand Inspection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hand inspection method for Postfix to Infix we start from left to right and place the operator in between the previous two operands.</a:t>
            </a:r>
          </a:p>
          <a:p>
            <a:r>
              <a:rPr lang="en-US" dirty="0" smtClean="0"/>
              <a:t>One thing to be noted that there is no such method for converting postfix to infix and placing the parenthesis in infix form because there is no postfix about the [ ]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ABC +-D*EF+*</a:t>
            </a:r>
          </a:p>
          <a:p>
            <a:r>
              <a:rPr lang="en-US" dirty="0" smtClean="0"/>
              <a:t>A</a:t>
            </a:r>
            <a:r>
              <a:rPr lang="en-US" u="sng" dirty="0" smtClean="0"/>
              <a:t>B+C</a:t>
            </a:r>
            <a:r>
              <a:rPr lang="en-US" dirty="0" smtClean="0"/>
              <a:t>-D *EF+*          Let B+C =W</a:t>
            </a:r>
          </a:p>
          <a:p>
            <a:r>
              <a:rPr lang="en-US" dirty="0" smtClean="0"/>
              <a:t>AW-D* EF+*</a:t>
            </a:r>
          </a:p>
          <a:p>
            <a:r>
              <a:rPr lang="en-US" u="sng" dirty="0" smtClean="0"/>
              <a:t>A-W</a:t>
            </a:r>
            <a:r>
              <a:rPr lang="en-US" dirty="0" smtClean="0"/>
              <a:t>D*EF+*              Let  A-W =X</a:t>
            </a:r>
          </a:p>
          <a:p>
            <a:r>
              <a:rPr lang="en-US" dirty="0" smtClean="0"/>
              <a:t>XD*EF+* </a:t>
            </a:r>
          </a:p>
          <a:p>
            <a:r>
              <a:rPr lang="en-US" u="sng" dirty="0" smtClean="0"/>
              <a:t>X*D</a:t>
            </a:r>
            <a:r>
              <a:rPr lang="en-US" dirty="0" smtClean="0"/>
              <a:t> EF+*                Let    X*D = Y</a:t>
            </a:r>
          </a:p>
          <a:p>
            <a:r>
              <a:rPr lang="en-US" dirty="0" smtClean="0"/>
              <a:t>Y EF+*</a:t>
            </a:r>
          </a:p>
          <a:p>
            <a:r>
              <a:rPr lang="en-US" dirty="0" smtClean="0"/>
              <a:t>Y </a:t>
            </a:r>
            <a:r>
              <a:rPr lang="en-US" u="sng" dirty="0" smtClean="0"/>
              <a:t>E+F</a:t>
            </a:r>
            <a:r>
              <a:rPr lang="en-US" dirty="0" smtClean="0"/>
              <a:t>*                    Let E+F = Z</a:t>
            </a:r>
          </a:p>
          <a:p>
            <a:r>
              <a:rPr lang="en-US" dirty="0" smtClean="0"/>
              <a:t>YZ*</a:t>
            </a:r>
          </a:p>
          <a:p>
            <a:r>
              <a:rPr lang="en-US" dirty="0" smtClean="0"/>
              <a:t>Y*Z</a:t>
            </a:r>
          </a:p>
          <a:p>
            <a:r>
              <a:rPr lang="en-US" dirty="0" smtClean="0"/>
              <a:t>X*D*E+F          Putting the Value of Y &amp; Z</a:t>
            </a:r>
          </a:p>
          <a:p>
            <a:r>
              <a:rPr lang="en-US" dirty="0" smtClean="0"/>
              <a:t>A-W*D*E+F    Putting the value of X</a:t>
            </a:r>
          </a:p>
          <a:p>
            <a:r>
              <a:rPr lang="en-US" dirty="0" smtClean="0"/>
              <a:t>A-B+C*D*E+F   Putting the value of W</a:t>
            </a:r>
          </a:p>
          <a:p>
            <a:r>
              <a:rPr lang="en-US" dirty="0" smtClean="0"/>
              <a:t>   A-B+C*D*E+F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Conversion from Prefix to Infix</a:t>
            </a:r>
            <a:br>
              <a:rPr lang="en-US" dirty="0" smtClean="0"/>
            </a:br>
            <a:r>
              <a:rPr lang="en-US" dirty="0" smtClean="0"/>
              <a:t>Hand Inspection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hand inspection method for prefix to infix we start from left to right and place the operator in between the two operands following by the operator.</a:t>
            </a:r>
          </a:p>
          <a:p>
            <a:r>
              <a:rPr lang="en-US" dirty="0" smtClean="0"/>
              <a:t>One thing to be noted that there is no such method for converting prefix to infix and placing the [ ] in infix form because there is no idea in prefix about the parenthesis.[]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**-A+BCD+EF</a:t>
            </a:r>
          </a:p>
          <a:p>
            <a:r>
              <a:rPr lang="en-US" dirty="0" smtClean="0"/>
              <a:t>**-A </a:t>
            </a:r>
            <a:r>
              <a:rPr lang="en-US" u="sng" dirty="0" smtClean="0"/>
              <a:t>B+C</a:t>
            </a:r>
            <a:r>
              <a:rPr lang="en-US" dirty="0" smtClean="0"/>
              <a:t> D+EF         Let B+C =W</a:t>
            </a:r>
          </a:p>
          <a:p>
            <a:r>
              <a:rPr lang="en-US" dirty="0" smtClean="0"/>
              <a:t>**-A W D+EF</a:t>
            </a:r>
          </a:p>
          <a:p>
            <a:r>
              <a:rPr lang="en-US" dirty="0" smtClean="0"/>
              <a:t>**</a:t>
            </a:r>
            <a:r>
              <a:rPr lang="en-US" u="sng" dirty="0" smtClean="0"/>
              <a:t>A-W</a:t>
            </a:r>
            <a:r>
              <a:rPr lang="en-US" dirty="0" smtClean="0"/>
              <a:t> D+EF             Let A-W =X</a:t>
            </a:r>
          </a:p>
          <a:p>
            <a:r>
              <a:rPr lang="en-US" dirty="0" smtClean="0"/>
              <a:t>**X D+EF</a:t>
            </a:r>
          </a:p>
          <a:p>
            <a:r>
              <a:rPr lang="en-US" dirty="0" smtClean="0"/>
              <a:t>*</a:t>
            </a:r>
            <a:r>
              <a:rPr lang="en-US" u="sng" dirty="0" smtClean="0"/>
              <a:t>X*D</a:t>
            </a:r>
            <a:r>
              <a:rPr lang="en-US" dirty="0" smtClean="0"/>
              <a:t> +EF                   Let X*D=Y</a:t>
            </a:r>
          </a:p>
          <a:p>
            <a:r>
              <a:rPr lang="en-US" dirty="0" smtClean="0"/>
              <a:t>*Y +EF</a:t>
            </a:r>
          </a:p>
          <a:p>
            <a:r>
              <a:rPr lang="en-US" dirty="0" smtClean="0"/>
              <a:t>*Y </a:t>
            </a:r>
            <a:r>
              <a:rPr lang="en-US" u="sng" dirty="0" smtClean="0"/>
              <a:t>E+F</a:t>
            </a:r>
            <a:r>
              <a:rPr lang="en-US" dirty="0" smtClean="0"/>
              <a:t>                       Let E+F =Z</a:t>
            </a:r>
          </a:p>
          <a:p>
            <a:r>
              <a:rPr lang="en-US" dirty="0" smtClean="0"/>
              <a:t>*YZ</a:t>
            </a:r>
          </a:p>
          <a:p>
            <a:r>
              <a:rPr lang="en-US" dirty="0" smtClean="0"/>
              <a:t>Y*Z         </a:t>
            </a:r>
          </a:p>
          <a:p>
            <a:r>
              <a:rPr lang="en-US" dirty="0" smtClean="0"/>
              <a:t>X*D*E+F                   putting the value of Y &amp; Z</a:t>
            </a:r>
            <a:r>
              <a:rPr lang="en-US" u="sng" dirty="0" smtClean="0"/>
              <a:t> </a:t>
            </a:r>
            <a:endParaRPr lang="en-US" dirty="0" smtClean="0"/>
          </a:p>
          <a:p>
            <a:r>
              <a:rPr lang="en-US" dirty="0" smtClean="0"/>
              <a:t>A-W*D*E+F             Putting the value of X</a:t>
            </a:r>
          </a:p>
          <a:p>
            <a:r>
              <a:rPr lang="en-US" dirty="0" smtClean="0"/>
              <a:t>A –B+C*D*E+F       Putting the value of W</a:t>
            </a:r>
          </a:p>
          <a:p>
            <a:r>
              <a:rPr lang="en-US" dirty="0" smtClean="0"/>
              <a:t>Required infix expression is    A-B+C*D*E+F</a:t>
            </a:r>
            <a:r>
              <a:rPr lang="en-US" u="sng" dirty="0" smtClean="0"/>
              <a:t>                   </a:t>
            </a:r>
            <a:endParaRPr lang="en-US" u="sng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Conversion from postfix to prefix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covert a postfix expression to prefix we have to push the operands to the stack.</a:t>
            </a:r>
          </a:p>
          <a:p>
            <a:r>
              <a:rPr lang="en-US" dirty="0" smtClean="0"/>
              <a:t>If there is an operator we have to pop two elements from the stack in reverse order then copy the operator first to a string and then move the popped elements to the string and push the total string to the stack top then start again. 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Postfix to Prefix</a:t>
            </a:r>
            <a:br>
              <a:rPr lang="en-US" dirty="0" smtClean="0"/>
            </a:b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Step 1: scan the input in postfix form.</a:t>
            </a:r>
          </a:p>
          <a:p>
            <a:r>
              <a:rPr lang="en-US" dirty="0" smtClean="0"/>
              <a:t>Step 2: if it is an operand then push it onto the top of the stack.</a:t>
            </a:r>
          </a:p>
          <a:p>
            <a:r>
              <a:rPr lang="en-US" dirty="0" smtClean="0"/>
              <a:t>Step 3: if it is an operator then do the following:</a:t>
            </a:r>
          </a:p>
          <a:p>
            <a:r>
              <a:rPr lang="en-US" dirty="0" smtClean="0"/>
              <a:t> a) pop the two operands from top of the stack.</a:t>
            </a:r>
          </a:p>
          <a:p>
            <a:r>
              <a:rPr lang="en-US" dirty="0" smtClean="0"/>
              <a:t> b) Move the operands to a string with this current operator at start.</a:t>
            </a:r>
          </a:p>
          <a:p>
            <a:r>
              <a:rPr lang="en-US" dirty="0" smtClean="0"/>
              <a:t> c) push the string on the top of the stack.</a:t>
            </a:r>
          </a:p>
          <a:p>
            <a:r>
              <a:rPr lang="en-US" dirty="0" smtClean="0"/>
              <a:t>Step 4: if there is more input then go to step2 otherwise pop the stack and print it.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</a:t>
            </a:r>
            <a:br>
              <a:rPr lang="en-US" dirty="0" smtClean="0"/>
            </a:br>
            <a:r>
              <a:rPr lang="en-US" dirty="0" smtClean="0"/>
              <a:t>ABC*+D-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04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Current input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Stack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string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Empty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Empty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ABC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Empty</a:t>
                      </a:r>
                      <a:endParaRPr lang="en-US" b="1" dirty="0"/>
                    </a:p>
                  </a:txBody>
                  <a:tcPr/>
                </a:tc>
              </a:tr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*BC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A*</a:t>
                      </a:r>
                      <a:r>
                        <a:rPr lang="en-US" b="1" u="sng" dirty="0" smtClean="0"/>
                        <a:t>BC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Empty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none" dirty="0" smtClean="0"/>
                        <a:t>A*</a:t>
                      </a:r>
                      <a:r>
                        <a:rPr lang="en-US" b="1" u="sng" dirty="0" smtClean="0"/>
                        <a:t>BC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 A </a:t>
                      </a:r>
                      <a:r>
                        <a:rPr lang="en-US" b="1" u="sng" dirty="0" smtClean="0"/>
                        <a:t>*BC</a:t>
                      </a:r>
                      <a:endParaRPr lang="en-US" b="1" u="sng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+A*BC</a:t>
                      </a:r>
                      <a:endParaRPr lang="en-US" b="1" u="sn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Empty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+A*BC</a:t>
                      </a:r>
                      <a:r>
                        <a:rPr lang="en-US" b="1" u="none" dirty="0" smtClean="0"/>
                        <a:t> D</a:t>
                      </a:r>
                      <a:endParaRPr lang="en-US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Empty</a:t>
                      </a:r>
                      <a:endParaRPr lang="en-US" b="1" dirty="0"/>
                    </a:p>
                  </a:txBody>
                  <a:tcPr/>
                </a:tc>
              </a:tr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Empty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r>
                        <a:rPr lang="en-US" b="1" u="sng" dirty="0" smtClean="0"/>
                        <a:t>+A*BCD</a:t>
                      </a:r>
                      <a:endParaRPr lang="en-US" b="1" u="sng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-+A*BCD</a:t>
                      </a:r>
                      <a:endParaRPr lang="en-US" b="1" u="sn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Empty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Conversion from Prefix to postfix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convert a prefix expression to postfix first we have to reverse the given prefix expression then we have to push the operands to the stack.</a:t>
            </a:r>
          </a:p>
          <a:p>
            <a:r>
              <a:rPr lang="en-US" dirty="0" smtClean="0"/>
              <a:t>If there is an operator then we have to pop two elements from the stack the copy the popped elements to a string and then move the operator to the string.</a:t>
            </a:r>
          </a:p>
          <a:p>
            <a:r>
              <a:rPr lang="en-US" dirty="0" smtClean="0"/>
              <a:t>The end push to all string to the stack top then start again.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Prefix to postfix </a:t>
            </a:r>
            <a:br>
              <a:rPr lang="en-US" dirty="0" smtClean="0"/>
            </a:b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Step 1: Scan the input in prefix form and reverse it.</a:t>
            </a:r>
          </a:p>
          <a:p>
            <a:r>
              <a:rPr lang="en-US" dirty="0" smtClean="0"/>
              <a:t>Step2: if it is an operand then push it on to the top of the stack.</a:t>
            </a:r>
          </a:p>
          <a:p>
            <a:r>
              <a:rPr lang="en-US" dirty="0" smtClean="0"/>
              <a:t>Step3: if it is an operator then do the following :</a:t>
            </a:r>
          </a:p>
          <a:p>
            <a:pPr>
              <a:buNone/>
            </a:pPr>
            <a:r>
              <a:rPr lang="en-US" dirty="0" smtClean="0"/>
              <a:t>    a) pop the two operands from top of the stack.</a:t>
            </a:r>
          </a:p>
          <a:p>
            <a:pPr>
              <a:buNone/>
            </a:pPr>
            <a:r>
              <a:rPr lang="en-US" dirty="0" smtClean="0"/>
              <a:t>    b) Move the operands to a string with this current operator at end.</a:t>
            </a:r>
          </a:p>
          <a:p>
            <a:pPr>
              <a:buNone/>
            </a:pPr>
            <a:r>
              <a:rPr lang="en-US" dirty="0" smtClean="0"/>
              <a:t>    c) push the string on the top of the stack.</a:t>
            </a:r>
          </a:p>
          <a:p>
            <a:r>
              <a:rPr lang="en-US" dirty="0" smtClean="0"/>
              <a:t>Step 4: if there is more input then go to step2 otherwise pop the stack and print it.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Insertion of the data or elements into the stack top is called PUSH or Stacking.</a:t>
            </a:r>
          </a:p>
          <a:p>
            <a:r>
              <a:rPr lang="en-US" dirty="0" smtClean="0"/>
              <a:t>Deletion of the data or elements from the stack top is called POP or Un stacking.</a:t>
            </a:r>
          </a:p>
          <a:p>
            <a:r>
              <a:rPr lang="en-US" dirty="0" smtClean="0"/>
              <a:t>The items in the stack are stored and retrieved in LIFO and FILO.  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</a:t>
            </a:r>
            <a:br>
              <a:rPr lang="en-US" dirty="0" smtClean="0"/>
            </a:br>
            <a:r>
              <a:rPr lang="en-US" dirty="0" smtClean="0"/>
              <a:t>we have a prefix expression         -+A*BCD when reverse DCB*A+-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29600" cy="404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Current</a:t>
                      </a:r>
                      <a:r>
                        <a:rPr lang="en-US" b="1" baseline="0" dirty="0" smtClean="0"/>
                        <a:t> input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Stack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String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Empty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Empty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DCB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Empty</a:t>
                      </a:r>
                      <a:endParaRPr lang="en-US" b="1" dirty="0"/>
                    </a:p>
                  </a:txBody>
                  <a:tcPr/>
                </a:tc>
              </a:tr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BC*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r>
                        <a:rPr lang="en-US" b="1" u="sng" dirty="0" smtClean="0"/>
                        <a:t>BC*</a:t>
                      </a:r>
                      <a:endParaRPr lang="en-US" b="1" u="sn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Empty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 </a:t>
                      </a:r>
                      <a:r>
                        <a:rPr lang="en-US" b="1" u="sng" dirty="0" smtClean="0"/>
                        <a:t>BC*</a:t>
                      </a:r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Empty</a:t>
                      </a:r>
                      <a:endParaRPr lang="en-US" b="1" dirty="0"/>
                    </a:p>
                  </a:txBody>
                  <a:tcPr/>
                </a:tc>
              </a:tr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 </a:t>
                      </a:r>
                      <a:r>
                        <a:rPr lang="en-US" b="1" u="sng" dirty="0" smtClean="0"/>
                        <a:t>BC*</a:t>
                      </a:r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 </a:t>
                      </a:r>
                      <a:r>
                        <a:rPr lang="en-US" b="1" u="sng" dirty="0" smtClean="0"/>
                        <a:t>ABC*+</a:t>
                      </a:r>
                      <a:endParaRPr lang="en-US" b="1" u="sn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Empty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Empty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ABC*+</a:t>
                      </a:r>
                      <a:r>
                        <a:rPr lang="en-US" b="1" dirty="0" smtClean="0"/>
                        <a:t>D-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ABC*+D-</a:t>
                      </a:r>
                      <a:endParaRPr lang="en-US" b="1" u="sn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Empty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a linear list in which the insertion and deletion tacks place on either ends.</a:t>
            </a:r>
          </a:p>
          <a:p>
            <a:r>
              <a:rPr lang="en-US" dirty="0" smtClean="0"/>
              <a:t>A linear list of elements in which deletion can tack place only at one end. Called front, and insertions can tack place at other end, called rear.</a:t>
            </a:r>
          </a:p>
          <a:p>
            <a:r>
              <a:rPr lang="en-US" dirty="0" smtClean="0"/>
              <a:t>The term front and rear are used in describing a linear list only when it is implemented as a queue.</a:t>
            </a:r>
          </a:p>
          <a:p>
            <a:r>
              <a:rPr lang="en-US" dirty="0" smtClean="0"/>
              <a:t>It is FIFO</a:t>
            </a:r>
          </a:p>
          <a:p>
            <a:r>
              <a:rPr lang="en-US" dirty="0" smtClean="0"/>
              <a:t>The purpose of queue is to provide some from of buffering. in computer systems, queue are used for.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system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Process management</a:t>
            </a:r>
            <a:r>
              <a:rPr lang="en-US" dirty="0" smtClean="0"/>
              <a:t>: in a time sharing system in a computer, programs  are added to a queue and are executed one after the other.</a:t>
            </a:r>
            <a:endParaRPr lang="en-US" b="1" dirty="0" smtClean="0"/>
          </a:p>
          <a:p>
            <a:r>
              <a:rPr lang="en-US" b="1" dirty="0" smtClean="0"/>
              <a:t> Buffering b/w the fast computer and a slow printer: </a:t>
            </a:r>
            <a:r>
              <a:rPr lang="en-US" dirty="0" smtClean="0"/>
              <a:t>Document sent to the printer for printing is added to a queue.</a:t>
            </a:r>
          </a:p>
          <a:p>
            <a:r>
              <a:rPr lang="en-US" dirty="0" smtClean="0"/>
              <a:t>The document sent first is printed first and document  sent last is printed last.</a:t>
            </a:r>
          </a:p>
          <a:p>
            <a:r>
              <a:rPr lang="en-US" dirty="0" smtClean="0"/>
              <a:t>An important example of queue in computer science occurs in a time sharing system in which programs with different priorities form a queue while waiting to be executed. (priority queue)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3000" y="1600200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2667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533400" y="1752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114300" y="21717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47800" y="243840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0"/>
          </p:cNvCxnSpPr>
          <p:nvPr/>
        </p:nvCxnSpPr>
        <p:spPr>
          <a:xfrm rot="5400000" flipH="1" flipV="1">
            <a:off x="1671127" y="2280727"/>
            <a:ext cx="304800" cy="10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48400" y="243840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Rear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5400000" flipH="1" flipV="1">
            <a:off x="6248400" y="2286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48600" y="281940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rot="16200000" flipV="1">
            <a:off x="8001000" y="2286000"/>
            <a:ext cx="990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8077200" y="1828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of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Three primitives operation applied to a queue</a:t>
            </a:r>
          </a:p>
          <a:p>
            <a:r>
              <a:rPr lang="en-US" b="1" dirty="0" smtClean="0"/>
              <a:t>Insertion: </a:t>
            </a:r>
            <a:r>
              <a:rPr lang="en-US" dirty="0" smtClean="0"/>
              <a:t>the insertion operation insert (Queue, Item) inserts an ITEM at the REAR of a QUEUE.</a:t>
            </a:r>
          </a:p>
          <a:p>
            <a:r>
              <a:rPr lang="en-US" b="1" dirty="0" smtClean="0"/>
              <a:t>Deletion: </a:t>
            </a:r>
            <a:r>
              <a:rPr lang="en-US" dirty="0" smtClean="0"/>
              <a:t> the deletion operation or ITEM remove (QUEUE) Removes the element from the front of a QUEUE.</a:t>
            </a:r>
          </a:p>
          <a:p>
            <a:r>
              <a:rPr lang="en-US" b="1" dirty="0" smtClean="0"/>
              <a:t>Empty:</a:t>
            </a:r>
            <a:r>
              <a:rPr lang="en-US" dirty="0" smtClean="0"/>
              <a:t> the third operation empty (QUEUE) return FALSE when the QUEUE is not empty other wise it return TRUE if the QUEUE is empty.</a:t>
            </a:r>
          </a:p>
          <a:p>
            <a:r>
              <a:rPr lang="en-US" b="1" dirty="0" smtClean="0"/>
              <a:t>Full: </a:t>
            </a:r>
            <a:r>
              <a:rPr lang="en-US" dirty="0" smtClean="0"/>
              <a:t> there is another operation performed on a Queue when implemented in linear arrays. </a:t>
            </a:r>
          </a:p>
          <a:p>
            <a:r>
              <a:rPr lang="en-US" dirty="0" smtClean="0"/>
              <a:t>the full (QUEUE) return TRUE value if the QUEUE is full otherwise </a:t>
            </a:r>
            <a:r>
              <a:rPr lang="en-US" smtClean="0"/>
              <a:t>it returns FALSE.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362200"/>
          <a:ext cx="822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66800" y="2057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2057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2057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2057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0" y="2057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66800" y="3276600"/>
            <a:ext cx="304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FRONT= REAR=0 or NULL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19200" y="4114800"/>
            <a:ext cx="722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EMPTY (QUEUE ) =? It will return TRUE because QUEUE is empty.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FRONT=REAR=1</a:t>
            </a:r>
          </a:p>
          <a:p>
            <a:pPr>
              <a:buNone/>
            </a:pPr>
            <a:r>
              <a:rPr lang="en-US" dirty="0" smtClean="0"/>
              <a:t>Insert (QUEUE,A)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FRONT=1.REAR=2</a:t>
            </a:r>
          </a:p>
          <a:p>
            <a:pPr>
              <a:buNone/>
            </a:pPr>
            <a:r>
              <a:rPr lang="en-US" dirty="0" smtClean="0"/>
              <a:t>Insert(QUEUE,B)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FRONT=1,REAR=3</a:t>
            </a:r>
          </a:p>
          <a:p>
            <a:pPr>
              <a:buNone/>
            </a:pPr>
            <a:r>
              <a:rPr lang="en-US" dirty="0" smtClean="0"/>
              <a:t>Insert(QUEUE,C)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Full (QUEUE)=? It will return FALSE because the QUEUE is not full.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267200" y="1828800"/>
          <a:ext cx="2971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/>
                <a:gridCol w="594360"/>
                <a:gridCol w="594360"/>
                <a:gridCol w="594360"/>
                <a:gridCol w="5943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67200" y="2819400"/>
          <a:ext cx="289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267200" y="4114800"/>
          <a:ext cx="289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19600" y="1524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1600" y="1524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1524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4600" y="1524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81800" y="1524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95800" y="2514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05400" y="2514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2514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48400" y="2514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81800" y="2514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95800" y="3733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29200" y="3733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38800" y="3733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172200" y="3733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81800" y="3733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FRONT=2,REAR=3</a:t>
            </a:r>
          </a:p>
          <a:p>
            <a:pPr>
              <a:buNone/>
            </a:pPr>
            <a:r>
              <a:rPr lang="en-US" dirty="0" smtClean="0"/>
              <a:t>ITEM=remove(QUEUE)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FRONT=2,REAR=4</a:t>
            </a:r>
          </a:p>
          <a:p>
            <a:pPr>
              <a:buNone/>
            </a:pPr>
            <a:r>
              <a:rPr lang="en-US" dirty="0" smtClean="0"/>
              <a:t>Insert(QUEUE,D)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FRONT=2,REAR=5</a:t>
            </a:r>
          </a:p>
          <a:p>
            <a:pPr>
              <a:buNone/>
            </a:pPr>
            <a:r>
              <a:rPr lang="en-US" dirty="0" smtClean="0"/>
              <a:t>Insert (QUEUE, E)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FRONT=3,REAR=5</a:t>
            </a:r>
          </a:p>
          <a:p>
            <a:pPr>
              <a:buNone/>
            </a:pPr>
            <a:r>
              <a:rPr lang="en-US" dirty="0" smtClean="0"/>
              <a:t>ITEM=remove(QUEUE)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76800" y="1905000"/>
          <a:ext cx="335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/>
                <a:gridCol w="670560"/>
                <a:gridCol w="670560"/>
                <a:gridCol w="670560"/>
                <a:gridCol w="6705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53000" y="2971800"/>
          <a:ext cx="3200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76800" y="4267200"/>
          <a:ext cx="3276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"/>
                <a:gridCol w="655320"/>
                <a:gridCol w="655320"/>
                <a:gridCol w="655320"/>
                <a:gridCol w="6553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76800" y="5486400"/>
          <a:ext cx="3276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"/>
                <a:gridCol w="655320"/>
                <a:gridCol w="655320"/>
                <a:gridCol w="655320"/>
                <a:gridCol w="6553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05400" y="1600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1600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77000" y="1600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62800" y="1600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48600" y="1600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81600" y="2667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67400" y="2667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77000" y="2667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62800" y="2667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48600" y="2667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81600" y="3962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91200" y="3962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00800" y="3962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934200" y="3962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20000" y="3962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57800" y="5181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5181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77000" y="5181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086600" y="5181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96200" y="5181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of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This algorithm is used to insert an ITEM to QUEUE.</a:t>
            </a:r>
          </a:p>
          <a:p>
            <a:r>
              <a:rPr lang="en-US" dirty="0" smtClean="0"/>
              <a:t>Step 1: [Cheek over Flow]</a:t>
            </a:r>
          </a:p>
          <a:p>
            <a:pPr>
              <a:buNone/>
            </a:pPr>
            <a:r>
              <a:rPr lang="en-US" dirty="0" smtClean="0"/>
              <a:t>                  if (REAR &gt;=N) then </a:t>
            </a:r>
          </a:p>
          <a:p>
            <a:pPr>
              <a:buNone/>
            </a:pPr>
            <a:r>
              <a:rPr lang="en-US" dirty="0" smtClean="0"/>
              <a:t>                    Write (“Overflow”)</a:t>
            </a:r>
          </a:p>
          <a:p>
            <a:pPr>
              <a:buNone/>
            </a:pPr>
            <a:r>
              <a:rPr lang="en-US" dirty="0" smtClean="0"/>
              <a:t>                       Return</a:t>
            </a:r>
          </a:p>
          <a:p>
            <a:pPr>
              <a:buNone/>
            </a:pPr>
            <a:r>
              <a:rPr lang="en-US" dirty="0" smtClean="0"/>
              <a:t>                   [End of if Structure]</a:t>
            </a:r>
          </a:p>
          <a:p>
            <a:pPr>
              <a:buNone/>
            </a:pPr>
            <a:r>
              <a:rPr lang="en-US" dirty="0" smtClean="0"/>
              <a:t>Step 2: [Increment the rear]</a:t>
            </a:r>
          </a:p>
          <a:p>
            <a:pPr>
              <a:buNone/>
            </a:pPr>
            <a:r>
              <a:rPr lang="en-US" dirty="0" smtClean="0"/>
              <a:t>              REAR=REAR+1</a:t>
            </a:r>
          </a:p>
          <a:p>
            <a:pPr>
              <a:buNone/>
            </a:pPr>
            <a:r>
              <a:rPr lang="en-US" dirty="0" smtClean="0"/>
              <a:t>Step 3:  [insert the item]</a:t>
            </a:r>
          </a:p>
          <a:p>
            <a:pPr>
              <a:buNone/>
            </a:pPr>
            <a:r>
              <a:rPr lang="en-US" dirty="0" smtClean="0"/>
              <a:t>               QUEUE[QUEUE]=ITEM</a:t>
            </a:r>
          </a:p>
          <a:p>
            <a:pPr>
              <a:buNone/>
            </a:pPr>
            <a:r>
              <a:rPr lang="en-US" dirty="0" smtClean="0"/>
              <a:t>Step 4:   [increment the Front if it is -1]</a:t>
            </a:r>
          </a:p>
          <a:p>
            <a:pPr>
              <a:buNone/>
            </a:pPr>
            <a:r>
              <a:rPr lang="en-US" dirty="0" smtClean="0"/>
              <a:t>               if (FRONT= -1) then</a:t>
            </a:r>
          </a:p>
          <a:p>
            <a:pPr>
              <a:buNone/>
            </a:pPr>
            <a:r>
              <a:rPr lang="en-US" dirty="0" smtClean="0"/>
              <a:t>                     FRONT=0</a:t>
            </a:r>
          </a:p>
          <a:p>
            <a:pPr>
              <a:buNone/>
            </a:pPr>
            <a:r>
              <a:rPr lang="en-US" dirty="0" smtClean="0"/>
              <a:t>                [End of if Structure]</a:t>
            </a:r>
          </a:p>
          <a:p>
            <a:pPr>
              <a:buNone/>
            </a:pPr>
            <a:r>
              <a:rPr lang="en-US" dirty="0" smtClean="0"/>
              <a:t>Step 5:   [Finish]</a:t>
            </a:r>
          </a:p>
          <a:p>
            <a:pPr>
              <a:buNone/>
            </a:pPr>
            <a:r>
              <a:rPr lang="en-US" dirty="0" smtClean="0"/>
              <a:t>              Exit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of 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Step 1: [Cheek Under Flow]</a:t>
            </a:r>
          </a:p>
          <a:p>
            <a:pPr>
              <a:buNone/>
            </a:pPr>
            <a:r>
              <a:rPr lang="en-US" dirty="0" smtClean="0"/>
              <a:t>                 If (FRONT= - 1) then</a:t>
            </a:r>
          </a:p>
          <a:p>
            <a:pPr>
              <a:buNone/>
            </a:pPr>
            <a:r>
              <a:rPr lang="en-US" dirty="0" smtClean="0"/>
              <a:t>                 write (“underflow”)</a:t>
            </a:r>
          </a:p>
          <a:p>
            <a:pPr>
              <a:buNone/>
            </a:pPr>
            <a:r>
              <a:rPr lang="en-US" dirty="0" smtClean="0"/>
              <a:t>                        Return</a:t>
            </a:r>
          </a:p>
          <a:p>
            <a:pPr>
              <a:buNone/>
            </a:pPr>
            <a:r>
              <a:rPr lang="en-US" dirty="0" smtClean="0"/>
              <a:t>                  [End of If Structure]</a:t>
            </a:r>
          </a:p>
          <a:p>
            <a:pPr>
              <a:buNone/>
            </a:pPr>
            <a:r>
              <a:rPr lang="en-US" dirty="0" smtClean="0"/>
              <a:t>Step 2:     [Delete item]</a:t>
            </a:r>
          </a:p>
          <a:p>
            <a:pPr>
              <a:buNone/>
            </a:pPr>
            <a:r>
              <a:rPr lang="en-US" dirty="0" smtClean="0"/>
              <a:t>                  ITEM=QUEUE[FRONT]</a:t>
            </a:r>
          </a:p>
          <a:p>
            <a:pPr>
              <a:buNone/>
            </a:pPr>
            <a:r>
              <a:rPr lang="en-US" dirty="0" smtClean="0"/>
              <a:t>Step 3:     [ Increment the FRONT]</a:t>
            </a:r>
          </a:p>
          <a:p>
            <a:pPr>
              <a:buNone/>
            </a:pPr>
            <a:r>
              <a:rPr lang="en-US" dirty="0" smtClean="0"/>
              <a:t>                  If (FRONT= REAR) then</a:t>
            </a:r>
          </a:p>
          <a:p>
            <a:pPr>
              <a:buNone/>
            </a:pPr>
            <a:r>
              <a:rPr lang="en-US" dirty="0" smtClean="0"/>
              <a:t>                   FRONT=REAR – 1</a:t>
            </a:r>
          </a:p>
          <a:p>
            <a:pPr>
              <a:buNone/>
            </a:pPr>
            <a:r>
              <a:rPr lang="en-US" dirty="0" smtClean="0"/>
              <a:t>                    else</a:t>
            </a:r>
          </a:p>
          <a:p>
            <a:pPr>
              <a:buNone/>
            </a:pPr>
            <a:r>
              <a:rPr lang="en-US" dirty="0" smtClean="0"/>
              <a:t>                            FRONT=FRONT + 1</a:t>
            </a:r>
          </a:p>
          <a:p>
            <a:pPr>
              <a:buNone/>
            </a:pPr>
            <a:r>
              <a:rPr lang="en-US" dirty="0" smtClean="0"/>
              <a:t>                      [End of if Structure ]</a:t>
            </a:r>
          </a:p>
          <a:p>
            <a:pPr>
              <a:buNone/>
            </a:pPr>
            <a:r>
              <a:rPr lang="en-US" dirty="0" smtClean="0"/>
              <a:t>Step  4:   [Finish]</a:t>
            </a:r>
          </a:p>
          <a:p>
            <a:pPr>
              <a:buNone/>
            </a:pPr>
            <a:r>
              <a:rPr lang="en-US" dirty="0" smtClean="0"/>
              <a:t>                 Exit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895600" y="1600200"/>
          <a:ext cx="2362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2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38800" y="388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35052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62600" y="312420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62600" y="266700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62600" y="236220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5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019800" y="25908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39000" y="2438400"/>
            <a:ext cx="1310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of Stack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list is an ordered collection of data.</a:t>
            </a:r>
          </a:p>
          <a:p>
            <a:r>
              <a:rPr lang="en-US" dirty="0" smtClean="0"/>
              <a:t>One way to use the list is sequential array.</a:t>
            </a:r>
          </a:p>
          <a:p>
            <a:r>
              <a:rPr lang="en-US" dirty="0" smtClean="0"/>
              <a:t>It easy to compute the address of an element for storage and retrieval purposes.</a:t>
            </a:r>
          </a:p>
          <a:p>
            <a:r>
              <a:rPr lang="en-US" dirty="0" smtClean="0"/>
              <a:t>It have certain limitations.</a:t>
            </a:r>
          </a:p>
          <a:p>
            <a:r>
              <a:rPr lang="en-US" dirty="0" smtClean="0"/>
              <a:t>If need for data structure in which data can be updated, inserted, and deleted continuously and the data should be in sorted  format at run time.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overcome these limitations linked Lists are used.</a:t>
            </a:r>
          </a:p>
          <a:p>
            <a:r>
              <a:rPr lang="en-US" dirty="0" smtClean="0"/>
              <a:t>In a link list the elements are logically adjacent needs not to be  physically adjacent in the memory but they should be linked or connected through a pointer. 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Link list or One way Link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link list is a dynamic data structure.</a:t>
            </a:r>
          </a:p>
          <a:p>
            <a:r>
              <a:rPr lang="en-US" dirty="0" smtClean="0"/>
              <a:t>For Example</a:t>
            </a:r>
          </a:p>
          <a:p>
            <a:r>
              <a:rPr lang="en-US" dirty="0" smtClean="0"/>
              <a:t>The size is not fixed and it will expand during program execution.</a:t>
            </a:r>
          </a:p>
          <a:p>
            <a:r>
              <a:rPr lang="en-US" dirty="0" smtClean="0"/>
              <a:t>It is linear data structure having unlimited elements, each element of a list is called a “node”.</a:t>
            </a:r>
          </a:p>
          <a:p>
            <a:r>
              <a:rPr lang="en-US" dirty="0" smtClean="0"/>
              <a:t>The node of one way link list have at least two fields, the first one is the data or Information field(more than one data fields can be used in a node to store information) which contain the actual data of a list and the other field is called field is a link field or next pointer field,</a:t>
            </a:r>
          </a:p>
          <a:p>
            <a:r>
              <a:rPr lang="en-US" dirty="0" smtClean="0"/>
              <a:t>Which contain the address or the next node of a link list.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 link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two link list each node is linked to both its successor and predecessor.</a:t>
            </a:r>
          </a:p>
          <a:p>
            <a:r>
              <a:rPr lang="en-US" dirty="0" smtClean="0"/>
              <a:t>Two way link list traversable from either direction.</a:t>
            </a:r>
          </a:p>
          <a:p>
            <a:r>
              <a:rPr lang="en-US" dirty="0" err="1" smtClean="0"/>
              <a:t>i.e</a:t>
            </a:r>
            <a:endParaRPr lang="en-US" dirty="0" smtClean="0"/>
          </a:p>
          <a:p>
            <a:r>
              <a:rPr lang="en-US" dirty="0" smtClean="0"/>
              <a:t>Forward and back word.</a:t>
            </a:r>
          </a:p>
          <a:p>
            <a:r>
              <a:rPr lang="en-US" dirty="0" smtClean="0"/>
              <a:t>Two way link list a node is divided into three parts.</a:t>
            </a:r>
            <a:endParaRPr lang="en-US" b="1" dirty="0" smtClean="0"/>
          </a:p>
          <a:p>
            <a:r>
              <a:rPr lang="en-US" b="1" dirty="0" smtClean="0"/>
              <a:t>Information parts: </a:t>
            </a:r>
            <a:r>
              <a:rPr lang="en-US" dirty="0" smtClean="0"/>
              <a:t>it contains the data of a node.</a:t>
            </a:r>
          </a:p>
          <a:p>
            <a:r>
              <a:rPr lang="en-US" b="1" dirty="0" smtClean="0"/>
              <a:t>Right or Next Pointer:</a:t>
            </a:r>
            <a:r>
              <a:rPr lang="en-US" dirty="0" smtClean="0"/>
              <a:t> It pointer to the successor node</a:t>
            </a:r>
          </a:p>
          <a:p>
            <a:r>
              <a:rPr lang="en-US" b="1" dirty="0" smtClean="0"/>
              <a:t>Left Or Previous Pointer:</a:t>
            </a:r>
            <a:r>
              <a:rPr lang="en-US" dirty="0" smtClean="0"/>
              <a:t> Pointer to the Predecessor node.</a:t>
            </a:r>
          </a:p>
          <a:p>
            <a:endParaRPr lang="en-US" b="1" dirty="0" smtClean="0"/>
          </a:p>
          <a:p>
            <a:pPr>
              <a:buNone/>
            </a:pP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62484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Right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0" y="2438400"/>
          <a:ext cx="838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3505200"/>
          <a:ext cx="2133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0" y="3505200"/>
          <a:ext cx="2133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477000" y="3505200"/>
          <a:ext cx="2057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543800" y="2514600"/>
          <a:ext cx="106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Elbow Connector 9"/>
          <p:cNvCxnSpPr/>
          <p:nvPr/>
        </p:nvCxnSpPr>
        <p:spPr>
          <a:xfrm rot="5400000">
            <a:off x="952500" y="2781300"/>
            <a:ext cx="7620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>
            <a:off x="8001000" y="2895600"/>
            <a:ext cx="762000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276600" y="3733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019800" y="3657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38200" y="1981200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772400" y="198120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31242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19600" y="31242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62800" y="31242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102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 link list with three nodes.</a:t>
            </a:r>
          </a:p>
          <a:p>
            <a:r>
              <a:rPr lang="en-US" dirty="0" smtClean="0"/>
              <a:t>Each has three parts.</a:t>
            </a:r>
          </a:p>
          <a:p>
            <a:r>
              <a:rPr lang="en-US" dirty="0" smtClean="0"/>
              <a:t>The left part contains the address of predecessor node.</a:t>
            </a:r>
          </a:p>
          <a:p>
            <a:r>
              <a:rPr lang="en-US" dirty="0" smtClean="0"/>
              <a:t> while the right part contains the address of the successor node.</a:t>
            </a:r>
          </a:p>
          <a:p>
            <a:r>
              <a:rPr lang="en-US" dirty="0" smtClean="0"/>
              <a:t>The information part contains the information about the elements.</a:t>
            </a:r>
          </a:p>
          <a:p>
            <a:r>
              <a:rPr lang="en-US" dirty="0" smtClean="0"/>
              <a:t>There are two pointers also used.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i.e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and last .</a:t>
            </a:r>
          </a:p>
          <a:p>
            <a:r>
              <a:rPr lang="en-US" dirty="0" smtClean="0"/>
              <a:t>The first pointer: Pointes to the first or start node of the two way link list.</a:t>
            </a:r>
          </a:p>
          <a:p>
            <a:r>
              <a:rPr lang="en-US" dirty="0" smtClean="0"/>
              <a:t>Last pointer: Pointes to the last or end node of the two way link list.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node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: is the </a:t>
            </a:r>
            <a:r>
              <a:rPr lang="en-US" dirty="0" err="1" smtClean="0"/>
              <a:t>int</a:t>
            </a:r>
            <a:r>
              <a:rPr lang="en-US" dirty="0" smtClean="0"/>
              <a:t> type and is used to store integer values in the node.</a:t>
            </a:r>
          </a:p>
          <a:p>
            <a:r>
              <a:rPr lang="en-US" dirty="0" smtClean="0"/>
              <a:t>Left: as a pointer to the left node, it is used to store the memory addresses.</a:t>
            </a:r>
          </a:p>
          <a:p>
            <a:r>
              <a:rPr lang="en-US" dirty="0" smtClean="0"/>
              <a:t>It contains the memory address of the predecessor node of list.</a:t>
            </a:r>
          </a:p>
          <a:p>
            <a:r>
              <a:rPr lang="en-US" dirty="0" smtClean="0"/>
              <a:t>Right : as a pointer to the right node.</a:t>
            </a:r>
          </a:p>
          <a:p>
            <a:r>
              <a:rPr lang="en-US" dirty="0" smtClean="0"/>
              <a:t>It is used to store the memory addresses, it contains the memory address of the successor node </a:t>
            </a:r>
            <a:r>
              <a:rPr lang="en-US" smtClean="0"/>
              <a:t>of list. </a:t>
            </a: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and Sorting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 </a:t>
            </a:r>
          </a:p>
          <a:p>
            <a:r>
              <a:rPr lang="en-US" dirty="0" smtClean="0"/>
              <a:t>The process of finding a specific data item or record from a list is called searching.</a:t>
            </a:r>
          </a:p>
          <a:p>
            <a:r>
              <a:rPr lang="en-US" dirty="0" smtClean="0"/>
              <a:t>                              OR</a:t>
            </a:r>
          </a:p>
          <a:p>
            <a:r>
              <a:rPr lang="en-US" dirty="0" smtClean="0"/>
              <a:t>It is the process by which we can find the specific location of a given item in a list.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a telephone number in a telephone directory is called searching.</a:t>
            </a:r>
          </a:p>
          <a:p>
            <a:r>
              <a:rPr lang="en-US" dirty="0" smtClean="0"/>
              <a:t>1. Internal search: the search in which the whole list resides in the main memory is called internal search.</a:t>
            </a:r>
          </a:p>
          <a:p>
            <a:r>
              <a:rPr lang="en-US" dirty="0" smtClean="0"/>
              <a:t>2. External Search: the search in which the most of the list resides in the secondary memory is called External Search.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can be implemented in to two ways.</a:t>
            </a:r>
          </a:p>
          <a:p>
            <a:r>
              <a:rPr lang="en-US" dirty="0" smtClean="0"/>
              <a:t>1 Static </a:t>
            </a:r>
          </a:p>
          <a:p>
            <a:r>
              <a:rPr lang="en-US" dirty="0" smtClean="0"/>
              <a:t>2 Dynamic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Cases element found.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b="1" dirty="0" smtClean="0"/>
              <a:t>Best Case: </a:t>
            </a:r>
            <a:r>
              <a:rPr lang="en-US" dirty="0" smtClean="0"/>
              <a:t>the best case is that in which the element is found during the first comparison.</a:t>
            </a:r>
          </a:p>
          <a:p>
            <a:r>
              <a:rPr lang="en-US" dirty="0" smtClean="0"/>
              <a:t>2. </a:t>
            </a:r>
            <a:r>
              <a:rPr lang="en-US" b="1" dirty="0" smtClean="0"/>
              <a:t>Worst Case: </a:t>
            </a:r>
            <a:r>
              <a:rPr lang="en-US" dirty="0" smtClean="0"/>
              <a:t>the worst case is that in which the element is found only at the end or the last comparison or not found.</a:t>
            </a:r>
          </a:p>
          <a:p>
            <a:r>
              <a:rPr lang="en-US" dirty="0" smtClean="0"/>
              <a:t>3. </a:t>
            </a:r>
            <a:r>
              <a:rPr lang="en-US" b="1" dirty="0" smtClean="0"/>
              <a:t>Average Case: </a:t>
            </a:r>
            <a:r>
              <a:rPr lang="en-US" dirty="0" smtClean="0"/>
              <a:t>the average case is that in which the element is found in comparisons more then best case but less then worst case.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Techniques used of Searching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or Sequential Search.</a:t>
            </a:r>
          </a:p>
          <a:p>
            <a:r>
              <a:rPr lang="en-US" dirty="0" smtClean="0"/>
              <a:t>Binary Search.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It is also called a sequential search.</a:t>
            </a:r>
          </a:p>
          <a:p>
            <a:r>
              <a:rPr lang="en-US" dirty="0" smtClean="0"/>
              <a:t>It finds the element sequentially in a list.</a:t>
            </a:r>
          </a:p>
          <a:p>
            <a:r>
              <a:rPr lang="en-US" dirty="0" smtClean="0"/>
              <a:t>No matter whether list is sorted or unsorted.</a:t>
            </a:r>
          </a:p>
          <a:p>
            <a:r>
              <a:rPr lang="en-US" dirty="0" smtClean="0"/>
              <a:t>It start the sorting process from the 1</a:t>
            </a:r>
            <a:r>
              <a:rPr lang="en-US" baseline="30000" dirty="0" smtClean="0"/>
              <a:t>st</a:t>
            </a:r>
            <a:r>
              <a:rPr lang="en-US" dirty="0" smtClean="0"/>
              <a:t> element and continuous until the element is found or the element whose value is greater than the value being searched.</a:t>
            </a:r>
          </a:p>
          <a:p>
            <a:r>
              <a:rPr lang="en-US" dirty="0" smtClean="0"/>
              <a:t>                                  OR</a:t>
            </a:r>
          </a:p>
          <a:p>
            <a:r>
              <a:rPr lang="en-US" dirty="0" smtClean="0"/>
              <a:t>If the list is unsorted searching started from 1</a:t>
            </a:r>
            <a:r>
              <a:rPr lang="en-US" baseline="30000" dirty="0" smtClean="0"/>
              <a:t>st</a:t>
            </a:r>
            <a:r>
              <a:rPr lang="en-US" dirty="0" smtClean="0"/>
              <a:t> location and continuous until the element is found or the end of the list is reached.</a:t>
            </a:r>
          </a:p>
          <a:p>
            <a:r>
              <a:rPr lang="en-US" dirty="0" smtClean="0"/>
              <a:t>It is a very slow process .</a:t>
            </a:r>
          </a:p>
          <a:p>
            <a:r>
              <a:rPr lang="en-US" dirty="0" smtClean="0"/>
              <a:t>It is used to a small amounts of data .</a:t>
            </a:r>
          </a:p>
          <a:p>
            <a:r>
              <a:rPr lang="en-US" dirty="0" smtClean="0"/>
              <a:t>It is not recommended for a large amount of data.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of  linear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search provide complexity for finding an element in an array because linear search is a step-by- step process.</a:t>
            </a:r>
          </a:p>
          <a:p>
            <a:r>
              <a:rPr lang="en-US" dirty="0" smtClean="0"/>
              <a:t>It specific element is compared with each element of array.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cases complexity in linear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It is possible that required element occurs at the end of the array.</a:t>
            </a:r>
          </a:p>
          <a:p>
            <a:r>
              <a:rPr lang="en-US" dirty="0" smtClean="0"/>
              <a:t>Linear search  consumes more time. </a:t>
            </a:r>
          </a:p>
          <a:p>
            <a:r>
              <a:rPr lang="en-US" dirty="0" smtClean="0"/>
              <a:t>2. it is also possible that required element is not present in the given array.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element is at first position in array then only one comparison will only one comparison</a:t>
            </a:r>
          </a:p>
          <a:p>
            <a:r>
              <a:rPr lang="en-US" dirty="0" smtClean="0"/>
              <a:t>If the element to found is at last position we have to make n comparisons.</a:t>
            </a:r>
          </a:p>
          <a:p>
            <a:r>
              <a:rPr lang="en-US" dirty="0" smtClean="0"/>
              <a:t>If it is equally likely to appear at any array position a successful search will take (on the Average )(n+1)/2 comparisons,</a:t>
            </a:r>
          </a:p>
          <a:p>
            <a:r>
              <a:rPr lang="en-US" dirty="0" smtClean="0"/>
              <a:t>And an unsuccessful search will take n comparisons, in any case number of comparisons will be O(n).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Suppose </a:t>
            </a:r>
            <a:r>
              <a:rPr lang="en-US" dirty="0" err="1" smtClean="0"/>
              <a:t>p</a:t>
            </a:r>
            <a:r>
              <a:rPr lang="en-US" sz="1100" dirty="0" err="1" smtClean="0"/>
              <a:t>k</a:t>
            </a:r>
            <a:r>
              <a:rPr lang="en-US" sz="1100" dirty="0" smtClean="0"/>
              <a:t>  </a:t>
            </a:r>
            <a:r>
              <a:rPr lang="en-US" sz="2800" dirty="0" smtClean="0"/>
              <a:t>is the probability that an ITEM appear in A[k] </a:t>
            </a:r>
          </a:p>
          <a:p>
            <a:r>
              <a:rPr lang="en-US" sz="2800" dirty="0" smtClean="0"/>
              <a:t>Suppose q is the probability of that ITEM does not appear in A.(then p1+ p2+………….</a:t>
            </a:r>
            <a:r>
              <a:rPr lang="en-US" sz="2800" dirty="0" err="1" smtClean="0"/>
              <a:t>pn</a:t>
            </a:r>
            <a:r>
              <a:rPr lang="en-US" sz="2800" dirty="0" smtClean="0"/>
              <a:t> + q=1)</a:t>
            </a:r>
          </a:p>
          <a:p>
            <a:r>
              <a:rPr lang="en-US" sz="2800" dirty="0" smtClean="0"/>
              <a:t>The algorithm uses k comparisons when ITEM appear in A[k]</a:t>
            </a:r>
          </a:p>
          <a:p>
            <a:r>
              <a:rPr lang="en-US" sz="2800" dirty="0" smtClean="0"/>
              <a:t>The Average number of comparisons is,</a:t>
            </a:r>
          </a:p>
          <a:p>
            <a:r>
              <a:rPr lang="en-US" sz="2800" dirty="0" smtClean="0"/>
              <a:t>f(n) = 1* p1+p2+………….</a:t>
            </a:r>
            <a:r>
              <a:rPr lang="en-US" sz="2800" dirty="0" err="1" smtClean="0"/>
              <a:t>n.pn</a:t>
            </a:r>
            <a:r>
              <a:rPr lang="en-US" sz="2800" dirty="0" smtClean="0"/>
              <a:t>+(n+1)*q</a:t>
            </a:r>
          </a:p>
          <a:p>
            <a:r>
              <a:rPr lang="en-US" sz="2800" dirty="0" smtClean="0"/>
              <a:t>Suppose q is very small and ITEM appears will equal probability in each element of A. </a:t>
            </a:r>
          </a:p>
          <a:p>
            <a:r>
              <a:rPr lang="en-US" sz="2800" dirty="0" smtClean="0"/>
              <a:t>Then q=0 and Pi =1/n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f(n) =1*(1/n)+2*(1/n)+……………..n*(1/n)+(n+1)*0</a:t>
            </a:r>
          </a:p>
          <a:p>
            <a:r>
              <a:rPr lang="en-US" dirty="0" smtClean="0"/>
              <a:t>(1+2+3………..+n)*1/n</a:t>
            </a:r>
          </a:p>
          <a:p>
            <a:r>
              <a:rPr lang="en-US" dirty="0" smtClean="0"/>
              <a:t>((n*(n+1))/2)*(1/n)</a:t>
            </a:r>
          </a:p>
          <a:p>
            <a:r>
              <a:rPr lang="en-US" dirty="0" smtClean="0"/>
              <a:t>(n+1)/2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most efficient searching technique for searching an element in a sorted list.</a:t>
            </a:r>
          </a:p>
          <a:p>
            <a:r>
              <a:rPr lang="en-US" dirty="0" smtClean="0"/>
              <a:t>First we find the middle index of the list, compare element with the middle of the list.</a:t>
            </a:r>
          </a:p>
          <a:p>
            <a:r>
              <a:rPr lang="en-US" dirty="0" smtClean="0"/>
              <a:t>If they are equal , the search is successful , otherwise </a:t>
            </a:r>
          </a:p>
          <a:p>
            <a:r>
              <a:rPr lang="en-US" dirty="0" smtClean="0"/>
              <a:t>If the element is greater than the middle the right array will be searched. </a:t>
            </a:r>
          </a:p>
          <a:p>
            <a:r>
              <a:rPr lang="en-US" dirty="0" smtClean="0"/>
              <a:t>If the element is less than the middle left side of array will be searched in similar way.. 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of 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having N numbers of filled memory location.</a:t>
            </a:r>
          </a:p>
          <a:p>
            <a:r>
              <a:rPr lang="en-US" dirty="0" smtClean="0"/>
              <a:t>BEG, AND </a:t>
            </a:r>
            <a:r>
              <a:rPr lang="en-US" dirty="0" err="1" smtClean="0"/>
              <a:t>and</a:t>
            </a:r>
            <a:r>
              <a:rPr lang="en-US" dirty="0" smtClean="0"/>
              <a:t> MID variables are used to store array index numbers.</a:t>
            </a:r>
          </a:p>
          <a:p>
            <a:r>
              <a:rPr lang="en-US" dirty="0" smtClean="0"/>
              <a:t>Step 1: [initialization]</a:t>
            </a:r>
          </a:p>
          <a:p>
            <a:pPr>
              <a:buNone/>
            </a:pPr>
            <a:r>
              <a:rPr lang="en-US" dirty="0" smtClean="0"/>
              <a:t>               BEG = LB &amp; END = UB</a:t>
            </a:r>
          </a:p>
          <a:p>
            <a:pPr>
              <a:buNone/>
            </a:pPr>
            <a:r>
              <a:rPr lang="en-US" dirty="0" smtClean="0"/>
              <a:t>  Step 2: [Starting search]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Repeat step 3, 4 &amp; 5……….While (BEG&lt;=END)</a:t>
            </a:r>
          </a:p>
          <a:p>
            <a:pPr>
              <a:buNone/>
            </a:pPr>
            <a:r>
              <a:rPr lang="en-US" dirty="0" smtClean="0"/>
              <a:t>  Step 3: [Calculate MID]</a:t>
            </a:r>
          </a:p>
          <a:p>
            <a:pPr>
              <a:buNone/>
            </a:pPr>
            <a:r>
              <a:rPr lang="en-US" dirty="0" smtClean="0"/>
              <a:t>                MID = INT ((BEG+END)/2) 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implementation of stack is done through the linear array.</a:t>
            </a:r>
          </a:p>
          <a:p>
            <a:r>
              <a:rPr lang="en-US" dirty="0" smtClean="0"/>
              <a:t>A pointer variable which contains the location of the Top element of the stack and also a variable MAXSTK which give the maximum number of elements that can be inserted or pushed on the stack.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Step 4: [Check element]</a:t>
            </a:r>
          </a:p>
          <a:p>
            <a:pPr>
              <a:buNone/>
            </a:pPr>
            <a:r>
              <a:rPr lang="en-US" dirty="0" smtClean="0"/>
              <a:t>               if (ITEM == A[MID] then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     Break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[End of if structure]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Step 5: [Set BEG &amp; END]</a:t>
            </a:r>
          </a:p>
          <a:p>
            <a:pPr>
              <a:buNone/>
            </a:pPr>
            <a:r>
              <a:rPr lang="en-US" dirty="0" smtClean="0"/>
              <a:t>           If (ITEM &lt; A[MID]) then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END = MID - 1</a:t>
            </a:r>
          </a:p>
          <a:p>
            <a:pPr>
              <a:buNone/>
            </a:pPr>
            <a:r>
              <a:rPr lang="en-US" dirty="0" smtClean="0"/>
              <a:t>                      else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BEG = MID + 1</a:t>
            </a:r>
          </a:p>
          <a:p>
            <a:pPr>
              <a:buNone/>
            </a:pPr>
            <a:r>
              <a:rPr lang="en-US" dirty="0" smtClean="0"/>
              <a:t>             [End of if structure]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 6: [Display message]</a:t>
            </a:r>
          </a:p>
          <a:p>
            <a:pPr>
              <a:buNone/>
            </a:pPr>
            <a:r>
              <a:rPr lang="en-US" dirty="0" smtClean="0"/>
              <a:t>            if (ITME == A[MID]) then</a:t>
            </a:r>
          </a:p>
          <a:p>
            <a:pPr>
              <a:buNone/>
            </a:pPr>
            <a:r>
              <a:rPr lang="en-US" dirty="0" smtClean="0"/>
              <a:t>                Write (“Element Found At Location” ,MID)</a:t>
            </a:r>
          </a:p>
          <a:p>
            <a:pPr>
              <a:buNone/>
            </a:pPr>
            <a:r>
              <a:rPr lang="en-US" dirty="0" smtClean="0"/>
              <a:t>      Else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Write (“ Element Not Found”)</a:t>
            </a:r>
          </a:p>
          <a:p>
            <a:pPr>
              <a:buNone/>
            </a:pPr>
            <a:r>
              <a:rPr lang="en-US" dirty="0" smtClean="0"/>
              <a:t>                  [End of if structure]</a:t>
            </a:r>
          </a:p>
          <a:p>
            <a:pPr>
              <a:buNone/>
            </a:pPr>
            <a:r>
              <a:rPr lang="en-US" dirty="0" smtClean="0"/>
              <a:t>Step 7: [Finish]</a:t>
            </a:r>
          </a:p>
          <a:p>
            <a:pPr>
              <a:buNone/>
            </a:pPr>
            <a:r>
              <a:rPr lang="en-US" dirty="0" smtClean="0"/>
              <a:t>                Exit 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of binary 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The number of comparisons to locate ITEM in array A.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where A contains n elements measures the complexity.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Observe that each comparison reduce the sample size in half.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Required at most f(n) comparisons to locate item.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2</a:t>
            </a:r>
            <a:r>
              <a:rPr lang="en-US" sz="1800" dirty="0" smtClean="0"/>
              <a:t>f(n) &gt; n or 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Equivalently f(n) = [log</a:t>
            </a:r>
            <a:r>
              <a:rPr lang="en-US" sz="1800" dirty="0" smtClean="0"/>
              <a:t>2</a:t>
            </a:r>
            <a:r>
              <a:rPr lang="en-US" sz="2400" dirty="0" smtClean="0"/>
              <a:t>n] + 1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 running time for the worst case is approximately equal to log</a:t>
            </a:r>
            <a:r>
              <a:rPr lang="en-US" sz="1800" dirty="0" smtClean="0"/>
              <a:t>2 </a:t>
            </a:r>
            <a:r>
              <a:rPr lang="en-US" sz="2400" dirty="0" smtClean="0"/>
              <a:t>n or O(Log</a:t>
            </a:r>
            <a:r>
              <a:rPr lang="en-US" sz="1800" dirty="0" smtClean="0"/>
              <a:t>2</a:t>
            </a:r>
            <a:r>
              <a:rPr lang="en-US" sz="2400" dirty="0" smtClean="0"/>
              <a:t> n).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 average case is approximately equal to the running time for the worst case. 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Binary 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 binary search require two conditions.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First is the list must be stored.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Second is One must have direct access to the middle elements in any sub list.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But keeping data in a sorted array is normally very expensive, when there are many insertions and deletions.</a:t>
            </a: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85800" y="2971800"/>
          <a:ext cx="82295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4400" y="25908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2590800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25908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19400" y="25908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2590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38600" y="25908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48200" y="25908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57800" y="25908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67400" y="2590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77000" y="2590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86600" y="25908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72400" y="25908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458200" y="25908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90600" y="4267200"/>
            <a:ext cx="6618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 =50 </a:t>
            </a:r>
          </a:p>
          <a:p>
            <a:pPr marL="342900" indent="-342900">
              <a:buAutoNum type="arabicPeriod"/>
            </a:pPr>
            <a:r>
              <a:rPr lang="en-US" dirty="0" smtClean="0"/>
              <a:t>BEG =0   &amp; END = 12                          MID = (0 +12)/2  = 6 so 70</a:t>
            </a:r>
          </a:p>
          <a:p>
            <a:pPr marL="342900" indent="-342900">
              <a:buAutoNum type="arabicPeriod"/>
            </a:pPr>
            <a:r>
              <a:rPr lang="en-US" dirty="0" smtClean="0"/>
              <a:t>Since  50&lt;70          so                             END =MID – 1 = 5 </a:t>
            </a: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 = (0+5)/2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2.5     2 so A[MID]= 30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3.   since 5&gt;30 so BEG = MID + 1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                     = 2 + 1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                       = 3</a:t>
            </a:r>
          </a:p>
          <a:p>
            <a:pPr>
              <a:buNone/>
            </a:pPr>
            <a:r>
              <a:rPr lang="en-US" dirty="0" smtClean="0"/>
              <a:t>          MID = (3 + 5)/2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= 4 so   A[MID] = 50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we have found ITEM at location 4.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2133600"/>
          <a:ext cx="8229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259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259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43200" y="259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259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00600" y="259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67400" y="259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34200" y="259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01000" y="259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00800" y="37338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981200" y="36576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3" name="Straight Connector 22"/>
          <p:cNvCxnSpPr>
            <a:stCxn id="19" idx="3"/>
          </p:cNvCxnSpPr>
          <p:nvPr/>
        </p:nvCxnSpPr>
        <p:spPr>
          <a:xfrm>
            <a:off x="2667000" y="3810000"/>
            <a:ext cx="129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8" idx="2"/>
          </p:cNvCxnSpPr>
          <p:nvPr/>
        </p:nvCxnSpPr>
        <p:spPr>
          <a:xfrm rot="16200000" flipV="1">
            <a:off x="3536688" y="3384287"/>
            <a:ext cx="849868" cy="1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8" idx="3"/>
          </p:cNvCxnSpPr>
          <p:nvPr/>
        </p:nvCxnSpPr>
        <p:spPr>
          <a:xfrm>
            <a:off x="7315200" y="38862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4" idx="2"/>
          </p:cNvCxnSpPr>
          <p:nvPr/>
        </p:nvCxnSpPr>
        <p:spPr>
          <a:xfrm rot="16200000" flipV="1">
            <a:off x="7689588" y="3422387"/>
            <a:ext cx="926068" cy="1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19200" y="3657600"/>
            <a:ext cx="5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34000" y="3733800"/>
            <a:ext cx="96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MAXSTK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038600" y="167640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 can also be used for implementation of stack.</a:t>
            </a:r>
          </a:p>
          <a:p>
            <a:r>
              <a:rPr lang="en-US" dirty="0" smtClean="0"/>
              <a:t>The link list is an example of this implementation.</a:t>
            </a:r>
          </a:p>
          <a:p>
            <a:r>
              <a:rPr lang="en-US" dirty="0" smtClean="0"/>
              <a:t>Pointer implementation at run time, there is no restriction on the number of elements.</a:t>
            </a:r>
          </a:p>
          <a:p>
            <a:r>
              <a:rPr lang="en-US" dirty="0" smtClean="0"/>
              <a:t>The stack may be expandable.</a:t>
            </a:r>
          </a:p>
          <a:p>
            <a:r>
              <a:rPr lang="en-US" dirty="0" smtClean="0"/>
              <a:t>The memory is efficiently utilized with pointer.</a:t>
            </a:r>
          </a:p>
          <a:p>
            <a:r>
              <a:rPr lang="en-US" dirty="0" smtClean="0"/>
              <a:t>Memory is allocated only when element is pushes to the stack.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of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stack: this operation creates an empty stack.</a:t>
            </a:r>
          </a:p>
          <a:p>
            <a:r>
              <a:rPr lang="en-US" dirty="0" smtClean="0"/>
              <a:t>Pushed: when a new item is inserted into the Top of the  stack is called push.</a:t>
            </a:r>
          </a:p>
          <a:p>
            <a:r>
              <a:rPr lang="en-US" dirty="0" smtClean="0"/>
              <a:t>POP: when an item or element is  removed from the top of the stack is called POP.</a:t>
            </a:r>
          </a:p>
          <a:p>
            <a:r>
              <a:rPr lang="en-US" dirty="0" smtClean="0"/>
              <a:t>Empty: return true if stack contains no elements other wise false.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555</TotalTime>
  <Words>3955</Words>
  <Application>Microsoft Office PowerPoint</Application>
  <PresentationFormat>On-screen Show (4:3)</PresentationFormat>
  <Paragraphs>634</Paragraphs>
  <Slides>65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Flow</vt:lpstr>
      <vt:lpstr> ICMS DEGREE COLLEGE </vt:lpstr>
      <vt:lpstr>Stack</vt:lpstr>
      <vt:lpstr>stack</vt:lpstr>
      <vt:lpstr>example</vt:lpstr>
      <vt:lpstr>Stack Implementation</vt:lpstr>
      <vt:lpstr>Static implementation</vt:lpstr>
      <vt:lpstr>example</vt:lpstr>
      <vt:lpstr>Dynamic Implementation</vt:lpstr>
      <vt:lpstr>Operation of Stack</vt:lpstr>
      <vt:lpstr>PUSH Operation </vt:lpstr>
      <vt:lpstr>example</vt:lpstr>
      <vt:lpstr>PUSH,(Stack, Top, Maxstk, Item) Algorithm for push</vt:lpstr>
      <vt:lpstr>POP Operation</vt:lpstr>
      <vt:lpstr>Example</vt:lpstr>
      <vt:lpstr>POP Algorithm</vt:lpstr>
      <vt:lpstr>INFIX, PREFIX, POSTFIX</vt:lpstr>
      <vt:lpstr>Conversions Using Stack</vt:lpstr>
      <vt:lpstr>Conversion From Infix to Postfix By Using Hand  Inspection method</vt:lpstr>
      <vt:lpstr>Example</vt:lpstr>
      <vt:lpstr>Example from Infix to Prefix Using Hand Inspection method</vt:lpstr>
      <vt:lpstr>Conversion from postfix to Infix By hand Inspection Method</vt:lpstr>
      <vt:lpstr>Example </vt:lpstr>
      <vt:lpstr>Conversion from Prefix to Infix Hand Inspection Method</vt:lpstr>
      <vt:lpstr>Example </vt:lpstr>
      <vt:lpstr>Conversion from postfix to prefix</vt:lpstr>
      <vt:lpstr>Postfix to Prefix Algorithm</vt:lpstr>
      <vt:lpstr>Example  ABC*+D-</vt:lpstr>
      <vt:lpstr>Conversion from Prefix to postfix</vt:lpstr>
      <vt:lpstr>Prefix to postfix  Algorithm</vt:lpstr>
      <vt:lpstr>Example  we have a prefix expression         -+A*BCD when reverse DCB*A+-</vt:lpstr>
      <vt:lpstr>Queues</vt:lpstr>
      <vt:lpstr>Computer system queue</vt:lpstr>
      <vt:lpstr>Example </vt:lpstr>
      <vt:lpstr>Operation of Queue</vt:lpstr>
      <vt:lpstr>Example </vt:lpstr>
      <vt:lpstr>example</vt:lpstr>
      <vt:lpstr>EXAMPLE</vt:lpstr>
      <vt:lpstr>Algorithm of insertion</vt:lpstr>
      <vt:lpstr>Algorithm of Deletion</vt:lpstr>
      <vt:lpstr>Link Lists</vt:lpstr>
      <vt:lpstr>Link list</vt:lpstr>
      <vt:lpstr>Single Link list or One way Link List</vt:lpstr>
      <vt:lpstr>Two Way link List</vt:lpstr>
      <vt:lpstr>Example </vt:lpstr>
      <vt:lpstr>Example </vt:lpstr>
      <vt:lpstr>i.e</vt:lpstr>
      <vt:lpstr>Structure node </vt:lpstr>
      <vt:lpstr>Searching and Sorting </vt:lpstr>
      <vt:lpstr>Example</vt:lpstr>
      <vt:lpstr>Three Cases element found.</vt:lpstr>
      <vt:lpstr>Two Techniques used of Searching </vt:lpstr>
      <vt:lpstr>Linear Search</vt:lpstr>
      <vt:lpstr>Complexity of  linear search</vt:lpstr>
      <vt:lpstr>Two cases complexity in linear search</vt:lpstr>
      <vt:lpstr>Linear search</vt:lpstr>
      <vt:lpstr>Linear search</vt:lpstr>
      <vt:lpstr>Linear search</vt:lpstr>
      <vt:lpstr>Binary Searching </vt:lpstr>
      <vt:lpstr>Algorithm of binary search</vt:lpstr>
      <vt:lpstr>               Algorithm </vt:lpstr>
      <vt:lpstr>                   Algorithm</vt:lpstr>
      <vt:lpstr>Complexity of binary  search</vt:lpstr>
      <vt:lpstr>Limitations of Binary Search </vt:lpstr>
      <vt:lpstr>Example </vt:lpstr>
      <vt:lpstr>Example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MZ95</dc:creator>
  <cp:lastModifiedBy>MZ95</cp:lastModifiedBy>
  <cp:revision>59</cp:revision>
  <dcterms:created xsi:type="dcterms:W3CDTF">2017-12-12T16:02:27Z</dcterms:created>
  <dcterms:modified xsi:type="dcterms:W3CDTF">2018-01-15T16:53:08Z</dcterms:modified>
</cp:coreProperties>
</file>