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Stole Z.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9542C5E-7752-499C-BDEB-8ED4195DF0C2}">
  <a:tblStyle styleId="{59542C5E-7752-499C-BDEB-8ED4195DF0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aleway-regular.fntdata"/><Relationship Id="rId16" Type="http://schemas.openxmlformats.org/officeDocument/2006/relationships/slide" Target="slides/slide9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6-24T00:26:08.865">
    <p:pos x="2041" y="716"/>
    <p:text>Hi Emiliano, I saw you're a Digital Product Content Coordinator at INTERSPORT. We've developed an AI plugin for PimCore that automatically turns product images into SEO-friendly descriptions. Would you be interested in a quick demo to see how it can streamline your product content?</p:text>
  </p:cm>
  <p:cm authorId="0" idx="2" dt="2025-06-24T00:22:27.400">
    <p:pos x="2041" y="816"/>
    <p:text>Hi Dennis,
I wanted to share a new AI plugin that creates SEO-friendly descriptions from product images directly within PimCore. It could really streamline content creation for Duux. Would you be interested in a quick demo?</p:text>
  </p:cm>
  <p:cm authorId="0" idx="3" dt="2025-06-24T00:29:48.787">
    <p:pos x="2041" y="916"/>
    <p:text>Hi Mark I hope you're having a great week! I wanted to reach out and offer you a quick demo of our AI plugin for PimCore. It automatically turns product images into SEO-friendly descriptions, which can really boost your product visibility. Let me know if you're interested!</p:text>
  </p:cm>
  <p:cm authorId="0" idx="4" dt="2025-06-24T00:28:03.010">
    <p:pos x="2041" y="1016"/>
    <p:text>Hi Rhyen, I wanted to share a cool AI plugin for PimCore that automatically turns product images into SEO-friendly descriptions. It can really boost your product visibility and save time on content creation. Would you be interested in a quick demo to see how it works?</p:text>
  </p:cm>
  <p:cm authorId="0" idx="5" dt="2025-06-24T00:32:19.503">
    <p:pos x="2041" y="1116"/>
    <p:text>Hi Eugene, I noticed you're a Product Owner at LW Cosmetic. We've developed an AI plugin for PimCore that turns product images into SEO-friendly descriptions, saving time and boosting your online visibility. Would you be open to a quick demo?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a9d31ff3e_0_6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a9d31ff3e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a9d31ff3e_0_7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a9d31ff3e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a9d31ff3e_0_7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a9d31ff3e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a9d31ff3e_0_7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a9d31ff3e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147875" y="149975"/>
            <a:ext cx="4353300" cy="49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600"/>
              <a:t>1-Week GTM Sprint Plan  AI Image-to-Description Plugin for PimCore</a:t>
            </a:r>
            <a:endParaRPr sz="3100"/>
          </a:p>
        </p:txBody>
      </p:sp>
      <p:sp>
        <p:nvSpPr>
          <p:cNvPr id="73" name="Google Shape;73;p13"/>
          <p:cNvSpPr txBox="1"/>
          <p:nvPr>
            <p:ph idx="2" type="body"/>
          </p:nvPr>
        </p:nvSpPr>
        <p:spPr>
          <a:xfrm>
            <a:off x="4939500" y="285350"/>
            <a:ext cx="3837000" cy="47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sprint is designed to generate qualified leads for an AI plugin that turns product images into SEO-optimized descriptions. </a:t>
            </a:r>
            <a:br>
              <a:rPr lang="en"/>
            </a:br>
            <a:r>
              <a:rPr lang="en"/>
              <a:t>We’ll use automated outreach, AI personalization, and multi-channel delivery to validate product-market fit and create a repeatable outbound pipeline.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Stole Zahov • 22.06.202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478750" y="502325"/>
            <a:ext cx="4375800" cy="4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Ideal Customer Profile (ICP)</a:t>
            </a:r>
            <a:endParaRPr sz="2100"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96750" y="548850"/>
            <a:ext cx="3144900" cy="4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Company Type: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50–500 employees eCommerce businesses managing large product catalogs</a:t>
            </a:r>
            <a:endParaRPr sz="16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Industry: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Fashion, Consumer Electronics, Furniture, Beauty, etc.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Tech Stack: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PimCore PIM users (or similar PIM solutions)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Pain Point: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Product teams spend too much time writing descriptions manually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Decision Makers: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E-commerce Manager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Head of Product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Digital Operations Manager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Content Lead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CTO 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Built using </a:t>
            </a: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Clay + OpenAI enrichment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filtered for PimCore relevance with personalized message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4"/>
          <p:cNvSpPr txBox="1"/>
          <p:nvPr>
            <p:ph idx="2" type="body"/>
          </p:nvPr>
        </p:nvSpPr>
        <p:spPr>
          <a:xfrm>
            <a:off x="4693300" y="1211350"/>
            <a:ext cx="40287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81" name="Google Shape;81;p14"/>
          <p:cNvGraphicFramePr/>
          <p:nvPr/>
        </p:nvGraphicFramePr>
        <p:xfrm>
          <a:off x="3241650" y="113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{59542C5E-7752-499C-BDEB-8ED4195DF0C2}</a:tableStyleId>
              </a:tblPr>
              <a:tblGrid>
                <a:gridCol w="943200"/>
                <a:gridCol w="943200"/>
                <a:gridCol w="943200"/>
                <a:gridCol w="943200"/>
                <a:gridCol w="943200"/>
                <a:gridCol w="943200"/>
              </a:tblGrid>
              <a:tr h="342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Name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Company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Role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Linkedin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E-mail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Message</a:t>
                      </a:r>
                      <a:endParaRPr sz="900"/>
                    </a:p>
                  </a:txBody>
                  <a:tcPr marT="91425" marB="0" marR="91425" marL="91425"/>
                </a:tc>
              </a:tr>
              <a:tr h="706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Dennis Wessels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Duux BV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E-commerce Manager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https://www.linkedin.com/in/dennis-wessels-b598697/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dennis.wessels@duux.com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Message</a:t>
                      </a:r>
                      <a:endParaRPr sz="9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0" marR="91425" marL="91425"/>
                </a:tc>
              </a:tr>
              <a:tr h="50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Emiliano Vargas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INTERSPORT Group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Digital Product Content Coordinator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https://www.linkedin.com/in/emiliano-vargas-campuzano/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emiliano.vargas@intersport.com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Message</a:t>
                      </a:r>
                      <a:endParaRPr sz="900"/>
                    </a:p>
                  </a:txBody>
                  <a:tcPr marT="91425" marB="0" marR="91425" marL="91425"/>
                </a:tc>
              </a:tr>
              <a:tr h="50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Rhyen Clevenger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Lumens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Senior Product Content Publisher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https://www.linkedin.com/in/rhyen-clevenger-10775342/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rclevenger@lumens.com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Message</a:t>
                      </a:r>
                      <a:endParaRPr sz="900"/>
                    </a:p>
                  </a:txBody>
                  <a:tcPr marT="91425" marB="0" marR="91425" marL="91425"/>
                </a:tc>
              </a:tr>
              <a:tr h="50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Mark Canty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Superfood Market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E-commerce Technical Operations Manager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https://www.linkedin.com/in/mcanty/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mark.canty@superfood-market.com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Message</a:t>
                      </a:r>
                      <a:endParaRPr sz="900"/>
                    </a:p>
                  </a:txBody>
                  <a:tcPr marT="91425" marB="0" marR="91425" marL="91425"/>
                </a:tc>
              </a:tr>
              <a:tr h="50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Eugène Janssen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LW Cosmetics B.V.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Product Owner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https://www.linkedin.com/in/eugène-janssen-b9534863/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No e-mail to be found</a:t>
                      </a:r>
                      <a:endParaRPr sz="900"/>
                    </a:p>
                  </a:txBody>
                  <a:tcPr marT="91425" marB="0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Message</a:t>
                      </a:r>
                      <a:endParaRPr sz="900"/>
                    </a:p>
                  </a:txBody>
                  <a:tcPr marT="91425" marB="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2400300" y="447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GTM Strategy and Workflow</a:t>
            </a:r>
            <a:endParaRPr sz="2100"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54675" y="950550"/>
            <a:ext cx="4000200" cy="40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Channels and Tools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Channels: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Cold Email</a:t>
            </a:r>
            <a:br>
              <a:rPr b="1" lang="en" sz="1000">
                <a:latin typeface="Arial"/>
                <a:ea typeface="Arial"/>
                <a:cs typeface="Arial"/>
                <a:sym typeface="Arial"/>
              </a:rPr>
            </a:b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(connect - DM)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AI + Automation Stack:</a:t>
            </a:r>
            <a:endParaRPr b="1"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Clay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- Lead generation + enrichment</a:t>
            </a: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ChatGPT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- Personalized outreach copy</a:t>
            </a: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Instantly -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Email sequences</a:t>
            </a: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Phantombuster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- LinkedIn automation</a:t>
            </a: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Zapier / Make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- Workflow automation</a:t>
            </a: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b="1" lang="en" sz="1000">
                <a:latin typeface="Arial"/>
                <a:ea typeface="Arial"/>
                <a:cs typeface="Arial"/>
                <a:sym typeface="Arial"/>
              </a:rPr>
              <a:t>Google Sheets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- Tracking replies and results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4283100" y="1013775"/>
            <a:ext cx="4438800" cy="35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Visual Workflow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cxnSp>
        <p:nvCxnSpPr>
          <p:cNvPr id="89" name="Google Shape;89;p15"/>
          <p:cNvCxnSpPr>
            <a:stCxn id="90" idx="0"/>
            <a:endCxn id="91" idx="2"/>
          </p:cNvCxnSpPr>
          <p:nvPr/>
        </p:nvCxnSpPr>
        <p:spPr>
          <a:xfrm rot="-5400000">
            <a:off x="6509850" y="1964050"/>
            <a:ext cx="345000" cy="708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2" name="Google Shape;92;p15"/>
          <p:cNvCxnSpPr>
            <a:stCxn id="90" idx="3"/>
            <a:endCxn id="93" idx="0"/>
          </p:cNvCxnSpPr>
          <p:nvPr/>
        </p:nvCxnSpPr>
        <p:spPr>
          <a:xfrm>
            <a:off x="7416000" y="2355100"/>
            <a:ext cx="70800" cy="7938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4" name="Google Shape;94;p15"/>
          <p:cNvCxnSpPr>
            <a:stCxn id="95" idx="0"/>
            <a:endCxn id="90" idx="1"/>
          </p:cNvCxnSpPr>
          <p:nvPr/>
        </p:nvCxnSpPr>
        <p:spPr>
          <a:xfrm rot="-5400000">
            <a:off x="5481300" y="2751625"/>
            <a:ext cx="793800" cy="600"/>
          </a:xfrm>
          <a:prstGeom prst="bentConnector2">
            <a:avLst/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1" name="Google Shape;91;p15"/>
          <p:cNvSpPr txBox="1"/>
          <p:nvPr/>
        </p:nvSpPr>
        <p:spPr>
          <a:xfrm>
            <a:off x="5947500" y="1460675"/>
            <a:ext cx="1540500" cy="36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Clay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5877900" y="2171950"/>
            <a:ext cx="1538100" cy="36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ChatGPT (in Clay)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6717750" y="3148825"/>
            <a:ext cx="1538100" cy="36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Phantombuster (Linkedin)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5108850" y="3148825"/>
            <a:ext cx="1538100" cy="36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Instantly (Email)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5913300" y="4292650"/>
            <a:ext cx="1538100" cy="366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Sheets CRM 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7648975" y="1365150"/>
            <a:ext cx="1293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Find and enrich ICP leads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7701625" y="2057050"/>
            <a:ext cx="11886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Generate personalized messages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" name="Google Shape;99;p15"/>
          <p:cNvCxnSpPr>
            <a:stCxn id="96" idx="0"/>
            <a:endCxn id="95" idx="2"/>
          </p:cNvCxnSpPr>
          <p:nvPr/>
        </p:nvCxnSpPr>
        <p:spPr>
          <a:xfrm flipH="1" rot="5400000">
            <a:off x="5891400" y="3501700"/>
            <a:ext cx="777600" cy="8043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100" name="Google Shape;100;p15"/>
          <p:cNvCxnSpPr>
            <a:stCxn id="96" idx="0"/>
            <a:endCxn id="93" idx="2"/>
          </p:cNvCxnSpPr>
          <p:nvPr/>
        </p:nvCxnSpPr>
        <p:spPr>
          <a:xfrm rot="-5400000">
            <a:off x="6695850" y="3501550"/>
            <a:ext cx="777600" cy="804600"/>
          </a:xfrm>
          <a:prstGeom prst="bentConnector3">
            <a:avLst>
              <a:gd fmla="val 49995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01" name="Google Shape;101;p15"/>
          <p:cNvSpPr txBox="1"/>
          <p:nvPr/>
        </p:nvSpPr>
        <p:spPr>
          <a:xfrm>
            <a:off x="5302950" y="3829275"/>
            <a:ext cx="11328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Track replies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7028200" y="3857763"/>
            <a:ext cx="11328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Track DMS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7722625" y="4316750"/>
            <a:ext cx="7362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Monitor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2410775" y="3694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Messaging Examples – LinkedIn, Email, and AI Call</a:t>
            </a:r>
            <a:endParaRPr sz="1700"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180925" y="1004850"/>
            <a:ext cx="6090300" cy="3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LinkedIn</a:t>
            </a:r>
            <a:endParaRPr b="1" sz="18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Hi,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Noticed you work with [Company Name] using Pimcore – curious if you're exploring AI to enhance product content.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We built a plugin that turns product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images into optimized descriptions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directly inside Pimcore.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Happy to share a demo or example if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you’re interested!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Hey,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Quick question: Are your product teams still writing descriptions manually?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We’ve just built an AI plugin for Pimcore that generates them straight from product images.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Wondering if it’s something that could save your team time?</a:t>
            </a:r>
            <a:endParaRPr sz="1100"/>
          </a:p>
        </p:txBody>
      </p:sp>
      <p:sp>
        <p:nvSpPr>
          <p:cNvPr id="110" name="Google Shape;110;p16"/>
          <p:cNvSpPr txBox="1"/>
          <p:nvPr>
            <p:ph idx="2" type="body"/>
          </p:nvPr>
        </p:nvSpPr>
        <p:spPr>
          <a:xfrm>
            <a:off x="6449875" y="1026000"/>
            <a:ext cx="2229900" cy="3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AI-Calling Script</a:t>
            </a:r>
            <a:endParaRPr b="1" sz="17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Hi, I’m Stole from Scandiweb.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Quick one – are you using Pimcore to manage product content?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We’ve built a plugin that uses AI to generate product descriptions directly from images – saving your team hours every week.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Would it be helpful if I sent over a 1-minute demo?</a:t>
            </a:r>
            <a:endParaRPr sz="1200"/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180925" y="146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{59542C5E-7752-499C-BDEB-8ED4195DF0C2}</a:tableStyleId>
              </a:tblPr>
              <a:tblGrid>
                <a:gridCol w="5635150"/>
              </a:tblGrid>
              <a:tr h="175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52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2" name="Google Shape;112;p16"/>
          <p:cNvGraphicFramePr/>
          <p:nvPr/>
        </p:nvGraphicFramePr>
        <p:xfrm>
          <a:off x="6086900" y="1462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{59542C5E-7752-499C-BDEB-8ED4195DF0C2}</a:tableStyleId>
              </a:tblPr>
              <a:tblGrid>
                <a:gridCol w="2645475"/>
              </a:tblGrid>
              <a:tr h="328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91275" y="542625"/>
            <a:ext cx="4180800" cy="35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Cold Emails</a:t>
            </a:r>
            <a:endParaRPr b="1" sz="21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Message 1</a:t>
            </a:r>
            <a:br>
              <a:rPr b="1" lang="en" sz="1200">
                <a:latin typeface="Arial"/>
                <a:ea typeface="Arial"/>
                <a:cs typeface="Arial"/>
                <a:sym typeface="Arial"/>
              </a:rPr>
            </a:br>
            <a:br>
              <a:rPr b="1" lang="en" sz="1200">
                <a:latin typeface="Arial"/>
                <a:ea typeface="Arial"/>
                <a:cs typeface="Arial"/>
                <a:sym typeface="Arial"/>
              </a:rPr>
            </a:br>
            <a:r>
              <a:rPr b="1" lang="en" sz="1200">
                <a:latin typeface="Arial"/>
                <a:ea typeface="Arial"/>
                <a:cs typeface="Arial"/>
                <a:sym typeface="Arial"/>
              </a:rPr>
              <a:t>Subject: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Save 10+ hours/week on product descriptions?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Hey,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 I saw your team uses Pimcore and figured this might be useful: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 We built a plugin that </a:t>
            </a:r>
            <a:r>
              <a:rPr b="1" lang="en" sz="1200">
                <a:latin typeface="Arial"/>
                <a:ea typeface="Arial"/>
                <a:cs typeface="Arial"/>
                <a:sym typeface="Arial"/>
              </a:rPr>
              <a:t>turns product images into optimized descriptions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using AI.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It plugs straight into your PIM and saves teams hours.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 Would you be open to a quick chat or a Loom demo?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18" name="Google Shape;118;p17"/>
          <p:cNvSpPr txBox="1"/>
          <p:nvPr/>
        </p:nvSpPr>
        <p:spPr>
          <a:xfrm>
            <a:off x="4572000" y="1034950"/>
            <a:ext cx="41808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2"/>
                </a:solidFill>
              </a:rPr>
              <a:t>Message 2</a:t>
            </a:r>
            <a:br>
              <a:rPr b="1" lang="en" sz="1200">
                <a:solidFill>
                  <a:schemeClr val="dk2"/>
                </a:solidFill>
              </a:rPr>
            </a:br>
            <a:br>
              <a:rPr b="1" lang="en" sz="1200">
                <a:solidFill>
                  <a:schemeClr val="dk2"/>
                </a:solidFill>
              </a:rPr>
            </a:br>
            <a:r>
              <a:rPr b="1" lang="en" sz="1200">
                <a:solidFill>
                  <a:schemeClr val="dk2"/>
                </a:solidFill>
              </a:rPr>
              <a:t>Subject:</a:t>
            </a:r>
            <a:r>
              <a:rPr lang="en" sz="1200">
                <a:solidFill>
                  <a:schemeClr val="dk2"/>
                </a:solidFill>
              </a:rPr>
              <a:t> Fast content automation for PimCore teams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Hi,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Not sure if your team writes product descriptions manually, but if yes, there’s now a faster way.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Our AI tool generates </a:t>
            </a:r>
            <a:r>
              <a:rPr b="1" lang="en" sz="1200">
                <a:solidFill>
                  <a:schemeClr val="dk2"/>
                </a:solidFill>
              </a:rPr>
              <a:t>instant descriptions from photos</a:t>
            </a:r>
            <a:r>
              <a:rPr lang="en" sz="1200">
                <a:solidFill>
                  <a:schemeClr val="dk2"/>
                </a:solidFill>
              </a:rPr>
              <a:t>, directly into PimCore.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It’s fast, SEO-friendly, and consistent.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Can I send you a case study?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19" name="Google Shape;119;p17"/>
          <p:cNvGraphicFramePr/>
          <p:nvPr/>
        </p:nvGraphicFramePr>
        <p:xfrm>
          <a:off x="348450" y="103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{59542C5E-7752-499C-BDEB-8ED4195DF0C2}</a:tableStyleId>
              </a:tblPr>
              <a:tblGrid>
                <a:gridCol w="3999625"/>
                <a:gridCol w="4520375"/>
              </a:tblGrid>
              <a:tr h="3905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Experimentation </a:t>
            </a:r>
            <a:r>
              <a:rPr lang="en" sz="1900"/>
              <a:t>plan</a:t>
            </a:r>
            <a:endParaRPr sz="1900"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170400" y="1056050"/>
            <a:ext cx="3460500" cy="3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What would you test in the first week?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ICP fit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Are you targeting the right people in the right companies?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Channel performance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Which channel works better  - LinkedIn or email?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Message resonance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Which email/LinkedIn messages get replies or clicks?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Subject line testing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Does version A outperform version B ?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Time of day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Do messages sent in the morning perform better than afternoon?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126" name="Google Shape;126;p18"/>
          <p:cNvGraphicFramePr/>
          <p:nvPr/>
        </p:nvGraphicFramePr>
        <p:xfrm>
          <a:off x="3834525" y="155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{59542C5E-7752-499C-BDEB-8ED4195DF0C2}</a:tableStyleId>
              </a:tblPr>
              <a:tblGrid>
                <a:gridCol w="2567675"/>
                <a:gridCol w="2567675"/>
              </a:tblGrid>
              <a:tr h="572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Metric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Target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55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Reply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10%-15%+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Positive Response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5%+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Call Booking Rate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3–5 meetings/week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Lead Quality Feedback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Score from sales team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7" name="Google Shape;127;p18"/>
          <p:cNvSpPr txBox="1"/>
          <p:nvPr/>
        </p:nvSpPr>
        <p:spPr>
          <a:xfrm>
            <a:off x="4824425" y="1056050"/>
            <a:ext cx="4796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 would you measure success?</a:t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91275" y="740500"/>
            <a:ext cx="8120100" cy="38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 would you iterate if results are weak?</a:t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marR="381000" rtl="0" algn="l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Test different ICP personas (eCommerce managers vs CTOs)</a:t>
            </a:r>
            <a:br>
              <a:rPr b="1" lang="en" sz="1400">
                <a:latin typeface="Arial"/>
                <a:ea typeface="Arial"/>
                <a:cs typeface="Arial"/>
                <a:sym typeface="Arial"/>
              </a:rPr>
            </a:b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3810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Swap channels –  prioritize warm LinkedIn engagement over cold email</a:t>
            </a:r>
            <a:br>
              <a:rPr b="1" lang="en" sz="1400">
                <a:latin typeface="Arial"/>
                <a:ea typeface="Arial"/>
                <a:cs typeface="Arial"/>
                <a:sym typeface="Arial"/>
              </a:rPr>
            </a:b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3810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Refine messaging (less pitchy, more helpful)</a:t>
            </a:r>
            <a:br>
              <a:rPr b="1" lang="en" sz="1400">
                <a:latin typeface="Arial"/>
                <a:ea typeface="Arial"/>
                <a:cs typeface="Arial"/>
                <a:sym typeface="Arial"/>
              </a:rPr>
            </a:b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3810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Change subject lines or call-to-actions</a:t>
            </a:r>
            <a:br>
              <a:rPr b="1" lang="en" sz="1400">
                <a:latin typeface="Arial"/>
                <a:ea typeface="Arial"/>
                <a:cs typeface="Arial"/>
                <a:sym typeface="Arial"/>
              </a:rPr>
            </a:b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3810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>
                <a:latin typeface="Arial"/>
                <a:ea typeface="Arial"/>
                <a:cs typeface="Arial"/>
                <a:sym typeface="Arial"/>
              </a:rPr>
              <a:t>Adjust sending time or frequency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Tool Stack Overview</a:t>
            </a:r>
            <a:endParaRPr sz="1900"/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615875" y="111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{59542C5E-7752-499C-BDEB-8ED4195DF0C2}</a:tableStyleId>
              </a:tblPr>
              <a:tblGrid>
                <a:gridCol w="4177000"/>
                <a:gridCol w="4177000"/>
              </a:tblGrid>
              <a:tr h="417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Tool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Purpose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57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Lead list building, enrichment (company + contact data), ICP targeting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Instantly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Cold email sending, sequences, A/B testing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ChatGPT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Message generation, personalization prompts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Phantombuster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LinkedIn scraping and profile extraction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Google Sheets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Message templating and data validation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Lemlist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Email warming, multichannel outreach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Canva / Slides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Creating GTM visuals and slide assets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9" name="Google Shape;139;p20"/>
          <p:cNvSpPr txBox="1"/>
          <p:nvPr/>
        </p:nvSpPr>
        <p:spPr>
          <a:xfrm>
            <a:off x="4824425" y="1056050"/>
            <a:ext cx="4796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Tool Stack Overview</a:t>
            </a:r>
            <a:endParaRPr sz="1900"/>
          </a:p>
        </p:txBody>
      </p:sp>
      <p:sp>
        <p:nvSpPr>
          <p:cNvPr id="145" name="Google Shape;145;p21"/>
          <p:cNvSpPr txBox="1"/>
          <p:nvPr/>
        </p:nvSpPr>
        <p:spPr>
          <a:xfrm>
            <a:off x="4824425" y="1056050"/>
            <a:ext cx="47964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6" name="Google Shape;146;p21"/>
          <p:cNvGraphicFramePr/>
          <p:nvPr/>
        </p:nvGraphicFramePr>
        <p:xfrm>
          <a:off x="483825" y="121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{59542C5E-7752-499C-BDEB-8ED4195DF0C2}</a:tableStyleId>
              </a:tblPr>
              <a:tblGrid>
                <a:gridCol w="2059500"/>
                <a:gridCol w="2059500"/>
                <a:gridCol w="2059500"/>
                <a:gridCol w="2059500"/>
              </a:tblGrid>
              <a:tr h="3252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Day 1–2: ICP + Lead Research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Define Ideal Customer Profile (ICP)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Use </a:t>
                      </a: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Clay</a:t>
                      </a:r>
                      <a:r>
                        <a:rPr lang="en" sz="1100">
                          <a:solidFill>
                            <a:schemeClr val="dk2"/>
                          </a:solidFill>
                        </a:rPr>
                        <a:t> to find and enrich leads from PimCore ecosystem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Export 5–10 qualified contacts for testing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Day 3–4: Messaging + Workflow Setup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Draft cold email + LinkedIn messaging using </a:t>
                      </a: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ChatGPT</a:t>
                      </a:r>
                      <a:br>
                        <a:rPr b="1" lang="en" sz="1100">
                          <a:solidFill>
                            <a:schemeClr val="dk2"/>
                          </a:solidFill>
                        </a:rPr>
                      </a:br>
                      <a:endParaRPr b="1" sz="1100">
                        <a:solidFill>
                          <a:schemeClr val="dk2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Personalize messages with enriched data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Set up </a:t>
                      </a: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Clay → Instantly → Zapier</a:t>
                      </a:r>
                      <a:r>
                        <a:rPr lang="en" sz="1100">
                          <a:solidFill>
                            <a:schemeClr val="dk2"/>
                          </a:solidFill>
                        </a:rPr>
                        <a:t> automation flow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Day 5: Launch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Start outreach across email and LinkedIn channels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Monitor replies and early engagement signals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2"/>
                          </a:solidFill>
                        </a:rPr>
                        <a:t> </a:t>
                      </a: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Day 6–7: Optimization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Track KPIs: open rate, reply rate, meeting bookings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Test alternate ICPs, message variations, and channels</a:t>
                      </a:r>
                      <a:br>
                        <a:rPr lang="en" sz="1100">
                          <a:solidFill>
                            <a:schemeClr val="dk2"/>
                          </a:solidFill>
                        </a:rPr>
                      </a:b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Adjust and improve based on early data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