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2"/>
  </p:notesMasterIdLst>
  <p:sldIdLst>
    <p:sldId id="256" r:id="rId2"/>
    <p:sldId id="257" r:id="rId3"/>
    <p:sldId id="259" r:id="rId4"/>
    <p:sldId id="261" r:id="rId5"/>
    <p:sldId id="275" r:id="rId6"/>
    <p:sldId id="277" r:id="rId7"/>
    <p:sldId id="278" r:id="rId8"/>
    <p:sldId id="264" r:id="rId9"/>
    <p:sldId id="283" r:id="rId10"/>
    <p:sldId id="263" r:id="rId11"/>
    <p:sldId id="279" r:id="rId12"/>
    <p:sldId id="280" r:id="rId13"/>
    <p:sldId id="281" r:id="rId14"/>
    <p:sldId id="282"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9" r:id="rId29"/>
    <p:sldId id="297" r:id="rId30"/>
    <p:sldId id="298" r:id="rId31"/>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22D6DF2-C5AC-49C3-8DD9-381182B8EC96}" type="datetimeFigureOut">
              <a:rPr lang="fa-IR" smtClean="0"/>
              <a:t>02/03/1443</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02730EA-0CE4-4C0E-AEC2-B723BEEA4B6F}" type="slidenum">
              <a:rPr lang="fa-IR" smtClean="0"/>
              <a:t>‹#›</a:t>
            </a:fld>
            <a:endParaRPr lang="fa-IR"/>
          </a:p>
        </p:txBody>
      </p:sp>
    </p:spTree>
    <p:extLst>
      <p:ext uri="{BB962C8B-B14F-4D97-AF65-F5344CB8AC3E}">
        <p14:creationId xmlns:p14="http://schemas.microsoft.com/office/powerpoint/2010/main" val="107924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A233E-4EEC-410A-ACC8-4FE8A25B7302}"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mtClean="0"/>
              <a:t>ارائه سمینار تحقیق و تتبع </a:t>
            </a:r>
            <a:endParaRPr lang="fa-IR"/>
          </a:p>
        </p:txBody>
      </p:sp>
      <p:sp>
        <p:nvSpPr>
          <p:cNvPr id="6" name="Slide Number Placeholder 5"/>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414977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975115-E7E2-403A-84C7-94B1DFA41F97}"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387882020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2133D3-D4AB-431B-B19E-D41F96336B32}"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46784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B53E8-D4AF-4333-ACF5-A52305DAC8DD}"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15830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0E2FC3-D38B-4C4D-AB66-396BA338E9AF}"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40048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4975115-E7E2-403A-84C7-94B1DFA41F97}" type="datetime8">
              <a:rPr lang="fa-IR" smtClean="0"/>
              <a:t>08 اُكتبر 21</a:t>
            </a:fld>
            <a:endParaRPr lang="fa-IR"/>
          </a:p>
        </p:txBody>
      </p:sp>
      <p:sp>
        <p:nvSpPr>
          <p:cNvPr id="4" name="Footer Placeholder 3"/>
          <p:cNvSpPr>
            <a:spLocks noGrp="1"/>
          </p:cNvSpPr>
          <p:nvPr>
            <p:ph type="ftr" sz="quarter" idx="11"/>
          </p:nvPr>
        </p:nvSpPr>
        <p:spPr/>
        <p:txBody>
          <a:bodyPr/>
          <a:lstStyle/>
          <a:p>
            <a:r>
              <a:rPr lang="fa-IR" smtClean="0"/>
              <a:t>ارائه سمینار تحقیق و تتبع </a:t>
            </a:r>
            <a:endParaRPr lang="fa-IR"/>
          </a:p>
        </p:txBody>
      </p:sp>
      <p:sp>
        <p:nvSpPr>
          <p:cNvPr id="5" name="Slide Number Placeholder 4"/>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76453097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4975115-E7E2-403A-84C7-94B1DFA41F97}" type="datetime8">
              <a:rPr lang="fa-IR" smtClean="0"/>
              <a:t>08 اُكتبر 21</a:t>
            </a:fld>
            <a:endParaRPr lang="fa-IR"/>
          </a:p>
        </p:txBody>
      </p:sp>
      <p:sp>
        <p:nvSpPr>
          <p:cNvPr id="4" name="Footer Placeholder 3"/>
          <p:cNvSpPr>
            <a:spLocks noGrp="1"/>
          </p:cNvSpPr>
          <p:nvPr>
            <p:ph type="ftr" sz="quarter" idx="11"/>
          </p:nvPr>
        </p:nvSpPr>
        <p:spPr/>
        <p:txBody>
          <a:bodyPr/>
          <a:lstStyle/>
          <a:p>
            <a:r>
              <a:rPr lang="fa-IR" smtClean="0"/>
              <a:t>ارائه سمینار تحقیق و تتبع </a:t>
            </a:r>
            <a:endParaRPr lang="fa-IR"/>
          </a:p>
        </p:txBody>
      </p:sp>
      <p:sp>
        <p:nvSpPr>
          <p:cNvPr id="5" name="Slide Number Placeholder 4"/>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47312848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741375-872A-4FA3-8725-ACA001B14877}"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mtClean="0"/>
              <a:t>ارائه سمینار تحقیق و تتبع </a:t>
            </a:r>
            <a:endParaRPr lang="fa-IR"/>
          </a:p>
        </p:txBody>
      </p:sp>
      <p:sp>
        <p:nvSpPr>
          <p:cNvPr id="6" name="Slide Number Placeholder 5"/>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482151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6F7403-D4CE-4CB6-9BD8-283212106229}"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mtClean="0"/>
              <a:t>ارائه سمینار تحقیق و تتبع </a:t>
            </a:r>
            <a:endParaRPr lang="fa-IR"/>
          </a:p>
        </p:txBody>
      </p:sp>
      <p:sp>
        <p:nvSpPr>
          <p:cNvPr id="6" name="Slide Number Placeholder 5"/>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50058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mtClean="0"/>
              <a:t>ارائه سمینار تحقیق و تتبع </a:t>
            </a:r>
            <a:endParaRPr lang="fa-IR"/>
          </a:p>
        </p:txBody>
      </p:sp>
      <p:sp>
        <p:nvSpPr>
          <p:cNvPr id="6" name="Slide Number Placeholder 5"/>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88636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DD66CE-537D-48DF-B32B-3DCCA7B654D5}"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mtClean="0"/>
              <a:t>ارائه سمینار تحقیق و تتبع </a:t>
            </a:r>
            <a:endParaRPr lang="fa-IR"/>
          </a:p>
        </p:txBody>
      </p:sp>
      <p:sp>
        <p:nvSpPr>
          <p:cNvPr id="6" name="Slide Number Placeholder 5"/>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41102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B8C3C0-51FD-4C4B-A649-F06C486A75CD}"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57544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AE2ED0-BDFD-4680-B8B4-1D492FF6285E}" type="datetime8">
              <a:rPr lang="fa-IR" smtClean="0"/>
              <a:t>08 اُكتبر 21</a:t>
            </a:fld>
            <a:endParaRPr lang="fa-IR"/>
          </a:p>
        </p:txBody>
      </p:sp>
      <p:sp>
        <p:nvSpPr>
          <p:cNvPr id="8" name="Footer Placeholder 7"/>
          <p:cNvSpPr>
            <a:spLocks noGrp="1"/>
          </p:cNvSpPr>
          <p:nvPr>
            <p:ph type="ftr" sz="quarter" idx="11"/>
          </p:nvPr>
        </p:nvSpPr>
        <p:spPr/>
        <p:txBody>
          <a:bodyPr/>
          <a:lstStyle/>
          <a:p>
            <a:r>
              <a:rPr lang="fa-IR" smtClean="0"/>
              <a:t>ارائه سمینار تحقیق و تتبع </a:t>
            </a:r>
            <a:endParaRPr lang="fa-IR"/>
          </a:p>
        </p:txBody>
      </p:sp>
      <p:sp>
        <p:nvSpPr>
          <p:cNvPr id="9" name="Slide Number Placeholder 8"/>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55604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07AC75-A03F-4D68-BC08-885D34D04857}" type="datetime8">
              <a:rPr lang="fa-IR" smtClean="0"/>
              <a:t>08 اُكتبر 21</a:t>
            </a:fld>
            <a:endParaRPr lang="fa-IR"/>
          </a:p>
        </p:txBody>
      </p:sp>
      <p:sp>
        <p:nvSpPr>
          <p:cNvPr id="4" name="Footer Placeholder 3"/>
          <p:cNvSpPr>
            <a:spLocks noGrp="1"/>
          </p:cNvSpPr>
          <p:nvPr>
            <p:ph type="ftr" sz="quarter" idx="11"/>
          </p:nvPr>
        </p:nvSpPr>
        <p:spPr/>
        <p:txBody>
          <a:bodyPr/>
          <a:lstStyle/>
          <a:p>
            <a:r>
              <a:rPr lang="fa-IR" smtClean="0"/>
              <a:t>ارائه سمینار تحقیق و تتبع </a:t>
            </a:r>
            <a:endParaRPr lang="fa-IR"/>
          </a:p>
        </p:txBody>
      </p:sp>
      <p:sp>
        <p:nvSpPr>
          <p:cNvPr id="5" name="Slide Number Placeholder 4"/>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67498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A69BFC-CA2F-4B7D-8CF1-A623FC9B984E}" type="datetime8">
              <a:rPr lang="fa-IR" smtClean="0"/>
              <a:t>08 اُكتبر 21</a:t>
            </a:fld>
            <a:endParaRPr lang="fa-IR"/>
          </a:p>
        </p:txBody>
      </p:sp>
      <p:sp>
        <p:nvSpPr>
          <p:cNvPr id="3" name="Footer Placeholder 2"/>
          <p:cNvSpPr>
            <a:spLocks noGrp="1"/>
          </p:cNvSpPr>
          <p:nvPr>
            <p:ph type="ftr" sz="quarter" idx="11"/>
          </p:nvPr>
        </p:nvSpPr>
        <p:spPr/>
        <p:txBody>
          <a:bodyPr/>
          <a:lstStyle/>
          <a:p>
            <a:r>
              <a:rPr lang="fa-IR" smtClean="0"/>
              <a:t>ارائه سمینار تحقیق و تتبع </a:t>
            </a:r>
            <a:endParaRPr lang="fa-IR"/>
          </a:p>
        </p:txBody>
      </p:sp>
      <p:sp>
        <p:nvSpPr>
          <p:cNvPr id="4" name="Slide Number Placeholder 3"/>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29798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6EEF7E-17E6-4464-B967-11EAABD82F09}"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97866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01CE93-9A83-40FA-98A2-E0C9AAAF4256}" type="datetime8">
              <a:rPr lang="fa-IR" smtClean="0"/>
              <a:t>08 اُكتبر 21</a:t>
            </a:fld>
            <a:endParaRPr lang="fa-IR"/>
          </a:p>
        </p:txBody>
      </p:sp>
      <p:sp>
        <p:nvSpPr>
          <p:cNvPr id="6" name="Footer Placeholder 5"/>
          <p:cNvSpPr>
            <a:spLocks noGrp="1"/>
          </p:cNvSpPr>
          <p:nvPr>
            <p:ph type="ftr" sz="quarter" idx="11"/>
          </p:nvPr>
        </p:nvSpPr>
        <p:spPr/>
        <p:txBody>
          <a:bodyPr/>
          <a:lstStyle/>
          <a:p>
            <a:r>
              <a:rPr lang="fa-IR" smtClean="0"/>
              <a:t>ارائه سمینار تحقیق و تتبع </a:t>
            </a:r>
            <a:endParaRPr lang="fa-IR"/>
          </a:p>
        </p:txBody>
      </p:sp>
      <p:sp>
        <p:nvSpPr>
          <p:cNvPr id="7" name="Slide Number Placeholder 6"/>
          <p:cNvSpPr>
            <a:spLocks noGrp="1"/>
          </p:cNvSpPr>
          <p:nvPr>
            <p:ph type="sldNum" sz="quarter" idx="12"/>
          </p:nvPr>
        </p:nvSpPr>
        <p:spPr/>
        <p:txBody>
          <a:bodyPr/>
          <a:lstStyle/>
          <a:p>
            <a:fld id="{638EA6BA-5847-498D-A0FF-63A4B780104B}" type="slidenum">
              <a:rPr lang="fa-IR" smtClean="0"/>
              <a:t>‹#›</a:t>
            </a:fld>
            <a:endParaRPr lang="fa-IR"/>
          </a:p>
        </p:txBody>
      </p:sp>
    </p:spTree>
    <p:extLst>
      <p:ext uri="{BB962C8B-B14F-4D97-AF65-F5344CB8AC3E}">
        <p14:creationId xmlns:p14="http://schemas.microsoft.com/office/powerpoint/2010/main" val="185281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4975115-E7E2-403A-84C7-94B1DFA41F97}" type="datetime8">
              <a:rPr lang="fa-IR" smtClean="0"/>
              <a:t>08 اُكتبر 21</a:t>
            </a:fld>
            <a:endParaRPr lang="fa-I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fa-IR" smtClean="0"/>
              <a:t>ارائه سمینار تحقیق و تتبع </a:t>
            </a:r>
            <a:endParaRPr lang="fa-I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38EA6BA-5847-498D-A0FF-63A4B780104B}" type="slidenum">
              <a:rPr lang="fa-IR" smtClean="0"/>
              <a:t>‹#›</a:t>
            </a:fld>
            <a:endParaRPr lang="fa-IR"/>
          </a:p>
        </p:txBody>
      </p:sp>
    </p:spTree>
    <p:extLst>
      <p:ext uri="{BB962C8B-B14F-4D97-AF65-F5344CB8AC3E}">
        <p14:creationId xmlns:p14="http://schemas.microsoft.com/office/powerpoint/2010/main" val="34048682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b="1">
                <a:solidFill>
                  <a:prstClr val="black"/>
                </a:solidFill>
                <a:cs typeface="B Zar" panose="00000400000000000000" pitchFamily="2" charset="-78"/>
              </a:rPr>
              <a:t>بسم الله الرحمن الرحیم</a:t>
            </a:r>
            <a:endParaRPr lang="fa-IR" b="1">
              <a:cs typeface="B Zar" panose="00000400000000000000" pitchFamily="2" charset="-78"/>
            </a:endParaRPr>
          </a:p>
        </p:txBody>
      </p:sp>
      <p:sp>
        <p:nvSpPr>
          <p:cNvPr id="4" name="Date Placeholder 3"/>
          <p:cNvSpPr>
            <a:spLocks noGrp="1"/>
          </p:cNvSpPr>
          <p:nvPr>
            <p:ph type="dt" sz="half" idx="10"/>
          </p:nvPr>
        </p:nvSpPr>
        <p:spPr/>
        <p:txBody>
          <a:bodyPr/>
          <a:lstStyle/>
          <a:p>
            <a:fld id="{5C0A2987-8085-45ED-B543-492872897D1F}" type="datetime8">
              <a:rPr lang="fa-IR" smtClean="0"/>
              <a:t>08 اُكتبر 21</a:t>
            </a:fld>
            <a:endParaRPr lang="fa-IR"/>
          </a:p>
        </p:txBody>
      </p:sp>
      <p:sp>
        <p:nvSpPr>
          <p:cNvPr id="5" name="Footer Placeholder 4"/>
          <p:cNvSpPr>
            <a:spLocks noGrp="1"/>
          </p:cNvSpPr>
          <p:nvPr>
            <p:ph type="ftr" sz="quarter" idx="11"/>
          </p:nvPr>
        </p:nvSpPr>
        <p:spPr>
          <a:xfrm>
            <a:off x="691427" y="5989845"/>
            <a:ext cx="8221968" cy="456448"/>
          </a:xfrm>
        </p:spPr>
        <p:txBody>
          <a:bodyPr/>
          <a:lstStyle/>
          <a:p>
            <a:r>
              <a:rPr lang="fa-IR" sz="2400" b="1" smtClean="0">
                <a:solidFill>
                  <a:schemeClr val="tx1"/>
                </a:solidFill>
                <a:cs typeface="B Zar" panose="00000400000000000000" pitchFamily="2" charset="-78"/>
              </a:rPr>
              <a:t>ارائه سمینار تحقیق و تتبع </a:t>
            </a:r>
            <a:endParaRPr lang="fa-IR" sz="2400">
              <a:solidFill>
                <a:schemeClr val="tx1"/>
              </a:solidFill>
              <a:cs typeface="B Zar" panose="00000400000000000000" pitchFamily="2" charset="-78"/>
            </a:endParaRPr>
          </a:p>
        </p:txBody>
      </p:sp>
      <p:sp>
        <p:nvSpPr>
          <p:cNvPr id="6" name="Slide Number Placeholder 5"/>
          <p:cNvSpPr>
            <a:spLocks noGrp="1"/>
          </p:cNvSpPr>
          <p:nvPr>
            <p:ph type="sldNum" sz="quarter" idx="12"/>
          </p:nvPr>
        </p:nvSpPr>
        <p:spPr>
          <a:xfrm>
            <a:off x="8754057" y="6081169"/>
            <a:ext cx="648735" cy="365124"/>
          </a:xfrm>
        </p:spPr>
        <p:txBody>
          <a:bodyPr/>
          <a:lstStyle/>
          <a:p>
            <a:fld id="{638EA6BA-5847-498D-A0FF-63A4B780104B}" type="slidenum">
              <a:rPr lang="fa-IR" sz="2400" smtClean="0">
                <a:solidFill>
                  <a:schemeClr val="tx1"/>
                </a:solidFill>
                <a:cs typeface="B Zar" panose="00000400000000000000" pitchFamily="2" charset="-78"/>
              </a:rPr>
              <a:t>1</a:t>
            </a:fld>
            <a:endParaRPr lang="fa-IR" sz="2400">
              <a:solidFill>
                <a:schemeClr val="tx1"/>
              </a:solidFill>
              <a:cs typeface="B Zar" panose="00000400000000000000" pitchFamily="2" charset="-78"/>
            </a:endParaRPr>
          </a:p>
        </p:txBody>
      </p:sp>
    </p:spTree>
    <p:extLst>
      <p:ext uri="{BB962C8B-B14F-4D97-AF65-F5344CB8AC3E}">
        <p14:creationId xmlns:p14="http://schemas.microsoft.com/office/powerpoint/2010/main" val="699234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77333" y="1068947"/>
            <a:ext cx="10334103" cy="3903470"/>
          </a:xfrm>
        </p:spPr>
        <p:txBody>
          <a:bodyPr>
            <a:normAutofit/>
          </a:bodyPr>
          <a:lstStyle/>
          <a:p>
            <a:pPr>
              <a:buFont typeface="+mj-lt"/>
              <a:buAutoNum type="arabicPeriod"/>
            </a:pPr>
            <a:r>
              <a:rPr lang="ar-SA" sz="2400" b="1">
                <a:ea typeface="Calibri" panose="020F0502020204030204" pitchFamily="34" charset="0"/>
                <a:cs typeface="B Zar" panose="00000400000000000000" pitchFamily="2" charset="-78"/>
              </a:rPr>
              <a:t> </a:t>
            </a:r>
            <a:r>
              <a:rPr lang="ar-SA" sz="2400" b="1">
                <a:latin typeface="Calibri" panose="020F0502020204030204" pitchFamily="34" charset="0"/>
                <a:ea typeface="Calibri" panose="020F0502020204030204" pitchFamily="34" charset="0"/>
                <a:cs typeface="B Zar" panose="00000400000000000000" pitchFamily="2" charset="-78"/>
              </a:rPr>
              <a:t>ادبیات سیستم‌ها</a:t>
            </a:r>
            <a:r>
              <a:rPr lang="en-US" sz="2400" b="1">
                <a:latin typeface="Calibri" panose="020F0502020204030204" pitchFamily="34" charset="0"/>
                <a:ea typeface="Calibri" panose="020F0502020204030204" pitchFamily="34" charset="0"/>
                <a:cs typeface="B Zar" panose="00000400000000000000" pitchFamily="2" charset="-78"/>
              </a:rPr>
              <a:t> </a:t>
            </a:r>
            <a:endParaRPr lang="en-US" sz="2400" b="1" smtClean="0">
              <a:latin typeface="Calibri" panose="020F0502020204030204" pitchFamily="34" charset="0"/>
              <a:ea typeface="Calibri" panose="020F0502020204030204" pitchFamily="34" charset="0"/>
              <a:cs typeface="B Zar" panose="00000400000000000000" pitchFamily="2" charset="-78"/>
            </a:endParaRPr>
          </a:p>
          <a:p>
            <a:pPr>
              <a:buFont typeface="+mj-lt"/>
              <a:buAutoNum type="arabicPeriod"/>
            </a:pPr>
            <a:r>
              <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rPr>
              <a:t>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ادبیات </a:t>
            </a: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در مهندسی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نرم‌افزار</a:t>
            </a:r>
            <a:endPar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endParaRPr>
          </a:p>
          <a:p>
            <a:pPr lvl="0">
              <a:buClr>
                <a:prstClr val="black"/>
              </a:buClr>
              <a:buFont typeface="+mj-lt"/>
              <a:buAutoNum type="arabicPeriod"/>
            </a:pPr>
            <a:r>
              <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rPr>
              <a:t>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ادبیات </a:t>
            </a: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در استخراج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داده‌ها</a:t>
            </a:r>
            <a:endPar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endParaRPr>
          </a:p>
          <a:p>
            <a:pPr lvl="0">
              <a:buClr>
                <a:prstClr val="black"/>
              </a:buClr>
              <a:buFont typeface="+mj-lt"/>
              <a:buAutoNum type="arabicPeriod"/>
            </a:pPr>
            <a:r>
              <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rPr>
              <a:t>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ادبیات </a:t>
            </a: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در داده‌کاوی</a:t>
            </a:r>
            <a:endParaRPr lang="fa-IR" sz="2400" b="1">
              <a:solidFill>
                <a:prstClr val="black"/>
              </a:solidFill>
              <a:cs typeface="B Zar" panose="00000400000000000000" pitchFamily="2" charset="-78"/>
            </a:endParaRPr>
          </a:p>
          <a:p>
            <a:pPr lvl="0">
              <a:buClr>
                <a:prstClr val="black"/>
              </a:buClr>
              <a:buFont typeface="+mj-lt"/>
              <a:buAutoNum type="arabicPeriod"/>
            </a:pPr>
            <a:endParaRPr lang="fa-IR" sz="2400" b="1">
              <a:solidFill>
                <a:prstClr val="black"/>
              </a:solidFill>
              <a:latin typeface="Calibri" panose="020F0502020204030204" pitchFamily="34" charset="0"/>
              <a:ea typeface="Calibri" panose="020F0502020204030204" pitchFamily="34" charset="0"/>
              <a:cs typeface="B Zar" panose="00000400000000000000" pitchFamily="2" charset="-78"/>
            </a:endParaRPr>
          </a:p>
          <a:p>
            <a:pPr>
              <a:buFont typeface="+mj-lt"/>
              <a:buAutoNum type="arabicPeriod"/>
            </a:pPr>
            <a:endParaRPr lang="en-US" sz="2400" b="1" smtClean="0">
              <a:latin typeface="Calibri" panose="020F0502020204030204" pitchFamily="34"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7DBA233E-4EEC-410A-ACC8-4FE8A25B7302}"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10</a:t>
            </a:fld>
            <a:endParaRPr lang="fa-IR" sz="2000" b="1" dirty="0"/>
          </a:p>
        </p:txBody>
      </p:sp>
    </p:spTree>
    <p:extLst>
      <p:ext uri="{BB962C8B-B14F-4D97-AF65-F5344CB8AC3E}">
        <p14:creationId xmlns:p14="http://schemas.microsoft.com/office/powerpoint/2010/main" val="2788350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lgn="r">
              <a:buFont typeface="Arial" panose="020B0604020202020204" pitchFamily="34" charset="0"/>
              <a:buChar char="•"/>
            </a:pPr>
            <a:r>
              <a:rPr lang="ar-SA" sz="24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ادبیات سیستم‌ها</a:t>
            </a:r>
            <a:r>
              <a:rPr lang="fa-IR" sz="24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r>
            <a:br>
              <a:rPr lang="fa-IR" sz="24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br>
            <a:r>
              <a:rPr lang="en-US" sz="24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r>
            <a:br>
              <a:rPr lang="en-US" sz="24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br>
            <a:r>
              <a:rPr lang="fa-IR" sz="2000" b="1">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شامل سه مرحله اصلی:</a:t>
            </a:r>
            <a:endParaRPr lang="fa-IR" sz="2000" b="1"/>
          </a:p>
        </p:txBody>
      </p:sp>
      <p:sp>
        <p:nvSpPr>
          <p:cNvPr id="3" name="Content Placeholder 2"/>
          <p:cNvSpPr>
            <a:spLocks noGrp="1"/>
          </p:cNvSpPr>
          <p:nvPr>
            <p:ph sz="quarter" idx="13"/>
          </p:nvPr>
        </p:nvSpPr>
        <p:spPr/>
        <p:txBody>
          <a:bodyPr>
            <a:normAutofit/>
          </a:bodyPr>
          <a:lstStyle/>
          <a:p>
            <a:r>
              <a:rPr lang="fa-IR" sz="1800" b="1" dirty="0">
                <a:solidFill>
                  <a:srgbClr val="000000"/>
                </a:solidFill>
                <a:latin typeface="Calibri" panose="020F0502020204030204" pitchFamily="34" charset="0"/>
                <a:ea typeface="Times New Roman" panose="02020603050405020304" pitchFamily="18" charset="0"/>
                <a:cs typeface="B Zar" panose="00000400000000000000" pitchFamily="2" charset="-78"/>
              </a:rPr>
              <a:t>بررسی عمیق و طبقه‌بندی ادبیات </a:t>
            </a:r>
            <a:endParaRPr lang="fa-IR" sz="1800" b="1" dirty="0" smtClean="0">
              <a:solidFill>
                <a:srgbClr val="000000"/>
              </a:solidFill>
              <a:latin typeface="Calibri" panose="020F0502020204030204" pitchFamily="34" charset="0"/>
              <a:ea typeface="Times New Roman" panose="02020603050405020304" pitchFamily="18" charset="0"/>
              <a:cs typeface="B Zar" panose="00000400000000000000" pitchFamily="2" charset="-78"/>
            </a:endParaRPr>
          </a:p>
          <a:p>
            <a:r>
              <a:rPr lang="fa-IR" sz="1800" b="1" dirty="0">
                <a:solidFill>
                  <a:srgbClr val="000000"/>
                </a:solidFill>
                <a:latin typeface="Calibri" panose="020F0502020204030204" pitchFamily="34" charset="0"/>
                <a:ea typeface="Times New Roman" panose="02020603050405020304" pitchFamily="18" charset="0"/>
                <a:cs typeface="B Zar" panose="00000400000000000000" pitchFamily="2" charset="-78"/>
              </a:rPr>
              <a:t>ارائه نتایج </a:t>
            </a:r>
            <a:endParaRPr lang="fa-IR" sz="1800" b="1" dirty="0" smtClean="0">
              <a:solidFill>
                <a:srgbClr val="000000"/>
              </a:solidFill>
              <a:latin typeface="Calibri" panose="020F0502020204030204" pitchFamily="34" charset="0"/>
              <a:ea typeface="Times New Roman" panose="02020603050405020304" pitchFamily="18" charset="0"/>
              <a:cs typeface="B Zar" panose="00000400000000000000" pitchFamily="2" charset="-78"/>
            </a:endParaRPr>
          </a:p>
          <a:p>
            <a:r>
              <a:rPr lang="fa-IR" sz="1800" b="1" dirty="0">
                <a:solidFill>
                  <a:srgbClr val="000000"/>
                </a:solidFill>
                <a:latin typeface="Calibri" panose="020F0502020204030204" pitchFamily="34" charset="0"/>
                <a:ea typeface="Times New Roman" panose="02020603050405020304" pitchFamily="18" charset="0"/>
                <a:cs typeface="B Zar" panose="00000400000000000000" pitchFamily="2" charset="-78"/>
              </a:rPr>
              <a:t>برجسته‌کردن چالش‌ها/فرصت‌های احتمالی </a:t>
            </a:r>
            <a:endParaRPr lang="fa-IR" sz="1800" b="1"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cs typeface="B Zar" panose="00000400000000000000" pitchFamily="2" charset="-78"/>
              </a:rPr>
              <a:t>11</a:t>
            </a:fld>
            <a:endParaRPr lang="fa-IR" sz="2000" b="1" dirty="0">
              <a:cs typeface="B Zar" panose="00000400000000000000" pitchFamily="2" charset="-78"/>
            </a:endParaRPr>
          </a:p>
        </p:txBody>
      </p:sp>
    </p:spTree>
    <p:extLst>
      <p:ext uri="{BB962C8B-B14F-4D97-AF65-F5344CB8AC3E}">
        <p14:creationId xmlns:p14="http://schemas.microsoft.com/office/powerpoint/2010/main" val="242103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marL="342900" indent="-342900" algn="r">
              <a:buFont typeface="Arial" panose="020B0604020202020204" pitchFamily="34" charset="0"/>
              <a:buChar char="•"/>
            </a:pP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ادبیات </a:t>
            </a: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در مهندسی </a:t>
            </a:r>
            <a:r>
              <a:rPr lang="ar-SA" sz="2400" b="1" smtClean="0">
                <a:solidFill>
                  <a:prstClr val="black"/>
                </a:solidFill>
                <a:latin typeface="Calibri" panose="020F0502020204030204" pitchFamily="34" charset="0"/>
                <a:ea typeface="Calibri" panose="020F0502020204030204" pitchFamily="34" charset="0"/>
                <a:cs typeface="B Zar" panose="00000400000000000000" pitchFamily="2" charset="-78"/>
              </a:rPr>
              <a:t>نرم‌افزار</a:t>
            </a:r>
            <a:r>
              <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rPr>
              <a:t/>
            </a:r>
            <a:br>
              <a:rPr lang="en-US" sz="2400" b="1" smtClean="0">
                <a:solidFill>
                  <a:prstClr val="black"/>
                </a:solidFill>
                <a:latin typeface="Calibri" panose="020F0502020204030204" pitchFamily="34" charset="0"/>
                <a:ea typeface="Calibri" panose="020F0502020204030204" pitchFamily="34" charset="0"/>
                <a:cs typeface="B Zar" panose="00000400000000000000" pitchFamily="2" charset="-78"/>
              </a:rPr>
            </a:br>
            <a:r>
              <a:rPr lang="en-US" sz="2400" b="1">
                <a:solidFill>
                  <a:prstClr val="black"/>
                </a:solidFill>
                <a:latin typeface="Calibri" panose="020F0502020204030204" pitchFamily="34" charset="0"/>
                <a:ea typeface="Calibri" panose="020F0502020204030204" pitchFamily="34" charset="0"/>
                <a:cs typeface="B Zar" panose="00000400000000000000" pitchFamily="2" charset="-78"/>
              </a:rPr>
              <a:t/>
            </a:r>
            <a:br>
              <a:rPr lang="en-US" sz="2400" b="1">
                <a:solidFill>
                  <a:prstClr val="black"/>
                </a:solidFill>
                <a:latin typeface="Calibri" panose="020F0502020204030204" pitchFamily="34" charset="0"/>
                <a:ea typeface="Calibri" panose="020F0502020204030204" pitchFamily="34" charset="0"/>
                <a:cs typeface="B Zar" panose="00000400000000000000" pitchFamily="2" charset="-78"/>
              </a:rPr>
            </a:br>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مطالعه ارائه شده در زمینه پیش‌بینی خطا و همچنین روش </a:t>
            </a:r>
            <a:r>
              <a:rPr lang="en-US"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Agile</a:t>
            </a:r>
            <a:r>
              <a:rPr lang="en-US" sz="2400" kern="1800">
                <a:solidFill>
                  <a:srgbClr val="000000"/>
                </a:solidFill>
                <a:latin typeface="B Lotus" panose="00000400000000000000" pitchFamily="2" charset="-78"/>
                <a:ea typeface="Calibri" panose="020F0502020204030204" pitchFamily="34" charset="0"/>
                <a:cs typeface="B Zar" panose="00000400000000000000" pitchFamily="2" charset="-78"/>
              </a:rPr>
              <a:t> </a:t>
            </a:r>
            <a:r>
              <a:rPr lang="fa-IR" sz="2400" kern="1800">
                <a:solidFill>
                  <a:srgbClr val="000000"/>
                </a:solidFill>
                <a:latin typeface="B Lotus" panose="00000400000000000000" pitchFamily="2" charset="-78"/>
                <a:ea typeface="Calibri" panose="020F0502020204030204" pitchFamily="34" charset="0"/>
                <a:cs typeface="B Zar" panose="00000400000000000000" pitchFamily="2" charset="-78"/>
              </a:rPr>
              <a:t>انجام شده است.</a:t>
            </a:r>
            <a:endParaRPr lang="fa-IR" sz="2400">
              <a:cs typeface="B Zar" panose="00000400000000000000" pitchFamily="2" charset="-78"/>
            </a:endParaRPr>
          </a:p>
        </p:txBody>
      </p:sp>
      <p:sp>
        <p:nvSpPr>
          <p:cNvPr id="10" name="Content Placeholder 9"/>
          <p:cNvSpPr>
            <a:spLocks noGrp="1"/>
          </p:cNvSpPr>
          <p:nvPr>
            <p:ph sz="quarter" idx="13"/>
          </p:nvPr>
        </p:nvSpPr>
        <p:spPr>
          <a:xfrm>
            <a:off x="913774" y="2420059"/>
            <a:ext cx="10363826" cy="3424107"/>
          </a:xfrm>
        </p:spPr>
        <p:txBody>
          <a:bodyPr/>
          <a:lstStyle/>
          <a:p>
            <a:pPr>
              <a:buClr>
                <a:prstClr val="black"/>
              </a:buClr>
            </a:pP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ادبیات در استخراج داده‌ها</a:t>
            </a:r>
            <a:endParaRPr lang="fa-IR" b="1" smtClean="0">
              <a:solidFill>
                <a:prstClr val="black"/>
              </a:solidFill>
              <a:latin typeface="Calibri" panose="020F0502020204030204" pitchFamily="34" charset="0"/>
              <a:ea typeface="Calibri" panose="020F0502020204030204" pitchFamily="34" charset="0"/>
              <a:cs typeface="B Zar" panose="00000400000000000000" pitchFamily="2" charset="-78"/>
            </a:endParaRPr>
          </a:p>
          <a:p>
            <a:pPr marL="0" indent="0">
              <a:buClr>
                <a:prstClr val="black"/>
              </a:buClr>
              <a:buNone/>
            </a:pPr>
            <a:r>
              <a:rPr lang="fa-IR" b="1" smtClean="0">
                <a:solidFill>
                  <a:prstClr val="black"/>
                </a:solidFill>
                <a:latin typeface="Calibri" panose="020F0502020204030204" pitchFamily="34" charset="0"/>
                <a:ea typeface="Calibri" panose="020F0502020204030204" pitchFamily="34" charset="0"/>
                <a:cs typeface="B Zar" panose="00000400000000000000" pitchFamily="2" charset="-78"/>
              </a:rPr>
              <a:t> سه مرحله:</a:t>
            </a:r>
          </a:p>
          <a:p>
            <a:pPr marL="457200" indent="-457200">
              <a:buClr>
                <a:prstClr val="black"/>
              </a:buClr>
              <a:buFont typeface="+mj-lt"/>
              <a:buAutoNum type="arabicPeriod"/>
            </a:pPr>
            <a:r>
              <a:rPr lang="ar-SA" b="1" smtClean="0">
                <a:solidFill>
                  <a:srgbClr val="000000"/>
                </a:solidFill>
                <a:latin typeface="Calibri" panose="020F0502020204030204" pitchFamily="34" charset="0"/>
                <a:ea typeface="Times New Roman" panose="02020603050405020304" pitchFamily="18" charset="0"/>
                <a:cs typeface="B Zar" panose="00000400000000000000" pitchFamily="2" charset="-78"/>
              </a:rPr>
              <a:t>برنامه‌ریزی</a:t>
            </a:r>
            <a:r>
              <a:rPr lang="ar-SA" sz="2400">
                <a:solidFill>
                  <a:srgbClr val="000000"/>
                </a:solidFill>
                <a:latin typeface="Calibri" panose="020F0502020204030204" pitchFamily="34" charset="0"/>
                <a:ea typeface="Times New Roman" panose="02020603050405020304" pitchFamily="18" charset="0"/>
                <a:cs typeface="B Lotus" panose="00000400000000000000" pitchFamily="2" charset="-78"/>
              </a:rPr>
              <a:t>: </a:t>
            </a:r>
            <a:endParaRPr lang="fa-IR" sz="2400" smtClean="0">
              <a:solidFill>
                <a:srgbClr val="000000"/>
              </a:solidFill>
              <a:latin typeface="Calibri" panose="020F0502020204030204" pitchFamily="34" charset="0"/>
              <a:ea typeface="Times New Roman" panose="02020603050405020304" pitchFamily="18" charset="0"/>
              <a:cs typeface="B Lotus" panose="00000400000000000000" pitchFamily="2" charset="-78"/>
            </a:endParaRPr>
          </a:p>
          <a:p>
            <a:pPr marL="457200" indent="-457200">
              <a:buClr>
                <a:prstClr val="black"/>
              </a:buClr>
              <a:buFont typeface="+mj-lt"/>
              <a:buAutoNum type="arabicPeriod"/>
            </a:pPr>
            <a:r>
              <a:rPr lang="ar-SA" b="1">
                <a:solidFill>
                  <a:srgbClr val="000000"/>
                </a:solidFill>
                <a:latin typeface="Calibri" panose="020F0502020204030204" pitchFamily="34" charset="0"/>
                <a:ea typeface="Times New Roman" panose="02020603050405020304" pitchFamily="18" charset="0"/>
                <a:cs typeface="B Zar" panose="00000400000000000000" pitchFamily="2" charset="-78"/>
              </a:rPr>
              <a:t>انجام:</a:t>
            </a:r>
            <a:r>
              <a:rPr lang="ar-SA" sz="2400">
                <a:solidFill>
                  <a:srgbClr val="000000"/>
                </a:solidFill>
                <a:latin typeface="Calibri" panose="020F0502020204030204" pitchFamily="34" charset="0"/>
                <a:ea typeface="Times New Roman" panose="02020603050405020304" pitchFamily="18" charset="0"/>
                <a:cs typeface="B Lotus" panose="00000400000000000000" pitchFamily="2" charset="-78"/>
              </a:rPr>
              <a:t> </a:t>
            </a:r>
            <a:endParaRPr lang="fa-IR" sz="2400" smtClean="0">
              <a:solidFill>
                <a:srgbClr val="000000"/>
              </a:solidFill>
              <a:latin typeface="Calibri" panose="020F0502020204030204" pitchFamily="34" charset="0"/>
              <a:ea typeface="Times New Roman" panose="02020603050405020304" pitchFamily="18" charset="0"/>
              <a:cs typeface="B Lotus" panose="00000400000000000000" pitchFamily="2" charset="-78"/>
            </a:endParaRPr>
          </a:p>
          <a:p>
            <a:pPr marL="457200" indent="-457200">
              <a:buClr>
                <a:prstClr val="black"/>
              </a:buClr>
              <a:buFont typeface="+mj-lt"/>
              <a:buAutoNum type="arabicPeriod"/>
            </a:pPr>
            <a:r>
              <a:rPr lang="ar-SA" b="1">
                <a:solidFill>
                  <a:srgbClr val="000000"/>
                </a:solidFill>
                <a:latin typeface="Calibri" panose="020F0502020204030204" pitchFamily="34" charset="0"/>
                <a:ea typeface="Times New Roman" panose="02020603050405020304" pitchFamily="18" charset="0"/>
                <a:cs typeface="B Zar" panose="00000400000000000000" pitchFamily="2" charset="-78"/>
              </a:rPr>
              <a:t>گزارش</a:t>
            </a:r>
            <a:r>
              <a:rPr lang="fa-IR" b="1" kern="1800">
                <a:solidFill>
                  <a:srgbClr val="000000"/>
                </a:solidFill>
                <a:latin typeface="Times New Roman" panose="02020603050405020304" pitchFamily="18" charset="0"/>
                <a:ea typeface="Calibri" panose="020F0502020204030204" pitchFamily="34" charset="0"/>
                <a:cs typeface="B Zar" panose="00000400000000000000" pitchFamily="2" charset="-78"/>
              </a:rPr>
              <a:t>:</a:t>
            </a:r>
            <a:r>
              <a:rPr lang="fa-IR" sz="2400">
                <a:solidFill>
                  <a:srgbClr val="000000"/>
                </a:solidFill>
                <a:latin typeface="Calibri" panose="020F0502020204030204" pitchFamily="34" charset="0"/>
                <a:ea typeface="Times New Roman" panose="02020603050405020304" pitchFamily="18" charset="0"/>
                <a:cs typeface="B Lotus" panose="00000400000000000000" pitchFamily="2" charset="-78"/>
              </a:rPr>
              <a:t> </a:t>
            </a:r>
            <a:endParaRPr lang="fa-IR" b="1">
              <a:solidFill>
                <a:prstClr val="black"/>
              </a:solidFill>
              <a:latin typeface="Calibri" panose="020F0502020204030204" pitchFamily="34"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dirty="0" smtClean="0"/>
              <a:t>ا</a:t>
            </a:r>
            <a:r>
              <a:rPr lang="fa-IR" sz="2000" b="1" dirty="0" smtClean="0">
                <a:cs typeface="B Zar" panose="00000400000000000000" pitchFamily="2" charset="-78"/>
              </a:rPr>
              <a:t>رائه سمینار تحقیق و تتبع</a:t>
            </a:r>
            <a:r>
              <a:rPr lang="fa-IR" dirty="0" smtClean="0"/>
              <a:t> </a:t>
            </a:r>
            <a:endParaRPr lang="fa-IR" dirty="0"/>
          </a:p>
        </p:txBody>
      </p:sp>
      <p:sp>
        <p:nvSpPr>
          <p:cNvPr id="6" name="Slide Number Placeholder 5"/>
          <p:cNvSpPr>
            <a:spLocks noGrp="1"/>
          </p:cNvSpPr>
          <p:nvPr>
            <p:ph type="sldNum" sz="quarter" idx="12"/>
          </p:nvPr>
        </p:nvSpPr>
        <p:spPr/>
        <p:txBody>
          <a:bodyPr/>
          <a:lstStyle/>
          <a:p>
            <a:fld id="{638EA6BA-5847-498D-A0FF-63A4B780104B}" type="slidenum">
              <a:rPr lang="fa-IR" sz="2000" b="1" smtClean="0">
                <a:cs typeface="B Zar" panose="00000400000000000000" pitchFamily="2" charset="-78"/>
              </a:rPr>
              <a:t>12</a:t>
            </a:fld>
            <a:endParaRPr lang="fa-IR" sz="2000" b="1" dirty="0">
              <a:cs typeface="B Zar" panose="00000400000000000000" pitchFamily="2" charset="-78"/>
            </a:endParaRPr>
          </a:p>
        </p:txBody>
      </p:sp>
    </p:spTree>
    <p:extLst>
      <p:ext uri="{BB962C8B-B14F-4D97-AF65-F5344CB8AC3E}">
        <p14:creationId xmlns:p14="http://schemas.microsoft.com/office/powerpoint/2010/main" val="316017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5080" algn="r"/>
            <a:r>
              <a:rPr lang="ar-SA" sz="2400" b="1">
                <a:solidFill>
                  <a:prstClr val="black"/>
                </a:solidFill>
                <a:latin typeface="Calibri" panose="020F0502020204030204" pitchFamily="34" charset="0"/>
                <a:ea typeface="Calibri" panose="020F0502020204030204" pitchFamily="34" charset="0"/>
                <a:cs typeface="B Zar" panose="00000400000000000000" pitchFamily="2" charset="-78"/>
              </a:rPr>
              <a:t>ادبیات در داده‌کاوی</a:t>
            </a:r>
            <a:r>
              <a:rPr lang="fa-IR" sz="2400" b="1">
                <a:solidFill>
                  <a:prstClr val="black"/>
                </a:solidFill>
                <a:ea typeface="+mn-ea"/>
                <a:cs typeface="B Zar" panose="00000400000000000000" pitchFamily="2" charset="-78"/>
              </a:rPr>
              <a:t/>
            </a:r>
            <a:br>
              <a:rPr lang="fa-IR" sz="2400" b="1">
                <a:solidFill>
                  <a:prstClr val="black"/>
                </a:solidFill>
                <a:ea typeface="+mn-ea"/>
                <a:cs typeface="B Zar" panose="00000400000000000000" pitchFamily="2" charset="-78"/>
              </a:rPr>
            </a:br>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یک مطالعه مروری بر ادبیات انجام شد که در آن مفهوم داده‌کاوی برای مدیریت ارتباط با مشتری </a:t>
            </a:r>
            <a:r>
              <a:rPr lang="en-US"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a:t>
            </a:r>
            <a:r>
              <a:rPr lang="en-US"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CRM) </a:t>
            </a:r>
            <a:r>
              <a:rPr lang="fa-IR" sz="2400" kern="1800" smtClean="0">
                <a:solidFill>
                  <a:srgbClr val="000000"/>
                </a:solidFill>
                <a:latin typeface="B Lotus" panose="00000400000000000000" pitchFamily="2" charset="-78"/>
                <a:ea typeface="Calibri" panose="020F0502020204030204" pitchFamily="34" charset="0"/>
                <a:cs typeface="B Zar" panose="00000400000000000000" pitchFamily="2" charset="-78"/>
              </a:rPr>
              <a:t>مورد </a:t>
            </a:r>
            <a:r>
              <a:rPr lang="fa-IR" sz="2400" kern="1800">
                <a:solidFill>
                  <a:srgbClr val="000000"/>
                </a:solidFill>
                <a:latin typeface="B Lotus" panose="00000400000000000000" pitchFamily="2" charset="-78"/>
                <a:ea typeface="Calibri" panose="020F0502020204030204" pitchFamily="34" charset="0"/>
                <a:cs typeface="B Zar" panose="00000400000000000000" pitchFamily="2" charset="-78"/>
              </a:rPr>
              <a:t>هدف قرار گرفت</a:t>
            </a:r>
            <a:r>
              <a:rPr lang="fa-IR" sz="2400" kern="1800" smtClean="0">
                <a:solidFill>
                  <a:srgbClr val="000000"/>
                </a:solidFill>
                <a:latin typeface="B Lotus" panose="00000400000000000000" pitchFamily="2" charset="-78"/>
                <a:ea typeface="Calibri" panose="020F0502020204030204" pitchFamily="34" charset="0"/>
                <a:cs typeface="B Zar" panose="00000400000000000000" pitchFamily="2" charset="-78"/>
              </a:rPr>
              <a:t>.</a:t>
            </a:r>
            <a:br>
              <a:rPr lang="fa-IR" sz="2400" kern="1800" smtClean="0">
                <a:solidFill>
                  <a:srgbClr val="000000"/>
                </a:solidFill>
                <a:latin typeface="B Lotus" panose="00000400000000000000" pitchFamily="2" charset="-78"/>
                <a:ea typeface="Calibri" panose="020F0502020204030204" pitchFamily="34" charset="0"/>
                <a:cs typeface="B Zar" panose="00000400000000000000" pitchFamily="2" charset="-78"/>
              </a:rPr>
            </a:br>
            <a:r>
              <a:rPr lang="fa-IR" sz="2700" kern="1800">
                <a:solidFill>
                  <a:srgbClr val="000000"/>
                </a:solidFill>
                <a:latin typeface="Times New Roman" panose="02020603050405020304" pitchFamily="18" charset="0"/>
                <a:ea typeface="Calibri" panose="020F0502020204030204" pitchFamily="34" charset="0"/>
                <a:cs typeface="B Zar" panose="00000400000000000000" pitchFamily="2" charset="-78"/>
              </a:rPr>
              <a:t>بر اساس چهار بعد </a:t>
            </a:r>
            <a:r>
              <a:rPr lang="en-US" sz="2700" kern="1800">
                <a:solidFill>
                  <a:srgbClr val="000000"/>
                </a:solidFill>
                <a:latin typeface="Times New Roman" panose="02020603050405020304" pitchFamily="18" charset="0"/>
                <a:ea typeface="Calibri" panose="020F0502020204030204" pitchFamily="34" charset="0"/>
                <a:cs typeface="B Zar" panose="00000400000000000000" pitchFamily="2" charset="-78"/>
              </a:rPr>
              <a:t>CRM</a:t>
            </a:r>
            <a:r>
              <a:rPr lang="en-US" sz="2700" kern="1800">
                <a:solidFill>
                  <a:srgbClr val="000000"/>
                </a:solidFill>
                <a:latin typeface="B Lotus" panose="00000400000000000000" pitchFamily="2" charset="-78"/>
                <a:ea typeface="Calibri" panose="020F0502020204030204" pitchFamily="34" charset="0"/>
                <a:cs typeface="B Zar" panose="00000400000000000000" pitchFamily="2" charset="-78"/>
              </a:rPr>
              <a:t> </a:t>
            </a:r>
            <a:r>
              <a:rPr lang="fa-IR" sz="2700" kern="1800">
                <a:solidFill>
                  <a:srgbClr val="000000"/>
                </a:solidFill>
                <a:latin typeface="B Lotus" panose="00000400000000000000" pitchFamily="2" charset="-78"/>
                <a:ea typeface="Calibri" panose="020F0502020204030204" pitchFamily="34" charset="0"/>
                <a:cs typeface="B Zar" panose="00000400000000000000" pitchFamily="2" charset="-78"/>
              </a:rPr>
              <a:t>تقسیم شده­اند:</a:t>
            </a:r>
            <a:r>
              <a:rPr lang="en-US" sz="1800">
                <a:latin typeface="Calibri" panose="020F0502020204030204" pitchFamily="34" charset="0"/>
                <a:ea typeface="Calibri" panose="020F0502020204030204" pitchFamily="34" charset="0"/>
                <a:cs typeface="B Lotus" panose="00000400000000000000" pitchFamily="2" charset="-78"/>
              </a:rPr>
              <a:t/>
            </a:r>
            <a:br>
              <a:rPr lang="en-US" sz="1800">
                <a:latin typeface="Calibri" panose="020F0502020204030204" pitchFamily="34" charset="0"/>
                <a:ea typeface="Calibri" panose="020F0502020204030204" pitchFamily="34" charset="0"/>
                <a:cs typeface="B Lotus" panose="00000400000000000000" pitchFamily="2" charset="-78"/>
              </a:rPr>
            </a:br>
            <a:endParaRPr lang="fa-IR" sz="2400">
              <a:cs typeface="B Zar" panose="00000400000000000000" pitchFamily="2" charset="-78"/>
            </a:endParaRPr>
          </a:p>
        </p:txBody>
      </p:sp>
      <p:sp>
        <p:nvSpPr>
          <p:cNvPr id="3" name="Content Placeholder 2"/>
          <p:cNvSpPr>
            <a:spLocks noGrp="1"/>
          </p:cNvSpPr>
          <p:nvPr>
            <p:ph sz="quarter" idx="13"/>
          </p:nvPr>
        </p:nvSpPr>
        <p:spPr/>
        <p:txBody>
          <a:bodyPr>
            <a:normAutofit/>
          </a:bodyPr>
          <a:lstStyle/>
          <a:p>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توسعه </a:t>
            </a:r>
            <a:r>
              <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مشتری</a:t>
            </a:r>
          </a:p>
          <a:p>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شناسایی </a:t>
            </a:r>
            <a:r>
              <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مشتری</a:t>
            </a:r>
          </a:p>
          <a:p>
            <a:r>
              <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جذب </a:t>
            </a:r>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مشتری </a:t>
            </a:r>
            <a:endPar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endParaRPr>
          </a:p>
          <a:p>
            <a:r>
              <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 </a:t>
            </a:r>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حفظ مشتری </a:t>
            </a:r>
            <a:endParaRPr lang="fa-IR" sz="2400"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endParaRPr>
          </a:p>
          <a:p>
            <a:pPr marL="0" marR="5080" indent="0" algn="just">
              <a:buNone/>
            </a:pPr>
            <a:r>
              <a:rPr lang="fa-IR" b="1"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هفت </a:t>
            </a:r>
            <a:r>
              <a:rPr lang="fa-IR" b="1" kern="1800">
                <a:solidFill>
                  <a:srgbClr val="000000"/>
                </a:solidFill>
                <a:latin typeface="Times New Roman" panose="02020603050405020304" pitchFamily="18" charset="0"/>
                <a:ea typeface="Calibri" panose="020F0502020204030204" pitchFamily="34" charset="0"/>
                <a:cs typeface="B Zar" panose="00000400000000000000" pitchFamily="2" charset="-78"/>
              </a:rPr>
              <a:t>تکنیک داده‌کاوی</a:t>
            </a:r>
            <a:r>
              <a:rPr lang="fa-IR" b="1" kern="1800" smtClean="0">
                <a:solidFill>
                  <a:srgbClr val="000000"/>
                </a:solidFill>
                <a:latin typeface="Times New Roman" panose="02020603050405020304" pitchFamily="18" charset="0"/>
                <a:ea typeface="Calibri" panose="020F0502020204030204" pitchFamily="34" charset="0"/>
                <a:cs typeface="B Zar" panose="00000400000000000000" pitchFamily="2" charset="-78"/>
              </a:rPr>
              <a:t>:</a:t>
            </a:r>
            <a:endParaRPr lang="fa-IR" b="1" smtClean="0">
              <a:latin typeface="Calibri" panose="020F0502020204030204" pitchFamily="34" charset="0"/>
              <a:ea typeface="Calibri" panose="020F0502020204030204" pitchFamily="34" charset="0"/>
              <a:cs typeface="B Zar" panose="00000400000000000000" pitchFamily="2" charset="-78"/>
            </a:endParaRPr>
          </a:p>
          <a:p>
            <a:pPr marR="5080" algn="just"/>
            <a:r>
              <a:rPr lang="fa-IR" sz="2400" kern="1800">
                <a:solidFill>
                  <a:srgbClr val="000000"/>
                </a:solidFill>
                <a:latin typeface="Times New Roman" panose="02020603050405020304" pitchFamily="18" charset="0"/>
                <a:ea typeface="Calibri" panose="020F0502020204030204" pitchFamily="34" charset="0"/>
                <a:cs typeface="B Zar" panose="00000400000000000000" pitchFamily="2" charset="-78"/>
              </a:rPr>
              <a:t>ارتباط، طبقه‌بندی، خوشه‌بندی، پیش‌بینی، رگرسیون، کشف دنباله و تجسم. </a:t>
            </a:r>
            <a:endParaRPr lang="en-US" sz="2400">
              <a:latin typeface="Calibri" panose="020F0502020204030204" pitchFamily="34" charset="0"/>
              <a:ea typeface="Calibri" panose="020F0502020204030204" pitchFamily="34" charset="0"/>
              <a:cs typeface="B Zar" panose="00000400000000000000" pitchFamily="2" charset="-78"/>
            </a:endParaRPr>
          </a:p>
          <a:p>
            <a:pPr marL="0" indent="0">
              <a:buNone/>
            </a:pPr>
            <a:endParaRPr lang="fa-I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13</a:t>
            </a:fld>
            <a:endParaRPr lang="fa-IR" sz="2000" b="1" dirty="0"/>
          </a:p>
        </p:txBody>
      </p:sp>
    </p:spTree>
    <p:extLst>
      <p:ext uri="{BB962C8B-B14F-4D97-AF65-F5344CB8AC3E}">
        <p14:creationId xmlns:p14="http://schemas.microsoft.com/office/powerpoint/2010/main" val="3170871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lnSpc>
                <a:spcPct val="150000"/>
              </a:lnSpc>
            </a:pP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بر اساس مطالعه مروری بر ادبیات انجام شده، ما هفت سیستم توصیه بازبینی کدگذار را یافتیم: </a:t>
            </a:r>
            <a:r>
              <a:rPr lang="en-US" sz="2200" dirty="0" err="1">
                <a:solidFill>
                  <a:srgbClr val="000000"/>
                </a:solidFill>
                <a:latin typeface="Times New Roman" panose="02020603050405020304" pitchFamily="18" charset="0"/>
                <a:ea typeface="Times New Roman" panose="02020603050405020304" pitchFamily="18" charset="0"/>
                <a:cs typeface="B Zar" panose="00000400000000000000" pitchFamily="2" charset="-78"/>
              </a:rPr>
              <a:t>cHREv</a:t>
            </a: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en-US" sz="2200" dirty="0" err="1">
                <a:solidFill>
                  <a:srgbClr val="000000"/>
                </a:solidFill>
                <a:latin typeface="Times New Roman" panose="02020603050405020304" pitchFamily="18" charset="0"/>
                <a:ea typeface="Times New Roman" panose="02020603050405020304" pitchFamily="18" charset="0"/>
                <a:cs typeface="B Zar" panose="00000400000000000000" pitchFamily="2" charset="-78"/>
              </a:rPr>
              <a:t>CoRReCT</a:t>
            </a:r>
            <a:r>
              <a:rPr lang="en-US"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en-US"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CRRS</a:t>
            </a:r>
            <a:r>
              <a:rPr lang="en-US" sz="2200" dirty="0">
                <a:solidFill>
                  <a:srgbClr val="000000"/>
                </a:solidFill>
                <a:latin typeface="B Lotus" panose="00000400000000000000" pitchFamily="2" charset="-78"/>
                <a:ea typeface="Times New Roman" panose="02020603050405020304" pitchFamily="18" charset="0"/>
                <a:cs typeface="B Zar" panose="00000400000000000000" pitchFamily="2" charset="-78"/>
              </a:rPr>
              <a:t> </a:t>
            </a: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مبتنی بر مشخصات،</a:t>
            </a:r>
            <a:r>
              <a:rPr lang="en-US" sz="2200" dirty="0" err="1">
                <a:solidFill>
                  <a:srgbClr val="000000"/>
                </a:solidFill>
                <a:latin typeface="Times New Roman" panose="02020603050405020304" pitchFamily="18" charset="0"/>
                <a:ea typeface="Times New Roman" panose="02020603050405020304" pitchFamily="18" charset="0"/>
                <a:cs typeface="B Zar" panose="00000400000000000000" pitchFamily="2" charset="-78"/>
              </a:rPr>
              <a:t>RevFinder</a:t>
            </a:r>
            <a:r>
              <a:rPr lang="en-US"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fa-IR" sz="22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en-US" sz="2200" dirty="0" err="1"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CodeFlow</a:t>
            </a:r>
            <a:r>
              <a:rPr lang="en-US" sz="22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a:t>
            </a:r>
            <a:r>
              <a:rPr lang="en-US" sz="22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TIE</a:t>
            </a:r>
            <a:r>
              <a:rPr lang="fa-IR" sz="2200" dirty="0" smtClean="0">
                <a:solidFill>
                  <a:srgbClr val="000000"/>
                </a:solidFill>
                <a:latin typeface="B Lotus" panose="00000400000000000000" pitchFamily="2" charset="-78"/>
                <a:ea typeface="Times New Roman" panose="02020603050405020304" pitchFamily="18" charset="0"/>
                <a:cs typeface="B Zar" panose="00000400000000000000" pitchFamily="2" charset="-78"/>
              </a:rPr>
              <a:t>و </a:t>
            </a:r>
            <a:r>
              <a:rPr lang="fa-IR" sz="2200" dirty="0" smtClean="0">
                <a:solidFill>
                  <a:srgbClr val="000000"/>
                </a:solidFill>
                <a:ea typeface="Times New Roman" panose="02020603050405020304" pitchFamily="18" charset="0"/>
                <a:cs typeface="B Zar" panose="00000400000000000000" pitchFamily="2" charset="-78"/>
              </a:rPr>
              <a:t> </a:t>
            </a:r>
            <a:r>
              <a:rPr lang="en-US"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CRITIQUE</a:t>
            </a:r>
            <a:r>
              <a:rPr lang="fa-IR" sz="22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این سیستم‌ها بر اساس دو بعد تقسیم می‌شوند:</a:t>
            </a:r>
            <a:endParaRPr lang="fa-IR" sz="2200" dirty="0">
              <a:cs typeface="B Zar" panose="00000400000000000000" pitchFamily="2" charset="-78"/>
            </a:endParaRPr>
          </a:p>
        </p:txBody>
      </p:sp>
      <p:sp>
        <p:nvSpPr>
          <p:cNvPr id="3" name="Content Placeholder 2"/>
          <p:cNvSpPr>
            <a:spLocks noGrp="1"/>
          </p:cNvSpPr>
          <p:nvPr>
            <p:ph sz="quarter" idx="13"/>
          </p:nvPr>
        </p:nvSpPr>
        <p:spPr/>
        <p:txBody>
          <a:bodyPr/>
          <a:lstStyle/>
          <a:p>
            <a:pPr marL="342900" lvl="0" indent="-342900" algn="just">
              <a:buFont typeface="Symbol" panose="05050102010706020507" pitchFamily="18" charset="2"/>
              <a:buChar char=""/>
            </a:pP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منبع داده مورداستفاده برای ساخت سیستم </a:t>
            </a:r>
            <a:endParaRPr lang="en-US" b="1" dirty="0">
              <a:latin typeface="Calibri" panose="020F0502020204030204" pitchFamily="34" charset="0"/>
              <a:ea typeface="Calibri" panose="020F0502020204030204" pitchFamily="34" charset="0"/>
              <a:cs typeface="B Zar" panose="00000400000000000000" pitchFamily="2" charset="-78"/>
            </a:endParaRPr>
          </a:p>
          <a:p>
            <a:pPr marL="342900" lvl="0" indent="-342900" algn="just">
              <a:buFont typeface="Symbol" panose="05050102010706020507" pitchFamily="18" charset="2"/>
              <a:buChar char=""/>
            </a:pP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نوع پروژه مورداستفاده برای ارزیابی </a:t>
            </a:r>
            <a:r>
              <a:rPr lang="fa-IR"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سیستم</a:t>
            </a:r>
            <a:endParaRPr lang="en-US" b="1" dirty="0">
              <a:latin typeface="Calibri" panose="020F0502020204030204" pitchFamily="34" charset="0"/>
              <a:ea typeface="Calibri" panose="020F0502020204030204" pitchFamily="34" charset="0"/>
              <a:cs typeface="B Zar" panose="00000400000000000000" pitchFamily="2" charset="-78"/>
            </a:endParaRPr>
          </a:p>
          <a:p>
            <a:pPr marL="0" indent="0">
              <a:buNone/>
            </a:pPr>
            <a:endParaRPr lang="fa-IR" dirty="0"/>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14</a:t>
            </a:fld>
            <a:endParaRPr lang="fa-IR" sz="2000" b="1" dirty="0"/>
          </a:p>
        </p:txBody>
      </p:sp>
    </p:spTree>
    <p:extLst>
      <p:ext uri="{BB962C8B-B14F-4D97-AF65-F5344CB8AC3E}">
        <p14:creationId xmlns:p14="http://schemas.microsoft.com/office/powerpoint/2010/main" val="3550926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fa-IR" sz="3600" b="1" u="sng" cap="none" dirty="0">
                <a:latin typeface="Trebuchet MS" panose="020B0603020202020204"/>
                <a:cs typeface="B Zar" panose="00000400000000000000" pitchFamily="2" charset="-78"/>
              </a:rPr>
              <a:t>مروري </a:t>
            </a:r>
            <a:r>
              <a:rPr lang="fa-IR" sz="3600" b="1" u="sng" cap="none" dirty="0" smtClean="0">
                <a:latin typeface="Trebuchet MS" panose="020B0603020202020204"/>
                <a:cs typeface="B Zar" panose="00000400000000000000" pitchFamily="2" charset="-78"/>
              </a:rPr>
              <a:t>بركارهاي </a:t>
            </a:r>
            <a:r>
              <a:rPr lang="fa-IR" sz="3600" b="1" u="sng" cap="none" dirty="0">
                <a:latin typeface="Trebuchet MS" panose="020B0603020202020204"/>
                <a:cs typeface="B Zar" panose="00000400000000000000" pitchFamily="2" charset="-78"/>
              </a:rPr>
              <a:t>انجام شده در پايان‌نامه</a:t>
            </a:r>
            <a:endParaRPr lang="fa-IR" sz="3600"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15</a:t>
            </a:fld>
            <a:endParaRPr lang="fa-IR" sz="2000" b="1" dirty="0"/>
          </a:p>
        </p:txBody>
      </p:sp>
    </p:spTree>
    <p:extLst>
      <p:ext uri="{BB962C8B-B14F-4D97-AF65-F5344CB8AC3E}">
        <p14:creationId xmlns:p14="http://schemas.microsoft.com/office/powerpoint/2010/main" val="4074655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cs typeface="B Zar" panose="00000400000000000000" pitchFamily="2" charset="-78"/>
              </a:rPr>
              <a:t>رویکردهای اتخاذ شده برای تحقیق:</a:t>
            </a:r>
            <a:endParaRPr lang="fa-IR" sz="2400" b="1" dirty="0">
              <a:cs typeface="B Zar" panose="00000400000000000000" pitchFamily="2" charset="-78"/>
            </a:endParaRPr>
          </a:p>
        </p:txBody>
      </p:sp>
      <p:sp>
        <p:nvSpPr>
          <p:cNvPr id="3" name="Content Placeholder 2"/>
          <p:cNvSpPr>
            <a:spLocks noGrp="1"/>
          </p:cNvSpPr>
          <p:nvPr>
            <p:ph sz="quarter" idx="13"/>
          </p:nvPr>
        </p:nvSpPr>
        <p:spPr/>
        <p:txBody>
          <a:bodyPr>
            <a:normAutofit fontScale="92500" lnSpcReduction="20000"/>
          </a:bodyPr>
          <a:lstStyle/>
          <a:p>
            <a:pPr marL="342900" marR="5080" lvl="0" indent="-342900" algn="just">
              <a:buFont typeface="+mj-lt"/>
              <a:buAutoNum type="arabicPeriod"/>
            </a:pPr>
            <a:r>
              <a:rPr lang="fa-IR" sz="22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rPr>
              <a:t>کلمات کلیدی تحقیق:کد</a:t>
            </a:r>
            <a:r>
              <a:rPr lang="fa-IR" sz="2200" kern="1800" dirty="0">
                <a:solidFill>
                  <a:srgbClr val="000000"/>
                </a:solidFill>
                <a:latin typeface="Times New Roman" panose="02020603050405020304" pitchFamily="18" charset="0"/>
                <a:ea typeface="Calibri" panose="020F0502020204030204" pitchFamily="34" charset="0"/>
                <a:cs typeface="B Zar" panose="00000400000000000000" pitchFamily="2" charset="-78"/>
              </a:rPr>
              <a:t>، مرورگر، توصیه، سیستم‌ها، ابزارها و </a:t>
            </a:r>
            <a:r>
              <a:rPr lang="fa-IR" sz="22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rPr>
              <a:t>توصیه‌کننده</a:t>
            </a:r>
            <a:endParaRPr lang="fa-IR" sz="2200" kern="1800" dirty="0">
              <a:solidFill>
                <a:srgbClr val="000000"/>
              </a:solidFill>
              <a:latin typeface="Times New Roman" panose="02020603050405020304" pitchFamily="18" charset="0"/>
              <a:ea typeface="Calibri" panose="020F0502020204030204" pitchFamily="34" charset="0"/>
              <a:cs typeface="B Zar" panose="00000400000000000000" pitchFamily="2" charset="-78"/>
            </a:endParaRPr>
          </a:p>
          <a:p>
            <a:pPr marL="342900" marR="5080" lvl="0" indent="-342900" algn="just">
              <a:buFont typeface="+mj-lt"/>
              <a:buAutoNum type="arabicPeriod"/>
            </a:pPr>
            <a:r>
              <a:rPr lang="fa-IR" sz="22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rPr>
              <a:t>استفاد کلمات کلیدی برای رشته های جستجو</a:t>
            </a:r>
          </a:p>
          <a:p>
            <a:pPr marL="342900" marR="5080" lvl="0" indent="-342900" algn="just">
              <a:buFont typeface="+mj-lt"/>
              <a:buAutoNum type="arabicPeriod"/>
            </a:pPr>
            <a:r>
              <a:rPr lang="fa-IR" sz="2200" kern="1800" dirty="0">
                <a:solidFill>
                  <a:srgbClr val="000000"/>
                </a:solidFill>
                <a:latin typeface="Times New Roman" panose="02020603050405020304" pitchFamily="18" charset="0"/>
                <a:ea typeface="Calibri" panose="020F0502020204030204" pitchFamily="34" charset="0"/>
                <a:cs typeface="B Zar" panose="00000400000000000000" pitchFamily="2" charset="-78"/>
              </a:rPr>
              <a:t>مقالات تحقیقاتی </a:t>
            </a:r>
            <a:r>
              <a:rPr lang="fa-IR" sz="22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rPr>
              <a:t>بر </a:t>
            </a:r>
            <a:r>
              <a:rPr lang="fa-IR" sz="2200" kern="1800" dirty="0">
                <a:solidFill>
                  <a:srgbClr val="000000"/>
                </a:solidFill>
                <a:latin typeface="Times New Roman" panose="02020603050405020304" pitchFamily="18" charset="0"/>
                <a:ea typeface="Calibri" panose="020F0502020204030204" pitchFamily="34" charset="0"/>
                <a:cs typeface="B Zar" panose="00000400000000000000" pitchFamily="2" charset="-78"/>
              </a:rPr>
              <a:t>اساس معیارهای مختلف حذف و ورود فیلتر </a:t>
            </a:r>
            <a:r>
              <a:rPr lang="fa-IR" sz="22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rPr>
              <a:t>می‌شوند</a:t>
            </a:r>
            <a:r>
              <a:rPr lang="fa-IR" kern="1800" dirty="0" smtClean="0">
                <a:solidFill>
                  <a:srgbClr val="000000"/>
                </a:solidFill>
                <a:latin typeface="Times New Roman" panose="02020603050405020304" pitchFamily="18" charset="0"/>
                <a:ea typeface="Calibri" panose="020F0502020204030204" pitchFamily="34" charset="0"/>
                <a:cs typeface="B Lotus" panose="00000400000000000000" pitchFamily="2" charset="-78"/>
              </a:rPr>
              <a:t>.</a:t>
            </a:r>
          </a:p>
          <a:p>
            <a:pPr marL="0" marR="5080" lvl="0" indent="0" algn="just">
              <a:buNone/>
            </a:pPr>
            <a:endParaRPr lang="fa-IR" kern="1800" dirty="0" smtClean="0">
              <a:solidFill>
                <a:srgbClr val="000000"/>
              </a:solidFill>
              <a:latin typeface="Times New Roman" panose="02020603050405020304" pitchFamily="18" charset="0"/>
              <a:ea typeface="Calibri" panose="020F0502020204030204" pitchFamily="34" charset="0"/>
              <a:cs typeface="B Lotus" panose="00000400000000000000" pitchFamily="2" charset="-78"/>
            </a:endParaRPr>
          </a:p>
          <a:p>
            <a:pPr algn="just">
              <a:lnSpc>
                <a:spcPct val="115000"/>
              </a:lnSpc>
            </a:pPr>
            <a:r>
              <a:rPr lang="ar-SA" sz="2400" dirty="0">
                <a:latin typeface="Times New Roman" panose="02020603050405020304" pitchFamily="18" charset="0"/>
                <a:ea typeface="Times New Roman" panose="02020603050405020304" pitchFamily="18" charset="0"/>
                <a:cs typeface="B Zar" panose="00000400000000000000" pitchFamily="2" charset="-78"/>
              </a:rPr>
              <a:t>مطالعه تحقیقاتی در سه مرحله انجام شد که در آن اولین گام به تشخیص نظرات بازبینی کد مفید و غیر مفید بر اساس مصاحبه با توسعه دهندگان کمک کرد. مصاحبه فردی نیمه ساختار یافته از توسعه دهندگان داشتن سطوح مختلف تجربه در بررسی کد و توسعه کد از چهار مختلف مایکروسافت پروژه تی انجام شد. از مصاحبه شوندگان خواسته شد تا نظرات را از مقیاس 1- 3 (1- مفید ، 2- تا حدودی مفید و 3- مفید ) امتیاز دهند</a:t>
            </a:r>
            <a:r>
              <a:rPr lang="ar-SA" sz="2400" dirty="0" smtClean="0">
                <a:latin typeface="Times New Roman" panose="02020603050405020304" pitchFamily="18" charset="0"/>
                <a:ea typeface="Times New Roman" panose="02020603050405020304" pitchFamily="18" charset="0"/>
                <a:cs typeface="B Zar" panose="00000400000000000000" pitchFamily="2" charset="-78"/>
              </a:rPr>
              <a:t>.</a:t>
            </a:r>
            <a:r>
              <a:rPr lang="ar-SA" sz="2400" dirty="0">
                <a:latin typeface="Times New Roman" panose="02020603050405020304" pitchFamily="18" charset="0"/>
                <a:ea typeface="Times New Roman" panose="02020603050405020304" pitchFamily="18" charset="0"/>
                <a:cs typeface="B Nazanin" panose="00000400000000000000" pitchFamily="2" charset="-78"/>
              </a:rPr>
              <a:t> بر اساس این ویژگی ها و دسته </a:t>
            </a:r>
            <a:r>
              <a:rPr lang="ar-SA" sz="2400" dirty="0" smtClean="0">
                <a:latin typeface="Times New Roman" panose="02020603050405020304" pitchFamily="18" charset="0"/>
                <a:ea typeface="Times New Roman" panose="02020603050405020304" pitchFamily="18" charset="0"/>
                <a:cs typeface="B Nazanin" panose="00000400000000000000" pitchFamily="2" charset="-78"/>
              </a:rPr>
              <a:t>ها، </a:t>
            </a:r>
            <a:r>
              <a:rPr lang="ar-SA" sz="2400" dirty="0">
                <a:latin typeface="Times New Roman" panose="02020603050405020304" pitchFamily="18" charset="0"/>
                <a:ea typeface="Times New Roman" panose="02020603050405020304" pitchFamily="18" charset="0"/>
                <a:cs typeface="B Nazanin" panose="00000400000000000000" pitchFamily="2" charset="-78"/>
              </a:rPr>
              <a:t>"مدل درخت تصمیم گیری برای طبقه بندی نظرات مفید" مطابق شکل </a:t>
            </a:r>
            <a:r>
              <a:rPr lang="fa-IR" sz="2400" dirty="0" smtClean="0">
                <a:latin typeface="Times New Roman" panose="02020603050405020304" pitchFamily="18" charset="0"/>
                <a:ea typeface="Times New Roman" panose="02020603050405020304" pitchFamily="18" charset="0"/>
                <a:cs typeface="B Nazanin" panose="00000400000000000000" pitchFamily="2" charset="-78"/>
              </a:rPr>
              <a:t>زیر</a:t>
            </a:r>
            <a:r>
              <a:rPr lang="ar-SA" sz="2400" dirty="0" smtClean="0">
                <a:latin typeface="Times New Roman" panose="02020603050405020304" pitchFamily="18" charset="0"/>
                <a:ea typeface="Times New Roman" panose="02020603050405020304" pitchFamily="18" charset="0"/>
                <a:cs typeface="B Nazanin" panose="00000400000000000000" pitchFamily="2" charset="-78"/>
              </a:rPr>
              <a:t> </a:t>
            </a:r>
            <a:r>
              <a:rPr lang="ar-SA" sz="2400" dirty="0">
                <a:latin typeface="Times New Roman" panose="02020603050405020304" pitchFamily="18" charset="0"/>
                <a:ea typeface="Times New Roman" panose="02020603050405020304" pitchFamily="18" charset="0"/>
                <a:cs typeface="B Nazanin" panose="00000400000000000000" pitchFamily="2" charset="-78"/>
              </a:rPr>
              <a:t>ساخته شد.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5080" lvl="0" indent="0" algn="just">
              <a:lnSpc>
                <a:spcPct val="110000"/>
              </a:lnSpc>
              <a:buNone/>
            </a:pPr>
            <a:endParaRPr lang="fa-IR" sz="2400" kern="1800" dirty="0" smtClean="0">
              <a:solidFill>
                <a:srgbClr val="000000"/>
              </a:solidFill>
              <a:latin typeface="Times New Roman" panose="02020603050405020304" pitchFamily="18"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a:xfrm>
            <a:off x="1005850" y="5943597"/>
            <a:ext cx="6672887" cy="365125"/>
          </a:xfrm>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16</a:t>
            </a:fld>
            <a:endParaRPr lang="fa-IR" sz="2000" b="1" dirty="0"/>
          </a:p>
        </p:txBody>
      </p:sp>
    </p:spTree>
    <p:extLst>
      <p:ext uri="{BB962C8B-B14F-4D97-AF65-F5344CB8AC3E}">
        <p14:creationId xmlns:p14="http://schemas.microsoft.com/office/powerpoint/2010/main" val="3724030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dirty="0" smtClean="0"/>
              <a:t>ار</a:t>
            </a:r>
            <a:r>
              <a:rPr lang="fa-IR" sz="2000" b="1" dirty="0" smtClean="0">
                <a:cs typeface="B Zar" panose="00000400000000000000" pitchFamily="2" charset="-78"/>
              </a:rPr>
              <a:t>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17</a:t>
            </a:fld>
            <a:endParaRPr lang="fa-IR" sz="2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73" y="-150313"/>
            <a:ext cx="8330081" cy="597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73" y="-116417"/>
            <a:ext cx="8330081" cy="597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80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latin typeface="Calibri" panose="020F0502020204030204" pitchFamily="34" charset="0"/>
                <a:ea typeface="Calibri" panose="020F0502020204030204" pitchFamily="34" charset="0"/>
                <a:cs typeface="B Zar" panose="00000400000000000000" pitchFamily="2" charset="-78"/>
              </a:rPr>
              <a:t>راه‌حل‌ها سیستم </a:t>
            </a:r>
            <a:r>
              <a:rPr lang="fa-IR" sz="2400" b="1" dirty="0">
                <a:latin typeface="Calibri" panose="020F0502020204030204" pitchFamily="34" charset="0"/>
                <a:ea typeface="Calibri" panose="020F0502020204030204" pitchFamily="34" charset="0"/>
                <a:cs typeface="B Zar" panose="00000400000000000000" pitchFamily="2" charset="-78"/>
              </a:rPr>
              <a:t>بازبینی کد (</a:t>
            </a:r>
            <a:r>
              <a:rPr lang="en-US" sz="2400" b="1" dirty="0">
                <a:latin typeface="Times New Roman" panose="02020603050405020304" pitchFamily="18" charset="0"/>
                <a:ea typeface="Calibri" panose="020F0502020204030204" pitchFamily="34" charset="0"/>
                <a:cs typeface="B Zar" panose="00000400000000000000" pitchFamily="2" charset="-78"/>
              </a:rPr>
              <a:t>CRRS</a:t>
            </a:r>
            <a:r>
              <a:rPr lang="fa-IR" sz="2400" b="1" dirty="0">
                <a:latin typeface="Times New Roman" panose="02020603050405020304" pitchFamily="18" charset="0"/>
                <a:ea typeface="Calibri" panose="020F0502020204030204" pitchFamily="34" charset="0"/>
                <a:cs typeface="B Zar" panose="00000400000000000000" pitchFamily="2" charset="-78"/>
              </a:rPr>
              <a:t>)</a:t>
            </a:r>
            <a:r>
              <a:rPr lang="fa-IR" sz="2400" b="1" dirty="0">
                <a:ea typeface="Calibri" panose="020F0502020204030204" pitchFamily="34" charset="0"/>
                <a:cs typeface="B Zar" panose="00000400000000000000" pitchFamily="2" charset="-78"/>
              </a:rPr>
              <a:t> </a:t>
            </a:r>
            <a:r>
              <a:rPr lang="fa-IR" sz="2400" b="1" dirty="0">
                <a:latin typeface="Times New Roman" panose="02020603050405020304" pitchFamily="18" charset="0"/>
                <a:ea typeface="Calibri" panose="020F0502020204030204" pitchFamily="34" charset="0"/>
                <a:cs typeface="B Zar" panose="00000400000000000000" pitchFamily="2" charset="-78"/>
              </a:rPr>
              <a:t>وعوامل هنگام ساخت آنها </a:t>
            </a:r>
            <a:endParaRPr lang="fa-IR" sz="2400" b="1" dirty="0">
              <a:cs typeface="B Zar" panose="00000400000000000000" pitchFamily="2" charset="-78"/>
            </a:endParaRPr>
          </a:p>
        </p:txBody>
      </p:sp>
      <p:sp>
        <p:nvSpPr>
          <p:cNvPr id="3" name="Content Placeholder 2"/>
          <p:cNvSpPr>
            <a:spLocks noGrp="1"/>
          </p:cNvSpPr>
          <p:nvPr>
            <p:ph sz="quarter" idx="13"/>
          </p:nvPr>
        </p:nvSpPr>
        <p:spPr/>
        <p:txBody>
          <a:bodyPr>
            <a:normAutofit/>
          </a:bodyPr>
          <a:lstStyle/>
          <a:p>
            <a:r>
              <a:rPr lang="ar-SA" sz="2400" b="1" dirty="0">
                <a:latin typeface="Calibri" panose="020F0502020204030204" pitchFamily="34" charset="0"/>
                <a:ea typeface="Calibri" panose="020F0502020204030204" pitchFamily="34" charset="0"/>
                <a:cs typeface="B Zar" panose="00000400000000000000" pitchFamily="2" charset="-78"/>
              </a:rPr>
              <a:t>بررسی </a:t>
            </a:r>
            <a:r>
              <a:rPr lang="ar-SA" sz="2400" b="1" dirty="0" smtClean="0">
                <a:latin typeface="Calibri" panose="020F0502020204030204" pitchFamily="34" charset="0"/>
                <a:ea typeface="Calibri" panose="020F0502020204030204" pitchFamily="34" charset="0"/>
                <a:cs typeface="B Zar" panose="00000400000000000000" pitchFamily="2" charset="-78"/>
              </a:rPr>
              <a:t>غربالگری</a:t>
            </a:r>
            <a:r>
              <a:rPr lang="fa-IR" sz="2400" b="1" dirty="0" smtClean="0">
                <a:latin typeface="Calibri" panose="020F0502020204030204" pitchFamily="34" charset="0"/>
                <a:ea typeface="Calibri" panose="020F0502020204030204" pitchFamily="34" charset="0"/>
                <a:cs typeface="B Zar" panose="00000400000000000000" pitchFamily="2" charset="-78"/>
              </a:rPr>
              <a:t>:</a:t>
            </a:r>
          </a:p>
          <a:p>
            <a:pPr marL="457200" indent="-457200">
              <a:buFont typeface="+mj-lt"/>
              <a:buAutoNum type="arabicPeriod"/>
            </a:pP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بررسی غربالگری </a:t>
            </a:r>
            <a:endParaRPr lang="fa-IR"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endParaRPr>
          </a:p>
          <a:p>
            <a:pPr marL="457200" indent="-457200">
              <a:buFont typeface="+mj-lt"/>
              <a:buAutoNum type="arabicPeriod"/>
            </a:pPr>
            <a:r>
              <a:rPr lang="fa-IR" sz="2400" dirty="0">
                <a:solidFill>
                  <a:srgbClr val="000000"/>
                </a:solidFill>
                <a:latin typeface="Sitka Text" panose="02000505000000020004" pitchFamily="2" charset="0"/>
                <a:ea typeface="Times New Roman" panose="02020603050405020304" pitchFamily="18" charset="0"/>
                <a:cs typeface="B Zar" panose="00000400000000000000" pitchFamily="2" charset="-78"/>
              </a:rPr>
              <a:t>نظرسنجی جمعیت شناختی و تجربه </a:t>
            </a:r>
            <a:r>
              <a:rPr lang="en-US"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CRRS</a:t>
            </a:r>
            <a:r>
              <a:rPr lang="en-US" sz="2400" dirty="0" smtClean="0">
                <a:solidFill>
                  <a:srgbClr val="000000"/>
                </a:solidFill>
                <a:latin typeface="B Lotus" panose="00000400000000000000" pitchFamily="2" charset="-78"/>
                <a:ea typeface="Times New Roman" panose="02020603050405020304" pitchFamily="18" charset="0"/>
                <a:cs typeface="B Zar" panose="00000400000000000000" pitchFamily="2" charset="-78"/>
              </a:rPr>
              <a:t> </a:t>
            </a:r>
            <a:endParaRPr lang="fa-IR" sz="2400" b="1"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18</a:t>
            </a:fld>
            <a:endParaRPr lang="fa-IR" sz="2000" b="1" dirty="0"/>
          </a:p>
        </p:txBody>
      </p:sp>
    </p:spTree>
    <p:extLst>
      <p:ext uri="{BB962C8B-B14F-4D97-AF65-F5344CB8AC3E}">
        <p14:creationId xmlns:p14="http://schemas.microsoft.com/office/powerpoint/2010/main" val="3185170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sz="2700" b="1" dirty="0">
                <a:latin typeface="Times New Roman" panose="02020603050405020304" pitchFamily="18" charset="0"/>
                <a:ea typeface="Times New Roman" panose="02020603050405020304" pitchFamily="18" charset="0"/>
                <a:cs typeface="B Zar" panose="00000400000000000000" pitchFamily="2" charset="-78"/>
              </a:rPr>
              <a:t>نتایج </a:t>
            </a:r>
            <a:r>
              <a:rPr lang="ar-SA" sz="2700" b="1" dirty="0" smtClean="0">
                <a:latin typeface="Times New Roman" panose="02020603050405020304" pitchFamily="18" charset="0"/>
                <a:ea typeface="Times New Roman" panose="02020603050405020304" pitchFamily="18" charset="0"/>
                <a:cs typeface="B Zar" panose="00000400000000000000" pitchFamily="2" charset="-78"/>
              </a:rPr>
              <a:t>نظرسنجی </a:t>
            </a:r>
            <a:r>
              <a:rPr lang="ar-SA" sz="2700" b="1" dirty="0">
                <a:latin typeface="Times New Roman" panose="02020603050405020304" pitchFamily="18" charset="0"/>
                <a:ea typeface="Times New Roman" panose="02020603050405020304" pitchFamily="18" charset="0"/>
                <a:cs typeface="B Zar" panose="00000400000000000000" pitchFamily="2" charset="-78"/>
              </a:rPr>
              <a:t>سیستم‌ها و ابزارهای توصیف مرورگر جمعیت‌شناختی و </a:t>
            </a:r>
            <a:r>
              <a:rPr lang="ar-SA" sz="2700" b="1" dirty="0" smtClean="0">
                <a:latin typeface="Times New Roman" panose="02020603050405020304" pitchFamily="18" charset="0"/>
                <a:ea typeface="Times New Roman" panose="02020603050405020304" pitchFamily="18" charset="0"/>
                <a:cs typeface="B Zar" panose="00000400000000000000" pitchFamily="2" charset="-78"/>
              </a:rPr>
              <a:t>کد</a:t>
            </a:r>
            <a:r>
              <a:rPr lang="fa-IR" sz="2700" b="1" dirty="0" smtClean="0">
                <a:latin typeface="Times New Roman" panose="02020603050405020304" pitchFamily="18" charset="0"/>
                <a:ea typeface="Times New Roman" panose="02020603050405020304" pitchFamily="18" charset="0"/>
                <a:cs typeface="B Zar" panose="00000400000000000000" pitchFamily="2" charset="-78"/>
              </a:rPr>
              <a:t>:</a:t>
            </a:r>
            <a:r>
              <a:rPr lang="en-US" sz="2800" dirty="0">
                <a:latin typeface="Calibri" panose="020F0502020204030204" pitchFamily="34" charset="0"/>
                <a:ea typeface="Calibri" panose="020F0502020204030204" pitchFamily="34" charset="0"/>
                <a:cs typeface="B Lotus" panose="00000400000000000000" pitchFamily="2" charset="-78"/>
              </a:rPr>
              <a:t/>
            </a:r>
            <a:br>
              <a:rPr lang="en-US" sz="2800" dirty="0">
                <a:latin typeface="Calibri" panose="020F0502020204030204" pitchFamily="34" charset="0"/>
                <a:ea typeface="Calibri" panose="020F0502020204030204" pitchFamily="34" charset="0"/>
                <a:cs typeface="B Lotus" panose="00000400000000000000" pitchFamily="2" charset="-78"/>
              </a:rPr>
            </a:br>
            <a:r>
              <a:rPr lang="ar-SA" dirty="0">
                <a:latin typeface="Times New Roman" panose="02020603050405020304" pitchFamily="18" charset="0"/>
                <a:ea typeface="Times New Roman" panose="02020603050405020304" pitchFamily="18" charset="0"/>
                <a:cs typeface="B Lotus" panose="00000400000000000000" pitchFamily="2" charset="-78"/>
              </a:rPr>
              <a:t> </a:t>
            </a:r>
            <a:r>
              <a:rPr lang="en-US" sz="2800" dirty="0">
                <a:latin typeface="Calibri" panose="020F0502020204030204" pitchFamily="34" charset="0"/>
                <a:ea typeface="Calibri" panose="020F0502020204030204" pitchFamily="34" charset="0"/>
                <a:cs typeface="B Lotus" panose="00000400000000000000" pitchFamily="2" charset="-78"/>
              </a:rPr>
              <a:t/>
            </a:r>
            <a:br>
              <a:rPr lang="en-US" sz="2800" dirty="0">
                <a:latin typeface="Calibri" panose="020F0502020204030204" pitchFamily="34" charset="0"/>
                <a:ea typeface="Calibri" panose="020F0502020204030204" pitchFamily="34" charset="0"/>
                <a:cs typeface="B Lotus" panose="00000400000000000000" pitchFamily="2" charset="-78"/>
              </a:rPr>
            </a:br>
            <a:endParaRPr lang="fa-IR" dirty="0"/>
          </a:p>
        </p:txBody>
      </p:sp>
      <p:sp>
        <p:nvSpPr>
          <p:cNvPr id="3" name="Content Placeholder 2"/>
          <p:cNvSpPr>
            <a:spLocks noGrp="1"/>
          </p:cNvSpPr>
          <p:nvPr>
            <p:ph sz="quarter" idx="13"/>
          </p:nvPr>
        </p:nvSpPr>
        <p:spPr/>
        <p:txBody>
          <a:bodyPr/>
          <a:lstStyle/>
          <a:p>
            <a:pPr marL="342900" lvl="0" indent="-342900" algn="just">
              <a:buFont typeface="+mj-lt"/>
              <a:buAutoNum type="arabicPeriod"/>
            </a:pPr>
            <a:r>
              <a:rPr lang="ar-SA" b="1" dirty="0">
                <a:latin typeface="Times New Roman" panose="02020603050405020304" pitchFamily="18" charset="0"/>
                <a:ea typeface="Times New Roman" panose="02020603050405020304" pitchFamily="18" charset="0"/>
                <a:cs typeface="B Zar" panose="00000400000000000000" pitchFamily="2" charset="-78"/>
              </a:rPr>
              <a:t>نقش شغلی شرکت‌کنندگان </a:t>
            </a:r>
            <a:endParaRPr lang="en-US" sz="1800" dirty="0">
              <a:latin typeface="Calibri" panose="020F0502020204030204" pitchFamily="34" charset="0"/>
              <a:ea typeface="Calibri" panose="020F0502020204030204" pitchFamily="34" charset="0"/>
              <a:cs typeface="B Lotus" panose="00000400000000000000" pitchFamily="2" charset="-78"/>
            </a:endParaRPr>
          </a:p>
          <a:p>
            <a:pPr marL="0" indent="0" algn="ctr">
              <a:buNone/>
            </a:pPr>
            <a:endParaRPr lang="fa-IR" dirty="0"/>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19</a:t>
            </a:fld>
            <a:endParaRPr lang="fa-IR" sz="2000" b="1" dirty="0"/>
          </a:p>
        </p:txBody>
      </p:sp>
      <p:graphicFrame>
        <p:nvGraphicFramePr>
          <p:cNvPr id="7" name="Table 6"/>
          <p:cNvGraphicFramePr>
            <a:graphicFrameLocks noGrp="1"/>
          </p:cNvGraphicFramePr>
          <p:nvPr>
            <p:extLst>
              <p:ext uri="{D42A27DB-BD31-4B8C-83A1-F6EECF244321}">
                <p14:modId xmlns:p14="http://schemas.microsoft.com/office/powerpoint/2010/main" val="2047718271"/>
              </p:ext>
            </p:extLst>
          </p:nvPr>
        </p:nvGraphicFramePr>
        <p:xfrm>
          <a:off x="2446986" y="3309870"/>
          <a:ext cx="6223107" cy="2163650"/>
        </p:xfrm>
        <a:graphic>
          <a:graphicData uri="http://schemas.openxmlformats.org/drawingml/2006/table">
            <a:tbl>
              <a:tblPr firstRow="1" firstCol="1" bandRow="1"/>
              <a:tblGrid>
                <a:gridCol w="4681574">
                  <a:extLst>
                    <a:ext uri="{9D8B030D-6E8A-4147-A177-3AD203B41FA5}">
                      <a16:colId xmlns:a16="http://schemas.microsoft.com/office/drawing/2014/main" val="4051726468"/>
                    </a:ext>
                  </a:extLst>
                </a:gridCol>
                <a:gridCol w="1541533">
                  <a:extLst>
                    <a:ext uri="{9D8B030D-6E8A-4147-A177-3AD203B41FA5}">
                      <a16:colId xmlns:a16="http://schemas.microsoft.com/office/drawing/2014/main" val="4157771623"/>
                    </a:ext>
                  </a:extLst>
                </a:gridCol>
              </a:tblGrid>
              <a:tr h="432730">
                <a:tc>
                  <a:txBody>
                    <a:bodyPr/>
                    <a:lstStyle/>
                    <a:p>
                      <a:pPr algn="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رشته</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Lotus" panose="00000400000000000000" pitchFamily="2" charset="-78"/>
                        </a:rPr>
                        <a:t>درصد</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817356"/>
                  </a:ext>
                </a:extLst>
              </a:tr>
              <a:tr h="432730">
                <a:tc>
                  <a:txBody>
                    <a:bodyPr/>
                    <a:lstStyle/>
                    <a:p>
                      <a:pPr algn="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توسعه دهنده/برنامه نویس/مهندس نرم افزار</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Calibri" panose="020F0502020204030204" pitchFamily="34" charset="0"/>
                          <a:ea typeface="Times New Roman" panose="02020603050405020304" pitchFamily="18" charset="0"/>
                          <a:cs typeface="B Nazanin" panose="00000400000000000000" pitchFamily="2" charset="-78"/>
                        </a:rPr>
                        <a:t>72.73</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427181"/>
                  </a:ext>
                </a:extLst>
              </a:tr>
              <a:tr h="432730">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Lotus" panose="00000400000000000000" pitchFamily="2" charset="-78"/>
                        </a:rPr>
                        <a:t>سرپرستی تیم</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Calibri" panose="020F0502020204030204" pitchFamily="34" charset="0"/>
                          <a:ea typeface="Times New Roman" panose="02020603050405020304" pitchFamily="18" charset="0"/>
                          <a:cs typeface="B Nazanin" panose="00000400000000000000" pitchFamily="2" charset="-78"/>
                        </a:rPr>
                        <a:t>9.09</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54903"/>
                  </a:ext>
                </a:extLst>
              </a:tr>
              <a:tr h="432730">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Lotus" panose="00000400000000000000" pitchFamily="2" charset="-78"/>
                        </a:rPr>
                        <a:t>مهندس </a:t>
                      </a:r>
                      <a:r>
                        <a:rPr lang="en-US" sz="2000">
                          <a:effectLst/>
                          <a:latin typeface="Times New Roman" panose="02020603050405020304" pitchFamily="18" charset="0"/>
                          <a:ea typeface="Times New Roman" panose="02020603050405020304" pitchFamily="18" charset="0"/>
                          <a:cs typeface="B Lotus" panose="00000400000000000000" pitchFamily="2" charset="-78"/>
                        </a:rPr>
                        <a:t>DevOps/</a:t>
                      </a:r>
                      <a:r>
                        <a:rPr lang="fa-IR" sz="2000">
                          <a:effectLst/>
                          <a:latin typeface="Calibri" panose="020F0502020204030204" pitchFamily="34" charset="0"/>
                          <a:ea typeface="Times New Roman" panose="02020603050405020304" pitchFamily="18" charset="0"/>
                          <a:cs typeface="B Lotus" panose="00000400000000000000" pitchFamily="2" charset="-78"/>
                        </a:rPr>
                        <a:t>مهندس زیرساخت</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Calibri" panose="020F0502020204030204" pitchFamily="34" charset="0"/>
                          <a:ea typeface="Times New Roman" panose="02020603050405020304" pitchFamily="18" charset="0"/>
                          <a:cs typeface="B Nazanin" panose="00000400000000000000" pitchFamily="2" charset="-78"/>
                        </a:rPr>
                        <a:t>9.09</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499831"/>
                  </a:ext>
                </a:extLst>
              </a:tr>
              <a:tr h="432730">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Lotus" panose="00000400000000000000" pitchFamily="2" charset="-78"/>
                        </a:rPr>
                        <a:t>مالک محصول</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Calibri" panose="020F0502020204030204" pitchFamily="34" charset="0"/>
                          <a:ea typeface="Times New Roman" panose="02020603050405020304" pitchFamily="18" charset="0"/>
                          <a:cs typeface="B Nazanin" panose="00000400000000000000" pitchFamily="2" charset="-78"/>
                        </a:rPr>
                        <a:t>9.09</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748484"/>
                  </a:ext>
                </a:extLst>
              </a:tr>
            </a:tbl>
          </a:graphicData>
        </a:graphic>
      </p:graphicFrame>
    </p:spTree>
    <p:extLst>
      <p:ext uri="{BB962C8B-B14F-4D97-AF65-F5344CB8AC3E}">
        <p14:creationId xmlns:p14="http://schemas.microsoft.com/office/powerpoint/2010/main" val="322767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lgn="ctr">
              <a:spcBef>
                <a:spcPts val="0"/>
              </a:spcBef>
            </a:pPr>
            <a:r>
              <a:rPr lang="fa-IR" sz="2800" b="1">
                <a:solidFill>
                  <a:prstClr val="black"/>
                </a:solidFill>
                <a:latin typeface="Calibri" panose="020F0502020204030204" pitchFamily="34" charset="0"/>
                <a:ea typeface="Calibri" panose="020F0502020204030204" pitchFamily="34" charset="0"/>
                <a:cs typeface="B Zar" panose="00000400000000000000" pitchFamily="2" charset="-78"/>
              </a:rPr>
              <a:t>عنوان سمينار:</a:t>
            </a:r>
          </a:p>
        </p:txBody>
      </p:sp>
      <p:sp>
        <p:nvSpPr>
          <p:cNvPr id="7" name="Content Placeholder 6"/>
          <p:cNvSpPr>
            <a:spLocks noGrp="1"/>
          </p:cNvSpPr>
          <p:nvPr>
            <p:ph sz="quarter" idx="13"/>
          </p:nvPr>
        </p:nvSpPr>
        <p:spPr/>
        <p:txBody>
          <a:bodyPr/>
          <a:lstStyle/>
          <a:p>
            <a:pPr algn="ctr"/>
            <a:endParaRPr lang="fa-IR" smtClean="0"/>
          </a:p>
          <a:p>
            <a:pPr marL="0" indent="0" algn="ctr">
              <a:buNone/>
            </a:pPr>
            <a:r>
              <a:rPr lang="ar-SA" sz="2400" b="1">
                <a:solidFill>
                  <a:schemeClr val="tx1"/>
                </a:solidFill>
                <a:cs typeface="B Nazanin" panose="00000400000000000000" pitchFamily="2" charset="-78"/>
              </a:rPr>
              <a:t>سیستم‌های توصیه شده بازبینی کننده گذشته و کد فعلی</a:t>
            </a:r>
            <a:endParaRPr lang="en-US" sz="2400" b="1">
              <a:solidFill>
                <a:schemeClr val="tx1"/>
              </a:solidFill>
              <a:cs typeface="B Nazanin" panose="00000400000000000000" pitchFamily="2" charset="-78"/>
            </a:endParaRPr>
          </a:p>
          <a:p>
            <a:pPr marL="0" indent="0" algn="ctr">
              <a:buNone/>
            </a:pPr>
            <a:endParaRPr lang="fa-IR"/>
          </a:p>
        </p:txBody>
      </p:sp>
      <p:sp>
        <p:nvSpPr>
          <p:cNvPr id="2" name="Date Placeholder 1"/>
          <p:cNvSpPr>
            <a:spLocks noGrp="1"/>
          </p:cNvSpPr>
          <p:nvPr>
            <p:ph type="dt" sz="half" idx="10"/>
          </p:nvPr>
        </p:nvSpPr>
        <p:spPr/>
        <p:txBody>
          <a:bodyPr/>
          <a:lstStyle/>
          <a:p>
            <a:fld id="{A03760C8-E724-43C7-BFAD-E55F9636C9E1}" type="datetime8">
              <a:rPr lang="fa-IR" smtClean="0"/>
              <a:t>08 اُكتبر 21</a:t>
            </a:fld>
            <a:endParaRPr lang="fa-IR"/>
          </a:p>
        </p:txBody>
      </p:sp>
      <p:sp>
        <p:nvSpPr>
          <p:cNvPr id="3" name="Footer Placeholder 2"/>
          <p:cNvSpPr>
            <a:spLocks noGrp="1"/>
          </p:cNvSpPr>
          <p:nvPr>
            <p:ph type="ftr" sz="quarter" idx="11"/>
          </p:nvPr>
        </p:nvSpPr>
        <p:spPr/>
        <p:txBody>
          <a:bodyPr/>
          <a:lstStyle/>
          <a:p>
            <a:r>
              <a:rPr lang="fa-IR" sz="2000" b="1" dirty="0" smtClean="0">
                <a:solidFill>
                  <a:schemeClr val="tx1"/>
                </a:solidFill>
                <a:cs typeface="B Zar" panose="00000400000000000000" pitchFamily="2" charset="-78"/>
              </a:rPr>
              <a:t>ارائه سمینار تحقیق و تتبع </a:t>
            </a:r>
            <a:endParaRPr lang="fa-IR" sz="2000" b="1" dirty="0">
              <a:solidFill>
                <a:schemeClr val="tx1"/>
              </a:solidFill>
              <a:cs typeface="B Zar" panose="00000400000000000000" pitchFamily="2" charset="-78"/>
            </a:endParaRPr>
          </a:p>
        </p:txBody>
      </p:sp>
      <p:sp>
        <p:nvSpPr>
          <p:cNvPr id="4" name="Slide Number Placeholder 3"/>
          <p:cNvSpPr>
            <a:spLocks noGrp="1"/>
          </p:cNvSpPr>
          <p:nvPr>
            <p:ph type="sldNum" sz="quarter" idx="12"/>
          </p:nvPr>
        </p:nvSpPr>
        <p:spPr/>
        <p:txBody>
          <a:bodyPr/>
          <a:lstStyle/>
          <a:p>
            <a:fld id="{638EA6BA-5847-498D-A0FF-63A4B780104B}" type="slidenum">
              <a:rPr lang="fa-IR" sz="2400" smtClean="0">
                <a:solidFill>
                  <a:schemeClr val="tx1"/>
                </a:solidFill>
                <a:cs typeface="B Zar" panose="00000400000000000000" pitchFamily="2" charset="-78"/>
              </a:rPr>
              <a:t>2</a:t>
            </a:fld>
            <a:endParaRPr lang="fa-IR" sz="2400" dirty="0">
              <a:solidFill>
                <a:schemeClr val="tx1"/>
              </a:solidFill>
              <a:cs typeface="B Zar" panose="00000400000000000000" pitchFamily="2" charset="-78"/>
            </a:endParaRPr>
          </a:p>
        </p:txBody>
      </p:sp>
      <p:sp>
        <p:nvSpPr>
          <p:cNvPr id="5" name="Rectangle 4"/>
          <p:cNvSpPr/>
          <p:nvPr/>
        </p:nvSpPr>
        <p:spPr>
          <a:xfrm>
            <a:off x="6003634" y="3136613"/>
            <a:ext cx="184731" cy="523220"/>
          </a:xfrm>
          <a:prstGeom prst="rect">
            <a:avLst/>
          </a:prstGeom>
        </p:spPr>
        <p:txBody>
          <a:bodyPr wrap="none">
            <a:spAutoFit/>
          </a:bodyPr>
          <a:lstStyle/>
          <a:p>
            <a:pPr lvl="0" algn="ctr" defTabSz="457200" rtl="1"/>
            <a:endParaRPr lang="fa-IR" sz="2800" b="1">
              <a:solidFill>
                <a:prstClr val="black"/>
              </a:solidFill>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567754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cs typeface="B Zar" panose="00000400000000000000" pitchFamily="2" charset="-78"/>
              </a:rPr>
              <a:t>2. موقعیت </a:t>
            </a:r>
            <a:r>
              <a:rPr lang="fa-IR" sz="2400" b="1" dirty="0">
                <a:cs typeface="B Zar" panose="00000400000000000000" pitchFamily="2" charset="-78"/>
              </a:rPr>
              <a:t>جغرافیایی شرکت‌کنندگان</a:t>
            </a: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504773027"/>
              </p:ext>
            </p:extLst>
          </p:nvPr>
        </p:nvGraphicFramePr>
        <p:xfrm>
          <a:off x="914400" y="2366963"/>
          <a:ext cx="10362143" cy="1962548"/>
        </p:xfrm>
        <a:graphic>
          <a:graphicData uri="http://schemas.openxmlformats.org/drawingml/2006/table">
            <a:tbl>
              <a:tblPr firstRow="1" firstCol="1" bandRow="1"/>
              <a:tblGrid>
                <a:gridCol w="7795325">
                  <a:extLst>
                    <a:ext uri="{9D8B030D-6E8A-4147-A177-3AD203B41FA5}">
                      <a16:colId xmlns:a16="http://schemas.microsoft.com/office/drawing/2014/main" val="1822902823"/>
                    </a:ext>
                  </a:extLst>
                </a:gridCol>
                <a:gridCol w="2566818">
                  <a:extLst>
                    <a:ext uri="{9D8B030D-6E8A-4147-A177-3AD203B41FA5}">
                      <a16:colId xmlns:a16="http://schemas.microsoft.com/office/drawing/2014/main" val="2389405385"/>
                    </a:ext>
                  </a:extLst>
                </a:gridCol>
              </a:tblGrid>
              <a:tr h="490637">
                <a:tc>
                  <a:txBody>
                    <a:bodyPr/>
                    <a:lstStyle/>
                    <a:p>
                      <a:pPr algn="r" rtl="1">
                        <a:lnSpc>
                          <a:spcPts val="1295"/>
                        </a:lnSpc>
                        <a:spcAft>
                          <a:spcPts val="0"/>
                        </a:spcAft>
                      </a:pPr>
                      <a:r>
                        <a:rPr lang="fa-IR" sz="2000" dirty="0">
                          <a:effectLst/>
                          <a:latin typeface="Calibri" panose="020F0502020204030204" pitchFamily="34" charset="0"/>
                          <a:ea typeface="Times New Roman" panose="02020603050405020304" pitchFamily="18" charset="0"/>
                          <a:cs typeface="B Zar" panose="00000400000000000000" pitchFamily="2" charset="-78"/>
                        </a:rPr>
                        <a:t>رشته</a:t>
                      </a:r>
                      <a:endParaRPr lang="en-US" sz="2000" dirty="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fa-IR" sz="2000" dirty="0">
                          <a:effectLst/>
                          <a:latin typeface="Calibri" panose="020F0502020204030204" pitchFamily="34" charset="0"/>
                          <a:ea typeface="Times New Roman" panose="02020603050405020304" pitchFamily="18" charset="0"/>
                          <a:cs typeface="B Zar" panose="00000400000000000000" pitchFamily="2" charset="-78"/>
                        </a:rPr>
                        <a:t>درصد</a:t>
                      </a:r>
                      <a:endParaRPr lang="en-US" sz="2000" dirty="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007332"/>
                  </a:ext>
                </a:extLst>
              </a:tr>
              <a:tr h="490637">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Zar" panose="00000400000000000000" pitchFamily="2" charset="-78"/>
                        </a:rPr>
                        <a:t>آمریکای جنوبی</a:t>
                      </a:r>
                      <a:endParaRPr lang="en-US" sz="200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Times New Roman" panose="02020603050405020304" pitchFamily="18" charset="0"/>
                          <a:ea typeface="Times New Roman" panose="02020603050405020304" pitchFamily="18" charset="0"/>
                          <a:cs typeface="B Zar" panose="00000400000000000000" pitchFamily="2" charset="-78"/>
                        </a:rPr>
                        <a:t>9.09</a:t>
                      </a:r>
                      <a:endParaRPr lang="en-US" sz="2000" dirty="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250940"/>
                  </a:ext>
                </a:extLst>
              </a:tr>
              <a:tr h="490637">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Zar" panose="00000400000000000000" pitchFamily="2" charset="-78"/>
                        </a:rPr>
                        <a:t>شمالی عامری </a:t>
                      </a:r>
                      <a:r>
                        <a:rPr lang="en-US" sz="2000">
                          <a:effectLst/>
                          <a:latin typeface="Times New Roman" panose="02020603050405020304" pitchFamily="18" charset="0"/>
                          <a:ea typeface="Times New Roman" panose="02020603050405020304" pitchFamily="18" charset="0"/>
                          <a:cs typeface="B Zar" panose="00000400000000000000" pitchFamily="2" charset="-78"/>
                        </a:rPr>
                        <a:t>CA</a:t>
                      </a:r>
                      <a:endParaRPr lang="en-US" sz="200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Times New Roman" panose="02020603050405020304" pitchFamily="18" charset="0"/>
                          <a:ea typeface="Times New Roman" panose="02020603050405020304" pitchFamily="18" charset="0"/>
                          <a:cs typeface="B Zar" panose="00000400000000000000" pitchFamily="2" charset="-78"/>
                        </a:rPr>
                        <a:t>9.09</a:t>
                      </a:r>
                      <a:endParaRPr lang="en-US" sz="2000" dirty="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362234"/>
                  </a:ext>
                </a:extLst>
              </a:tr>
              <a:tr h="490637">
                <a:tc>
                  <a:txBody>
                    <a:bodyPr/>
                    <a:lstStyle/>
                    <a:p>
                      <a:pPr algn="r" rtl="1">
                        <a:lnSpc>
                          <a:spcPts val="1295"/>
                        </a:lnSpc>
                        <a:spcAft>
                          <a:spcPts val="0"/>
                        </a:spcAft>
                      </a:pPr>
                      <a:r>
                        <a:rPr lang="fa-IR" sz="2000">
                          <a:effectLst/>
                          <a:latin typeface="Calibri" panose="020F0502020204030204" pitchFamily="34" charset="0"/>
                          <a:ea typeface="Times New Roman" panose="02020603050405020304" pitchFamily="18" charset="0"/>
                          <a:cs typeface="B Zar" panose="00000400000000000000" pitchFamily="2" charset="-78"/>
                        </a:rPr>
                        <a:t>آسیا</a:t>
                      </a:r>
                      <a:endParaRPr lang="en-US" sz="200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000" dirty="0">
                          <a:effectLst/>
                          <a:latin typeface="Times New Roman" panose="02020603050405020304" pitchFamily="18" charset="0"/>
                          <a:ea typeface="Times New Roman" panose="02020603050405020304" pitchFamily="18" charset="0"/>
                          <a:cs typeface="B Zar" panose="00000400000000000000" pitchFamily="2" charset="-78"/>
                        </a:rPr>
                        <a:t>81.82</a:t>
                      </a:r>
                      <a:endParaRPr lang="en-US" sz="2000" dirty="0">
                        <a:effectLst/>
                        <a:latin typeface="Calibri" panose="020F0502020204030204" pitchFamily="34" charset="0"/>
                        <a:ea typeface="Calibri" panose="020F0502020204030204" pitchFamily="34" charset="0"/>
                        <a:cs typeface="B Zar" panose="00000400000000000000" pitchFamily="2" charset="-78"/>
                      </a:endParaRPr>
                    </a:p>
                  </a:txBody>
                  <a:tcPr marL="153943" marR="1427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14669"/>
                  </a:ext>
                </a:extLst>
              </a:tr>
            </a:tbl>
          </a:graphicData>
        </a:graphic>
      </p:graphicFrame>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20</a:t>
            </a:fld>
            <a:endParaRPr lang="fa-IR" sz="2000" b="1" dirty="0"/>
          </a:p>
        </p:txBody>
      </p:sp>
    </p:spTree>
    <p:extLst>
      <p:ext uri="{BB962C8B-B14F-4D97-AF65-F5344CB8AC3E}">
        <p14:creationId xmlns:p14="http://schemas.microsoft.com/office/powerpoint/2010/main" val="1926535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latin typeface="Times New Roman" panose="02020603050405020304" pitchFamily="18" charset="0"/>
                <a:ea typeface="Times New Roman" panose="02020603050405020304" pitchFamily="18" charset="0"/>
                <a:cs typeface="B Zar" panose="00000400000000000000" pitchFamily="2" charset="-78"/>
              </a:rPr>
              <a:t>3. </a:t>
            </a:r>
            <a:r>
              <a:rPr lang="ar-SA" sz="2400" b="1" dirty="0" smtClean="0">
                <a:latin typeface="Times New Roman" panose="02020603050405020304" pitchFamily="18" charset="0"/>
                <a:ea typeface="Times New Roman" panose="02020603050405020304" pitchFamily="18" charset="0"/>
                <a:cs typeface="B Zar" panose="00000400000000000000" pitchFamily="2" charset="-78"/>
              </a:rPr>
              <a:t>اندازه </a:t>
            </a:r>
            <a:r>
              <a:rPr lang="ar-SA" sz="2400" b="1" dirty="0">
                <a:latin typeface="Times New Roman" panose="02020603050405020304" pitchFamily="18" charset="0"/>
                <a:ea typeface="Times New Roman" panose="02020603050405020304" pitchFamily="18" charset="0"/>
                <a:cs typeface="B Zar" panose="00000400000000000000" pitchFamily="2" charset="-78"/>
              </a:rPr>
              <a:t>تیم پروژه</a:t>
            </a:r>
            <a:endParaRPr lang="fa-IR" sz="2400" dirty="0"/>
          </a:p>
        </p:txBody>
      </p:sp>
      <p:graphicFrame>
        <p:nvGraphicFramePr>
          <p:cNvPr id="9" name="Content Placeholder 8"/>
          <p:cNvGraphicFramePr>
            <a:graphicFrameLocks noGrp="1"/>
          </p:cNvGraphicFramePr>
          <p:nvPr>
            <p:ph sz="quarter" idx="13"/>
            <p:extLst>
              <p:ext uri="{D42A27DB-BD31-4B8C-83A1-F6EECF244321}">
                <p14:modId xmlns:p14="http://schemas.microsoft.com/office/powerpoint/2010/main" val="3422970374"/>
              </p:ext>
            </p:extLst>
          </p:nvPr>
        </p:nvGraphicFramePr>
        <p:xfrm>
          <a:off x="2240924" y="2731197"/>
          <a:ext cx="7250806" cy="1956712"/>
        </p:xfrm>
        <a:graphic>
          <a:graphicData uri="http://schemas.openxmlformats.org/drawingml/2006/table">
            <a:tbl>
              <a:tblPr firstRow="1" firstCol="1" bandRow="1"/>
              <a:tblGrid>
                <a:gridCol w="5454701">
                  <a:extLst>
                    <a:ext uri="{9D8B030D-6E8A-4147-A177-3AD203B41FA5}">
                      <a16:colId xmlns:a16="http://schemas.microsoft.com/office/drawing/2014/main" val="3490609304"/>
                    </a:ext>
                  </a:extLst>
                </a:gridCol>
                <a:gridCol w="1796105">
                  <a:extLst>
                    <a:ext uri="{9D8B030D-6E8A-4147-A177-3AD203B41FA5}">
                      <a16:colId xmlns:a16="http://schemas.microsoft.com/office/drawing/2014/main" val="1582992736"/>
                    </a:ext>
                  </a:extLst>
                </a:gridCol>
              </a:tblGrid>
              <a:tr h="489178">
                <a:tc>
                  <a:txBody>
                    <a:bodyPr/>
                    <a:lstStyle/>
                    <a:p>
                      <a:pPr algn="r" rtl="1">
                        <a:lnSpc>
                          <a:spcPts val="1295"/>
                        </a:lnSpc>
                        <a:spcAft>
                          <a:spcPts val="0"/>
                        </a:spcAft>
                      </a:pPr>
                      <a:r>
                        <a:rPr lang="fa-IR" sz="2400" dirty="0">
                          <a:effectLst/>
                          <a:latin typeface="Calibri" panose="020F0502020204030204" pitchFamily="34" charset="0"/>
                          <a:ea typeface="Times New Roman" panose="02020603050405020304" pitchFamily="18" charset="0"/>
                          <a:cs typeface="B Zar" panose="00000400000000000000" pitchFamily="2" charset="-78"/>
                        </a:rPr>
                        <a:t>رشته</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fa-IR" sz="2400" dirty="0">
                          <a:effectLst/>
                          <a:latin typeface="Calibri" panose="020F0502020204030204" pitchFamily="34" charset="0"/>
                          <a:ea typeface="Times New Roman" panose="02020603050405020304" pitchFamily="18" charset="0"/>
                          <a:cs typeface="B Zar" panose="00000400000000000000" pitchFamily="2" charset="-78"/>
                        </a:rPr>
                        <a:t>درصد</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021025"/>
                  </a:ext>
                </a:extLst>
              </a:tr>
              <a:tr h="489178">
                <a:tc>
                  <a:txBody>
                    <a:bodyPr/>
                    <a:lstStyle/>
                    <a:p>
                      <a:pPr algn="r" rtl="1">
                        <a:lnSpc>
                          <a:spcPts val="1295"/>
                        </a:lnSpc>
                        <a:spcAft>
                          <a:spcPts val="0"/>
                        </a:spcAft>
                      </a:pPr>
                      <a:r>
                        <a:rPr lang="en-US" sz="2400">
                          <a:effectLst/>
                          <a:latin typeface="Calibri" panose="020F0502020204030204" pitchFamily="34" charset="0"/>
                          <a:ea typeface="Times New Roman" panose="02020603050405020304" pitchFamily="18" charset="0"/>
                          <a:cs typeface="B Zar" panose="00000400000000000000" pitchFamily="2" charset="-78"/>
                        </a:rPr>
                        <a:t>2-7 </a:t>
                      </a:r>
                      <a:r>
                        <a:rPr lang="fa-IR" sz="2400">
                          <a:effectLst/>
                          <a:latin typeface="Calibri" panose="020F0502020204030204" pitchFamily="34" charset="0"/>
                          <a:ea typeface="Times New Roman" panose="02020603050405020304" pitchFamily="18" charset="0"/>
                          <a:cs typeface="B Zar" panose="00000400000000000000" pitchFamily="2" charset="-78"/>
                        </a:rPr>
                        <a:t>نفر</a:t>
                      </a:r>
                      <a:endParaRPr lang="en-US" sz="240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a:lnSpc>
                          <a:spcPts val="1295"/>
                        </a:lnSpc>
                        <a:spcAft>
                          <a:spcPts val="0"/>
                        </a:spcAft>
                      </a:pPr>
                      <a:r>
                        <a:rPr lang="en-US" sz="2400" dirty="0">
                          <a:effectLst/>
                          <a:latin typeface="Times New Roman" panose="02020603050405020304" pitchFamily="18" charset="0"/>
                          <a:ea typeface="Times New Roman" panose="02020603050405020304" pitchFamily="18" charset="0"/>
                          <a:cs typeface="B Zar" panose="00000400000000000000" pitchFamily="2" charset="-78"/>
                        </a:rPr>
                        <a:t>45.45</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1780544"/>
                  </a:ext>
                </a:extLst>
              </a:tr>
              <a:tr h="489178">
                <a:tc>
                  <a:txBody>
                    <a:bodyPr/>
                    <a:lstStyle/>
                    <a:p>
                      <a:pPr algn="r" rtl="1">
                        <a:lnSpc>
                          <a:spcPts val="1295"/>
                        </a:lnSpc>
                        <a:spcAft>
                          <a:spcPts val="0"/>
                        </a:spcAft>
                      </a:pPr>
                      <a:r>
                        <a:rPr lang="en-US" sz="2400" dirty="0">
                          <a:effectLst/>
                          <a:latin typeface="Calibri" panose="020F0502020204030204" pitchFamily="34" charset="0"/>
                          <a:ea typeface="Times New Roman" panose="02020603050405020304" pitchFamily="18" charset="0"/>
                          <a:cs typeface="B Zar" panose="00000400000000000000" pitchFamily="2" charset="-78"/>
                        </a:rPr>
                        <a:t>8-12 </a:t>
                      </a:r>
                      <a:r>
                        <a:rPr lang="fa-IR" sz="2400" dirty="0">
                          <a:effectLst/>
                          <a:latin typeface="Calibri" panose="020F0502020204030204" pitchFamily="34" charset="0"/>
                          <a:ea typeface="Times New Roman" panose="02020603050405020304" pitchFamily="18" charset="0"/>
                          <a:cs typeface="B Zar" panose="00000400000000000000" pitchFamily="2" charset="-78"/>
                        </a:rPr>
                        <a:t>نفر</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400" dirty="0">
                          <a:effectLst/>
                          <a:latin typeface="Times New Roman" panose="02020603050405020304" pitchFamily="18" charset="0"/>
                          <a:ea typeface="Times New Roman" panose="02020603050405020304" pitchFamily="18" charset="0"/>
                          <a:cs typeface="B Zar" panose="00000400000000000000" pitchFamily="2" charset="-78"/>
                        </a:rPr>
                        <a:t>45.45</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397015"/>
                  </a:ext>
                </a:extLst>
              </a:tr>
              <a:tr h="489178">
                <a:tc>
                  <a:txBody>
                    <a:bodyPr/>
                    <a:lstStyle/>
                    <a:p>
                      <a:pPr algn="r" rtl="1">
                        <a:lnSpc>
                          <a:spcPts val="1295"/>
                        </a:lnSpc>
                        <a:spcAft>
                          <a:spcPts val="0"/>
                        </a:spcAft>
                      </a:pPr>
                      <a:r>
                        <a:rPr lang="fa-IR" sz="2400">
                          <a:effectLst/>
                          <a:latin typeface="Calibri" panose="020F0502020204030204" pitchFamily="34" charset="0"/>
                          <a:ea typeface="Times New Roman" panose="02020603050405020304" pitchFamily="18" charset="0"/>
                          <a:cs typeface="B Zar" panose="00000400000000000000" pitchFamily="2" charset="-78"/>
                        </a:rPr>
                        <a:t>بیش از 40 نفر</a:t>
                      </a:r>
                      <a:endParaRPr lang="en-US" sz="240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ts val="1295"/>
                        </a:lnSpc>
                        <a:spcAft>
                          <a:spcPts val="0"/>
                        </a:spcAft>
                      </a:pPr>
                      <a:r>
                        <a:rPr lang="en-US" sz="2400" dirty="0">
                          <a:effectLst/>
                          <a:latin typeface="Times New Roman" panose="02020603050405020304" pitchFamily="18" charset="0"/>
                          <a:ea typeface="Times New Roman" panose="02020603050405020304" pitchFamily="18" charset="0"/>
                          <a:cs typeface="B Zar" panose="00000400000000000000" pitchFamily="2" charset="-78"/>
                        </a:rPr>
                        <a:t>9.09</a:t>
                      </a:r>
                      <a:endParaRPr lang="en-US" sz="2400" dirty="0">
                        <a:effectLst/>
                        <a:latin typeface="Calibri" panose="020F0502020204030204" pitchFamily="34" charset="0"/>
                        <a:ea typeface="Calibri" panose="020F0502020204030204" pitchFamily="34" charset="0"/>
                        <a:cs typeface="B Zar"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327115"/>
                  </a:ext>
                </a:extLst>
              </a:tr>
            </a:tbl>
          </a:graphicData>
        </a:graphic>
      </p:graphicFrame>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21</a:t>
            </a:fld>
            <a:endParaRPr lang="fa-IR" sz="2000" b="1" dirty="0"/>
          </a:p>
        </p:txBody>
      </p:sp>
    </p:spTree>
    <p:extLst>
      <p:ext uri="{BB962C8B-B14F-4D97-AF65-F5344CB8AC3E}">
        <p14:creationId xmlns:p14="http://schemas.microsoft.com/office/powerpoint/2010/main" val="2966718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latin typeface="Times New Roman" panose="02020603050405020304" pitchFamily="18" charset="0"/>
                <a:ea typeface="Times New Roman" panose="02020603050405020304" pitchFamily="18" charset="0"/>
                <a:cs typeface="B Zar" panose="00000400000000000000" pitchFamily="2" charset="-78"/>
              </a:rPr>
              <a:t>4.</a:t>
            </a:r>
            <a:r>
              <a:rPr lang="ar-SA" sz="2400" b="1" dirty="0" smtClean="0">
                <a:latin typeface="Times New Roman" panose="02020603050405020304" pitchFamily="18" charset="0"/>
                <a:ea typeface="Times New Roman" panose="02020603050405020304" pitchFamily="18" charset="0"/>
                <a:cs typeface="B Zar" panose="00000400000000000000" pitchFamily="2" charset="-78"/>
              </a:rPr>
              <a:t>توزیع </a:t>
            </a:r>
            <a:r>
              <a:rPr lang="ar-SA" sz="2400" b="1" dirty="0">
                <a:latin typeface="Times New Roman" panose="02020603050405020304" pitchFamily="18" charset="0"/>
                <a:ea typeface="Times New Roman" panose="02020603050405020304" pitchFamily="18" charset="0"/>
                <a:cs typeface="B Zar" panose="00000400000000000000" pitchFamily="2" charset="-78"/>
              </a:rPr>
              <a:t>تیم</a:t>
            </a:r>
            <a:endParaRPr lang="fa-IR" sz="2400"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331933096"/>
              </p:ext>
            </p:extLst>
          </p:nvPr>
        </p:nvGraphicFramePr>
        <p:xfrm>
          <a:off x="3418875" y="2460741"/>
          <a:ext cx="5892549" cy="1815044"/>
        </p:xfrm>
        <a:graphic>
          <a:graphicData uri="http://schemas.openxmlformats.org/drawingml/2006/table">
            <a:tbl>
              <a:tblPr firstRow="1" firstCol="1" bandRow="1"/>
              <a:tblGrid>
                <a:gridCol w="4432899">
                  <a:extLst>
                    <a:ext uri="{9D8B030D-6E8A-4147-A177-3AD203B41FA5}">
                      <a16:colId xmlns:a16="http://schemas.microsoft.com/office/drawing/2014/main" val="2287540707"/>
                    </a:ext>
                  </a:extLst>
                </a:gridCol>
                <a:gridCol w="1459650">
                  <a:extLst>
                    <a:ext uri="{9D8B030D-6E8A-4147-A177-3AD203B41FA5}">
                      <a16:colId xmlns:a16="http://schemas.microsoft.com/office/drawing/2014/main" val="3729459017"/>
                    </a:ext>
                  </a:extLst>
                </a:gridCol>
              </a:tblGrid>
              <a:tr h="453761">
                <a:tc>
                  <a:txBody>
                    <a:bodyPr/>
                    <a:lstStyle/>
                    <a:p>
                      <a:pPr algn="ct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رشته</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ts val="1295"/>
                        </a:lnSpc>
                        <a:spcAft>
                          <a:spcPts val="0"/>
                        </a:spcAft>
                      </a:pPr>
                      <a:r>
                        <a:rPr lang="fa-IR" sz="2000">
                          <a:effectLst/>
                          <a:latin typeface="Calibri" panose="020F0502020204030204" pitchFamily="34" charset="0"/>
                          <a:ea typeface="Times New Roman" panose="02020603050405020304" pitchFamily="18" charset="0"/>
                          <a:cs typeface="B Lotus" panose="00000400000000000000" pitchFamily="2" charset="-78"/>
                        </a:rPr>
                        <a:t>درصد</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223510"/>
                  </a:ext>
                </a:extLst>
              </a:tr>
              <a:tr h="453761">
                <a:tc>
                  <a:txBody>
                    <a:bodyPr/>
                    <a:lstStyle/>
                    <a:p>
                      <a:pPr algn="ct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در محل مشترک</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ts val="1295"/>
                        </a:lnSpc>
                        <a:spcAft>
                          <a:spcPts val="0"/>
                        </a:spcAft>
                      </a:pPr>
                      <a:r>
                        <a:rPr lang="en-US" sz="2000">
                          <a:effectLst/>
                          <a:latin typeface="Times New Roman" panose="02020603050405020304" pitchFamily="18" charset="0"/>
                          <a:ea typeface="Times New Roman" panose="02020603050405020304" pitchFamily="18" charset="0"/>
                          <a:cs typeface="B Lotus" panose="00000400000000000000" pitchFamily="2" charset="-78"/>
                        </a:rPr>
                        <a:t>45.45</a:t>
                      </a:r>
                      <a:endParaRPr lang="en-US" sz="200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2841"/>
                  </a:ext>
                </a:extLst>
              </a:tr>
              <a:tr h="453761">
                <a:tc>
                  <a:txBody>
                    <a:bodyPr/>
                    <a:lstStyle/>
                    <a:p>
                      <a:pPr algn="ct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توزیع شده است</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ts val="1295"/>
                        </a:lnSpc>
                        <a:spcAft>
                          <a:spcPts val="0"/>
                        </a:spcAft>
                      </a:pPr>
                      <a:r>
                        <a:rPr lang="en-US" sz="2000" dirty="0">
                          <a:effectLst/>
                          <a:latin typeface="Times New Roman" panose="02020603050405020304" pitchFamily="18" charset="0"/>
                          <a:ea typeface="Times New Roman" panose="02020603050405020304" pitchFamily="18" charset="0"/>
                          <a:cs typeface="B Lotus" panose="00000400000000000000" pitchFamily="2" charset="-78"/>
                        </a:rPr>
                        <a:t>18.18</a:t>
                      </a:r>
                      <a:r>
                        <a:rPr lang="fa-IR" sz="20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066931"/>
                  </a:ext>
                </a:extLst>
              </a:tr>
              <a:tr h="453761">
                <a:tc>
                  <a:txBody>
                    <a:bodyPr/>
                    <a:lstStyle/>
                    <a:p>
                      <a:pPr algn="ctr" rtl="1">
                        <a:lnSpc>
                          <a:spcPts val="1295"/>
                        </a:lnSpc>
                        <a:spcAft>
                          <a:spcPts val="0"/>
                        </a:spcAft>
                      </a:pPr>
                      <a:r>
                        <a:rPr lang="fa-IR" sz="2000" dirty="0">
                          <a:effectLst/>
                          <a:latin typeface="Calibri" panose="020F0502020204030204" pitchFamily="34" charset="0"/>
                          <a:ea typeface="Times New Roman" panose="02020603050405020304" pitchFamily="18" charset="0"/>
                          <a:cs typeface="B Lotus" panose="00000400000000000000" pitchFamily="2" charset="-78"/>
                        </a:rPr>
                        <a:t>هر دو</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ts val="1295"/>
                        </a:lnSpc>
                        <a:spcAft>
                          <a:spcPts val="0"/>
                        </a:spcAft>
                      </a:pPr>
                      <a:r>
                        <a:rPr lang="en-US" sz="2000" dirty="0">
                          <a:effectLst/>
                          <a:latin typeface="Times New Roman" panose="02020603050405020304" pitchFamily="18" charset="0"/>
                          <a:ea typeface="Times New Roman" panose="02020603050405020304" pitchFamily="18" charset="0"/>
                          <a:cs typeface="B Lotus" panose="00000400000000000000" pitchFamily="2" charset="-78"/>
                        </a:rPr>
                        <a:t>36.36</a:t>
                      </a:r>
                      <a:endParaRPr lang="en-US" sz="2000" dirty="0">
                        <a:effectLst/>
                        <a:latin typeface="Calibri" panose="020F0502020204030204" pitchFamily="34" charset="0"/>
                        <a:ea typeface="Calibri" panose="020F0502020204030204" pitchFamily="34" charset="0"/>
                        <a:cs typeface="B Lotus" panose="00000400000000000000" pitchFamily="2" charset="-78"/>
                      </a:endParaRPr>
                    </a:p>
                  </a:txBody>
                  <a:tcPr marL="78740"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275826"/>
                  </a:ext>
                </a:extLst>
              </a:tr>
            </a:tbl>
          </a:graphicData>
        </a:graphic>
      </p:graphicFrame>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dirty="0" smtClean="0"/>
              <a:t>ا</a:t>
            </a:r>
            <a:r>
              <a:rPr lang="fa-IR" sz="2000" b="1" dirty="0" smtClean="0">
                <a:cs typeface="B Zar" panose="00000400000000000000" pitchFamily="2" charset="-78"/>
              </a:rPr>
              <a:t>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22</a:t>
            </a:fld>
            <a:endParaRPr lang="fa-IR" sz="2000" b="1" dirty="0"/>
          </a:p>
        </p:txBody>
      </p:sp>
    </p:spTree>
    <p:extLst>
      <p:ext uri="{BB962C8B-B14F-4D97-AF65-F5344CB8AC3E}">
        <p14:creationId xmlns:p14="http://schemas.microsoft.com/office/powerpoint/2010/main" val="1558192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75432"/>
          </a:xfrm>
        </p:spPr>
        <p:txBody>
          <a:bodyPr>
            <a:normAutofit/>
          </a:bodyPr>
          <a:lstStyle/>
          <a:p>
            <a:pPr indent="75565" algn="just"/>
            <a:r>
              <a:rPr lang="fa-IR" sz="2400" b="1" dirty="0" smtClean="0">
                <a:latin typeface="Times New Roman" panose="02020603050405020304" pitchFamily="18" charset="0"/>
                <a:ea typeface="Times New Roman" panose="02020603050405020304" pitchFamily="18" charset="0"/>
                <a:cs typeface="B Zar" panose="00000400000000000000" pitchFamily="2" charset="-78"/>
              </a:rPr>
              <a:t>5. آشنایی </a:t>
            </a:r>
            <a:r>
              <a:rPr lang="fa-IR" sz="2400" b="1" dirty="0">
                <a:latin typeface="Times New Roman" panose="02020603050405020304" pitchFamily="18" charset="0"/>
                <a:ea typeface="Times New Roman" panose="02020603050405020304" pitchFamily="18" charset="0"/>
                <a:cs typeface="B Zar" panose="00000400000000000000" pitchFamily="2" charset="-78"/>
              </a:rPr>
              <a:t>با</a:t>
            </a:r>
            <a:r>
              <a:rPr lang="fa-IR" sz="2400" b="1" dirty="0">
                <a:latin typeface="Calibri" panose="020F0502020204030204" pitchFamily="34" charset="0"/>
                <a:ea typeface="Times New Roman" panose="02020603050405020304" pitchFamily="18" charset="0"/>
                <a:cs typeface="B Zar" panose="00000400000000000000" pitchFamily="2" charset="-78"/>
              </a:rPr>
              <a:t> </a:t>
            </a:r>
            <a:r>
              <a:rPr lang="en-US" sz="2400" b="1" dirty="0">
                <a:latin typeface="Times New Roman" panose="02020603050405020304" pitchFamily="18" charset="0"/>
                <a:ea typeface="Times New Roman" panose="02020603050405020304" pitchFamily="18" charset="0"/>
                <a:cs typeface="B Zar" panose="00000400000000000000" pitchFamily="2" charset="-78"/>
              </a:rPr>
              <a:t>CRRS </a:t>
            </a:r>
            <a:r>
              <a:rPr lang="fa-IR" sz="2400" b="1" dirty="0">
                <a:latin typeface="Times New Roman" panose="02020603050405020304" pitchFamily="18" charset="0"/>
                <a:ea typeface="Times New Roman" panose="02020603050405020304" pitchFamily="18" charset="0"/>
                <a:cs typeface="B Zar" panose="00000400000000000000" pitchFamily="2" charset="-78"/>
              </a:rPr>
              <a:t>در بین </a:t>
            </a:r>
            <a:r>
              <a:rPr lang="fa-IR" sz="2400" b="1" dirty="0" smtClean="0">
                <a:latin typeface="Times New Roman" panose="02020603050405020304" pitchFamily="18" charset="0"/>
                <a:ea typeface="Times New Roman" panose="02020603050405020304" pitchFamily="18" charset="0"/>
                <a:cs typeface="B Zar" panose="00000400000000000000" pitchFamily="2" charset="-78"/>
              </a:rPr>
              <a:t>شرکت‌کنندگان</a:t>
            </a:r>
            <a:endParaRPr lang="en-US" sz="2400" b="1" dirty="0">
              <a:latin typeface="Calibri" panose="020F0502020204030204" pitchFamily="34" charset="0"/>
              <a:ea typeface="Calibri" panose="020F0502020204030204" pitchFamily="34" charset="0"/>
              <a:cs typeface="B Zar" panose="00000400000000000000" pitchFamily="2" charset="-78"/>
            </a:endParaRPr>
          </a:p>
        </p:txBody>
      </p:sp>
      <p:sp>
        <p:nvSpPr>
          <p:cNvPr id="3" name="Content Placeholder 2"/>
          <p:cNvSpPr>
            <a:spLocks noGrp="1"/>
          </p:cNvSpPr>
          <p:nvPr>
            <p:ph sz="quarter" idx="13"/>
          </p:nvPr>
        </p:nvSpPr>
        <p:spPr>
          <a:xfrm>
            <a:off x="913774" y="1321089"/>
            <a:ext cx="10363826" cy="3424107"/>
          </a:xfrm>
        </p:spPr>
        <p:txBody>
          <a:bodyPr>
            <a:normAutofit/>
          </a:bodyPr>
          <a:lstStyle/>
          <a:p>
            <a:pPr marL="0" indent="0">
              <a:buNone/>
            </a:pPr>
            <a:r>
              <a:rPr lang="fa-IR" sz="2400" b="1" dirty="0" smtClean="0">
                <a:cs typeface="B Zar" panose="00000400000000000000" pitchFamily="2" charset="-78"/>
              </a:rPr>
              <a:t>6. </a:t>
            </a:r>
            <a:r>
              <a:rPr lang="fa-IR" sz="2400" b="1" dirty="0">
                <a:latin typeface="Times New Roman" panose="02020603050405020304" pitchFamily="18" charset="0"/>
                <a:ea typeface="Times New Roman" panose="02020603050405020304" pitchFamily="18" charset="0"/>
                <a:cs typeface="B Zar" panose="00000400000000000000" pitchFamily="2" charset="-78"/>
              </a:rPr>
              <a:t>مفید بودن ویژگی های</a:t>
            </a:r>
            <a:r>
              <a:rPr lang="fa-IR" sz="2800" b="1" dirty="0">
                <a:ea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cs typeface="B Lotus" panose="00000400000000000000" pitchFamily="2" charset="-78"/>
              </a:rPr>
              <a:t>CRRS</a:t>
            </a:r>
          </a:p>
          <a:p>
            <a:pPr marL="0" indent="0">
              <a:buNone/>
            </a:pPr>
            <a:r>
              <a:rPr lang="fa-IR" sz="2400" b="1" dirty="0">
                <a:cs typeface="B Zar" panose="00000400000000000000" pitchFamily="2" charset="-78"/>
              </a:rPr>
              <a:t>7. معیارهای انتخاب مرورگر کد</a:t>
            </a:r>
          </a:p>
          <a:p>
            <a:pPr marL="0" indent="0" algn="ctr">
              <a:buNone/>
            </a:pPr>
            <a:endParaRPr lang="en-US" sz="2400" b="1" dirty="0" smtClean="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23</a:t>
            </a:fld>
            <a:endParaRPr lang="fa-IR" sz="2000" b="1"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37893" y="2449467"/>
            <a:ext cx="7701567" cy="3433808"/>
          </a:xfrm>
          <a:prstGeom prst="rect">
            <a:avLst/>
          </a:prstGeom>
          <a:noFill/>
          <a:ln>
            <a:noFill/>
          </a:ln>
        </p:spPr>
      </p:pic>
    </p:spTree>
    <p:extLst>
      <p:ext uri="{BB962C8B-B14F-4D97-AF65-F5344CB8AC3E}">
        <p14:creationId xmlns:p14="http://schemas.microsoft.com/office/powerpoint/2010/main" val="2349453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dirty="0" smtClean="0">
                <a:cs typeface="B Zar" panose="00000400000000000000" pitchFamily="2" charset="-78"/>
              </a:rPr>
              <a:t>8.</a:t>
            </a:r>
            <a:r>
              <a:rPr lang="fa-IR" sz="2400" b="1" dirty="0">
                <a:latin typeface="Times New Roman" panose="02020603050405020304" pitchFamily="18" charset="0"/>
                <a:ea typeface="Times New Roman" panose="02020603050405020304" pitchFamily="18" charset="0"/>
                <a:cs typeface="B Zar" panose="00000400000000000000" pitchFamily="2" charset="-78"/>
              </a:rPr>
              <a:t> رابط کاربری</a:t>
            </a:r>
            <a:r>
              <a:rPr lang="fa-IR" sz="2400" dirty="0">
                <a:latin typeface="Times New Roman" panose="02020603050405020304" pitchFamily="18" charset="0"/>
                <a:ea typeface="Times New Roman" panose="02020603050405020304" pitchFamily="18" charset="0"/>
                <a:cs typeface="B Zar" panose="00000400000000000000" pitchFamily="2" charset="-78"/>
              </a:rPr>
              <a:t> </a:t>
            </a:r>
            <a:r>
              <a:rPr lang="en-US" sz="2400" b="1" dirty="0">
                <a:latin typeface="Times New Roman" panose="02020603050405020304" pitchFamily="18" charset="0"/>
                <a:ea typeface="Times New Roman" panose="02020603050405020304" pitchFamily="18" charset="0"/>
                <a:cs typeface="B Zar" panose="00000400000000000000" pitchFamily="2" charset="-78"/>
              </a:rPr>
              <a:t>(UI) CRRS</a:t>
            </a:r>
            <a:r>
              <a:rPr lang="fa-IR" sz="2400" b="1" dirty="0" smtClean="0">
                <a:latin typeface="Times New Roman" panose="02020603050405020304" pitchFamily="18" charset="0"/>
                <a:ea typeface="Times New Roman" panose="02020603050405020304" pitchFamily="18" charset="0"/>
                <a:cs typeface="B Zar" panose="00000400000000000000" pitchFamily="2" charset="-78"/>
              </a:rPr>
              <a:t>:</a:t>
            </a:r>
            <a:br>
              <a:rPr lang="fa-IR" sz="2400" b="1" dirty="0" smtClean="0">
                <a:latin typeface="Times New Roman" panose="02020603050405020304" pitchFamily="18" charset="0"/>
                <a:ea typeface="Times New Roman" panose="02020603050405020304" pitchFamily="18" charset="0"/>
                <a:cs typeface="B Zar" panose="00000400000000000000" pitchFamily="2" charset="-78"/>
              </a:rPr>
            </a:br>
            <a:endParaRPr lang="fa-IR" sz="2400"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24</a:t>
            </a:fld>
            <a:endParaRPr lang="fa-IR" sz="2000" b="1" dirty="0"/>
          </a:p>
        </p:txBody>
      </p:sp>
      <p:pic>
        <p:nvPicPr>
          <p:cNvPr id="8" name="Content Placeholder 7"/>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22749" y="1893194"/>
            <a:ext cx="5718220" cy="3990081"/>
          </a:xfrm>
          <a:prstGeom prst="rect">
            <a:avLst/>
          </a:prstGeom>
          <a:noFill/>
          <a:ln>
            <a:noFill/>
          </a:ln>
        </p:spPr>
      </p:pic>
    </p:spTree>
    <p:extLst>
      <p:ext uri="{BB962C8B-B14F-4D97-AF65-F5344CB8AC3E}">
        <p14:creationId xmlns:p14="http://schemas.microsoft.com/office/powerpoint/2010/main" val="203431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cs typeface="B Zar" panose="00000400000000000000" pitchFamily="2" charset="-78"/>
              </a:rPr>
              <a:t>9.</a:t>
            </a:r>
            <a:r>
              <a:rPr lang="fa-IR" sz="2400" b="1" dirty="0">
                <a:latin typeface="Times New Roman" panose="02020603050405020304" pitchFamily="18" charset="0"/>
                <a:ea typeface="Times New Roman" panose="02020603050405020304" pitchFamily="18" charset="0"/>
                <a:cs typeface="B Zar" panose="00000400000000000000" pitchFamily="2" charset="-78"/>
              </a:rPr>
              <a:t> ترجیح زمان توصیه برای بررسی کد:</a:t>
            </a:r>
            <a:r>
              <a:rPr lang="fa-IR" sz="2800" dirty="0">
                <a:latin typeface="Times New Roman" panose="02020603050405020304" pitchFamily="18" charset="0"/>
                <a:ea typeface="Times New Roman" panose="02020603050405020304" pitchFamily="18" charset="0"/>
                <a:cs typeface="B Lotus" panose="00000400000000000000" pitchFamily="2" charset="-78"/>
              </a:rPr>
              <a:t> </a:t>
            </a:r>
            <a:endParaRPr lang="fa-IR" sz="2400" b="1"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25</a:t>
            </a:fld>
            <a:endParaRPr lang="fa-IR" sz="2000" b="1" dirty="0"/>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79560" y="1854557"/>
            <a:ext cx="8142377" cy="4028718"/>
          </a:xfrm>
          <a:prstGeom prst="rect">
            <a:avLst/>
          </a:prstGeom>
          <a:noFill/>
          <a:ln>
            <a:noFill/>
          </a:ln>
        </p:spPr>
      </p:pic>
    </p:spTree>
    <p:extLst>
      <p:ext uri="{BB962C8B-B14F-4D97-AF65-F5344CB8AC3E}">
        <p14:creationId xmlns:p14="http://schemas.microsoft.com/office/powerpoint/2010/main" val="2097505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10. نوع </a:t>
            </a:r>
            <a:r>
              <a:rPr lang="fa-IR" sz="2400"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مرور کد</a:t>
            </a:r>
            <a:endParaRPr lang="fa-IR" sz="2400" b="1"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26</a:t>
            </a:fld>
            <a:endParaRPr lang="fa-IR" sz="2000" b="1" dirty="0"/>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89408" y="1906073"/>
            <a:ext cx="8324603" cy="3977202"/>
          </a:xfrm>
          <a:prstGeom prst="rect">
            <a:avLst/>
          </a:prstGeom>
          <a:noFill/>
          <a:ln>
            <a:noFill/>
          </a:ln>
        </p:spPr>
      </p:pic>
    </p:spTree>
    <p:extLst>
      <p:ext uri="{BB962C8B-B14F-4D97-AF65-F5344CB8AC3E}">
        <p14:creationId xmlns:p14="http://schemas.microsoft.com/office/powerpoint/2010/main" val="2508937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r">
              <a:buFont typeface="Arial" panose="020B0604020202020204" pitchFamily="34" charset="0"/>
              <a:buChar char="•"/>
            </a:pPr>
            <a:r>
              <a:rPr lang="fa-IR" sz="2400"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نتایج </a:t>
            </a:r>
            <a:r>
              <a:rPr lang="fa-IR" sz="2400"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برخی </a:t>
            </a:r>
            <a:r>
              <a:rPr lang="fa-IR" sz="2400"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از الگوها و روندها </a:t>
            </a:r>
            <a:endParaRPr lang="fa-IR" sz="2400" b="1" dirty="0">
              <a:cs typeface="B Zar" panose="00000400000000000000" pitchFamily="2" charset="-78"/>
            </a:endParaRPr>
          </a:p>
        </p:txBody>
      </p:sp>
      <p:sp>
        <p:nvSpPr>
          <p:cNvPr id="3" name="Content Placeholder 2"/>
          <p:cNvSpPr>
            <a:spLocks noGrp="1"/>
          </p:cNvSpPr>
          <p:nvPr>
            <p:ph sz="quarter" idx="13"/>
          </p:nvPr>
        </p:nvSpPr>
        <p:spPr/>
        <p:txBody>
          <a:bodyPr/>
          <a:lstStyle/>
          <a:p>
            <a:pPr marL="342900" lvl="0" indent="-342900">
              <a:buFont typeface="+mj-lt"/>
              <a:buAutoNum type="arabicPeriod"/>
            </a:pP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نوع</a:t>
            </a:r>
            <a:r>
              <a:rPr lang="fa-IR" b="1" dirty="0">
                <a:solidFill>
                  <a:srgbClr val="000000"/>
                </a:solidFill>
                <a:latin typeface="Calibri" panose="020F0502020204030204" pitchFamily="34" charset="0"/>
                <a:ea typeface="Times New Roman" panose="02020603050405020304" pitchFamily="18" charset="0"/>
                <a:cs typeface="B Zar" panose="00000400000000000000" pitchFamily="2" charset="-78"/>
              </a:rPr>
              <a:t> </a:t>
            </a:r>
            <a:r>
              <a:rPr lang="en-US"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CRRS </a:t>
            </a: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مورد استفاده و نقش </a:t>
            </a:r>
            <a:r>
              <a:rPr lang="fa-IR"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شغلی</a:t>
            </a:r>
            <a:endParaRPr lang="fa-IR" dirty="0" smtClean="0"/>
          </a:p>
          <a:p>
            <a:pPr marL="342900" lvl="0" indent="-342900">
              <a:buFont typeface="+mj-lt"/>
              <a:buAutoNum type="arabicPeriod"/>
            </a:pP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ویژگی های</a:t>
            </a:r>
            <a:r>
              <a:rPr lang="en-US"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 CRRS </a:t>
            </a:r>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و نقش شغلی</a:t>
            </a:r>
            <a:endParaRPr lang="en-US" b="1" dirty="0">
              <a:latin typeface="Calibri" panose="020F0502020204030204" pitchFamily="34"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t>ارائه سمینار تحقیق و تتبع </a:t>
            </a:r>
            <a:endParaRPr lang="fa-IR" sz="2000" b="1" dirty="0"/>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27</a:t>
            </a:fld>
            <a:endParaRPr lang="fa-IR" sz="2000" b="1" dirty="0"/>
          </a:p>
        </p:txBody>
      </p:sp>
    </p:spTree>
    <p:extLst>
      <p:ext uri="{BB962C8B-B14F-4D97-AF65-F5344CB8AC3E}">
        <p14:creationId xmlns:p14="http://schemas.microsoft.com/office/powerpoint/2010/main" val="1603555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sz="2400" b="1" dirty="0">
                <a:latin typeface="Calibri" panose="020F0502020204030204" pitchFamily="34" charset="0"/>
                <a:ea typeface="Calibri" panose="020F0502020204030204" pitchFamily="34" charset="0"/>
                <a:cs typeface="B Zar" panose="00000400000000000000" pitchFamily="2" charset="-78"/>
              </a:rPr>
              <a:t>نتایج حاصل از تحقیق</a:t>
            </a:r>
            <a:endParaRPr lang="fa-IR" sz="2400" b="1" dirty="0">
              <a:cs typeface="B Zar" panose="00000400000000000000" pitchFamily="2" charset="-78"/>
            </a:endParaRPr>
          </a:p>
        </p:txBody>
      </p:sp>
      <p:sp>
        <p:nvSpPr>
          <p:cNvPr id="3" name="Content Placeholder 2"/>
          <p:cNvSpPr>
            <a:spLocks noGrp="1"/>
          </p:cNvSpPr>
          <p:nvPr>
            <p:ph sz="quarter" idx="13"/>
          </p:nvPr>
        </p:nvSpPr>
        <p:spPr>
          <a:xfrm>
            <a:off x="913774" y="1841679"/>
            <a:ext cx="10363826" cy="4041596"/>
          </a:xfrm>
        </p:spPr>
        <p:txBody>
          <a:bodyPr>
            <a:noAutofit/>
          </a:bodyPr>
          <a:lstStyle/>
          <a:p>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کدام ویژگی </a:t>
            </a:r>
            <a:r>
              <a:rPr lang="en-US"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CRRS</a:t>
            </a:r>
            <a:r>
              <a:rPr lang="en-US" sz="2400" dirty="0">
                <a:solidFill>
                  <a:srgbClr val="000000"/>
                </a:solidFill>
                <a:latin typeface="B Lotus" panose="00000400000000000000" pitchFamily="2" charset="-78"/>
                <a:ea typeface="Times New Roman" panose="02020603050405020304" pitchFamily="18" charset="0"/>
                <a:cs typeface="B Zar" panose="00000400000000000000" pitchFamily="2" charset="-78"/>
              </a:rPr>
              <a:t> </a:t>
            </a:r>
            <a:r>
              <a:rPr lang="fa-IR" sz="2400" dirty="0" smtClean="0">
                <a:solidFill>
                  <a:srgbClr val="000000"/>
                </a:solidFill>
                <a:latin typeface="B Lotus" panose="00000400000000000000" pitchFamily="2" charset="-78"/>
                <a:ea typeface="Times New Roman" panose="02020603050405020304" pitchFamily="18" charset="0"/>
                <a:cs typeface="B Zar" panose="00000400000000000000" pitchFamily="2" charset="-78"/>
              </a:rPr>
              <a:t> مفیدتر </a:t>
            </a:r>
          </a:p>
          <a:p>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چه ویژگی­هایی در سیستم موجود وجود ندارد </a:t>
            </a:r>
            <a:endParaRPr lang="fa-IR"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endParaRPr>
          </a:p>
          <a:p>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چه عواملی هنگام انتخاب یک مرورگر کد مربوط مهم است</a:t>
            </a:r>
            <a:r>
              <a:rPr lang="fa-IR"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a:t>
            </a:r>
          </a:p>
          <a:p>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ترجیح توسعه­دهندگان/داوران را نسبت به نوع بررسی کد (بررسی طولانی یا کوتاه) و در چه مرحله ای از گردش </a:t>
            </a:r>
            <a:r>
              <a:rPr lang="fa-IR"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کار</a:t>
            </a:r>
          </a:p>
          <a:p>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برخی از گرایش­ها و الگوها را بین استفاده از سیستم </a:t>
            </a:r>
            <a:r>
              <a:rPr lang="en-US"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CRRS</a:t>
            </a:r>
            <a:r>
              <a:rPr lang="en-US" sz="2400" dirty="0">
                <a:solidFill>
                  <a:srgbClr val="000000"/>
                </a:solidFill>
                <a:latin typeface="B Lotus" panose="00000400000000000000" pitchFamily="2" charset="-78"/>
                <a:ea typeface="Times New Roman" panose="02020603050405020304" pitchFamily="18" charset="0"/>
                <a:cs typeface="B Zar" panose="00000400000000000000" pitchFamily="2" charset="-78"/>
              </a:rPr>
              <a:t> </a:t>
            </a: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و ارتباط آن با اطلاعات جمعیتی </a:t>
            </a:r>
            <a:r>
              <a:rPr lang="fa-IR" sz="2400"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مرورگر/توسعهدهنده </a:t>
            </a: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پیدا کردیم.</a:t>
            </a:r>
            <a:endParaRPr lang="fa-IR" sz="2400" dirty="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a:xfrm>
            <a:off x="946307" y="5883275"/>
            <a:ext cx="6672887" cy="365125"/>
          </a:xfrm>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28</a:t>
            </a:fld>
            <a:endParaRPr lang="fa-IR" sz="2000" b="1" dirty="0"/>
          </a:p>
        </p:txBody>
      </p:sp>
    </p:spTree>
    <p:extLst>
      <p:ext uri="{BB962C8B-B14F-4D97-AF65-F5344CB8AC3E}">
        <p14:creationId xmlns:p14="http://schemas.microsoft.com/office/powerpoint/2010/main" val="2131490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cap="none" dirty="0">
                <a:latin typeface="Times New Roman" panose="02020603050405020304" pitchFamily="18" charset="0"/>
                <a:ea typeface="Times New Roman" panose="02020603050405020304" pitchFamily="18" charset="0"/>
                <a:cs typeface="B Zar" panose="00000400000000000000" pitchFamily="2" charset="-78"/>
              </a:rPr>
              <a:t>ارائه ایده </a:t>
            </a:r>
            <a:r>
              <a:rPr lang="fa-IR" b="1" cap="none" dirty="0">
                <a:latin typeface="Times New Roman" panose="02020603050405020304" pitchFamily="18" charset="0"/>
                <a:ea typeface="Times New Roman" panose="02020603050405020304" pitchFamily="18" charset="0"/>
                <a:cs typeface="B Zar" panose="00000400000000000000" pitchFamily="2" charset="-78"/>
              </a:rPr>
              <a:t>براي </a:t>
            </a:r>
            <a:r>
              <a:rPr lang="fa-IR" b="1" cap="none" dirty="0" smtClean="0">
                <a:latin typeface="Times New Roman" panose="02020603050405020304" pitchFamily="18" charset="0"/>
                <a:ea typeface="Times New Roman" panose="02020603050405020304" pitchFamily="18" charset="0"/>
                <a:cs typeface="B Zar" panose="00000400000000000000" pitchFamily="2" charset="-78"/>
              </a:rPr>
              <a:t>ادامه كار</a:t>
            </a:r>
            <a:endParaRPr lang="fa-IR" dirty="0"/>
          </a:p>
        </p:txBody>
      </p:sp>
      <p:sp>
        <p:nvSpPr>
          <p:cNvPr id="3" name="Content Placeholder 2"/>
          <p:cNvSpPr>
            <a:spLocks noGrp="1"/>
          </p:cNvSpPr>
          <p:nvPr>
            <p:ph sz="quarter" idx="13"/>
          </p:nvPr>
        </p:nvSpPr>
        <p:spPr/>
        <p:txBody>
          <a:bodyPr/>
          <a:lstStyle/>
          <a:p>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مروری گسترده تر بر ادبیات </a:t>
            </a:r>
            <a:r>
              <a:rPr lang="fa-IR"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سیستماتیک</a:t>
            </a:r>
            <a:endPar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endParaRPr>
          </a:p>
          <a:p>
            <a:r>
              <a:rPr lang="fa-IR" b="1"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ایجاد سیستم توصیه بازبینی </a:t>
            </a:r>
            <a:r>
              <a:rPr lang="fa-IR" b="1" dirty="0" smtClean="0">
                <a:solidFill>
                  <a:srgbClr val="000000"/>
                </a:solidFill>
                <a:latin typeface="Times New Roman" panose="02020603050405020304" pitchFamily="18" charset="0"/>
                <a:ea typeface="Times New Roman" panose="02020603050405020304" pitchFamily="18" charset="0"/>
                <a:cs typeface="B Zar" panose="00000400000000000000" pitchFamily="2" charset="-78"/>
              </a:rPr>
              <a:t>کد</a:t>
            </a:r>
          </a:p>
          <a:p>
            <a:pPr marL="0" indent="0">
              <a:buNone/>
            </a:pPr>
            <a:endParaRPr lang="fa-IR" dirty="0"/>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29</a:t>
            </a:fld>
            <a:endParaRPr lang="fa-IR" sz="2000" b="1" dirty="0"/>
          </a:p>
        </p:txBody>
      </p:sp>
    </p:spTree>
    <p:extLst>
      <p:ext uri="{BB962C8B-B14F-4D97-AF65-F5344CB8AC3E}">
        <p14:creationId xmlns:p14="http://schemas.microsoft.com/office/powerpoint/2010/main" val="2651741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B8E5B-A03C-45D1-AF74-F526ABBF0DE7}" type="datetime8">
              <a:rPr lang="fa-IR" smtClean="0"/>
              <a:t>08 اُكتبر 21</a:t>
            </a:fld>
            <a:endParaRPr lang="fa-IR"/>
          </a:p>
        </p:txBody>
      </p:sp>
      <p:sp>
        <p:nvSpPr>
          <p:cNvPr id="3" name="Footer Placeholder 2"/>
          <p:cNvSpPr>
            <a:spLocks noGrp="1"/>
          </p:cNvSpPr>
          <p:nvPr>
            <p:ph type="ftr" sz="quarter" idx="11"/>
          </p:nvPr>
        </p:nvSpPr>
        <p:spPr/>
        <p:txBody>
          <a:bodyPr/>
          <a:lstStyle/>
          <a:p>
            <a:r>
              <a:rPr lang="fa-IR" sz="2000" b="1" dirty="0" smtClean="0">
                <a:solidFill>
                  <a:schemeClr val="tx1"/>
                </a:solidFill>
                <a:cs typeface="B Zar" panose="00000400000000000000" pitchFamily="2" charset="-78"/>
              </a:rPr>
              <a:t>ارائه سمینار تحقیق و تتبع </a:t>
            </a:r>
            <a:endParaRPr lang="fa-IR" sz="2000" b="1" dirty="0">
              <a:solidFill>
                <a:schemeClr val="tx1"/>
              </a:solidFill>
              <a:cs typeface="B Zar" panose="00000400000000000000" pitchFamily="2" charset="-78"/>
            </a:endParaRPr>
          </a:p>
        </p:txBody>
      </p:sp>
      <p:sp>
        <p:nvSpPr>
          <p:cNvPr id="4" name="Slide Number Placeholder 3"/>
          <p:cNvSpPr>
            <a:spLocks noGrp="1"/>
          </p:cNvSpPr>
          <p:nvPr>
            <p:ph type="sldNum" sz="quarter" idx="12"/>
          </p:nvPr>
        </p:nvSpPr>
        <p:spPr/>
        <p:txBody>
          <a:bodyPr/>
          <a:lstStyle/>
          <a:p>
            <a:fld id="{638EA6BA-5847-498D-A0FF-63A4B780104B}" type="slidenum">
              <a:rPr lang="fa-IR" sz="2000" b="1" smtClean="0">
                <a:cs typeface="B Zar" panose="00000400000000000000" pitchFamily="2" charset="-78"/>
              </a:rPr>
              <a:t>3</a:t>
            </a:fld>
            <a:endParaRPr lang="fa-IR" sz="2000" b="1" dirty="0">
              <a:cs typeface="B Zar" panose="00000400000000000000" pitchFamily="2" charset="-78"/>
            </a:endParaRPr>
          </a:p>
        </p:txBody>
      </p:sp>
      <p:sp>
        <p:nvSpPr>
          <p:cNvPr id="5" name="Rectangle 4"/>
          <p:cNvSpPr/>
          <p:nvPr/>
        </p:nvSpPr>
        <p:spPr>
          <a:xfrm>
            <a:off x="927279" y="991673"/>
            <a:ext cx="10350947" cy="4812335"/>
          </a:xfrm>
          <a:prstGeom prst="rect">
            <a:avLst/>
          </a:prstGeom>
        </p:spPr>
        <p:txBody>
          <a:bodyPr wrap="square">
            <a:spAutoFit/>
          </a:bodyPr>
          <a:lstStyle/>
          <a:p>
            <a:pPr lvl="0" algn="ctr" defTabSz="457200" rtl="1">
              <a:spcBef>
                <a:spcPts val="1000"/>
              </a:spcBef>
              <a:buClr>
                <a:srgbClr val="90C226"/>
              </a:buClr>
              <a:buSzPct val="80000"/>
            </a:pPr>
            <a:r>
              <a:rPr lang="fa-IR" sz="2400" b="1" dirty="0">
                <a:latin typeface="Calibri" panose="020F0502020204030204" pitchFamily="34" charset="0"/>
                <a:ea typeface="Calibri" panose="020F0502020204030204" pitchFamily="34" charset="0"/>
                <a:cs typeface="B Zar" panose="00000400000000000000" pitchFamily="2" charset="-78"/>
              </a:rPr>
              <a:t>استاد راهنما</a:t>
            </a:r>
            <a:r>
              <a:rPr lang="fa-IR" sz="24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a:t>
            </a:r>
            <a:endParaRPr lang="en-US" sz="24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800" b="1"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t>
            </a:r>
            <a:endParaRPr lang="en-US" sz="28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800" b="1" dirty="0">
                <a:latin typeface="Calibri" panose="020F0502020204030204" pitchFamily="34" charset="0"/>
                <a:ea typeface="Calibri" panose="020F0502020204030204" pitchFamily="34" charset="0"/>
                <a:cs typeface="B Zar" panose="00000400000000000000" pitchFamily="2" charset="-78"/>
              </a:rPr>
              <a:t>دکتر سيدعلي رضوي</a:t>
            </a:r>
            <a:endParaRPr lang="en-US" sz="2800" b="1" dirty="0">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800" b="1"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t>
            </a:r>
            <a:endParaRPr lang="en-US" sz="28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000" b="1" dirty="0">
                <a:latin typeface="Calibri" panose="020F0502020204030204" pitchFamily="34" charset="0"/>
                <a:ea typeface="Calibri" panose="020F0502020204030204" pitchFamily="34" charset="0"/>
                <a:cs typeface="B Zar" panose="00000400000000000000" pitchFamily="2" charset="-78"/>
              </a:rPr>
              <a:t>نگارنده:</a:t>
            </a:r>
            <a:endParaRPr lang="en-US" sz="2000" dirty="0">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800" b="1"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t>
            </a:r>
            <a:endParaRPr lang="en-US" sz="28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400" b="1" dirty="0" smtClean="0">
                <a:latin typeface="Calibri" panose="020F0502020204030204" pitchFamily="34" charset="0"/>
                <a:ea typeface="Calibri" panose="020F0502020204030204" pitchFamily="34" charset="0"/>
                <a:cs typeface="B Zar" panose="00000400000000000000" pitchFamily="2" charset="-78"/>
              </a:rPr>
              <a:t>زهرا کولیوند</a:t>
            </a:r>
            <a:endParaRPr lang="en-US" sz="2400" b="1" dirty="0">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en-US" sz="2800" b="1"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rPr>
              <a:t> </a:t>
            </a:r>
            <a:endParaRPr lang="en-US" sz="2800" dirty="0">
              <a:solidFill>
                <a:prstClr val="black">
                  <a:lumMod val="75000"/>
                  <a:lumOff val="25000"/>
                </a:prstClr>
              </a:solidFill>
              <a:latin typeface="Calibri" panose="020F0502020204030204" pitchFamily="34" charset="0"/>
              <a:ea typeface="Calibri" panose="020F0502020204030204" pitchFamily="34" charset="0"/>
              <a:cs typeface="B Zar" panose="00000400000000000000" pitchFamily="2" charset="-78"/>
            </a:endParaRPr>
          </a:p>
          <a:p>
            <a:pPr lvl="0" algn="ctr" defTabSz="457200" rtl="1">
              <a:spcBef>
                <a:spcPts val="1000"/>
              </a:spcBef>
              <a:buClr>
                <a:srgbClr val="90C226"/>
              </a:buClr>
              <a:buSzPct val="80000"/>
            </a:pPr>
            <a:r>
              <a:rPr lang="fa-IR" sz="2800" b="1" dirty="0" smtClean="0">
                <a:latin typeface="Calibri" panose="020F0502020204030204" pitchFamily="34" charset="0"/>
                <a:ea typeface="Calibri" panose="020F0502020204030204" pitchFamily="34" charset="0"/>
                <a:cs typeface="B Zar" panose="00000400000000000000" pitchFamily="2" charset="-78"/>
              </a:rPr>
              <a:t>شهریور </a:t>
            </a:r>
            <a:r>
              <a:rPr lang="fa-IR" sz="2800" b="1" dirty="0">
                <a:latin typeface="Calibri" panose="020F0502020204030204" pitchFamily="34" charset="0"/>
                <a:ea typeface="Calibri" panose="020F0502020204030204" pitchFamily="34" charset="0"/>
                <a:cs typeface="B Zar" panose="00000400000000000000" pitchFamily="2" charset="-78"/>
              </a:rPr>
              <a:t>1400</a:t>
            </a:r>
            <a:endParaRPr lang="en-US" sz="2800" b="1" dirty="0">
              <a:latin typeface="Calibri" panose="020F0502020204030204" pitchFamily="34" charset="0"/>
              <a:ea typeface="Calibri" panose="020F0502020204030204" pitchFamily="34" charset="0"/>
              <a:cs typeface="B Zar" panose="00000400000000000000" pitchFamily="2" charset="-78"/>
            </a:endParaRPr>
          </a:p>
        </p:txBody>
      </p:sp>
    </p:spTree>
    <p:extLst>
      <p:ext uri="{BB962C8B-B14F-4D97-AF65-F5344CB8AC3E}">
        <p14:creationId xmlns:p14="http://schemas.microsoft.com/office/powerpoint/2010/main" val="3502976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defTabSz="457200">
              <a:lnSpc>
                <a:spcPct val="115000"/>
              </a:lnSpc>
              <a:spcBef>
                <a:spcPts val="200"/>
              </a:spcBef>
            </a:pPr>
            <a:r>
              <a:rPr lang="ar-SA" sz="2400" b="1" cap="none" dirty="0">
                <a:solidFill>
                  <a:prstClr val="black">
                    <a:lumMod val="75000"/>
                    <a:lumOff val="25000"/>
                  </a:prstClr>
                </a:solidFill>
                <a:latin typeface="B Zar" panose="00000400000000000000" pitchFamily="2" charset="-78"/>
                <a:ea typeface="Times New Roman" panose="02020603050405020304" pitchFamily="18" charset="0"/>
                <a:cs typeface="B Zar" panose="00000400000000000000" pitchFamily="2" charset="-78"/>
              </a:rPr>
              <a:t>مشکلات موجود در ساختار پایان‌نامه مورد بررسی</a:t>
            </a:r>
            <a:r>
              <a:rPr lang="en-US" sz="2400" b="1" cap="none" dirty="0">
                <a:solidFill>
                  <a:prstClr val="black">
                    <a:lumMod val="75000"/>
                    <a:lumOff val="25000"/>
                  </a:prstClr>
                </a:solidFill>
                <a:latin typeface="Cambria" panose="02040503050406030204" pitchFamily="18" charset="0"/>
                <a:ea typeface="Times New Roman" panose="02020603050405020304" pitchFamily="18" charset="0"/>
                <a:cs typeface="B Zar" panose="00000400000000000000" pitchFamily="2" charset="-78"/>
              </a:rPr>
              <a:t/>
            </a:r>
            <a:br>
              <a:rPr lang="en-US" sz="2400" b="1" cap="none" dirty="0">
                <a:solidFill>
                  <a:prstClr val="black">
                    <a:lumMod val="75000"/>
                    <a:lumOff val="25000"/>
                  </a:prstClr>
                </a:solidFill>
                <a:latin typeface="Cambria" panose="02040503050406030204" pitchFamily="18" charset="0"/>
                <a:ea typeface="Times New Roman" panose="02020603050405020304" pitchFamily="18" charset="0"/>
                <a:cs typeface="B Zar" panose="00000400000000000000" pitchFamily="2" charset="-78"/>
              </a:rPr>
            </a:br>
            <a:endParaRPr lang="fa-IR" sz="2400" b="1" dirty="0">
              <a:cs typeface="B Zar" panose="00000400000000000000" pitchFamily="2" charset="-78"/>
            </a:endParaRPr>
          </a:p>
        </p:txBody>
      </p:sp>
      <p:sp>
        <p:nvSpPr>
          <p:cNvPr id="3" name="Content Placeholder 2"/>
          <p:cNvSpPr>
            <a:spLocks noGrp="1"/>
          </p:cNvSpPr>
          <p:nvPr>
            <p:ph sz="quarter" idx="13"/>
          </p:nvPr>
        </p:nvSpPr>
        <p:spPr/>
        <p:txBody>
          <a:bodyPr>
            <a:normAutofit/>
          </a:bodyPr>
          <a:lstStyle/>
          <a:p>
            <a:pPr marL="342900" lvl="0" indent="-342900" algn="just">
              <a:lnSpc>
                <a:spcPct val="150000"/>
              </a:lnSpc>
              <a:buFont typeface="Symbol" panose="05050102010706020507" pitchFamily="18" charset="2"/>
              <a:buChar char=""/>
            </a:pP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مشکل که مربوط به نگار ارجاع بهتر است مطابق راهنمای نگارش پایان‌نامه معاونت آموزشی و تحصیلات تکمیلی دانشگاه پیام‌نور باشد. شیوه ارجاع در این پایان‌نامه به‌صورت لینک به منابع بود و شخصاً کار مشکلی در درک مفاهیم آن داشتم.</a:t>
            </a:r>
            <a:endParaRPr lang="en-US" sz="2400" dirty="0">
              <a:latin typeface="Calibri" panose="020F0502020204030204" pitchFamily="34" charset="0"/>
              <a:ea typeface="Calibri" panose="020F0502020204030204" pitchFamily="34" charset="0"/>
              <a:cs typeface="B Zar" panose="00000400000000000000" pitchFamily="2" charset="-78"/>
            </a:endParaRPr>
          </a:p>
          <a:p>
            <a:pPr marL="342900" lvl="0" indent="-342900" algn="just">
              <a:lnSpc>
                <a:spcPct val="150000"/>
              </a:lnSpc>
              <a:buFont typeface="Symbol" panose="05050102010706020507" pitchFamily="18" charset="2"/>
              <a:buChar char=""/>
            </a:pPr>
            <a:r>
              <a:rPr lang="ar-SA" sz="2400" dirty="0">
                <a:latin typeface="BLotus"/>
                <a:ea typeface="Calibri" panose="020F0502020204030204" pitchFamily="34" charset="0"/>
                <a:cs typeface="B Zar" panose="00000400000000000000" pitchFamily="2" charset="-78"/>
              </a:rPr>
              <a:t>همچنین در پایان‌نامه مورد بررسی، قسمتی تحت عنوان کلمات اختصاری و معرفی آنها وجود نداشت</a:t>
            </a: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a:t>
            </a:r>
            <a:endParaRPr lang="en-US" sz="2400" dirty="0">
              <a:latin typeface="Calibri" panose="020F0502020204030204" pitchFamily="34" charset="0"/>
              <a:ea typeface="Calibri" panose="020F0502020204030204" pitchFamily="34" charset="0"/>
              <a:cs typeface="B Zar" panose="00000400000000000000" pitchFamily="2" charset="-78"/>
            </a:endParaRPr>
          </a:p>
          <a:p>
            <a:pPr marL="342900" lvl="0" indent="-342900" algn="just">
              <a:lnSpc>
                <a:spcPct val="150000"/>
              </a:lnSpc>
              <a:buFont typeface="Symbol" panose="05050102010706020507" pitchFamily="18" charset="2"/>
              <a:buChar char=""/>
            </a:pPr>
            <a:r>
              <a:rPr lang="ar-SA" sz="2400" dirty="0">
                <a:latin typeface="BLotus"/>
                <a:ea typeface="Calibri" panose="020F0502020204030204" pitchFamily="34" charset="0"/>
                <a:cs typeface="B Zar" panose="00000400000000000000" pitchFamily="2" charset="-78"/>
              </a:rPr>
              <a:t>همچنین هیچ توضیحی به‌عنوان پاورقی وجود نداشت</a:t>
            </a:r>
            <a:r>
              <a:rPr lang="fa-IR" sz="2400" dirty="0">
                <a:solidFill>
                  <a:srgbClr val="000000"/>
                </a:solidFill>
                <a:latin typeface="Times New Roman" panose="02020603050405020304" pitchFamily="18" charset="0"/>
                <a:ea typeface="Times New Roman" panose="02020603050405020304" pitchFamily="18" charset="0"/>
                <a:cs typeface="B Zar" panose="00000400000000000000" pitchFamily="2" charset="-78"/>
              </a:rPr>
              <a:t>.</a:t>
            </a:r>
            <a:endParaRPr lang="en-US" sz="2400" dirty="0">
              <a:latin typeface="Calibri" panose="020F0502020204030204" pitchFamily="34"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30</a:t>
            </a:fld>
            <a:endParaRPr lang="fa-IR" sz="2000" b="1" dirty="0"/>
          </a:p>
        </p:txBody>
      </p:sp>
    </p:spTree>
    <p:extLst>
      <p:ext uri="{BB962C8B-B14F-4D97-AF65-F5344CB8AC3E}">
        <p14:creationId xmlns:p14="http://schemas.microsoft.com/office/powerpoint/2010/main" val="1007648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a:solidFill>
                  <a:prstClr val="black"/>
                </a:solidFill>
                <a:cs typeface="B Zar" panose="00000400000000000000" pitchFamily="2" charset="-78"/>
              </a:rPr>
              <a:t>فهرست</a:t>
            </a:r>
            <a:endParaRPr lang="fa-IR" dirty="0"/>
          </a:p>
        </p:txBody>
      </p:sp>
      <p:sp>
        <p:nvSpPr>
          <p:cNvPr id="3" name="Content Placeholder 2"/>
          <p:cNvSpPr>
            <a:spLocks noGrp="1"/>
          </p:cNvSpPr>
          <p:nvPr>
            <p:ph sz="quarter" idx="13"/>
          </p:nvPr>
        </p:nvSpPr>
        <p:spPr/>
        <p:txBody>
          <a:bodyPr/>
          <a:lstStyle/>
          <a:p>
            <a:pPr>
              <a:lnSpc>
                <a:spcPct val="150000"/>
              </a:lnSpc>
              <a:buClr>
                <a:srgbClr val="90C226"/>
              </a:buClr>
            </a:pPr>
            <a:r>
              <a:rPr lang="fa-IR" sz="2400" b="1" u="sng" dirty="0" smtClean="0">
                <a:solidFill>
                  <a:srgbClr val="0070C0"/>
                </a:solidFill>
                <a:cs typeface="B Zar" panose="00000400000000000000" pitchFamily="2" charset="-78"/>
                <a:hlinkClick r:id="" action="ppaction://noaction"/>
              </a:rPr>
              <a:t>مقدمه </a:t>
            </a:r>
            <a:r>
              <a:rPr lang="fa-IR" sz="2400" b="1" u="sng" dirty="0">
                <a:solidFill>
                  <a:srgbClr val="0070C0"/>
                </a:solidFill>
                <a:cs typeface="B Zar" panose="00000400000000000000" pitchFamily="2" charset="-78"/>
                <a:hlinkClick r:id="" action="ppaction://noaction"/>
              </a:rPr>
              <a:t>و </a:t>
            </a:r>
            <a:r>
              <a:rPr lang="fa-IR" sz="2400" b="1" u="sng" dirty="0" smtClean="0">
                <a:solidFill>
                  <a:srgbClr val="0070C0"/>
                </a:solidFill>
                <a:cs typeface="B Zar" panose="00000400000000000000" pitchFamily="2" charset="-78"/>
                <a:hlinkClick r:id="" action="ppaction://noaction"/>
              </a:rPr>
              <a:t>بررس</a:t>
            </a:r>
            <a:r>
              <a:rPr lang="fa-IR" sz="2400" b="1" u="sng" dirty="0">
                <a:cs typeface="B Zar" panose="00000400000000000000" pitchFamily="2" charset="-78"/>
                <a:hlinkClick r:id="rId2" action="ppaction://hlinksldjump"/>
              </a:rPr>
              <a:t>تعريف مسئله و اهداف تحقيق</a:t>
            </a:r>
            <a:endParaRPr lang="fa-IR" sz="2400" b="1" u="sng" dirty="0">
              <a:cs typeface="B Zar" panose="00000400000000000000" pitchFamily="2" charset="-78"/>
            </a:endParaRPr>
          </a:p>
          <a:p>
            <a:pPr lvl="0">
              <a:lnSpc>
                <a:spcPct val="150000"/>
              </a:lnSpc>
              <a:buClr>
                <a:srgbClr val="90C226"/>
              </a:buClr>
            </a:pPr>
            <a:r>
              <a:rPr lang="fa-IR" sz="2400" b="1" u="sng" dirty="0" smtClean="0">
                <a:solidFill>
                  <a:srgbClr val="0070C0"/>
                </a:solidFill>
                <a:cs typeface="B Zar" panose="00000400000000000000" pitchFamily="2" charset="-78"/>
                <a:hlinkClick r:id="" action="ppaction://noaction"/>
              </a:rPr>
              <a:t>ي </a:t>
            </a:r>
            <a:r>
              <a:rPr lang="fa-IR" sz="2400" b="1" u="sng" dirty="0">
                <a:solidFill>
                  <a:srgbClr val="0070C0"/>
                </a:solidFill>
                <a:cs typeface="B Zar" panose="00000400000000000000" pitchFamily="2" charset="-78"/>
                <a:hlinkClick r:id="" action="ppaction://noaction"/>
              </a:rPr>
              <a:t>مفاهيم</a:t>
            </a:r>
            <a:endParaRPr lang="fa-IR" sz="2400" b="1" u="sng" dirty="0">
              <a:solidFill>
                <a:srgbClr val="0070C0"/>
              </a:solidFill>
              <a:cs typeface="B Zar" panose="00000400000000000000" pitchFamily="2" charset="-78"/>
            </a:endParaRPr>
          </a:p>
          <a:p>
            <a:pPr lvl="0">
              <a:lnSpc>
                <a:spcPct val="150000"/>
              </a:lnSpc>
              <a:buClr>
                <a:srgbClr val="90C226"/>
              </a:buClr>
            </a:pPr>
            <a:r>
              <a:rPr lang="fa-IR" sz="2400" b="1" u="sng" dirty="0">
                <a:solidFill>
                  <a:srgbClr val="0070C0"/>
                </a:solidFill>
                <a:cs typeface="B Zar" panose="00000400000000000000" pitchFamily="2" charset="-78"/>
                <a:hlinkClick r:id="" action="ppaction://noaction"/>
              </a:rPr>
              <a:t>مروري بر كارهاي انجام شده در پايان‌نامه</a:t>
            </a:r>
            <a:endParaRPr lang="fa-IR" sz="2400" b="1" u="sng" dirty="0">
              <a:solidFill>
                <a:srgbClr val="0070C0"/>
              </a:solidFill>
              <a:cs typeface="B Zar" panose="00000400000000000000" pitchFamily="2" charset="-78"/>
            </a:endParaRPr>
          </a:p>
          <a:p>
            <a:pPr lvl="0">
              <a:lnSpc>
                <a:spcPct val="150000"/>
              </a:lnSpc>
              <a:buClr>
                <a:srgbClr val="90C226"/>
              </a:buClr>
            </a:pPr>
            <a:r>
              <a:rPr lang="fa-IR" sz="2400" b="1" u="sng" dirty="0">
                <a:solidFill>
                  <a:srgbClr val="0070C0"/>
                </a:solidFill>
                <a:cs typeface="B Zar" panose="00000400000000000000" pitchFamily="2" charset="-78"/>
                <a:hlinkClick r:id="" action="ppaction://noaction"/>
              </a:rPr>
              <a:t>ارائه ايده براي ادامه كار</a:t>
            </a:r>
            <a:endParaRPr lang="fa-IR" sz="2400" b="1" u="sng" dirty="0">
              <a:solidFill>
                <a:srgbClr val="0070C0"/>
              </a:solidFill>
              <a:cs typeface="B Zar" panose="00000400000000000000" pitchFamily="2" charset="-78"/>
            </a:endParaRPr>
          </a:p>
          <a:p>
            <a:pPr lvl="0">
              <a:lnSpc>
                <a:spcPct val="150000"/>
              </a:lnSpc>
              <a:buClr>
                <a:srgbClr val="90C226"/>
              </a:buClr>
            </a:pPr>
            <a:endParaRPr lang="fa-IR" sz="2400" b="1" u="sng" dirty="0">
              <a:solidFill>
                <a:srgbClr val="0070C0"/>
              </a:solidFill>
              <a:cs typeface="B Zar" panose="00000400000000000000" pitchFamily="2" charset="-78"/>
            </a:endParaRPr>
          </a:p>
        </p:txBody>
      </p:sp>
      <p:sp>
        <p:nvSpPr>
          <p:cNvPr id="4" name="Date Placeholder 3"/>
          <p:cNvSpPr>
            <a:spLocks noGrp="1"/>
          </p:cNvSpPr>
          <p:nvPr>
            <p:ph type="dt" sz="half" idx="10"/>
          </p:nvPr>
        </p:nvSpPr>
        <p:spPr/>
        <p:txBody>
          <a:bodyPr/>
          <a:lstStyle/>
          <a:p>
            <a:fld id="{C5CA520C-6F86-4765-A9BC-0327B3DD5D05}" type="datetime8">
              <a:rPr lang="fa-IR" smtClean="0"/>
              <a:t>08 اُكتبر 21</a:t>
            </a:fld>
            <a:endParaRPr lang="fa-IR" dirty="0"/>
          </a:p>
        </p:txBody>
      </p:sp>
      <p:sp>
        <p:nvSpPr>
          <p:cNvPr id="5" name="Footer Placeholder 4"/>
          <p:cNvSpPr>
            <a:spLocks noGrp="1"/>
          </p:cNvSpPr>
          <p:nvPr>
            <p:ph type="ftr" sz="quarter" idx="11"/>
          </p:nvPr>
        </p:nvSpPr>
        <p:spPr>
          <a:xfrm>
            <a:off x="913774" y="5943597"/>
            <a:ext cx="6672887" cy="365125"/>
          </a:xfrm>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cs typeface="B Zar" panose="00000400000000000000" pitchFamily="2" charset="-78"/>
              </a:rPr>
              <a:t>4</a:t>
            </a:fld>
            <a:endParaRPr lang="fa-IR" sz="2000" b="1" dirty="0">
              <a:cs typeface="B Zar" panose="00000400000000000000" pitchFamily="2" charset="-78"/>
            </a:endParaRPr>
          </a:p>
        </p:txBody>
      </p:sp>
    </p:spTree>
    <p:extLst>
      <p:ext uri="{BB962C8B-B14F-4D97-AF65-F5344CB8AC3E}">
        <p14:creationId xmlns:p14="http://schemas.microsoft.com/office/powerpoint/2010/main" val="774322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400">
              <a:spcBef>
                <a:spcPts val="0"/>
              </a:spcBef>
            </a:pPr>
            <a:r>
              <a:rPr lang="fa-IR" sz="3600" b="1" u="sng">
                <a:solidFill>
                  <a:srgbClr val="0070C0"/>
                </a:solidFill>
                <a:ea typeface="+mn-ea"/>
                <a:cs typeface="B Zar" panose="00000400000000000000" pitchFamily="2" charset="-78"/>
              </a:rPr>
              <a:t>تعريف مسئله و اهداف تحقيق</a:t>
            </a:r>
            <a:r>
              <a:rPr lang="fa-IR" sz="1800">
                <a:solidFill>
                  <a:prstClr val="black"/>
                </a:solidFill>
                <a:ea typeface="+mn-ea"/>
              </a:rPr>
              <a:t/>
            </a:r>
            <a:br>
              <a:rPr lang="fa-IR" sz="1800">
                <a:solidFill>
                  <a:prstClr val="black"/>
                </a:solidFill>
                <a:ea typeface="+mn-ea"/>
              </a:rPr>
            </a:br>
            <a:endParaRPr lang="fa-IR"/>
          </a:p>
        </p:txBody>
      </p:sp>
      <p:sp>
        <p:nvSpPr>
          <p:cNvPr id="4" name="Date Placeholder 3"/>
          <p:cNvSpPr>
            <a:spLocks noGrp="1"/>
          </p:cNvSpPr>
          <p:nvPr>
            <p:ph type="dt" sz="half" idx="10"/>
          </p:nvPr>
        </p:nvSpPr>
        <p:spPr/>
        <p:txBody>
          <a:bodyPr/>
          <a:lstStyle/>
          <a:p>
            <a:fld id="{332133D3-D4AB-431B-B19E-D41F96336B32}"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solidFill>
                  <a:schemeClr val="tx1"/>
                </a:solidFill>
                <a:cs typeface="B Zar" panose="00000400000000000000" pitchFamily="2" charset="-78"/>
              </a:rPr>
              <a:t>ارائه سمینار تحقیق و تتبع </a:t>
            </a:r>
            <a:endParaRPr lang="fa-IR" sz="2000" b="1" dirty="0">
              <a:solidFill>
                <a:schemeClr val="tx1"/>
              </a:solidFill>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400" smtClean="0">
                <a:solidFill>
                  <a:schemeClr val="tx1"/>
                </a:solidFill>
                <a:cs typeface="B Zar" panose="00000400000000000000" pitchFamily="2" charset="-78"/>
              </a:rPr>
              <a:t>5</a:t>
            </a:fld>
            <a:endParaRPr lang="fa-IR" sz="2400">
              <a:solidFill>
                <a:schemeClr val="tx1"/>
              </a:solidFill>
              <a:cs typeface="B Zar" panose="00000400000000000000" pitchFamily="2" charset="-78"/>
            </a:endParaRPr>
          </a:p>
        </p:txBody>
      </p:sp>
    </p:spTree>
    <p:extLst>
      <p:ext uri="{BB962C8B-B14F-4D97-AF65-F5344CB8AC3E}">
        <p14:creationId xmlns:p14="http://schemas.microsoft.com/office/powerpoint/2010/main" val="227744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a:solidFill>
                  <a:prstClr val="black"/>
                </a:solidFill>
                <a:cs typeface="B Zar" panose="00000400000000000000" pitchFamily="2" charset="-78"/>
              </a:rPr>
              <a:t>تعريف مسئله</a:t>
            </a:r>
            <a:endParaRPr lang="fa-IR"/>
          </a:p>
        </p:txBody>
      </p:sp>
      <p:sp>
        <p:nvSpPr>
          <p:cNvPr id="3" name="Content Placeholder 2"/>
          <p:cNvSpPr>
            <a:spLocks noGrp="1"/>
          </p:cNvSpPr>
          <p:nvPr>
            <p:ph sz="quarter" idx="13"/>
          </p:nvPr>
        </p:nvSpPr>
        <p:spPr/>
        <p:txBody>
          <a:bodyPr/>
          <a:lstStyle/>
          <a:p>
            <a:pPr marL="5080" marR="6985" indent="325755" algn="just"/>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مرور کد یک بررسی سیستماتیک از کد منبع رایانه است و اغلب به‌عنوان یک بررسی همکار انجام </a:t>
            </a:r>
            <a:r>
              <a:rPr lang="fa-IR" sz="2400" smtClean="0">
                <a:solidFill>
                  <a:srgbClr val="000000"/>
                </a:solidFill>
                <a:latin typeface="Calibri" panose="020F0502020204030204" pitchFamily="34" charset="0"/>
                <a:ea typeface="Times New Roman" panose="02020603050405020304" pitchFamily="18" charset="0"/>
                <a:cs typeface="B Zar" panose="00000400000000000000" pitchFamily="2" charset="-78"/>
              </a:rPr>
              <a:t>می‌شود. هدف </a:t>
            </a:r>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بازبینی کد شناسایی و اصلاح اشتباهات در کد منبع و همچنین بهبود کیفیت کد و مهارت توسعه دهندگان نرم‌افزار است</a:t>
            </a:r>
            <a:r>
              <a:rPr lang="fa-IR" sz="2400">
                <a:solidFill>
                  <a:srgbClr val="000000"/>
                </a:solidFill>
                <a:latin typeface="Cambria" panose="02040503050406030204" pitchFamily="18" charset="0"/>
                <a:ea typeface="Times New Roman" panose="02020603050405020304" pitchFamily="18" charset="0"/>
                <a:cs typeface="B Zar" panose="00000400000000000000" pitchFamily="2" charset="-78"/>
              </a:rPr>
              <a:t>. </a:t>
            </a:r>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همچنین، این هدف فقط بهبود کیفیت کد یا یافتن نقص در کد منبع نیست</a:t>
            </a:r>
            <a:r>
              <a:rPr lang="en-US" sz="2400">
                <a:solidFill>
                  <a:srgbClr val="000000"/>
                </a:solidFill>
                <a:latin typeface="Calibri" panose="020F0502020204030204" pitchFamily="34" charset="0"/>
                <a:ea typeface="Times New Roman" panose="02020603050405020304" pitchFamily="18" charset="0"/>
                <a:cs typeface="B Zar" panose="00000400000000000000" pitchFamily="2" charset="-78"/>
              </a:rPr>
              <a:t>. </a:t>
            </a:r>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همچنین باعث افزایش آگاهی تیم و همچنین کمک به توزیع دانش </a:t>
            </a:r>
            <a:r>
              <a:rPr lang="fa-IR" sz="2400" smtClean="0">
                <a:solidFill>
                  <a:srgbClr val="000000"/>
                </a:solidFill>
                <a:latin typeface="Calibri" panose="020F0502020204030204" pitchFamily="34" charset="0"/>
                <a:ea typeface="Times New Roman" panose="02020603050405020304" pitchFamily="18" charset="0"/>
                <a:cs typeface="B Zar" panose="00000400000000000000" pitchFamily="2" charset="-78"/>
              </a:rPr>
              <a:t>می‌شود.</a:t>
            </a:r>
            <a:r>
              <a:rPr lang="en-US" sz="2400">
                <a:solidFill>
                  <a:srgbClr val="000000"/>
                </a:solidFill>
                <a:latin typeface="Calibri" panose="020F0502020204030204" pitchFamily="34" charset="0"/>
                <a:ea typeface="Times New Roman" panose="02020603050405020304" pitchFamily="18" charset="0"/>
                <a:cs typeface="B Zar" panose="00000400000000000000" pitchFamily="2" charset="-78"/>
              </a:rPr>
              <a:t> </a:t>
            </a:r>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همچنین مالکیت کد مشترک را تشویق </a:t>
            </a:r>
            <a:r>
              <a:rPr lang="fa-IR" sz="2400" smtClean="0">
                <a:solidFill>
                  <a:srgbClr val="000000"/>
                </a:solidFill>
                <a:latin typeface="Calibri" panose="020F0502020204030204" pitchFamily="34" charset="0"/>
                <a:ea typeface="Times New Roman" panose="02020603050405020304" pitchFamily="18" charset="0"/>
                <a:cs typeface="B Zar" panose="00000400000000000000" pitchFamily="2" charset="-78"/>
              </a:rPr>
              <a:t>می‌کند.</a:t>
            </a:r>
            <a:endParaRPr lang="fa-I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solidFill>
                  <a:schemeClr val="tx1"/>
                </a:solidFill>
                <a:cs typeface="B Zar" panose="00000400000000000000" pitchFamily="2" charset="-78"/>
              </a:rPr>
              <a:t>ارائه سمینار تحقیق و تتبع </a:t>
            </a:r>
            <a:endParaRPr lang="fa-IR" sz="2000" b="1" dirty="0">
              <a:solidFill>
                <a:schemeClr val="tx1"/>
              </a:solidFill>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400" b="1" smtClean="0">
                <a:solidFill>
                  <a:schemeClr val="tx1"/>
                </a:solidFill>
                <a:cs typeface="B Zar" panose="00000400000000000000" pitchFamily="2" charset="-78"/>
              </a:rPr>
              <a:t>6</a:t>
            </a:fld>
            <a:endParaRPr lang="fa-IR" sz="2400" b="1">
              <a:solidFill>
                <a:schemeClr val="tx1"/>
              </a:solidFill>
              <a:cs typeface="B Zar" panose="00000400000000000000" pitchFamily="2" charset="-78"/>
            </a:endParaRPr>
          </a:p>
        </p:txBody>
      </p:sp>
    </p:spTree>
    <p:extLst>
      <p:ext uri="{BB962C8B-B14F-4D97-AF65-F5344CB8AC3E}">
        <p14:creationId xmlns:p14="http://schemas.microsoft.com/office/powerpoint/2010/main" val="1587945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a:solidFill>
                  <a:prstClr val="black"/>
                </a:solidFill>
                <a:cs typeface="B Zar" panose="00000400000000000000" pitchFamily="2" charset="-78"/>
              </a:rPr>
              <a:t>اهداف تحقيق</a:t>
            </a:r>
            <a:endParaRPr lang="fa-IR"/>
          </a:p>
        </p:txBody>
      </p:sp>
      <p:sp>
        <p:nvSpPr>
          <p:cNvPr id="3" name="Content Placeholder 2"/>
          <p:cNvSpPr>
            <a:spLocks noGrp="1"/>
          </p:cNvSpPr>
          <p:nvPr>
            <p:ph sz="quarter" idx="13"/>
          </p:nvPr>
        </p:nvSpPr>
        <p:spPr/>
        <p:txBody>
          <a:bodyPr/>
          <a:lstStyle/>
          <a:p>
            <a:pPr algn="just"/>
            <a:r>
              <a:rPr lang="en-US">
                <a:solidFill>
                  <a:srgbClr val="000000"/>
                </a:solidFill>
                <a:latin typeface="Times New Roman" panose="02020603050405020304" pitchFamily="18" charset="0"/>
                <a:ea typeface="Times New Roman" panose="02020603050405020304" pitchFamily="18" charset="0"/>
                <a:cs typeface="B Lotus" panose="00000400000000000000" pitchFamily="2" charset="-78"/>
              </a:rPr>
              <a:t> </a:t>
            </a:r>
            <a:r>
              <a:rPr lang="fa-IR" sz="2400">
                <a:solidFill>
                  <a:srgbClr val="000000"/>
                </a:solidFill>
                <a:latin typeface="Times New Roman" panose="02020603050405020304" pitchFamily="18" charset="0"/>
                <a:ea typeface="Times New Roman" panose="02020603050405020304" pitchFamily="18" charset="0"/>
                <a:cs typeface="B Zar" panose="00000400000000000000" pitchFamily="2" charset="-78"/>
              </a:rPr>
              <a:t>هدف تحقیق ما دوگانه است: این کار بر روی کد پشتیبانی شده از ابزار تمرکز می‌کند و یافتن پاسخ سؤالات "گذشته" با انجام "مرور ادبیات سیستماتیک" و دوم یافتن پاسخ سؤالات "حال" با انجام نظرسنجی از اعضای پروژه نرم‌افزاری. "مرور ادبیات سیستماتیک" در یافتن جزئیات در مورد سیستم‌های توصیه بازبینی کننده کد موجود کمک می‌کند، درحالی‌که این نظرسنجی به یافتن تغییراتی که مهندسان نرم‌افزار فکر می‌کنند نیاز دارند یا آنچه در سیستم‌های توصیه بازبینی کد موجود وجود ندارد، کمک می‌کند.</a:t>
            </a:r>
            <a:endParaRPr lang="en-US" sz="2400">
              <a:effectLst/>
              <a:latin typeface="Calibri" panose="020F0502020204030204" pitchFamily="34" charset="0"/>
              <a:ea typeface="Calibri" panose="020F0502020204030204" pitchFamily="34" charset="0"/>
              <a:cs typeface="B Zar" panose="00000400000000000000" pitchFamily="2" charset="-78"/>
            </a:endParaRP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solidFill>
                  <a:schemeClr val="tx1"/>
                </a:solidFill>
                <a:cs typeface="B Zar" panose="00000400000000000000" pitchFamily="2" charset="-78"/>
              </a:rPr>
              <a:t>ارائه سمینار تحقیق و تتبع </a:t>
            </a:r>
            <a:endParaRPr lang="fa-IR" sz="2000" b="1" dirty="0">
              <a:solidFill>
                <a:schemeClr val="tx1"/>
              </a:solidFill>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400" b="1" smtClean="0">
                <a:solidFill>
                  <a:schemeClr val="tx1"/>
                </a:solidFill>
                <a:cs typeface="B Zar" panose="00000400000000000000" pitchFamily="2" charset="-78"/>
              </a:rPr>
              <a:t>7</a:t>
            </a:fld>
            <a:endParaRPr lang="fa-IR" sz="2400" b="1">
              <a:solidFill>
                <a:schemeClr val="tx1"/>
              </a:solidFill>
              <a:cs typeface="B Zar" panose="00000400000000000000" pitchFamily="2" charset="-78"/>
            </a:endParaRPr>
          </a:p>
        </p:txBody>
      </p:sp>
    </p:spTree>
    <p:extLst>
      <p:ext uri="{BB962C8B-B14F-4D97-AF65-F5344CB8AC3E}">
        <p14:creationId xmlns:p14="http://schemas.microsoft.com/office/powerpoint/2010/main" val="1290500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sz="3600" b="1">
                <a:solidFill>
                  <a:schemeClr val="tx1"/>
                </a:solidFill>
                <a:cs typeface="B Zar" panose="00000400000000000000" pitchFamily="2" charset="-78"/>
              </a:rPr>
              <a:t>مقدمه و بررسي مفاهيم</a:t>
            </a:r>
            <a:endParaRPr lang="fa-IR">
              <a:solidFill>
                <a:schemeClr val="tx1"/>
              </a:solidFill>
            </a:endParaRPr>
          </a:p>
        </p:txBody>
      </p:sp>
      <p:sp>
        <p:nvSpPr>
          <p:cNvPr id="4" name="Date Placeholder 3"/>
          <p:cNvSpPr>
            <a:spLocks noGrp="1"/>
          </p:cNvSpPr>
          <p:nvPr>
            <p:ph type="dt" sz="half" idx="10"/>
          </p:nvPr>
        </p:nvSpPr>
        <p:spPr/>
        <p:txBody>
          <a:bodyPr/>
          <a:lstStyle/>
          <a:p>
            <a:fld id="{7DBA233E-4EEC-410A-ACC8-4FE8A25B7302}"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a:t>
            </a:r>
            <a:r>
              <a:rPr lang="fa-IR" sz="2000" b="1" dirty="0" smtClean="0">
                <a:cs typeface="B Zar" panose="00000400000000000000" pitchFamily="2" charset="-78"/>
              </a:rPr>
              <a:t>تحقیق </a:t>
            </a:r>
            <a:r>
              <a:rPr lang="fa-IR" sz="2000" b="1" dirty="0" smtClean="0">
                <a:cs typeface="B Zar" panose="00000400000000000000" pitchFamily="2" charset="-78"/>
              </a:rPr>
              <a:t>و </a:t>
            </a:r>
            <a:r>
              <a:rPr lang="fa-IR" sz="2000" b="1" dirty="0" smtClean="0">
                <a:cs typeface="B Zar" panose="00000400000000000000" pitchFamily="2" charset="-78"/>
              </a:rPr>
              <a:t>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t>8</a:t>
            </a:fld>
            <a:endParaRPr lang="fa-IR" sz="2000" b="1" dirty="0"/>
          </a:p>
        </p:txBody>
      </p:sp>
    </p:spTree>
    <p:extLst>
      <p:ext uri="{BB962C8B-B14F-4D97-AF65-F5344CB8AC3E}">
        <p14:creationId xmlns:p14="http://schemas.microsoft.com/office/powerpoint/2010/main" val="167085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400">
                <a:solidFill>
                  <a:srgbClr val="000000"/>
                </a:solidFill>
                <a:latin typeface="Calibri" panose="020F0502020204030204" pitchFamily="34" charset="0"/>
                <a:ea typeface="Times New Roman" panose="02020603050405020304" pitchFamily="18" charset="0"/>
                <a:cs typeface="B Zar" panose="00000400000000000000" pitchFamily="2" charset="-78"/>
              </a:rPr>
              <a:t>انتخاب مرورگر کد یکی از جنبه‌های مهم توسعه نرم‌افزار است و به عوامل مختلفی بستگی دارد</a:t>
            </a:r>
            <a:r>
              <a:rPr lang="en-US" sz="2400">
                <a:solidFill>
                  <a:srgbClr val="000000"/>
                </a:solidFill>
                <a:latin typeface="Calibri" panose="020F0502020204030204" pitchFamily="34" charset="0"/>
                <a:ea typeface="Times New Roman" panose="02020603050405020304" pitchFamily="18" charset="0"/>
                <a:cs typeface="B Zar" panose="00000400000000000000" pitchFamily="2" charset="-78"/>
              </a:rPr>
              <a:t>.</a:t>
            </a:r>
            <a:endParaRPr lang="fa-IR" sz="2400">
              <a:cs typeface="B Zar" panose="00000400000000000000" pitchFamily="2" charset="-78"/>
            </a:endParaRPr>
          </a:p>
        </p:txBody>
      </p:sp>
      <p:sp>
        <p:nvSpPr>
          <p:cNvPr id="3" name="Content Placeholder 2"/>
          <p:cNvSpPr>
            <a:spLocks noGrp="1"/>
          </p:cNvSpPr>
          <p:nvPr>
            <p:ph sz="quarter" idx="13"/>
          </p:nvPr>
        </p:nvSpPr>
        <p:spPr/>
        <p:txBody>
          <a:bodyPr/>
          <a:lstStyle/>
          <a:p>
            <a:pPr marL="457200" indent="-457200">
              <a:buFont typeface="+mj-lt"/>
              <a:buAutoNum type="arabicPeriod"/>
            </a:pPr>
            <a:r>
              <a:rPr lang="fa-IR" b="1">
                <a:solidFill>
                  <a:srgbClr val="000000"/>
                </a:solidFill>
                <a:latin typeface="Calibri" panose="020F0502020204030204" pitchFamily="34" charset="0"/>
                <a:ea typeface="Times New Roman" panose="02020603050405020304" pitchFamily="18" charset="0"/>
                <a:cs typeface="B Zar" panose="00000400000000000000" pitchFamily="2" charset="-78"/>
              </a:rPr>
              <a:t>برنامه‌نویسی </a:t>
            </a:r>
            <a:r>
              <a:rPr lang="fa-IR" b="1" smtClean="0">
                <a:solidFill>
                  <a:srgbClr val="000000"/>
                </a:solidFill>
                <a:latin typeface="Calibri" panose="020F0502020204030204" pitchFamily="34" charset="0"/>
                <a:ea typeface="Times New Roman" panose="02020603050405020304" pitchFamily="18" charset="0"/>
                <a:cs typeface="B Zar" panose="00000400000000000000" pitchFamily="2" charset="-78"/>
              </a:rPr>
              <a:t>جفت</a:t>
            </a:r>
          </a:p>
          <a:p>
            <a:pPr marL="457200" indent="-457200">
              <a:buFont typeface="+mj-lt"/>
              <a:buAutoNum type="arabicPeriod"/>
            </a:pPr>
            <a:r>
              <a:rPr lang="fa-IR" b="1">
                <a:solidFill>
                  <a:srgbClr val="000000"/>
                </a:solidFill>
                <a:latin typeface="Calibri" panose="020F0502020204030204" pitchFamily="34" charset="0"/>
                <a:ea typeface="Times New Roman" panose="02020603050405020304" pitchFamily="18" charset="0"/>
                <a:cs typeface="B Zar" panose="00000400000000000000" pitchFamily="2" charset="-78"/>
              </a:rPr>
              <a:t>مرور کد به کمک </a:t>
            </a:r>
            <a:r>
              <a:rPr lang="fa-IR" b="1" smtClean="0">
                <a:solidFill>
                  <a:srgbClr val="000000"/>
                </a:solidFill>
                <a:latin typeface="Calibri" panose="020F0502020204030204" pitchFamily="34" charset="0"/>
                <a:ea typeface="Times New Roman" panose="02020603050405020304" pitchFamily="18" charset="0"/>
                <a:cs typeface="B Zar" panose="00000400000000000000" pitchFamily="2" charset="-78"/>
              </a:rPr>
              <a:t>ابزار</a:t>
            </a:r>
          </a:p>
          <a:p>
            <a:pPr marL="457200" indent="-457200">
              <a:buFont typeface="+mj-lt"/>
              <a:buAutoNum type="arabicPeriod"/>
            </a:pPr>
            <a:r>
              <a:rPr lang="ar-SA" b="1">
                <a:solidFill>
                  <a:srgbClr val="000000"/>
                </a:solidFill>
                <a:latin typeface="Calibri" panose="020F0502020204030204" pitchFamily="34" charset="0"/>
                <a:ea typeface="Times New Roman" panose="02020603050405020304" pitchFamily="18" charset="0"/>
                <a:cs typeface="B Zar" panose="00000400000000000000" pitchFamily="2" charset="-78"/>
              </a:rPr>
              <a:t>بازبینی کد </a:t>
            </a:r>
            <a:r>
              <a:rPr lang="ar-SA" b="1" smtClean="0">
                <a:solidFill>
                  <a:srgbClr val="000000"/>
                </a:solidFill>
                <a:latin typeface="Calibri" panose="020F0502020204030204" pitchFamily="34" charset="0"/>
                <a:ea typeface="Times New Roman" panose="02020603050405020304" pitchFamily="18" charset="0"/>
                <a:cs typeface="B Zar" panose="00000400000000000000" pitchFamily="2" charset="-78"/>
              </a:rPr>
              <a:t>مرور</a:t>
            </a:r>
            <a:endParaRPr lang="fa-IR" b="1" smtClean="0">
              <a:solidFill>
                <a:srgbClr val="000000"/>
              </a:solidFill>
              <a:latin typeface="Calibri" panose="020F0502020204030204" pitchFamily="34" charset="0"/>
              <a:ea typeface="Times New Roman" panose="02020603050405020304" pitchFamily="18" charset="0"/>
              <a:cs typeface="B Zar" panose="00000400000000000000" pitchFamily="2" charset="-78"/>
            </a:endParaRPr>
          </a:p>
          <a:p>
            <a:pPr marL="457200" indent="-457200">
              <a:buFont typeface="+mj-lt"/>
              <a:buAutoNum type="arabicPeriod"/>
            </a:pPr>
            <a:r>
              <a:rPr lang="fa-IR" b="1">
                <a:solidFill>
                  <a:srgbClr val="000000"/>
                </a:solidFill>
                <a:latin typeface="Calibri" panose="020F0502020204030204" pitchFamily="34" charset="0"/>
                <a:ea typeface="Times New Roman" panose="02020603050405020304" pitchFamily="18" charset="0"/>
                <a:cs typeface="B Zar" panose="00000400000000000000" pitchFamily="2" charset="-78"/>
              </a:rPr>
              <a:t>بازبینی رسمی کد</a:t>
            </a:r>
            <a:endParaRPr lang="fa-IR"/>
          </a:p>
        </p:txBody>
      </p:sp>
      <p:sp>
        <p:nvSpPr>
          <p:cNvPr id="4" name="Date Placeholder 3"/>
          <p:cNvSpPr>
            <a:spLocks noGrp="1"/>
          </p:cNvSpPr>
          <p:nvPr>
            <p:ph type="dt" sz="half" idx="10"/>
          </p:nvPr>
        </p:nvSpPr>
        <p:spPr/>
        <p:txBody>
          <a:bodyPr/>
          <a:lstStyle/>
          <a:p>
            <a:fld id="{660D6C66-A208-42BC-964A-96C3BC55D89B}" type="datetime8">
              <a:rPr lang="fa-IR" smtClean="0"/>
              <a:t>08 اُكتبر 21</a:t>
            </a:fld>
            <a:endParaRPr lang="fa-IR"/>
          </a:p>
        </p:txBody>
      </p:sp>
      <p:sp>
        <p:nvSpPr>
          <p:cNvPr id="5" name="Footer Placeholder 4"/>
          <p:cNvSpPr>
            <a:spLocks noGrp="1"/>
          </p:cNvSpPr>
          <p:nvPr>
            <p:ph type="ftr" sz="quarter" idx="11"/>
          </p:nvPr>
        </p:nvSpPr>
        <p:spPr/>
        <p:txBody>
          <a:bodyPr/>
          <a:lstStyle/>
          <a:p>
            <a:r>
              <a:rPr lang="fa-IR" sz="2000" b="1" dirty="0" smtClean="0">
                <a:cs typeface="B Zar" panose="00000400000000000000" pitchFamily="2" charset="-78"/>
              </a:rPr>
              <a:t>ارائه سمینار تحقیق و تتبع </a:t>
            </a:r>
            <a:endParaRPr lang="fa-IR" sz="2000" b="1" dirty="0">
              <a:cs typeface="B Zar" panose="00000400000000000000" pitchFamily="2" charset="-78"/>
            </a:endParaRPr>
          </a:p>
        </p:txBody>
      </p:sp>
      <p:sp>
        <p:nvSpPr>
          <p:cNvPr id="6" name="Slide Number Placeholder 5"/>
          <p:cNvSpPr>
            <a:spLocks noGrp="1"/>
          </p:cNvSpPr>
          <p:nvPr>
            <p:ph type="sldNum" sz="quarter" idx="12"/>
          </p:nvPr>
        </p:nvSpPr>
        <p:spPr/>
        <p:txBody>
          <a:bodyPr/>
          <a:lstStyle/>
          <a:p>
            <a:fld id="{638EA6BA-5847-498D-A0FF-63A4B780104B}" type="slidenum">
              <a:rPr lang="fa-IR" sz="2000" b="1" smtClean="0">
                <a:cs typeface="B Zar" panose="00000400000000000000" pitchFamily="2" charset="-78"/>
              </a:rPr>
              <a:t>9</a:t>
            </a:fld>
            <a:endParaRPr lang="fa-IR" sz="2000" b="1" dirty="0">
              <a:cs typeface="B Zar" panose="00000400000000000000" pitchFamily="2" charset="-78"/>
            </a:endParaRPr>
          </a:p>
        </p:txBody>
      </p:sp>
    </p:spTree>
    <p:extLst>
      <p:ext uri="{BB962C8B-B14F-4D97-AF65-F5344CB8AC3E}">
        <p14:creationId xmlns:p14="http://schemas.microsoft.com/office/powerpoint/2010/main" val="2904177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574</TotalTime>
  <Words>1040</Words>
  <Application>Microsoft Office PowerPoint</Application>
  <PresentationFormat>Widescreen</PresentationFormat>
  <Paragraphs>215</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B Lotus</vt:lpstr>
      <vt:lpstr>B Nazanin</vt:lpstr>
      <vt:lpstr>B Zar</vt:lpstr>
      <vt:lpstr>BLotus</vt:lpstr>
      <vt:lpstr>Calibri</vt:lpstr>
      <vt:lpstr>Cambria</vt:lpstr>
      <vt:lpstr>Sitka Text</vt:lpstr>
      <vt:lpstr>Symbol</vt:lpstr>
      <vt:lpstr>Times New Roman</vt:lpstr>
      <vt:lpstr>Trebuchet MS</vt:lpstr>
      <vt:lpstr>Tw Cen MT</vt:lpstr>
      <vt:lpstr>Droplet</vt:lpstr>
      <vt:lpstr>بسم الله الرحمن الرحیم</vt:lpstr>
      <vt:lpstr>عنوان سمينار:</vt:lpstr>
      <vt:lpstr>PowerPoint Presentation</vt:lpstr>
      <vt:lpstr>فهرست</vt:lpstr>
      <vt:lpstr>تعريف مسئله و اهداف تحقيق </vt:lpstr>
      <vt:lpstr>تعريف مسئله</vt:lpstr>
      <vt:lpstr>اهداف تحقيق</vt:lpstr>
      <vt:lpstr>مقدمه و بررسي مفاهيم</vt:lpstr>
      <vt:lpstr>انتخاب مرورگر کد یکی از جنبه‌های مهم توسعه نرم‌افزار است و به عوامل مختلفی بستگی دارد.</vt:lpstr>
      <vt:lpstr>PowerPoint Presentation</vt:lpstr>
      <vt:lpstr>ادبیات سیستم‌ها  شامل سه مرحله اصلی:</vt:lpstr>
      <vt:lpstr>ادبیات در مهندسی نرم‌افزار  مطالعه ارائه شده در زمینه پیش‌بینی خطا و همچنین روش Agile انجام شده است.</vt:lpstr>
      <vt:lpstr>ادبیات در داده‌کاوی یک مطالعه مروری بر ادبیات انجام شد که در آن مفهوم داده‌کاوی برای مدیریت ارتباط با مشتری (CRM) مورد هدف قرار گرفت. بر اساس چهار بعد CRM تقسیم شده­اند: </vt:lpstr>
      <vt:lpstr>بر اساس مطالعه مروری بر ادبیات انجام شده، ما هفت سیستم توصیه بازبینی کدگذار را یافتیم: cHREv، CoRReCT ، CRRS مبتنی بر مشخصات،RevFinder ، CodeFlow ، TIEو  CRITIQUEاین سیستم‌ها بر اساس دو بعد تقسیم می‌شوند:</vt:lpstr>
      <vt:lpstr>مروري بركارهاي انجام شده در پايان‌نامه</vt:lpstr>
      <vt:lpstr>رویکردهای اتخاذ شده برای تحقیق:</vt:lpstr>
      <vt:lpstr>PowerPoint Presentation</vt:lpstr>
      <vt:lpstr>راه‌حل‌ها سیستم بازبینی کد (CRRS) وعوامل هنگام ساخت آنها </vt:lpstr>
      <vt:lpstr>نتایج نظرسنجی سیستم‌ها و ابزارهای توصیف مرورگر جمعیت‌شناختی و کد:   </vt:lpstr>
      <vt:lpstr>2. موقعیت جغرافیایی شرکت‌کنندگان</vt:lpstr>
      <vt:lpstr>3. اندازه تیم پروژه</vt:lpstr>
      <vt:lpstr>4.توزیع تیم</vt:lpstr>
      <vt:lpstr>5. آشنایی با CRRS در بین شرکت‌کنندگان</vt:lpstr>
      <vt:lpstr>8. رابط کاربری (UI) CRRS: </vt:lpstr>
      <vt:lpstr>9. ترجیح زمان توصیه برای بررسی کد: </vt:lpstr>
      <vt:lpstr>10. نوع مرور کد</vt:lpstr>
      <vt:lpstr>نتایج برخی از الگوها و روندها </vt:lpstr>
      <vt:lpstr>نتایج حاصل از تحقیق</vt:lpstr>
      <vt:lpstr>ارائه ایده براي ادامه كار</vt:lpstr>
      <vt:lpstr>مشکلات موجود در ساختار پایان‌نامه مورد بررسی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A.safari</dc:creator>
  <cp:lastModifiedBy>A.safari</cp:lastModifiedBy>
  <cp:revision>49</cp:revision>
  <dcterms:created xsi:type="dcterms:W3CDTF">2021-09-26T01:43:33Z</dcterms:created>
  <dcterms:modified xsi:type="dcterms:W3CDTF">2021-10-09T01:18:46Z</dcterms:modified>
</cp:coreProperties>
</file>