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7" r:id="rId27"/>
    <p:sldId id="281" r:id="rId28"/>
    <p:sldId id="282" r:id="rId29"/>
    <p:sldId id="283" r:id="rId30"/>
    <p:sldId id="296" r:id="rId31"/>
    <p:sldId id="295" r:id="rId32"/>
    <p:sldId id="284" r:id="rId33"/>
    <p:sldId id="285" r:id="rId34"/>
    <p:sldId id="286" r:id="rId35"/>
    <p:sldId id="289" r:id="rId36"/>
    <p:sldId id="290" r:id="rId37"/>
    <p:sldId id="291" r:id="rId38"/>
    <p:sldId id="292" r:id="rId39"/>
    <p:sldId id="293" r:id="rId40"/>
    <p:sldId id="294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3362" autoAdjust="0"/>
  </p:normalViewPr>
  <p:slideViewPr>
    <p:cSldViewPr snapToGrid="0">
      <p:cViewPr varScale="1">
        <p:scale>
          <a:sx n="63" d="100"/>
          <a:sy n="63" d="100"/>
        </p:scale>
        <p:origin x="816" y="66"/>
      </p:cViewPr>
      <p:guideLst/>
    </p:cSldViewPr>
  </p:slideViewPr>
  <p:outlineViewPr>
    <p:cViewPr>
      <p:scale>
        <a:sx n="33" d="100"/>
        <a:sy n="33" d="100"/>
      </p:scale>
      <p:origin x="0" y="-143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53B3-7C2C-40F3-BE2A-D6B120F18336}" type="datetimeFigureOut">
              <a:rPr lang="en-ID" smtClean="0"/>
              <a:t>02/01/2023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666A611-751B-42FE-8472-CD8E8F4719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72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53B3-7C2C-40F3-BE2A-D6B120F18336}" type="datetimeFigureOut">
              <a:rPr lang="en-ID" smtClean="0"/>
              <a:t>02/01/2023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A611-751B-42FE-8472-CD8E8F4719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824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53B3-7C2C-40F3-BE2A-D6B120F18336}" type="datetimeFigureOut">
              <a:rPr lang="en-ID" smtClean="0"/>
              <a:t>02/01/2023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A611-751B-42FE-8472-CD8E8F4719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333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53B3-7C2C-40F3-BE2A-D6B120F18336}" type="datetimeFigureOut">
              <a:rPr lang="en-ID" smtClean="0"/>
              <a:t>02/01/2023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A611-751B-42FE-8472-CD8E8F4719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632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12653B3-7C2C-40F3-BE2A-D6B120F18336}" type="datetimeFigureOut">
              <a:rPr lang="en-ID" smtClean="0"/>
              <a:t>02/01/2023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D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666A611-751B-42FE-8472-CD8E8F4719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435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53B3-7C2C-40F3-BE2A-D6B120F18336}" type="datetimeFigureOut">
              <a:rPr lang="en-ID" smtClean="0"/>
              <a:t>02/01/2023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A611-751B-42FE-8472-CD8E8F4719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329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53B3-7C2C-40F3-BE2A-D6B120F18336}" type="datetimeFigureOut">
              <a:rPr lang="en-ID" smtClean="0"/>
              <a:t>02/01/2023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A611-751B-42FE-8472-CD8E8F4719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699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53B3-7C2C-40F3-BE2A-D6B120F18336}" type="datetimeFigureOut">
              <a:rPr lang="en-ID" smtClean="0"/>
              <a:t>02/01/2023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A611-751B-42FE-8472-CD8E8F4719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893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53B3-7C2C-40F3-BE2A-D6B120F18336}" type="datetimeFigureOut">
              <a:rPr lang="en-ID" smtClean="0"/>
              <a:t>02/01/2023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A611-751B-42FE-8472-CD8E8F4719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473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53B3-7C2C-40F3-BE2A-D6B120F18336}" type="datetimeFigureOut">
              <a:rPr lang="en-ID" smtClean="0"/>
              <a:t>02/01/2023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A611-751B-42FE-8472-CD8E8F4719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00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53B3-7C2C-40F3-BE2A-D6B120F18336}" type="datetimeFigureOut">
              <a:rPr lang="en-ID" smtClean="0"/>
              <a:t>02/01/2023</a:t>
            </a:fld>
            <a:endParaRPr lang="en-ID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A611-751B-42FE-8472-CD8E8F4719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539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12653B3-7C2C-40F3-BE2A-D6B120F18336}" type="datetimeFigureOut">
              <a:rPr lang="en-ID" smtClean="0"/>
              <a:t>02/01/2023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666A611-751B-42FE-8472-CD8E8F4719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694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rembrem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rembrem.com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rembrem.com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B9610-EBFB-1213-68DE-E03254670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056" y="1432223"/>
            <a:ext cx="9944463" cy="3023663"/>
          </a:xfrm>
        </p:spPr>
        <p:txBody>
          <a:bodyPr/>
          <a:lstStyle/>
          <a:p>
            <a:pPr algn="ctr">
              <a:lnSpc>
                <a:spcPct val="100000"/>
              </a:lnSpc>
              <a:spcAft>
                <a:spcPts val="800"/>
              </a:spcAft>
            </a:pPr>
            <a:r>
              <a:rPr lang="en-ID" sz="40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ID" sz="4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Akhir </a:t>
            </a:r>
            <a:r>
              <a:rPr lang="en-ID" sz="40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br>
              <a:rPr lang="en-ID" sz="4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D" sz="40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ID" sz="4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0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Lunak</a:t>
            </a:r>
            <a:r>
              <a:rPr lang="en-ID" sz="4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pada Website brembrem.com </a:t>
            </a:r>
            <a:endParaRPr lang="en-ID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C5258-3A2A-F957-B9CB-0FAAC3ADA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6061" y="4672103"/>
            <a:ext cx="6517506" cy="1088618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b="1" dirty="0"/>
              <a:t>Hikmatuz Zahra</a:t>
            </a:r>
          </a:p>
          <a:p>
            <a:pPr algn="ctr"/>
            <a:r>
              <a:rPr lang="en-US" b="1" dirty="0"/>
              <a:t>(2000018180)</a:t>
            </a:r>
          </a:p>
          <a:p>
            <a:pPr algn="ctr"/>
            <a:r>
              <a:rPr lang="en-US" b="1" dirty="0" err="1"/>
              <a:t>Penjaminan</a:t>
            </a:r>
            <a:r>
              <a:rPr lang="en-US" b="1" dirty="0"/>
              <a:t> </a:t>
            </a:r>
            <a:r>
              <a:rPr lang="en-US" b="1" dirty="0" err="1"/>
              <a:t>Kualitas</a:t>
            </a:r>
            <a:r>
              <a:rPr lang="en-US" b="1" dirty="0"/>
              <a:t> </a:t>
            </a:r>
            <a:r>
              <a:rPr lang="en-US" b="1" dirty="0" err="1"/>
              <a:t>Perangkat</a:t>
            </a:r>
            <a:r>
              <a:rPr lang="en-US" b="1" dirty="0"/>
              <a:t> </a:t>
            </a:r>
            <a:r>
              <a:rPr lang="en-US" b="1" dirty="0" err="1"/>
              <a:t>Lunak</a:t>
            </a:r>
            <a:r>
              <a:rPr lang="en-US" b="1" dirty="0"/>
              <a:t> </a:t>
            </a:r>
            <a:r>
              <a:rPr lang="en-US" b="1" dirty="0" err="1"/>
              <a:t>Kelas</a:t>
            </a:r>
            <a:r>
              <a:rPr lang="en-US" b="1" dirty="0"/>
              <a:t> B</a:t>
            </a:r>
            <a:endParaRPr lang="en-ID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F1AFB-352A-A97D-F01E-219FB81FF32A}"/>
              </a:ext>
            </a:extLst>
          </p:cNvPr>
          <p:cNvSpPr txBox="1"/>
          <p:nvPr/>
        </p:nvSpPr>
        <p:spPr>
          <a:xfrm>
            <a:off x="4775201" y="3870269"/>
            <a:ext cx="3018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u="sng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https://www.brembrem.com/</a:t>
            </a:r>
            <a:r>
              <a:rPr lang="en-ID" sz="1400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D" sz="1400" dirty="0">
              <a:solidFill>
                <a:schemeClr val="accent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900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FE0B-C4ED-BCB0-5E91-3A70ACFF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846" y="512064"/>
            <a:ext cx="5618402" cy="1082274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pPr algn="ctr"/>
            <a:r>
              <a:rPr lang="en-US" dirty="0" err="1"/>
              <a:t>Pengujian</a:t>
            </a:r>
            <a:r>
              <a:rPr lang="en-US" dirty="0"/>
              <a:t> black box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78AD8-3DF5-F5B2-28D4-46ABCDEBF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10392"/>
            <a:ext cx="10058400" cy="4050792"/>
          </a:xfrm>
        </p:spPr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Pengujian</a:t>
            </a:r>
            <a:r>
              <a:rPr lang="en-US" dirty="0"/>
              <a:t> Form Nama </a:t>
            </a:r>
            <a:r>
              <a:rPr lang="en-US" dirty="0" err="1"/>
              <a:t>Lengkap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ID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3DE94E-732E-80EA-A133-C4A87254A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35511"/>
              </p:ext>
            </p:extLst>
          </p:nvPr>
        </p:nvGraphicFramePr>
        <p:xfrm>
          <a:off x="1781908" y="2621982"/>
          <a:ext cx="8557845" cy="35710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0241">
                  <a:extLst>
                    <a:ext uri="{9D8B030D-6E8A-4147-A177-3AD203B41FA5}">
                      <a16:colId xmlns:a16="http://schemas.microsoft.com/office/drawing/2014/main" val="2429372989"/>
                    </a:ext>
                  </a:extLst>
                </a:gridCol>
                <a:gridCol w="2216240">
                  <a:extLst>
                    <a:ext uri="{9D8B030D-6E8A-4147-A177-3AD203B41FA5}">
                      <a16:colId xmlns:a16="http://schemas.microsoft.com/office/drawing/2014/main" val="4170291171"/>
                    </a:ext>
                  </a:extLst>
                </a:gridCol>
                <a:gridCol w="2280682">
                  <a:extLst>
                    <a:ext uri="{9D8B030D-6E8A-4147-A177-3AD203B41FA5}">
                      <a16:colId xmlns:a16="http://schemas.microsoft.com/office/drawing/2014/main" val="2749932093"/>
                    </a:ext>
                  </a:extLst>
                </a:gridCol>
                <a:gridCol w="2280682">
                  <a:extLst>
                    <a:ext uri="{9D8B030D-6E8A-4147-A177-3AD203B41FA5}">
                      <a16:colId xmlns:a16="http://schemas.microsoft.com/office/drawing/2014/main" val="978332557"/>
                    </a:ext>
                  </a:extLst>
                </a:gridCol>
              </a:tblGrid>
              <a:tr h="3791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Contoh Data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Hasil Harapan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Hasil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Kesimpulan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4090372"/>
                  </a:ext>
                </a:extLst>
              </a:tr>
              <a:tr h="5319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2 huruf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Error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Sukses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Gagal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7230105"/>
                  </a:ext>
                </a:extLst>
              </a:tr>
              <a:tr h="5319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3 huruf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Sukses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Sukses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Lolos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6559059"/>
                  </a:ext>
                </a:extLst>
              </a:tr>
              <a:tr h="5319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10 huruf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Sukses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Sukses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Lolos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6007804"/>
                  </a:ext>
                </a:extLst>
              </a:tr>
              <a:tr h="5319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50 huruf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Sukses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Sukses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Lolos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5651163"/>
                  </a:ext>
                </a:extLst>
              </a:tr>
              <a:tr h="5319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100 </a:t>
                      </a:r>
                      <a:r>
                        <a:rPr lang="en-ID" sz="1800" dirty="0" err="1">
                          <a:effectLst/>
                        </a:rPr>
                        <a:t>huruf</a:t>
                      </a:r>
                      <a:endParaRPr lang="en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Sukses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Sukses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Lolos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1128713"/>
                  </a:ext>
                </a:extLst>
              </a:tr>
              <a:tr h="5319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101 huruf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Sukses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Sukses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Lolos</a:t>
                      </a:r>
                      <a:endParaRPr lang="en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5586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621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FE0B-C4ED-BCB0-5E91-3A70ACFF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846" y="512064"/>
            <a:ext cx="5618402" cy="1082274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pPr algn="ctr"/>
            <a:r>
              <a:rPr lang="en-US" dirty="0" err="1"/>
              <a:t>Pengujian</a:t>
            </a:r>
            <a:r>
              <a:rPr lang="en-US" dirty="0"/>
              <a:t> black box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78AD8-3DF5-F5B2-28D4-46ABCDEBF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10392"/>
            <a:ext cx="10058400" cy="4050792"/>
          </a:xfrm>
        </p:spPr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Pengujian</a:t>
            </a:r>
            <a:r>
              <a:rPr lang="en-US" dirty="0"/>
              <a:t> Form </a:t>
            </a:r>
            <a:r>
              <a:rPr lang="en-US" dirty="0" err="1"/>
              <a:t>Nomor</a:t>
            </a:r>
            <a:r>
              <a:rPr lang="en-US" dirty="0"/>
              <a:t> Handphone :</a:t>
            </a:r>
          </a:p>
          <a:p>
            <a:pPr marL="0" indent="0">
              <a:buNone/>
            </a:pP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C6042F-ADC3-965A-A8FB-84D743733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012064"/>
              </p:ext>
            </p:extLst>
          </p:nvPr>
        </p:nvGraphicFramePr>
        <p:xfrm>
          <a:off x="1951891" y="2627622"/>
          <a:ext cx="8288217" cy="28575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4152">
                  <a:extLst>
                    <a:ext uri="{9D8B030D-6E8A-4147-A177-3AD203B41FA5}">
                      <a16:colId xmlns:a16="http://schemas.microsoft.com/office/drawing/2014/main" val="1539951522"/>
                    </a:ext>
                  </a:extLst>
                </a:gridCol>
                <a:gridCol w="2146413">
                  <a:extLst>
                    <a:ext uri="{9D8B030D-6E8A-4147-A177-3AD203B41FA5}">
                      <a16:colId xmlns:a16="http://schemas.microsoft.com/office/drawing/2014/main" val="357119760"/>
                    </a:ext>
                  </a:extLst>
                </a:gridCol>
                <a:gridCol w="2208826">
                  <a:extLst>
                    <a:ext uri="{9D8B030D-6E8A-4147-A177-3AD203B41FA5}">
                      <a16:colId xmlns:a16="http://schemas.microsoft.com/office/drawing/2014/main" val="3016920675"/>
                    </a:ext>
                  </a:extLst>
                </a:gridCol>
                <a:gridCol w="2208826">
                  <a:extLst>
                    <a:ext uri="{9D8B030D-6E8A-4147-A177-3AD203B41FA5}">
                      <a16:colId xmlns:a16="http://schemas.microsoft.com/office/drawing/2014/main" val="3325985424"/>
                    </a:ext>
                  </a:extLst>
                </a:gridCol>
              </a:tblGrid>
              <a:tr h="3734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Contoh Data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Hasil Harapan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Hasil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Kesimpulan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9132874"/>
                  </a:ext>
                </a:extLst>
              </a:tr>
              <a:tr h="4140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2 huruf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Error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Sukses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Gagal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3898565"/>
                  </a:ext>
                </a:extLst>
              </a:tr>
              <a:tr h="4140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5 huruf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Error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Sukses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Gagal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1594257"/>
                  </a:ext>
                </a:extLst>
              </a:tr>
              <a:tr h="4140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11 huruf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Sukses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Sukses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Lolos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3981797"/>
                  </a:ext>
                </a:extLst>
              </a:tr>
              <a:tr h="4140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12 huruf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Sukses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Sukses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Lolos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2800325"/>
                  </a:ext>
                </a:extLst>
              </a:tr>
              <a:tr h="4140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13 huruf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Sukses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Sukses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Lolos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8187599"/>
                  </a:ext>
                </a:extLst>
              </a:tr>
              <a:tr h="4140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15 huruf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Error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Sukses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 err="1">
                          <a:effectLst/>
                        </a:rPr>
                        <a:t>Gagal</a:t>
                      </a:r>
                      <a:endParaRPr lang="en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8417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677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FE0B-C4ED-BCB0-5E91-3A70ACFF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846" y="512064"/>
            <a:ext cx="5618402" cy="1082274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pPr algn="ctr"/>
            <a:r>
              <a:rPr lang="en-US" dirty="0" err="1"/>
              <a:t>Pengujian</a:t>
            </a:r>
            <a:r>
              <a:rPr lang="en-US" dirty="0"/>
              <a:t> black box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78AD8-3DF5-F5B2-28D4-46ABCDEBF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93162"/>
            <a:ext cx="10058400" cy="4050792"/>
          </a:xfrm>
        </p:spPr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Pengujian</a:t>
            </a:r>
            <a:r>
              <a:rPr lang="en-US" dirty="0"/>
              <a:t> Form Gambar Profile :</a:t>
            </a:r>
          </a:p>
          <a:p>
            <a:pPr marL="0" indent="0">
              <a:buNone/>
            </a:pPr>
            <a:endParaRPr lang="en-ID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3F3076-BFD4-72FA-E71C-8124F8477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365559"/>
              </p:ext>
            </p:extLst>
          </p:nvPr>
        </p:nvGraphicFramePr>
        <p:xfrm>
          <a:off x="1899138" y="2295146"/>
          <a:ext cx="8464062" cy="38275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5354">
                  <a:extLst>
                    <a:ext uri="{9D8B030D-6E8A-4147-A177-3AD203B41FA5}">
                      <a16:colId xmlns:a16="http://schemas.microsoft.com/office/drawing/2014/main" val="1221376239"/>
                    </a:ext>
                  </a:extLst>
                </a:gridCol>
                <a:gridCol w="2297294">
                  <a:extLst>
                    <a:ext uri="{9D8B030D-6E8A-4147-A177-3AD203B41FA5}">
                      <a16:colId xmlns:a16="http://schemas.microsoft.com/office/drawing/2014/main" val="2974136308"/>
                    </a:ext>
                  </a:extLst>
                </a:gridCol>
                <a:gridCol w="2180707">
                  <a:extLst>
                    <a:ext uri="{9D8B030D-6E8A-4147-A177-3AD203B41FA5}">
                      <a16:colId xmlns:a16="http://schemas.microsoft.com/office/drawing/2014/main" val="3272628720"/>
                    </a:ext>
                  </a:extLst>
                </a:gridCol>
                <a:gridCol w="2180707">
                  <a:extLst>
                    <a:ext uri="{9D8B030D-6E8A-4147-A177-3AD203B41FA5}">
                      <a16:colId xmlns:a16="http://schemas.microsoft.com/office/drawing/2014/main" val="746419117"/>
                    </a:ext>
                  </a:extLst>
                </a:gridCol>
              </a:tblGrid>
              <a:tr h="4011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Contoh Data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Hasil Harapan</a:t>
                      </a:r>
                      <a:endParaRPr lang="en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Hasil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Kesimpulan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5909878"/>
                  </a:ext>
                </a:extLst>
              </a:tr>
              <a:tr h="6244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Gambar .png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Sukses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Sukses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Lolos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3328495"/>
                  </a:ext>
                </a:extLst>
              </a:tr>
              <a:tr h="6244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Gambar .jpg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Sukses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Sukses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Lolos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1187183"/>
                  </a:ext>
                </a:extLst>
              </a:tr>
              <a:tr h="6244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Gambar .jpeg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Sukses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Sukses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Lolos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9223543"/>
                  </a:ext>
                </a:extLst>
              </a:tr>
              <a:tr h="6244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Gambar .gif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Error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Error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Lolos</a:t>
                      </a:r>
                      <a:endParaRPr lang="en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5995907"/>
                  </a:ext>
                </a:extLst>
              </a:tr>
              <a:tr h="6244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Video .mp4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Error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Error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Lolos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1571268"/>
                  </a:ext>
                </a:extLst>
              </a:tr>
              <a:tr h="3043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File .pdf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Error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Error 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Lolos</a:t>
                      </a:r>
                      <a:endParaRPr lang="en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3439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545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FE0B-C4ED-BCB0-5E91-3A70ACFF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846" y="512064"/>
            <a:ext cx="5618402" cy="1082274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pPr algn="ctr"/>
            <a:r>
              <a:rPr lang="en-US" dirty="0" err="1"/>
              <a:t>Pengujian</a:t>
            </a:r>
            <a:r>
              <a:rPr lang="en-US" dirty="0"/>
              <a:t> black box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78AD8-3DF5-F5B2-28D4-46ABCDEBF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25039"/>
            <a:ext cx="10058400" cy="4050792"/>
          </a:xfrm>
        </p:spPr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Pengujian</a:t>
            </a:r>
            <a:r>
              <a:rPr lang="en-US" dirty="0"/>
              <a:t> Form </a:t>
            </a:r>
            <a:r>
              <a:rPr lang="en-US" dirty="0" err="1"/>
              <a:t>Tanggal</a:t>
            </a:r>
            <a:r>
              <a:rPr lang="en-US" dirty="0"/>
              <a:t> Lahir :</a:t>
            </a:r>
          </a:p>
          <a:p>
            <a:pPr marL="0" indent="0">
              <a:buNone/>
            </a:pP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DEBFD3-E9F2-CF49-583E-E3EE7FEB3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26570"/>
              </p:ext>
            </p:extLst>
          </p:nvPr>
        </p:nvGraphicFramePr>
        <p:xfrm>
          <a:off x="1934307" y="2814472"/>
          <a:ext cx="8757139" cy="2487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1699">
                  <a:extLst>
                    <a:ext uri="{9D8B030D-6E8A-4147-A177-3AD203B41FA5}">
                      <a16:colId xmlns:a16="http://schemas.microsoft.com/office/drawing/2014/main" val="4154723676"/>
                    </a:ext>
                  </a:extLst>
                </a:gridCol>
                <a:gridCol w="2267850">
                  <a:extLst>
                    <a:ext uri="{9D8B030D-6E8A-4147-A177-3AD203B41FA5}">
                      <a16:colId xmlns:a16="http://schemas.microsoft.com/office/drawing/2014/main" val="2205223669"/>
                    </a:ext>
                  </a:extLst>
                </a:gridCol>
                <a:gridCol w="2333795">
                  <a:extLst>
                    <a:ext uri="{9D8B030D-6E8A-4147-A177-3AD203B41FA5}">
                      <a16:colId xmlns:a16="http://schemas.microsoft.com/office/drawing/2014/main" val="3370808826"/>
                    </a:ext>
                  </a:extLst>
                </a:gridCol>
                <a:gridCol w="2333795">
                  <a:extLst>
                    <a:ext uri="{9D8B030D-6E8A-4147-A177-3AD203B41FA5}">
                      <a16:colId xmlns:a16="http://schemas.microsoft.com/office/drawing/2014/main" val="3337069021"/>
                    </a:ext>
                  </a:extLst>
                </a:gridCol>
              </a:tblGrid>
              <a:tr h="4914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Contoh Data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Hasil Harapan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Hasil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Kesimpulan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2600988"/>
                  </a:ext>
                </a:extLst>
              </a:tr>
              <a:tr h="3808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31/01/1950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Sukses 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Sukses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Lolos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9285691"/>
                  </a:ext>
                </a:extLst>
              </a:tr>
              <a:tr h="3808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29/02/2000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Sukses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Sukses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Lolos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9170247"/>
                  </a:ext>
                </a:extLst>
              </a:tr>
              <a:tr h="3808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29/02/2001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Error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Error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Lolos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6797533"/>
                  </a:ext>
                </a:extLst>
              </a:tr>
              <a:tr h="3808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31/11/1997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Error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Error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Lolos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4363479"/>
                  </a:ext>
                </a:extLst>
              </a:tr>
              <a:tr h="4730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28/02/2010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Sukses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Sukses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Lolos</a:t>
                      </a:r>
                      <a:endParaRPr lang="en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530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253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FE0B-C4ED-BCB0-5E91-3A70ACFF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846" y="512064"/>
            <a:ext cx="5618402" cy="1082274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pPr algn="ctr"/>
            <a:r>
              <a:rPr lang="en-US" dirty="0" err="1"/>
              <a:t>Pengujian</a:t>
            </a:r>
            <a:r>
              <a:rPr lang="en-US" dirty="0"/>
              <a:t> black box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78AD8-3DF5-F5B2-28D4-46ABCDEBF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6369"/>
            <a:ext cx="10058400" cy="3827585"/>
          </a:xfrm>
        </p:spPr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Pengujian</a:t>
            </a:r>
            <a:r>
              <a:rPr lang="en-US" dirty="0"/>
              <a:t> Form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3B1539-E9F7-9A18-C6BA-A08168637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11602"/>
              </p:ext>
            </p:extLst>
          </p:nvPr>
        </p:nvGraphicFramePr>
        <p:xfrm>
          <a:off x="2247460" y="3019241"/>
          <a:ext cx="7975063" cy="16876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9107">
                  <a:extLst>
                    <a:ext uri="{9D8B030D-6E8A-4147-A177-3AD203B41FA5}">
                      <a16:colId xmlns:a16="http://schemas.microsoft.com/office/drawing/2014/main" val="2290292758"/>
                    </a:ext>
                  </a:extLst>
                </a:gridCol>
                <a:gridCol w="2028658">
                  <a:extLst>
                    <a:ext uri="{9D8B030D-6E8A-4147-A177-3AD203B41FA5}">
                      <a16:colId xmlns:a16="http://schemas.microsoft.com/office/drawing/2014/main" val="2429863332"/>
                    </a:ext>
                  </a:extLst>
                </a:gridCol>
                <a:gridCol w="1908677">
                  <a:extLst>
                    <a:ext uri="{9D8B030D-6E8A-4147-A177-3AD203B41FA5}">
                      <a16:colId xmlns:a16="http://schemas.microsoft.com/office/drawing/2014/main" val="2657906325"/>
                    </a:ext>
                  </a:extLst>
                </a:gridCol>
                <a:gridCol w="2268621">
                  <a:extLst>
                    <a:ext uri="{9D8B030D-6E8A-4147-A177-3AD203B41FA5}">
                      <a16:colId xmlns:a16="http://schemas.microsoft.com/office/drawing/2014/main" val="2665632874"/>
                    </a:ext>
                  </a:extLst>
                </a:gridCol>
              </a:tblGrid>
              <a:tr h="4507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Contoh Data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Hasil Harapan</a:t>
                      </a:r>
                      <a:endParaRPr lang="en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Hasil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Kesimpulan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9972199"/>
                  </a:ext>
                </a:extLst>
              </a:tr>
              <a:tr h="6184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Pria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Sukses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Sukses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Lolos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9090219"/>
                  </a:ext>
                </a:extLst>
              </a:tr>
              <a:tr h="6184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Wanita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Sukses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Sukses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Lolos</a:t>
                      </a:r>
                      <a:endParaRPr lang="en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3693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137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1E18-AE3E-906D-6D36-04E8D861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otomatis</a:t>
            </a:r>
            <a:br>
              <a:rPr lang="en-US" dirty="0"/>
            </a:br>
            <a:r>
              <a:rPr lang="en-US" dirty="0"/>
              <a:t>(selenium ide)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615B7-A42F-5363-F533-2C1934545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7128" y="5047839"/>
            <a:ext cx="9061288" cy="1170081"/>
          </a:xfrm>
        </p:spPr>
        <p:txBody>
          <a:bodyPr>
            <a:normAutofit/>
          </a:bodyPr>
          <a:lstStyle/>
          <a:p>
            <a:r>
              <a:rPr lang="en-US" sz="2400" dirty="0" err="1"/>
              <a:t>Pengujian</a:t>
            </a:r>
            <a:r>
              <a:rPr lang="en-US" sz="2400" dirty="0"/>
              <a:t> Path </a:t>
            </a:r>
            <a:r>
              <a:rPr lang="en-US" sz="2400" dirty="0" err="1"/>
              <a:t>Menggunakan</a:t>
            </a:r>
            <a:r>
              <a:rPr lang="en-US" sz="2400" dirty="0"/>
              <a:t> Website </a:t>
            </a:r>
            <a:r>
              <a:rPr lang="en-ID" sz="2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https://www.brembrem.com/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165937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431C-8EB4-2DF9-71C6-2C9C59AFE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80045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dirty="0"/>
              <a:t>Step by step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D5D1B-8634-1A5D-D11F-A250499B5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50586"/>
            <a:ext cx="3080121" cy="3563815"/>
          </a:xfrm>
        </p:spPr>
        <p:txBody>
          <a:bodyPr/>
          <a:lstStyle/>
          <a:p>
            <a:r>
              <a:rPr lang="en-US" dirty="0"/>
              <a:t>Buka Selenium IDE pada Chrome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96250-326B-47DF-6F3A-CCCD52EA12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431" y="1882579"/>
            <a:ext cx="6769112" cy="3805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6438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431C-8EB4-2DF9-71C6-2C9C59AFE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80045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dirty="0"/>
              <a:t>Step by step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D5D1B-8634-1A5D-D11F-A250499B5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6" y="2016368"/>
            <a:ext cx="3071445" cy="3985847"/>
          </a:xfrm>
        </p:spPr>
        <p:txBody>
          <a:bodyPr>
            <a:normAutofit/>
          </a:bodyPr>
          <a:lstStyle/>
          <a:p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Pilih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Create a New Project,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project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Tulisakan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projectnya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OK.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476569-A5D1-21C3-B9E0-D324E6142D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676" y="2016368"/>
            <a:ext cx="6753572" cy="37982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0044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431C-8EB4-2DF9-71C6-2C9C59AFE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80045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dirty="0"/>
              <a:t>Step by step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D5D1B-8634-1A5D-D11F-A250499B5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6" y="2016368"/>
            <a:ext cx="3071445" cy="3985847"/>
          </a:xfrm>
        </p:spPr>
        <p:txBody>
          <a:bodyPr>
            <a:normAutofit/>
          </a:bodyPr>
          <a:lstStyle/>
          <a:p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Tekan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tanda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(+)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diatas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Test Case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Tuliskan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Test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casenya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Tekan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ADD.</a:t>
            </a: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E5D2A-8B5C-0745-66F0-CEF1690557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96"/>
          <a:stretch/>
        </p:blipFill>
        <p:spPr bwMode="auto">
          <a:xfrm>
            <a:off x="4563023" y="2016367"/>
            <a:ext cx="6386935" cy="78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C8A156-994C-51CA-85AA-87FC47EFC4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023" y="2782096"/>
            <a:ext cx="6386935" cy="3591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0020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431C-8EB4-2DF9-71C6-2C9C59AFE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80045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dirty="0"/>
              <a:t>Step by step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D5D1B-8634-1A5D-D11F-A250499B5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6" y="2016368"/>
            <a:ext cx="3540368" cy="4357000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P</a:t>
            </a:r>
            <a:r>
              <a:rPr lang="en-ID" dirty="0" err="1">
                <a:cs typeface="Times New Roman" panose="02020603050405020304" pitchFamily="18" charset="0"/>
              </a:rPr>
              <a:t>ilih</a:t>
            </a:r>
            <a:r>
              <a:rPr lang="en-ID" dirty="0">
                <a:cs typeface="Times New Roman" panose="02020603050405020304" pitchFamily="18" charset="0"/>
              </a:rPr>
              <a:t> </a:t>
            </a:r>
            <a:r>
              <a:rPr lang="en-ID" dirty="0">
                <a:effectLst/>
                <a:ea typeface="Calibri" panose="020F0502020204030204" pitchFamily="34" charset="0"/>
              </a:rPr>
              <a:t>pada Menu </a:t>
            </a:r>
            <a:r>
              <a:rPr lang="en-ID" dirty="0" err="1">
                <a:effectLst/>
                <a:ea typeface="Calibri" panose="020F0502020204030204" pitchFamily="34" charset="0"/>
              </a:rPr>
              <a:t>kanan</a:t>
            </a:r>
            <a:r>
              <a:rPr lang="en-ID" dirty="0">
                <a:effectLst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</a:rPr>
              <a:t>atas</a:t>
            </a:r>
            <a:r>
              <a:rPr lang="en-ID" dirty="0">
                <a:effectLst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</a:rPr>
              <a:t>untuk</a:t>
            </a:r>
            <a:r>
              <a:rPr lang="en-ID" dirty="0">
                <a:effectLst/>
                <a:ea typeface="Calibri" panose="020F0502020204030204" pitchFamily="34" charset="0"/>
              </a:rPr>
              <a:t> Start Recording. Masukkan Link Website yang </a:t>
            </a:r>
            <a:r>
              <a:rPr lang="en-ID" dirty="0" err="1">
                <a:effectLst/>
                <a:ea typeface="Calibri" panose="020F0502020204030204" pitchFamily="34" charset="0"/>
              </a:rPr>
              <a:t>akan</a:t>
            </a:r>
            <a:r>
              <a:rPr lang="en-ID" dirty="0">
                <a:effectLst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</a:rPr>
              <a:t>diujikan</a:t>
            </a:r>
            <a:r>
              <a:rPr lang="en-ID" dirty="0">
                <a:effectLst/>
                <a:ea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ID" dirty="0"/>
          </a:p>
          <a:p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otomatis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lunak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kali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website yang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diujikan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Pengaturan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Profil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User.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Start Recording.</a:t>
            </a:r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441A61-C00B-B2B1-DF3D-979F1AFCCA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35"/>
          <a:stretch/>
        </p:blipFill>
        <p:spPr bwMode="auto">
          <a:xfrm>
            <a:off x="5167218" y="2016368"/>
            <a:ext cx="5961030" cy="790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717627-6208-7F35-7D2D-D9FDA98A99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218" y="2860431"/>
            <a:ext cx="5961030" cy="3352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770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D84E5B-DE64-8994-1BEE-9E004826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457448"/>
            <a:ext cx="3200400" cy="693295"/>
          </a:xfrm>
        </p:spPr>
        <p:txBody>
          <a:bodyPr>
            <a:normAutofit/>
          </a:bodyPr>
          <a:lstStyle/>
          <a:p>
            <a:r>
              <a:rPr lang="en-US" sz="3600" dirty="0"/>
              <a:t>Diagram Path</a:t>
            </a:r>
            <a:endParaRPr lang="en-ID" sz="3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75DA00A-6AC1-9968-928D-D6895DB2D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72"/>
          <a:stretch/>
        </p:blipFill>
        <p:spPr>
          <a:xfrm>
            <a:off x="645830" y="264887"/>
            <a:ext cx="3911656" cy="5789017"/>
          </a:xfrm>
        </p:spPr>
      </p:pic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1356D4F3-CEE1-7160-F74B-2735D88383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9" t="69975"/>
          <a:stretch/>
        </p:blipFill>
        <p:spPr>
          <a:xfrm>
            <a:off x="4557486" y="804096"/>
            <a:ext cx="3749625" cy="29284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71DB14-CF14-C15B-7B44-5FFF3AC6E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131" y="1379096"/>
            <a:ext cx="1615266" cy="48282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8798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431C-8EB4-2DF9-71C6-2C9C59AFE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80045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dirty="0"/>
              <a:t>Step (</a:t>
            </a:r>
            <a:r>
              <a:rPr lang="en-US" dirty="0" err="1"/>
              <a:t>pengujian</a:t>
            </a:r>
            <a:r>
              <a:rPr lang="en-US" dirty="0"/>
              <a:t> path 1)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D5D1B-8634-1A5D-D11F-A250499B5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6" y="2016368"/>
            <a:ext cx="3587260" cy="4314094"/>
          </a:xfrm>
        </p:spPr>
        <p:txBody>
          <a:bodyPr>
            <a:normAutofit/>
          </a:bodyPr>
          <a:lstStyle/>
          <a:p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Buat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Tasecase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menekan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tanda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(+) pada Menu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diatas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tuliskan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Nama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Tasecase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ADD.</a:t>
            </a: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0B05F1-413C-D00D-60A0-DCA2D2FAB2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870" y="2233244"/>
            <a:ext cx="6288378" cy="3534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0444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431C-8EB4-2DF9-71C6-2C9C59AFE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80045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dirty="0"/>
              <a:t>Step (</a:t>
            </a:r>
            <a:r>
              <a:rPr lang="en-US" dirty="0" err="1"/>
              <a:t>pengujian</a:t>
            </a:r>
            <a:r>
              <a:rPr lang="en-US" dirty="0"/>
              <a:t> path 1)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D5D1B-8634-1A5D-D11F-A250499B5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6" y="2016368"/>
            <a:ext cx="3610706" cy="4314094"/>
          </a:xfrm>
        </p:spPr>
        <p:txBody>
          <a:bodyPr>
            <a:noAutofit/>
          </a:bodyPr>
          <a:lstStyle/>
          <a:p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Masukkan link website yang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diujikan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start recording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memulai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record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pada website.</a:t>
            </a:r>
          </a:p>
          <a:p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selesai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P1,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Stop recording. Dan Selenium IDE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rekam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jejak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lakukan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11C74-27E3-39CE-BF91-DA96DF7A5D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921" y="2204842"/>
            <a:ext cx="6380368" cy="3586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9032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431C-8EB4-2DF9-71C6-2C9C59AFE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80045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dirty="0"/>
              <a:t>Hasil (</a:t>
            </a:r>
            <a:r>
              <a:rPr lang="en-US" dirty="0" err="1"/>
              <a:t>pengujian</a:t>
            </a:r>
            <a:r>
              <a:rPr lang="en-US" dirty="0"/>
              <a:t> path 1)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D5D1B-8634-1A5D-D11F-A250499B5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6" y="2016368"/>
            <a:ext cx="3587260" cy="4337540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P1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mengosongkan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form profile pada Menu Profile,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Simpan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Dan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hasilnya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ditampilkan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notifikasi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Profile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gagal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disimpan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Form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boleh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kosong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A0D295-E8A2-9E93-BBDF-737A43C98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446" y="2028091"/>
            <a:ext cx="6441746" cy="362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88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431C-8EB4-2DF9-71C6-2C9C59AFE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80045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dirty="0"/>
              <a:t>Hasil (</a:t>
            </a:r>
            <a:r>
              <a:rPr lang="en-US" dirty="0" err="1"/>
              <a:t>pengujian</a:t>
            </a:r>
            <a:r>
              <a:rPr lang="en-US" dirty="0"/>
              <a:t> path 1)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D5D1B-8634-1A5D-D11F-A250499B5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6" y="2016368"/>
            <a:ext cx="3634152" cy="4407878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diatas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Run Current Test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Selenium IDE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proses Running dan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ditampilkan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di Log. Hasil yang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didapatkan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P1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‘</a:t>
            </a:r>
            <a:r>
              <a:rPr lang="en-ID" b="1" dirty="0">
                <a:solidFill>
                  <a:srgbClr val="23843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pengujian_P1' completed successfully.</a:t>
            </a:r>
            <a:endParaRPr lang="en-ID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endParaRPr lang="en-ID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A7A06-4287-90C8-FAE8-093760C6E1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318" y="2900675"/>
            <a:ext cx="6177496" cy="3472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EA8A4C-7819-1AE8-66F4-B66DA8CDAF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11"/>
          <a:stretch/>
        </p:blipFill>
        <p:spPr bwMode="auto">
          <a:xfrm>
            <a:off x="5006318" y="2203897"/>
            <a:ext cx="6177496" cy="3151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0742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3395E-EC0C-FF3D-B891-18601C4A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non </a:t>
            </a:r>
            <a:r>
              <a:rPr lang="en-US" dirty="0" err="1"/>
              <a:t>fungsional</a:t>
            </a:r>
            <a:r>
              <a:rPr lang="en-US" dirty="0"/>
              <a:t> (</a:t>
            </a:r>
            <a:r>
              <a:rPr lang="en-US" dirty="0" err="1"/>
              <a:t>Jmeter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7A06018-2B82-D927-E9D5-9B18D702D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7128" y="5047839"/>
            <a:ext cx="9061288" cy="1170081"/>
          </a:xfrm>
        </p:spPr>
        <p:txBody>
          <a:bodyPr>
            <a:normAutofit/>
          </a:bodyPr>
          <a:lstStyle/>
          <a:p>
            <a:r>
              <a:rPr lang="en-US" sz="2400" dirty="0" err="1"/>
              <a:t>Pengujian</a:t>
            </a:r>
            <a:r>
              <a:rPr lang="en-US" sz="2400" dirty="0"/>
              <a:t> Performance Test </a:t>
            </a:r>
            <a:r>
              <a:rPr lang="en-US" sz="2400" dirty="0" err="1"/>
              <a:t>Menggunakan</a:t>
            </a:r>
            <a:r>
              <a:rPr lang="en-US" sz="2400" dirty="0"/>
              <a:t> Website </a:t>
            </a:r>
            <a:r>
              <a:rPr lang="en-ID" sz="2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https://www.brembrem.com/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535044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9DB4-AAEC-81CB-1BD3-EED6A43CD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434340"/>
            <a:ext cx="3154680" cy="891540"/>
          </a:xfrm>
        </p:spPr>
        <p:txBody>
          <a:bodyPr>
            <a:normAutofit/>
          </a:bodyPr>
          <a:lstStyle/>
          <a:p>
            <a:r>
              <a:rPr lang="en-US" sz="3600" dirty="0"/>
              <a:t>Step by step</a:t>
            </a:r>
            <a:endParaRPr lang="en-ID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FE2C6-D4A2-B0B3-9634-AFB29CC50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23031" y="1634490"/>
            <a:ext cx="3281289" cy="1900018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Membuka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JMeter.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JMeter.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ID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mencoba</a:t>
            </a:r>
            <a:r>
              <a:rPr lang="en-ID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mengujikan</a:t>
            </a:r>
            <a:r>
              <a:rPr lang="en-ID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 Load test dan Stress Test</a:t>
            </a:r>
            <a:endParaRPr lang="en-ID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BB3A9A-0939-C0D4-E84E-030DE31BB9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" y="1325880"/>
            <a:ext cx="7849801" cy="4411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0849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9D32-CCC9-A451-35E7-98743BA58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1764792"/>
            <a:ext cx="10058400" cy="1664208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pPr algn="ctr"/>
            <a:r>
              <a:rPr lang="en-US" dirty="0"/>
              <a:t>Load test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E0F2E-9B7E-707B-C188-E72B61ABB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842" y="3429000"/>
            <a:ext cx="10067310" cy="1664208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Load Test,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memeriksa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load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website,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gunanya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agar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beban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 website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database/server.</a:t>
            </a:r>
          </a:p>
          <a:p>
            <a:pPr algn="ctr">
              <a:lnSpc>
                <a:spcPct val="150000"/>
              </a:lnSpc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62306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9DB4-AAEC-81CB-1BD3-EED6A43CD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434340"/>
            <a:ext cx="3154680" cy="891540"/>
          </a:xfrm>
        </p:spPr>
        <p:txBody>
          <a:bodyPr>
            <a:normAutofit/>
          </a:bodyPr>
          <a:lstStyle/>
          <a:p>
            <a:r>
              <a:rPr lang="en-US" sz="3600" dirty="0"/>
              <a:t>Load test</a:t>
            </a:r>
            <a:endParaRPr lang="en-ID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FE2C6-D4A2-B0B3-9634-AFB29CC50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60080" y="1520190"/>
            <a:ext cx="3733800" cy="4903470"/>
          </a:xfrm>
        </p:spPr>
        <p:txBody>
          <a:bodyPr>
            <a:noAutofit/>
          </a:bodyPr>
          <a:lstStyle/>
          <a:p>
            <a:pPr marL="342900" lvl="0" indent="-342900"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Test Plan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Add &gt; Threads (user) &gt; Thread Group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mengujikan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website.</a:t>
            </a:r>
          </a:p>
          <a:p>
            <a:pPr marL="342900" indent="-342900"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Beri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Homepage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ketentuan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Threads User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sebanyak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5, </a:t>
            </a:r>
          </a:p>
          <a:p>
            <a:pPr marL="342900" indent="-342900"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ID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eriode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Ramp Up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sebanyak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1, dan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Pengulangan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Looping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sebanyak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1 kali.</a:t>
            </a:r>
          </a:p>
          <a:p>
            <a:pPr marL="342900" lvl="0" indent="-342900">
              <a:spcAft>
                <a:spcPts val="800"/>
              </a:spcAft>
              <a:buFont typeface="Times New Roman" panose="02020603050405020304" pitchFamily="18" charset="0"/>
              <a:buChar char="-"/>
            </a:pPr>
            <a:endParaRPr lang="en-ID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88A271-B3F9-806D-BFE6-8DB864F881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1520190"/>
            <a:ext cx="7323455" cy="411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3057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9DB4-AAEC-81CB-1BD3-EED6A43CD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434340"/>
            <a:ext cx="3154680" cy="891540"/>
          </a:xfrm>
        </p:spPr>
        <p:txBody>
          <a:bodyPr>
            <a:normAutofit/>
          </a:bodyPr>
          <a:lstStyle/>
          <a:p>
            <a:r>
              <a:rPr lang="en-US" sz="3600" dirty="0"/>
              <a:t>Load test</a:t>
            </a:r>
            <a:endParaRPr lang="en-ID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FE2C6-D4A2-B0B3-9634-AFB29CC50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52460" y="1520190"/>
            <a:ext cx="3741420" cy="4949190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ID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ID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</a:rPr>
              <a:t>kanan</a:t>
            </a:r>
            <a:r>
              <a:rPr lang="en-ID" sz="2000" dirty="0">
                <a:effectLst/>
                <a:ea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</a:rPr>
              <a:t>pilih</a:t>
            </a:r>
            <a:r>
              <a:rPr lang="en-ID" sz="2000" dirty="0">
                <a:effectLst/>
                <a:ea typeface="Times New Roman" panose="02020603050405020304" pitchFamily="18" charset="0"/>
              </a:rPr>
              <a:t> Add &gt; Sampler &gt; HTTP Request. Masukkan </a:t>
            </a:r>
            <a:r>
              <a:rPr lang="en-ID" sz="2000" dirty="0" err="1">
                <a:effectLst/>
                <a:ea typeface="Times New Roman" panose="02020603050405020304" pitchFamily="18" charset="0"/>
              </a:rPr>
              <a:t>alamat</a:t>
            </a:r>
            <a:r>
              <a:rPr lang="en-ID" sz="2000" dirty="0">
                <a:effectLst/>
                <a:ea typeface="Times New Roman" panose="02020603050405020304" pitchFamily="18" charset="0"/>
              </a:rPr>
              <a:t> website yang </a:t>
            </a:r>
            <a:r>
              <a:rPr lang="en-ID" sz="2000" dirty="0" err="1">
                <a:effectLst/>
                <a:ea typeface="Times New Roman" panose="02020603050405020304" pitchFamily="18" charset="0"/>
              </a:rPr>
              <a:t>akan</a:t>
            </a:r>
            <a:r>
              <a:rPr lang="en-ID" sz="2000" dirty="0">
                <a:effectLst/>
                <a:ea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</a:rPr>
              <a:t>diuji</a:t>
            </a:r>
            <a:r>
              <a:rPr lang="en-ID" sz="2000" dirty="0">
                <a:effectLst/>
                <a:ea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</a:rPr>
              <a:t>yaitu</a:t>
            </a:r>
            <a:r>
              <a:rPr lang="en-ID" sz="2000" dirty="0">
                <a:effectLst/>
                <a:ea typeface="Times New Roman" panose="02020603050405020304" pitchFamily="18" charset="0"/>
              </a:rPr>
              <a:t> </a:t>
            </a:r>
            <a:r>
              <a:rPr lang="en-ID" sz="2000" u="sng" dirty="0">
                <a:effectLst/>
                <a:ea typeface="Times New Roman" panose="02020603050405020304" pitchFamily="18" charset="0"/>
              </a:rPr>
              <a:t>brembrem.com </a:t>
            </a:r>
            <a:r>
              <a:rPr lang="en-ID" sz="2000" dirty="0" err="1">
                <a:effectLst/>
                <a:ea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ea typeface="Times New Roman" panose="02020603050405020304" pitchFamily="18" charset="0"/>
              </a:rPr>
              <a:t> path “/” </a:t>
            </a:r>
            <a:r>
              <a:rPr lang="en-ID" sz="2000" dirty="0" err="1">
                <a:effectLst/>
                <a:ea typeface="Times New Roman" panose="02020603050405020304" pitchFamily="18" charset="0"/>
              </a:rPr>
              <a:t>karena</a:t>
            </a:r>
            <a:r>
              <a:rPr lang="en-ID" sz="2000" dirty="0">
                <a:effectLst/>
                <a:ea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</a:rPr>
              <a:t>kita</a:t>
            </a:r>
            <a:r>
              <a:rPr lang="en-ID" sz="2000" dirty="0">
                <a:effectLst/>
                <a:ea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</a:rPr>
              <a:t>akan</a:t>
            </a:r>
            <a:r>
              <a:rPr lang="en-ID" sz="2000" dirty="0">
                <a:effectLst/>
                <a:ea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</a:rPr>
              <a:t>mengujikan</a:t>
            </a:r>
            <a:r>
              <a:rPr lang="en-ID" sz="2000" dirty="0">
                <a:effectLst/>
                <a:ea typeface="Times New Roman" panose="02020603050405020304" pitchFamily="18" charset="0"/>
              </a:rPr>
              <a:t> Bagian Homepage Website.</a:t>
            </a:r>
            <a:endParaRPr lang="en-ID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D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73415C-60F4-812D-42B3-E330CFA36A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" y="1325880"/>
            <a:ext cx="7395755" cy="4155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7999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9DB4-AAEC-81CB-1BD3-EED6A43CD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434340"/>
            <a:ext cx="3154680" cy="891540"/>
          </a:xfrm>
        </p:spPr>
        <p:txBody>
          <a:bodyPr>
            <a:normAutofit/>
          </a:bodyPr>
          <a:lstStyle/>
          <a:p>
            <a:r>
              <a:rPr lang="en-US" sz="3600" dirty="0"/>
              <a:t>Load test</a:t>
            </a:r>
            <a:endParaRPr lang="en-ID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FE2C6-D4A2-B0B3-9634-AFB29CC50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52460" y="1520190"/>
            <a:ext cx="3741420" cy="4949190"/>
          </a:xfrm>
        </p:spPr>
        <p:txBody>
          <a:bodyPr>
            <a:noAutofit/>
          </a:bodyPr>
          <a:lstStyle/>
          <a:p>
            <a:pPr marL="342900" lvl="0" indent="-342900"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ID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ID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</a:rPr>
              <a:t>kanan</a:t>
            </a:r>
            <a:r>
              <a:rPr lang="en-ID" sz="2000" dirty="0">
                <a:effectLst/>
                <a:ea typeface="Times New Roman" panose="02020603050405020304" pitchFamily="18" charset="0"/>
              </a:rPr>
              <a:t> di HTTP request, </a:t>
            </a:r>
            <a:r>
              <a:rPr lang="en-ID" sz="2000" dirty="0" err="1">
                <a:effectLst/>
                <a:ea typeface="Times New Roman" panose="02020603050405020304" pitchFamily="18" charset="0"/>
              </a:rPr>
              <a:t>pilih</a:t>
            </a:r>
            <a:r>
              <a:rPr lang="en-ID" sz="2000" dirty="0">
                <a:effectLst/>
                <a:ea typeface="Times New Roman" panose="02020603050405020304" pitchFamily="18" charset="0"/>
              </a:rPr>
              <a:t> Add &gt; Listener &gt; View Result in Table.  </a:t>
            </a:r>
            <a:r>
              <a:rPr lang="en-ID" sz="2000" dirty="0" err="1">
                <a:effectLst/>
                <a:ea typeface="Times New Roman" panose="02020603050405020304" pitchFamily="18" charset="0"/>
              </a:rPr>
              <a:t>Klik</a:t>
            </a:r>
            <a:r>
              <a:rPr lang="en-ID" sz="2000" dirty="0">
                <a:effectLst/>
                <a:ea typeface="Times New Roman" panose="02020603050405020304" pitchFamily="18" charset="0"/>
              </a:rPr>
              <a:t> Start </a:t>
            </a:r>
            <a:r>
              <a:rPr lang="en-ID" sz="2000" dirty="0" err="1">
                <a:effectLst/>
                <a:ea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ea typeface="Times New Roman" panose="02020603050405020304" pitchFamily="18" charset="0"/>
              </a:rPr>
              <a:t> Running </a:t>
            </a:r>
            <a:r>
              <a:rPr lang="en-ID" sz="2000" dirty="0" err="1">
                <a:effectLst/>
                <a:ea typeface="Times New Roman" panose="02020603050405020304" pitchFamily="18" charset="0"/>
              </a:rPr>
              <a:t>Pengujian</a:t>
            </a:r>
            <a:r>
              <a:rPr lang="en-ID" sz="2000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342900" indent="-342900"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Hasil yang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didapatkan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Threads User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sebanyak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Looping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sebanyak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1.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Hasilnya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Homepage pada website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berjalan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ditandai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hijau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spcAft>
                <a:spcPts val="800"/>
              </a:spcAft>
              <a:buFont typeface="Times New Roman" panose="02020603050405020304" pitchFamily="18" charset="0"/>
              <a:buChar char="-"/>
            </a:pPr>
            <a:endParaRPr lang="en-ID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A72930-4E61-E63E-57B1-620E7F6A0B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2" y="1520190"/>
            <a:ext cx="7302213" cy="410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4324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0C9F1-05AE-22E9-69EE-A939EE71E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ID" sz="3600" b="1" dirty="0" err="1">
                <a:effectLst/>
                <a:latin typeface="+mn-lt"/>
                <a:ea typeface="Calibri" panose="020F0502020204030204" pitchFamily="34" charset="0"/>
              </a:rPr>
              <a:t>Perhitungan</a:t>
            </a:r>
            <a:r>
              <a:rPr lang="en-ID" sz="3600" b="1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ID" sz="3600" b="1" dirty="0" err="1">
                <a:effectLst/>
                <a:latin typeface="+mn-lt"/>
                <a:ea typeface="Calibri" panose="020F0502020204030204" pitchFamily="34" charset="0"/>
              </a:rPr>
              <a:t>Kompleksitas</a:t>
            </a:r>
            <a:r>
              <a:rPr lang="en-ID" sz="3600" b="1" dirty="0">
                <a:effectLst/>
                <a:latin typeface="+mn-lt"/>
                <a:ea typeface="Calibri" panose="020F0502020204030204" pitchFamily="34" charset="0"/>
              </a:rPr>
              <a:t> Cyclomatic</a:t>
            </a:r>
            <a:endParaRPr lang="en-ID" sz="36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548F1-3B51-C5D9-5FF8-E45491D1D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3971075" cy="1307592"/>
          </a:xfrm>
        </p:spPr>
        <p:txBody>
          <a:bodyPr/>
          <a:lstStyle/>
          <a:p>
            <a:pPr marL="274320" indent="0">
              <a:lnSpc>
                <a:spcPct val="150000"/>
              </a:lnSpc>
              <a:buNone/>
            </a:pPr>
            <a:r>
              <a:rPr lang="en-ID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V(G) = E – N + 2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V(G) = 14-10+2 = 6 path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DCF44E-5808-F52E-4135-79BA84D277D0}"/>
              </a:ext>
            </a:extLst>
          </p:cNvPr>
          <p:cNvSpPr txBox="1">
            <a:spLocks/>
          </p:cNvSpPr>
          <p:nvPr/>
        </p:nvSpPr>
        <p:spPr>
          <a:xfrm>
            <a:off x="1069848" y="3858300"/>
            <a:ext cx="3947629" cy="2354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lnSpc>
                <a:spcPct val="100000"/>
              </a:lnSpc>
            </a:pPr>
            <a:r>
              <a:rPr lang="en-ID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Dimana :</a:t>
            </a:r>
            <a:endParaRPr lang="en-ID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indent="0">
              <a:lnSpc>
                <a:spcPct val="100000"/>
              </a:lnSpc>
              <a:buNone/>
            </a:pP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V(G) : </a:t>
            </a:r>
            <a:r>
              <a:rPr lang="en-ID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Cyclomatic Complexity</a:t>
            </a:r>
            <a:endParaRPr lang="en-ID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indent="0">
              <a:lnSpc>
                <a:spcPct val="100000"/>
              </a:lnSpc>
              <a:buNone/>
            </a:pP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: Total </a:t>
            </a:r>
            <a:r>
              <a:rPr lang="en-ID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Edge</a:t>
            </a:r>
            <a:endParaRPr lang="en-ID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indent="0">
              <a:lnSpc>
                <a:spcPct val="100000"/>
              </a:lnSpc>
              <a:buNone/>
            </a:pP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: Total </a:t>
            </a:r>
            <a:r>
              <a:rPr lang="en-ID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endParaRPr lang="en-ID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D03E9C-8616-772F-D98C-E5E34154AC0D}"/>
              </a:ext>
            </a:extLst>
          </p:cNvPr>
          <p:cNvSpPr txBox="1">
            <a:spLocks/>
          </p:cNvSpPr>
          <p:nvPr/>
        </p:nvSpPr>
        <p:spPr>
          <a:xfrm>
            <a:off x="5679831" y="2492090"/>
            <a:ext cx="3739662" cy="3498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lnSpc>
                <a:spcPct val="110000"/>
              </a:lnSpc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D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erdiri</a:t>
            </a:r>
            <a:r>
              <a:rPr lang="en-ID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en-ID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indent="0">
              <a:lnSpc>
                <a:spcPct val="110000"/>
              </a:lnSpc>
              <a:buNone/>
            </a:pP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Path 1 : 1-2-9-10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indent="0">
              <a:lnSpc>
                <a:spcPct val="110000"/>
              </a:lnSpc>
              <a:buNone/>
            </a:pP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Path 2 : 1-2-3-4-9-10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indent="0">
              <a:lnSpc>
                <a:spcPct val="110000"/>
              </a:lnSpc>
              <a:buNone/>
            </a:pP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Path 3 : 1-2-3-4-5-9-10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indent="0">
              <a:lnSpc>
                <a:spcPct val="110000"/>
              </a:lnSpc>
              <a:buNone/>
            </a:pP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Path 4 : 1-2-3-4-5-6-9-10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indent="0">
              <a:lnSpc>
                <a:spcPct val="110000"/>
              </a:lnSpc>
              <a:buNone/>
            </a:pP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Path 5 : 1-2-3-4-5-6-7-9-10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indent="0">
              <a:lnSpc>
                <a:spcPct val="110000"/>
              </a:lnSpc>
              <a:spcAft>
                <a:spcPts val="800"/>
              </a:spcAft>
              <a:buNone/>
            </a:pP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Path 6 : 1-2-3-4-5-6-7-8-9-10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7F0AEA-A4F3-43DB-028E-3083FC373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160" y="2492090"/>
            <a:ext cx="1221469" cy="36511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9063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9DB4-AAEC-81CB-1BD3-EED6A43CD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434340"/>
            <a:ext cx="3154680" cy="891540"/>
          </a:xfrm>
        </p:spPr>
        <p:txBody>
          <a:bodyPr>
            <a:normAutofit/>
          </a:bodyPr>
          <a:lstStyle/>
          <a:p>
            <a:r>
              <a:rPr lang="en-US" sz="3600" dirty="0"/>
              <a:t>Load test</a:t>
            </a:r>
            <a:endParaRPr lang="en-ID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FE2C6-D4A2-B0B3-9634-AFB29CC50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8655" y="1520190"/>
            <a:ext cx="3945225" cy="4903470"/>
          </a:xfrm>
        </p:spPr>
        <p:txBody>
          <a:bodyPr>
            <a:noAutofit/>
          </a:bodyPr>
          <a:lstStyle/>
          <a:p>
            <a:pPr marL="342900" indent="-342900"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Thread User 10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Looping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sebanyak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</a:p>
          <a:p>
            <a:pPr marL="342900" indent="-342900"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Hasil yang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didapatkan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website juga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bekerja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ditandai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hijau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Aft>
                <a:spcPts val="800"/>
              </a:spcAft>
              <a:buFont typeface="Times New Roman" panose="02020603050405020304" pitchFamily="18" charset="0"/>
              <a:buChar char="-"/>
            </a:pPr>
            <a:endParaRPr lang="en-ID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Times New Roman" panose="02020603050405020304" pitchFamily="18" charset="0"/>
              <a:buChar char="-"/>
            </a:pPr>
            <a:endParaRPr lang="en-ID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8D3F31-47F1-629C-C645-E535497998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51" y="1423035"/>
            <a:ext cx="7138804" cy="4011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3572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9D32-CCC9-A451-35E7-98743BA58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467612"/>
            <a:ext cx="10058400" cy="1664208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pPr algn="ctr"/>
            <a:r>
              <a:rPr lang="en-US" dirty="0"/>
              <a:t>stress test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E0F2E-9B7E-707B-C188-E72B61ABB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131820"/>
            <a:ext cx="10052304" cy="1664208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lv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Stress Test,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memeriksa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menerima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traffic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luar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gunanaya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agar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/website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down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user yang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mengakses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/website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31314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9DB4-AAEC-81CB-1BD3-EED6A43CD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434340"/>
            <a:ext cx="3154680" cy="891540"/>
          </a:xfrm>
        </p:spPr>
        <p:txBody>
          <a:bodyPr>
            <a:normAutofit/>
          </a:bodyPr>
          <a:lstStyle/>
          <a:p>
            <a:r>
              <a:rPr lang="en-US" sz="3600" dirty="0"/>
              <a:t>stress test</a:t>
            </a:r>
            <a:endParaRPr lang="en-ID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FE2C6-D4A2-B0B3-9634-AFB29CC50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43900" y="1520190"/>
            <a:ext cx="3649980" cy="4834890"/>
          </a:xfrm>
        </p:spPr>
        <p:txBody>
          <a:bodyPr>
            <a:noAutofit/>
          </a:bodyPr>
          <a:lstStyle/>
          <a:p>
            <a:pPr marL="342900" indent="-342900"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ID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Buatlah</a:t>
            </a:r>
            <a:r>
              <a:rPr lang="en-ID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 Thread </a:t>
            </a:r>
            <a:r>
              <a:rPr lang="en-ID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ID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berikan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Stress Test, dan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masukkan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ketentuannya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Threads User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sebanyak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20, Ramp Up Period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sebanyak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20 dan Looping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sebanyak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1.</a:t>
            </a:r>
          </a:p>
          <a:p>
            <a:pPr marL="342900" lvl="0" indent="-342900">
              <a:spcAft>
                <a:spcPts val="800"/>
              </a:spcAft>
              <a:buFont typeface="Times New Roman" panose="02020603050405020304" pitchFamily="18" charset="0"/>
              <a:buChar char="-"/>
            </a:pPr>
            <a:endParaRPr lang="en-ID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CAFB4-120E-D04E-5ED5-F58A787407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30" y="1325324"/>
            <a:ext cx="7486630" cy="4207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8603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9DB4-AAEC-81CB-1BD3-EED6A43CD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434340"/>
            <a:ext cx="3154680" cy="891540"/>
          </a:xfrm>
        </p:spPr>
        <p:txBody>
          <a:bodyPr>
            <a:normAutofit/>
          </a:bodyPr>
          <a:lstStyle/>
          <a:p>
            <a:r>
              <a:rPr lang="en-US" sz="3600" dirty="0"/>
              <a:t>stress test</a:t>
            </a:r>
            <a:endParaRPr lang="en-ID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FE2C6-D4A2-B0B3-9634-AFB29CC50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43900" y="1520190"/>
            <a:ext cx="3649980" cy="4834890"/>
          </a:xfrm>
        </p:spPr>
        <p:txBody>
          <a:bodyPr>
            <a:noAutofit/>
          </a:bodyPr>
          <a:lstStyle/>
          <a:p>
            <a:pPr marL="342900" indent="-342900"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ID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ID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</a:rPr>
              <a:t>kanan</a:t>
            </a:r>
            <a:r>
              <a:rPr lang="en-ID" sz="2000" dirty="0">
                <a:effectLst/>
                <a:ea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</a:rPr>
              <a:t>pilih</a:t>
            </a:r>
            <a:r>
              <a:rPr lang="en-ID" sz="2000" dirty="0">
                <a:effectLst/>
                <a:ea typeface="Times New Roman" panose="02020603050405020304" pitchFamily="18" charset="0"/>
              </a:rPr>
              <a:t> Add &gt; Sampler &gt; HTTP Request. Masukkan </a:t>
            </a:r>
            <a:r>
              <a:rPr lang="en-ID" sz="2000" dirty="0" err="1">
                <a:effectLst/>
                <a:ea typeface="Times New Roman" panose="02020603050405020304" pitchFamily="18" charset="0"/>
              </a:rPr>
              <a:t>alamat</a:t>
            </a:r>
            <a:r>
              <a:rPr lang="en-ID" sz="2000" dirty="0">
                <a:effectLst/>
                <a:ea typeface="Times New Roman" panose="02020603050405020304" pitchFamily="18" charset="0"/>
              </a:rPr>
              <a:t> website yang </a:t>
            </a:r>
            <a:r>
              <a:rPr lang="en-ID" sz="2000" dirty="0" err="1">
                <a:effectLst/>
                <a:ea typeface="Times New Roman" panose="02020603050405020304" pitchFamily="18" charset="0"/>
              </a:rPr>
              <a:t>akan</a:t>
            </a:r>
            <a:r>
              <a:rPr lang="en-ID" sz="2000" dirty="0">
                <a:effectLst/>
                <a:ea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</a:rPr>
              <a:t>diuji</a:t>
            </a:r>
            <a:r>
              <a:rPr lang="en-ID" sz="2000" dirty="0">
                <a:effectLst/>
                <a:ea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</a:rPr>
              <a:t>yaitu</a:t>
            </a:r>
            <a:r>
              <a:rPr lang="en-ID" sz="2000" dirty="0">
                <a:effectLst/>
                <a:ea typeface="Times New Roman" panose="02020603050405020304" pitchFamily="18" charset="0"/>
              </a:rPr>
              <a:t> </a:t>
            </a:r>
            <a:r>
              <a:rPr lang="en-ID" sz="2000" u="sng" dirty="0">
                <a:effectLst/>
                <a:ea typeface="Times New Roman" panose="02020603050405020304" pitchFamily="18" charset="0"/>
              </a:rPr>
              <a:t>brembrem.com </a:t>
            </a:r>
            <a:r>
              <a:rPr lang="en-ID" sz="2000" dirty="0" err="1">
                <a:effectLst/>
                <a:ea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ea typeface="Times New Roman" panose="02020603050405020304" pitchFamily="18" charset="0"/>
              </a:rPr>
              <a:t> path “/” </a:t>
            </a:r>
            <a:r>
              <a:rPr lang="en-ID" sz="2000" dirty="0" err="1">
                <a:effectLst/>
                <a:ea typeface="Times New Roman" panose="02020603050405020304" pitchFamily="18" charset="0"/>
              </a:rPr>
              <a:t>karena</a:t>
            </a:r>
            <a:r>
              <a:rPr lang="en-ID" sz="2000" dirty="0">
                <a:effectLst/>
                <a:ea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</a:rPr>
              <a:t>kita</a:t>
            </a:r>
            <a:r>
              <a:rPr lang="en-ID" sz="2000" dirty="0">
                <a:effectLst/>
                <a:ea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</a:rPr>
              <a:t>akan</a:t>
            </a:r>
            <a:r>
              <a:rPr lang="en-ID" sz="2000" dirty="0">
                <a:effectLst/>
                <a:ea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</a:rPr>
              <a:t>mengujikan</a:t>
            </a:r>
            <a:r>
              <a:rPr lang="en-ID" sz="2000" dirty="0">
                <a:effectLst/>
                <a:ea typeface="Times New Roman" panose="02020603050405020304" pitchFamily="18" charset="0"/>
              </a:rPr>
              <a:t> Bagian Homepage Website.</a:t>
            </a:r>
            <a:endParaRPr lang="en-ID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800"/>
              </a:spcAft>
              <a:buFont typeface="Times New Roman" panose="02020603050405020304" pitchFamily="18" charset="0"/>
              <a:buChar char="-"/>
            </a:pPr>
            <a:endParaRPr lang="en-ID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36234A-045D-A5D7-242E-C9268C09D7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" y="1417388"/>
            <a:ext cx="7688602" cy="43204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2309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9DB4-AAEC-81CB-1BD3-EED6A43CD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434340"/>
            <a:ext cx="3154680" cy="891540"/>
          </a:xfrm>
        </p:spPr>
        <p:txBody>
          <a:bodyPr>
            <a:normAutofit/>
          </a:bodyPr>
          <a:lstStyle/>
          <a:p>
            <a:r>
              <a:rPr lang="en-US" sz="3600" dirty="0"/>
              <a:t>stress test</a:t>
            </a:r>
            <a:endParaRPr lang="en-ID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FE2C6-D4A2-B0B3-9634-AFB29CC50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98180" y="1520190"/>
            <a:ext cx="3695700" cy="4834890"/>
          </a:xfrm>
        </p:spPr>
        <p:txBody>
          <a:bodyPr>
            <a:noAutofit/>
          </a:bodyPr>
          <a:lstStyle/>
          <a:p>
            <a:pPr marL="342900" indent="-342900"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ID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ID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</a:rPr>
              <a:t>kanan</a:t>
            </a:r>
            <a:r>
              <a:rPr lang="en-ID" sz="2000" dirty="0">
                <a:effectLst/>
                <a:ea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</a:rPr>
              <a:t>pilih</a:t>
            </a:r>
            <a:r>
              <a:rPr lang="en-ID" sz="2000" dirty="0">
                <a:effectLst/>
                <a:ea typeface="Times New Roman" panose="02020603050405020304" pitchFamily="18" charset="0"/>
              </a:rPr>
              <a:t> Add &gt; Listener &gt; View result in Table </a:t>
            </a:r>
            <a:r>
              <a:rPr lang="en-ID" sz="2000" dirty="0" err="1">
                <a:effectLst/>
                <a:ea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ea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</a:rPr>
              <a:t>melihat</a:t>
            </a:r>
            <a:r>
              <a:rPr lang="en-ID" sz="2000" dirty="0">
                <a:effectLst/>
                <a:ea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</a:rPr>
              <a:t>hasil</a:t>
            </a:r>
            <a:r>
              <a:rPr lang="en-ID" sz="2000" dirty="0">
                <a:effectLst/>
                <a:ea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</a:rPr>
              <a:t>pengujian</a:t>
            </a:r>
            <a:r>
              <a:rPr lang="en-ID" sz="2000" dirty="0">
                <a:effectLst/>
                <a:ea typeface="Times New Roman" panose="02020603050405020304" pitchFamily="18" charset="0"/>
              </a:rPr>
              <a:t>. </a:t>
            </a:r>
            <a:r>
              <a:rPr lang="en-ID" sz="2000" dirty="0" err="1">
                <a:effectLst/>
                <a:ea typeface="Times New Roman" panose="02020603050405020304" pitchFamily="18" charset="0"/>
              </a:rPr>
              <a:t>Klik</a:t>
            </a:r>
            <a:r>
              <a:rPr lang="en-ID" sz="2000" dirty="0">
                <a:effectLst/>
                <a:ea typeface="Times New Roman" panose="02020603050405020304" pitchFamily="18" charset="0"/>
              </a:rPr>
              <a:t> Start.</a:t>
            </a:r>
          </a:p>
          <a:p>
            <a:pPr marL="342900" indent="-342900"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Dan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didapatkan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webiste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bekerja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Threads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usernya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20 dan Rand up period 20.</a:t>
            </a:r>
          </a:p>
          <a:p>
            <a:pPr marL="342900" indent="-342900">
              <a:spcAft>
                <a:spcPts val="800"/>
              </a:spcAft>
              <a:buFont typeface="Times New Roman" panose="02020603050405020304" pitchFamily="18" charset="0"/>
              <a:buChar char="-"/>
            </a:pPr>
            <a:endParaRPr lang="en-ID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800"/>
              </a:spcAft>
              <a:buFont typeface="Times New Roman" panose="02020603050405020304" pitchFamily="18" charset="0"/>
              <a:buChar char="-"/>
            </a:pPr>
            <a:endParaRPr lang="en-ID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F5CB8-F026-10F3-6A2B-F33F8A9F42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7" y="1491728"/>
            <a:ext cx="7148624" cy="4017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77973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9DB4-AAEC-81CB-1BD3-EED6A43CD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434340"/>
            <a:ext cx="3154680" cy="891540"/>
          </a:xfrm>
        </p:spPr>
        <p:txBody>
          <a:bodyPr>
            <a:normAutofit/>
          </a:bodyPr>
          <a:lstStyle/>
          <a:p>
            <a:r>
              <a:rPr lang="en-US" sz="3600" dirty="0"/>
              <a:t>stress test</a:t>
            </a:r>
            <a:endParaRPr lang="en-ID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FE2C6-D4A2-B0B3-9634-AFB29CC50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98180" y="1520190"/>
            <a:ext cx="3695700" cy="4903470"/>
          </a:xfrm>
        </p:spPr>
        <p:txBody>
          <a:bodyPr>
            <a:noAutofit/>
          </a:bodyPr>
          <a:lstStyle/>
          <a:p>
            <a:pPr marL="342900" indent="-342900"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Stress test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Add &gt; Assertions &gt; Response Assertion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response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Aseertion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website. </a:t>
            </a:r>
          </a:p>
          <a:p>
            <a:pPr marL="342900" indent="-342900"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Tambahkan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Patterns to text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sebanyak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200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stress test,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bekerja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200 response Assertion.</a:t>
            </a:r>
          </a:p>
          <a:p>
            <a:pPr marL="342900" indent="-342900">
              <a:spcAft>
                <a:spcPts val="800"/>
              </a:spcAft>
              <a:buFont typeface="Times New Roman" panose="02020603050405020304" pitchFamily="18" charset="0"/>
              <a:buChar char="-"/>
            </a:pPr>
            <a:endParaRPr lang="en-ID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800"/>
              </a:spcAft>
              <a:buFont typeface="Times New Roman" panose="02020603050405020304" pitchFamily="18" charset="0"/>
              <a:buChar char="-"/>
            </a:pPr>
            <a:endParaRPr lang="en-ID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01481C-D9ED-74DB-0206-0D0784DFF7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73" y="1325880"/>
            <a:ext cx="7402562" cy="4160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5094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9DB4-AAEC-81CB-1BD3-EED6A43CD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434340"/>
            <a:ext cx="3154680" cy="891540"/>
          </a:xfrm>
        </p:spPr>
        <p:txBody>
          <a:bodyPr>
            <a:normAutofit/>
          </a:bodyPr>
          <a:lstStyle/>
          <a:p>
            <a:r>
              <a:rPr lang="en-US" sz="3600" dirty="0"/>
              <a:t>stress test</a:t>
            </a:r>
            <a:endParaRPr lang="en-ID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FE2C6-D4A2-B0B3-9634-AFB29CC50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98180" y="1520190"/>
            <a:ext cx="3695700" cy="4903470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Hasilnya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bekerja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response 200.</a:t>
            </a:r>
          </a:p>
          <a:p>
            <a:pPr marL="342900" indent="-342900"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Jika Patterns to Text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ditambahkan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201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melewati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2900" indent="-342900"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bekerja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marL="342900" indent="-342900">
              <a:spcAft>
                <a:spcPts val="800"/>
              </a:spcAft>
              <a:buFont typeface="Times New Roman" panose="02020603050405020304" pitchFamily="18" charset="0"/>
              <a:buChar char="-"/>
            </a:pPr>
            <a:endParaRPr lang="en-ID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800"/>
              </a:spcAft>
              <a:buFont typeface="Times New Roman" panose="02020603050405020304" pitchFamily="18" charset="0"/>
              <a:buChar char="-"/>
            </a:pPr>
            <a:endParaRPr lang="en-ID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E34D91-F302-954B-A426-98047976F7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19" y="1520190"/>
            <a:ext cx="7505010" cy="4217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33801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9DB4-AAEC-81CB-1BD3-EED6A43CD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434340"/>
            <a:ext cx="3154680" cy="891540"/>
          </a:xfrm>
        </p:spPr>
        <p:txBody>
          <a:bodyPr>
            <a:normAutofit/>
          </a:bodyPr>
          <a:lstStyle/>
          <a:p>
            <a:r>
              <a:rPr lang="en-US" sz="3600" dirty="0"/>
              <a:t>stress test</a:t>
            </a:r>
            <a:endParaRPr lang="en-ID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FE2C6-D4A2-B0B3-9634-AFB29CC50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21040" y="1520190"/>
            <a:ext cx="3672840" cy="4972050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Hasilnya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menjalankan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response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sebanyak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201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ditandai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merah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disamping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maksimal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response yang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ditampung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200.</a:t>
            </a:r>
          </a:p>
          <a:p>
            <a:pPr marL="342900" indent="-342900">
              <a:spcAft>
                <a:spcPts val="800"/>
              </a:spcAft>
              <a:buFont typeface="Times New Roman" panose="02020603050405020304" pitchFamily="18" charset="0"/>
              <a:buChar char="-"/>
            </a:pPr>
            <a:endParaRPr lang="en-ID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800"/>
              </a:spcAft>
              <a:buFont typeface="Times New Roman" panose="02020603050405020304" pitchFamily="18" charset="0"/>
              <a:buChar char="-"/>
            </a:pPr>
            <a:endParaRPr lang="en-ID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773915-41F1-0006-3754-A65A705BE6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39" y="1520190"/>
            <a:ext cx="7385734" cy="4150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58913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9DB4-AAEC-81CB-1BD3-EED6A43CD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434340"/>
            <a:ext cx="3154680" cy="891540"/>
          </a:xfrm>
        </p:spPr>
        <p:txBody>
          <a:bodyPr>
            <a:normAutofit/>
          </a:bodyPr>
          <a:lstStyle/>
          <a:p>
            <a:r>
              <a:rPr lang="en-US" sz="3600" dirty="0"/>
              <a:t>stress test</a:t>
            </a:r>
            <a:endParaRPr lang="en-ID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FE2C6-D4A2-B0B3-9634-AFB29CC50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98180" y="1520190"/>
            <a:ext cx="3695700" cy="4994910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HTTP request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Add &gt; Sampler &gt; HTTP request.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mengujikan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Home Website.</a:t>
            </a:r>
          </a:p>
          <a:p>
            <a:pPr marL="342900" indent="-342900">
              <a:spcAft>
                <a:spcPts val="800"/>
              </a:spcAft>
              <a:buFont typeface="Times New Roman" panose="02020603050405020304" pitchFamily="18" charset="0"/>
              <a:buChar char="-"/>
            </a:pPr>
            <a:endParaRPr lang="en-ID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800"/>
              </a:spcAft>
              <a:buFont typeface="Times New Roman" panose="02020603050405020304" pitchFamily="18" charset="0"/>
              <a:buChar char="-"/>
            </a:pPr>
            <a:endParaRPr lang="en-ID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879B45-E886-1233-E423-7281A9D677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71" y="1449704"/>
            <a:ext cx="7304975" cy="4105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65913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9DB4-AAEC-81CB-1BD3-EED6A43CD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434340"/>
            <a:ext cx="3154680" cy="891540"/>
          </a:xfrm>
        </p:spPr>
        <p:txBody>
          <a:bodyPr>
            <a:normAutofit/>
          </a:bodyPr>
          <a:lstStyle/>
          <a:p>
            <a:r>
              <a:rPr lang="en-US" sz="3600" dirty="0"/>
              <a:t>stress test</a:t>
            </a:r>
            <a:endParaRPr lang="en-ID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FE2C6-D4A2-B0B3-9634-AFB29CC50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79130" y="1394460"/>
            <a:ext cx="3695700" cy="4994910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Add &gt; Listener &gt; View result Tree.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Start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Hasil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pada Home Website brembrem.com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bekerja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ditandai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hijau</a:t>
            </a:r>
            <a:endParaRPr lang="en-ID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800"/>
              </a:spcAft>
              <a:buFont typeface="Times New Roman" panose="02020603050405020304" pitchFamily="18" charset="0"/>
              <a:buChar char="-"/>
            </a:pPr>
            <a:endParaRPr lang="en-ID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800"/>
              </a:spcAft>
              <a:buFont typeface="Times New Roman" panose="02020603050405020304" pitchFamily="18" charset="0"/>
              <a:buChar char="-"/>
            </a:pPr>
            <a:endParaRPr lang="en-ID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F245D8-5DCA-AE2C-F729-158E0A29A4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0" y="1520190"/>
            <a:ext cx="7379653" cy="41468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927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0C9F1-05AE-22E9-69EE-A939EE71E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07592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+mn-lt"/>
              </a:rPr>
              <a:t>Tabel</a:t>
            </a:r>
            <a:r>
              <a:rPr lang="en-US" sz="3600" b="1" dirty="0">
                <a:latin typeface="+mn-lt"/>
              </a:rPr>
              <a:t> Jalur </a:t>
            </a:r>
            <a:r>
              <a:rPr lang="en-US" sz="3600" b="1" dirty="0" err="1">
                <a:latin typeface="+mn-lt"/>
              </a:rPr>
              <a:t>Bebas</a:t>
            </a:r>
            <a:r>
              <a:rPr lang="en-US" sz="3600" b="1" dirty="0">
                <a:latin typeface="+mn-lt"/>
              </a:rPr>
              <a:t> Path</a:t>
            </a:r>
            <a:endParaRPr lang="en-ID" sz="3600" b="1" dirty="0">
              <a:latin typeface="+mn-lt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275E191-C568-3C63-8AF6-B5051835A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567851"/>
              </p:ext>
            </p:extLst>
          </p:nvPr>
        </p:nvGraphicFramePr>
        <p:xfrm>
          <a:off x="1880555" y="2223869"/>
          <a:ext cx="8430890" cy="33082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0790">
                  <a:extLst>
                    <a:ext uri="{9D8B030D-6E8A-4147-A177-3AD203B41FA5}">
                      <a16:colId xmlns:a16="http://schemas.microsoft.com/office/drawing/2014/main" val="4282207895"/>
                    </a:ext>
                  </a:extLst>
                </a:gridCol>
                <a:gridCol w="790368">
                  <a:extLst>
                    <a:ext uri="{9D8B030D-6E8A-4147-A177-3AD203B41FA5}">
                      <a16:colId xmlns:a16="http://schemas.microsoft.com/office/drawing/2014/main" val="3758169049"/>
                    </a:ext>
                  </a:extLst>
                </a:gridCol>
                <a:gridCol w="789473">
                  <a:extLst>
                    <a:ext uri="{9D8B030D-6E8A-4147-A177-3AD203B41FA5}">
                      <a16:colId xmlns:a16="http://schemas.microsoft.com/office/drawing/2014/main" val="3016661463"/>
                    </a:ext>
                  </a:extLst>
                </a:gridCol>
                <a:gridCol w="790368">
                  <a:extLst>
                    <a:ext uri="{9D8B030D-6E8A-4147-A177-3AD203B41FA5}">
                      <a16:colId xmlns:a16="http://schemas.microsoft.com/office/drawing/2014/main" val="529899660"/>
                    </a:ext>
                  </a:extLst>
                </a:gridCol>
                <a:gridCol w="789473">
                  <a:extLst>
                    <a:ext uri="{9D8B030D-6E8A-4147-A177-3AD203B41FA5}">
                      <a16:colId xmlns:a16="http://schemas.microsoft.com/office/drawing/2014/main" val="852940475"/>
                    </a:ext>
                  </a:extLst>
                </a:gridCol>
                <a:gridCol w="790368">
                  <a:extLst>
                    <a:ext uri="{9D8B030D-6E8A-4147-A177-3AD203B41FA5}">
                      <a16:colId xmlns:a16="http://schemas.microsoft.com/office/drawing/2014/main" val="1028524757"/>
                    </a:ext>
                  </a:extLst>
                </a:gridCol>
                <a:gridCol w="789473">
                  <a:extLst>
                    <a:ext uri="{9D8B030D-6E8A-4147-A177-3AD203B41FA5}">
                      <a16:colId xmlns:a16="http://schemas.microsoft.com/office/drawing/2014/main" val="3783349400"/>
                    </a:ext>
                  </a:extLst>
                </a:gridCol>
                <a:gridCol w="790368">
                  <a:extLst>
                    <a:ext uri="{9D8B030D-6E8A-4147-A177-3AD203B41FA5}">
                      <a16:colId xmlns:a16="http://schemas.microsoft.com/office/drawing/2014/main" val="2745680284"/>
                    </a:ext>
                  </a:extLst>
                </a:gridCol>
                <a:gridCol w="789473">
                  <a:extLst>
                    <a:ext uri="{9D8B030D-6E8A-4147-A177-3AD203B41FA5}">
                      <a16:colId xmlns:a16="http://schemas.microsoft.com/office/drawing/2014/main" val="746386798"/>
                    </a:ext>
                  </a:extLst>
                </a:gridCol>
                <a:gridCol w="790368">
                  <a:extLst>
                    <a:ext uri="{9D8B030D-6E8A-4147-A177-3AD203B41FA5}">
                      <a16:colId xmlns:a16="http://schemas.microsoft.com/office/drawing/2014/main" val="3002317154"/>
                    </a:ext>
                  </a:extLst>
                </a:gridCol>
                <a:gridCol w="790368">
                  <a:extLst>
                    <a:ext uri="{9D8B030D-6E8A-4147-A177-3AD203B41FA5}">
                      <a16:colId xmlns:a16="http://schemas.microsoft.com/office/drawing/2014/main" val="50810841"/>
                    </a:ext>
                  </a:extLst>
                </a:gridCol>
              </a:tblGrid>
              <a:tr h="3087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1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2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3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4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5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6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7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8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9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10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8108645"/>
                  </a:ext>
                </a:extLst>
              </a:tr>
              <a:tr h="2911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1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a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3790100"/>
                  </a:ext>
                </a:extLst>
              </a:tr>
              <a:tr h="3087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2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b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j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2636740"/>
                  </a:ext>
                </a:extLst>
              </a:tr>
              <a:tr h="2911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3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c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339927"/>
                  </a:ext>
                </a:extLst>
              </a:tr>
              <a:tr h="3087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4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d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k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11405094"/>
                  </a:ext>
                </a:extLst>
              </a:tr>
              <a:tr h="2911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5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e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l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9183204"/>
                  </a:ext>
                </a:extLst>
              </a:tr>
              <a:tr h="3087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6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 </a:t>
                      </a:r>
                      <a:endParaRPr lang="en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f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m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09132027"/>
                  </a:ext>
                </a:extLst>
              </a:tr>
              <a:tr h="2911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7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g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n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9143574"/>
                  </a:ext>
                </a:extLst>
              </a:tr>
              <a:tr h="3087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8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h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4697928"/>
                  </a:ext>
                </a:extLst>
              </a:tr>
              <a:tr h="2911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9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i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33185372"/>
                  </a:ext>
                </a:extLst>
              </a:tr>
              <a:tr h="3087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10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 </a:t>
                      </a:r>
                      <a:endParaRPr lang="en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4888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5354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060F-AF24-B433-D4B6-8AB4F3E2F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370" y="1399032"/>
            <a:ext cx="10081260" cy="3094057"/>
          </a:xfrm>
        </p:spPr>
        <p:txBody>
          <a:bodyPr/>
          <a:lstStyle/>
          <a:p>
            <a:pPr algn="ctr"/>
            <a:r>
              <a:rPr lang="en-US" dirty="0" err="1"/>
              <a:t>Terimakasih</a:t>
            </a:r>
            <a:endParaRPr lang="en-ID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5B32092-5996-3647-A309-F2DC8F26ED4B}"/>
              </a:ext>
            </a:extLst>
          </p:cNvPr>
          <p:cNvSpPr txBox="1">
            <a:spLocks/>
          </p:cNvSpPr>
          <p:nvPr/>
        </p:nvSpPr>
        <p:spPr>
          <a:xfrm>
            <a:off x="2766061" y="4672103"/>
            <a:ext cx="6517506" cy="10886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/>
              <a:t>Hikmatuz Zahra</a:t>
            </a:r>
          </a:p>
          <a:p>
            <a:pPr algn="ctr"/>
            <a:r>
              <a:rPr lang="en-US" b="1"/>
              <a:t>(2000018180)</a:t>
            </a:r>
          </a:p>
          <a:p>
            <a:pPr algn="ctr"/>
            <a:r>
              <a:rPr lang="en-US" b="1"/>
              <a:t>Penjaminan Kualitas Perangkat Lunak Kelas B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193841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3684-381C-8977-E3D1-A00DD8BA1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774" y="890954"/>
            <a:ext cx="9314688" cy="370390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D" sz="5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ID" sz="5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Manual </a:t>
            </a:r>
            <a:br>
              <a:rPr lang="en-ID" sz="5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D" sz="5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D" sz="54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Boundary Value Analysis</a:t>
            </a:r>
            <a:r>
              <a:rPr lang="en-ID" sz="5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54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Decision Table Testing)</a:t>
            </a:r>
            <a:endParaRPr lang="en-ID" sz="5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3B8ED-48E4-96EE-1E70-FABC4458E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>
            <a:normAutofit/>
          </a:bodyPr>
          <a:lstStyle/>
          <a:p>
            <a:pPr marL="457200" indent="-457200">
              <a:buAutoNum type="alphaUcPeriod"/>
            </a:pPr>
            <a:r>
              <a:rPr lang="en-US" sz="2400" dirty="0"/>
              <a:t>PENGUJIAN WHITE BOX</a:t>
            </a:r>
          </a:p>
          <a:p>
            <a:pPr marL="457200" indent="-457200">
              <a:buAutoNum type="alphaUcPeriod"/>
            </a:pPr>
            <a:r>
              <a:rPr lang="en-US" sz="2400" dirty="0"/>
              <a:t>PENGUJIAN BLACK BOX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685415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6366A-0534-43EB-4C64-4BB79435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330569"/>
          </a:xfrm>
        </p:spPr>
        <p:txBody>
          <a:bodyPr/>
          <a:lstStyle/>
          <a:p>
            <a:r>
              <a:rPr lang="en-US" dirty="0" err="1"/>
              <a:t>Pengujian</a:t>
            </a:r>
            <a:r>
              <a:rPr lang="en-US" dirty="0"/>
              <a:t> white box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2AB4F-9571-713E-5D22-583524F22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53400" y="2431366"/>
            <a:ext cx="3200400" cy="3297702"/>
          </a:xfrm>
        </p:spPr>
        <p:txBody>
          <a:bodyPr>
            <a:norm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Hasil Uji White Box </a:t>
            </a:r>
            <a:r>
              <a:rPr lang="en-ID" sz="1800" dirty="0" err="1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ID" sz="18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Perhitungan</a:t>
            </a:r>
            <a:r>
              <a:rPr lang="en-ID" sz="18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Independent Path:</a:t>
            </a:r>
            <a:endParaRPr lang="en-ID" sz="1800" dirty="0">
              <a:solidFill>
                <a:schemeClr val="accent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D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V(G) = E – N + 2</a:t>
            </a:r>
            <a:endParaRPr lang="en-ID" sz="1800" b="1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V(G) = 14-10+2 = </a:t>
            </a:r>
            <a:r>
              <a:rPr lang="en-ID" sz="18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 path</a:t>
            </a:r>
          </a:p>
          <a:p>
            <a:endParaRPr lang="en-ID" sz="1800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6ACAF7D-DD10-2E3C-DC6B-7D106F2BE3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572621"/>
              </p:ext>
            </p:extLst>
          </p:nvPr>
        </p:nvGraphicFramePr>
        <p:xfrm>
          <a:off x="441960" y="685800"/>
          <a:ext cx="7711440" cy="56160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0053">
                  <a:extLst>
                    <a:ext uri="{9D8B030D-6E8A-4147-A177-3AD203B41FA5}">
                      <a16:colId xmlns:a16="http://schemas.microsoft.com/office/drawing/2014/main" val="1153257114"/>
                    </a:ext>
                  </a:extLst>
                </a:gridCol>
                <a:gridCol w="774340">
                  <a:extLst>
                    <a:ext uri="{9D8B030D-6E8A-4147-A177-3AD203B41FA5}">
                      <a16:colId xmlns:a16="http://schemas.microsoft.com/office/drawing/2014/main" val="1594409349"/>
                    </a:ext>
                  </a:extLst>
                </a:gridCol>
                <a:gridCol w="3282515">
                  <a:extLst>
                    <a:ext uri="{9D8B030D-6E8A-4147-A177-3AD203B41FA5}">
                      <a16:colId xmlns:a16="http://schemas.microsoft.com/office/drawing/2014/main" val="194259173"/>
                    </a:ext>
                  </a:extLst>
                </a:gridCol>
                <a:gridCol w="1057396">
                  <a:extLst>
                    <a:ext uri="{9D8B030D-6E8A-4147-A177-3AD203B41FA5}">
                      <a16:colId xmlns:a16="http://schemas.microsoft.com/office/drawing/2014/main" val="2329552687"/>
                    </a:ext>
                  </a:extLst>
                </a:gridCol>
                <a:gridCol w="890492">
                  <a:extLst>
                    <a:ext uri="{9D8B030D-6E8A-4147-A177-3AD203B41FA5}">
                      <a16:colId xmlns:a16="http://schemas.microsoft.com/office/drawing/2014/main" val="1211197001"/>
                    </a:ext>
                  </a:extLst>
                </a:gridCol>
                <a:gridCol w="1056644">
                  <a:extLst>
                    <a:ext uri="{9D8B030D-6E8A-4147-A177-3AD203B41FA5}">
                      <a16:colId xmlns:a16="http://schemas.microsoft.com/office/drawing/2014/main" val="1388228649"/>
                    </a:ext>
                  </a:extLst>
                </a:gridCol>
              </a:tblGrid>
              <a:tr h="454021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>
                          <a:effectLst/>
                        </a:rPr>
                        <a:t>Path</a:t>
                      </a:r>
                      <a:endParaRPr lang="en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72" marR="58472" marT="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>
                          <a:effectLst/>
                        </a:rPr>
                        <a:t>Skenario</a:t>
                      </a:r>
                      <a:endParaRPr lang="en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72" marR="584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>
                          <a:effectLst/>
                        </a:rPr>
                        <a:t>Harapan Hasil</a:t>
                      </a:r>
                      <a:endParaRPr lang="en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72" marR="584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>
                          <a:effectLst/>
                        </a:rPr>
                        <a:t>Hasil</a:t>
                      </a:r>
                      <a:endParaRPr lang="en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72" marR="584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>
                          <a:effectLst/>
                        </a:rPr>
                        <a:t>Kesimpulan</a:t>
                      </a:r>
                      <a:endParaRPr lang="en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72" marR="58472" marT="0" marB="0" anchor="ctr"/>
                </a:tc>
                <a:extLst>
                  <a:ext uri="{0D108BD9-81ED-4DB2-BD59-A6C34878D82A}">
                    <a16:rowId xmlns:a16="http://schemas.microsoft.com/office/drawing/2014/main" val="808020837"/>
                  </a:ext>
                </a:extLst>
              </a:tr>
              <a:tr h="19223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>
                          <a:effectLst/>
                        </a:rPr>
                        <a:t>P1</a:t>
                      </a:r>
                      <a:endParaRPr lang="en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72" marR="584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>
                          <a:effectLst/>
                        </a:rPr>
                        <a:t>1-2-9-10</a:t>
                      </a:r>
                      <a:endParaRPr lang="en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72" marR="584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>
                          <a:effectLst/>
                        </a:rPr>
                        <a:t>1.Start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>
                          <a:effectLst/>
                        </a:rPr>
                        <a:t>2.Masuk Menu Pengaturan Profile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>
                          <a:effectLst/>
                        </a:rPr>
                        <a:t>3.Kosongkan semua Form Profile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>
                          <a:effectLst/>
                        </a:rPr>
                        <a:t>4.Klik Simpan Profile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>
                          <a:effectLst/>
                        </a:rPr>
                        <a:t>5.Profile berhasil tersimpan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>
                          <a:effectLst/>
                        </a:rPr>
                        <a:t>6.End</a:t>
                      </a:r>
                      <a:endParaRPr lang="en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72" marR="584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dirty="0" err="1">
                          <a:effectLst/>
                        </a:rPr>
                        <a:t>Gagal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72" marR="584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>
                          <a:effectLst/>
                        </a:rPr>
                        <a:t>Gagal </a:t>
                      </a:r>
                      <a:endParaRPr lang="en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72" marR="584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>
                          <a:effectLst/>
                        </a:rPr>
                        <a:t>Sukses</a:t>
                      </a:r>
                      <a:endParaRPr lang="en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72" marR="58472" marT="0" marB="0"/>
                </a:tc>
                <a:extLst>
                  <a:ext uri="{0D108BD9-81ED-4DB2-BD59-A6C34878D82A}">
                    <a16:rowId xmlns:a16="http://schemas.microsoft.com/office/drawing/2014/main" val="1026011558"/>
                  </a:ext>
                </a:extLst>
              </a:tr>
              <a:tr h="28560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>
                          <a:effectLst/>
                        </a:rPr>
                        <a:t>P2</a:t>
                      </a:r>
                      <a:endParaRPr lang="en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72" marR="584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>
                          <a:effectLst/>
                        </a:rPr>
                        <a:t>1-2-3-4-9-10</a:t>
                      </a:r>
                      <a:endParaRPr lang="en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72" marR="584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dirty="0">
                          <a:effectLst/>
                        </a:rPr>
                        <a:t>1.Start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dirty="0">
                          <a:effectLst/>
                        </a:rPr>
                        <a:t>2.Masuk Menu </a:t>
                      </a:r>
                      <a:r>
                        <a:rPr lang="en-ID" sz="1600" dirty="0" err="1">
                          <a:effectLst/>
                        </a:rPr>
                        <a:t>Pengaturan</a:t>
                      </a:r>
                      <a:r>
                        <a:rPr lang="en-ID" sz="1600" dirty="0">
                          <a:effectLst/>
                        </a:rPr>
                        <a:t> Profile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dirty="0">
                          <a:effectLst/>
                        </a:rPr>
                        <a:t>3.Isi form Nama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dirty="0">
                          <a:effectLst/>
                        </a:rPr>
                        <a:t>4.Isi form </a:t>
                      </a:r>
                      <a:r>
                        <a:rPr lang="en-ID" sz="1600" dirty="0" err="1">
                          <a:effectLst/>
                        </a:rPr>
                        <a:t>Nomor</a:t>
                      </a:r>
                      <a:r>
                        <a:rPr lang="en-ID" sz="1600" dirty="0">
                          <a:effectLst/>
                        </a:rPr>
                        <a:t> Handphone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dirty="0">
                          <a:effectLst/>
                        </a:rPr>
                        <a:t>5.Mengosongkan form </a:t>
                      </a:r>
                      <a:r>
                        <a:rPr lang="en-ID" sz="1600" dirty="0" err="1">
                          <a:effectLst/>
                        </a:rPr>
                        <a:t>gambar</a:t>
                      </a:r>
                      <a:r>
                        <a:rPr lang="en-ID" sz="1600" dirty="0">
                          <a:effectLst/>
                        </a:rPr>
                        <a:t>, </a:t>
                      </a:r>
                      <a:r>
                        <a:rPr lang="en-ID" sz="1600" dirty="0" err="1">
                          <a:effectLst/>
                        </a:rPr>
                        <a:t>tanggal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lahir</a:t>
                      </a:r>
                      <a:r>
                        <a:rPr lang="en-ID" sz="1600" dirty="0">
                          <a:effectLst/>
                        </a:rPr>
                        <a:t>, </a:t>
                      </a:r>
                      <a:r>
                        <a:rPr lang="en-ID" sz="1600" dirty="0" err="1">
                          <a:effectLst/>
                        </a:rPr>
                        <a:t>jenis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kelamin</a:t>
                      </a:r>
                      <a:endParaRPr lang="en-ID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dirty="0">
                          <a:effectLst/>
                        </a:rPr>
                        <a:t>6.Klik </a:t>
                      </a:r>
                      <a:r>
                        <a:rPr lang="en-ID" sz="1600" dirty="0" err="1">
                          <a:effectLst/>
                        </a:rPr>
                        <a:t>Simpan</a:t>
                      </a:r>
                      <a:r>
                        <a:rPr lang="en-ID" sz="1600" dirty="0">
                          <a:effectLst/>
                        </a:rPr>
                        <a:t> Profile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dirty="0">
                          <a:effectLst/>
                        </a:rPr>
                        <a:t>7.Profile </a:t>
                      </a:r>
                      <a:r>
                        <a:rPr lang="en-ID" sz="1600" dirty="0" err="1">
                          <a:effectLst/>
                        </a:rPr>
                        <a:t>berhasil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menyimpan</a:t>
                      </a:r>
                      <a:endParaRPr lang="en-ID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dirty="0">
                          <a:effectLst/>
                        </a:rPr>
                        <a:t>8..End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72" marR="584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dirty="0" err="1">
                          <a:effectLst/>
                        </a:rPr>
                        <a:t>Berhasil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72" marR="584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>
                          <a:effectLst/>
                        </a:rPr>
                        <a:t>Berhasil</a:t>
                      </a:r>
                      <a:endParaRPr lang="en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72" marR="584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dirty="0" err="1">
                          <a:effectLst/>
                        </a:rPr>
                        <a:t>Sukses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72" marR="58472" marT="0" marB="0"/>
                </a:tc>
                <a:extLst>
                  <a:ext uri="{0D108BD9-81ED-4DB2-BD59-A6C34878D82A}">
                    <a16:rowId xmlns:a16="http://schemas.microsoft.com/office/drawing/2014/main" val="1297237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48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6366A-0534-43EB-4C64-4BB79435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330569"/>
          </a:xfrm>
        </p:spPr>
        <p:txBody>
          <a:bodyPr/>
          <a:lstStyle/>
          <a:p>
            <a:r>
              <a:rPr lang="en-US" dirty="0" err="1"/>
              <a:t>Pengujian</a:t>
            </a:r>
            <a:r>
              <a:rPr lang="en-US" dirty="0"/>
              <a:t> white box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2AB4F-9571-713E-5D22-583524F22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53400" y="2431366"/>
            <a:ext cx="3200400" cy="3297702"/>
          </a:xfrm>
        </p:spPr>
        <p:txBody>
          <a:bodyPr>
            <a:norm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Hasil Uji White Box </a:t>
            </a:r>
            <a:r>
              <a:rPr lang="en-ID" sz="1800" dirty="0" err="1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ID" sz="18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Perhitungan</a:t>
            </a:r>
            <a:r>
              <a:rPr lang="en-ID" sz="18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Independent Path:</a:t>
            </a:r>
            <a:endParaRPr lang="en-ID" sz="1800" dirty="0">
              <a:solidFill>
                <a:schemeClr val="accent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D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V(G) = E – N + 2</a:t>
            </a:r>
            <a:endParaRPr lang="en-ID" sz="1800" b="1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V(G) = 14-10+2 = </a:t>
            </a:r>
            <a:r>
              <a:rPr lang="en-ID" sz="18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 path</a:t>
            </a:r>
          </a:p>
          <a:p>
            <a:endParaRPr lang="en-ID" sz="18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E610066-87F5-9E15-8073-736688C9E9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1938393"/>
              </p:ext>
            </p:extLst>
          </p:nvPr>
        </p:nvGraphicFramePr>
        <p:xfrm>
          <a:off x="441960" y="369575"/>
          <a:ext cx="7564901" cy="6118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2440">
                  <a:extLst>
                    <a:ext uri="{9D8B030D-6E8A-4147-A177-3AD203B41FA5}">
                      <a16:colId xmlns:a16="http://schemas.microsoft.com/office/drawing/2014/main" val="2530317014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841935106"/>
                    </a:ext>
                  </a:extLst>
                </a:gridCol>
                <a:gridCol w="3592275">
                  <a:extLst>
                    <a:ext uri="{9D8B030D-6E8A-4147-A177-3AD203B41FA5}">
                      <a16:colId xmlns:a16="http://schemas.microsoft.com/office/drawing/2014/main" val="1804333376"/>
                    </a:ext>
                  </a:extLst>
                </a:gridCol>
                <a:gridCol w="753270">
                  <a:extLst>
                    <a:ext uri="{9D8B030D-6E8A-4147-A177-3AD203B41FA5}">
                      <a16:colId xmlns:a16="http://schemas.microsoft.com/office/drawing/2014/main" val="3064268149"/>
                    </a:ext>
                  </a:extLst>
                </a:gridCol>
                <a:gridCol w="1035028">
                  <a:extLst>
                    <a:ext uri="{9D8B030D-6E8A-4147-A177-3AD203B41FA5}">
                      <a16:colId xmlns:a16="http://schemas.microsoft.com/office/drawing/2014/main" val="3371374558"/>
                    </a:ext>
                  </a:extLst>
                </a:gridCol>
                <a:gridCol w="891273">
                  <a:extLst>
                    <a:ext uri="{9D8B030D-6E8A-4147-A177-3AD203B41FA5}">
                      <a16:colId xmlns:a16="http://schemas.microsoft.com/office/drawing/2014/main" val="2118928970"/>
                    </a:ext>
                  </a:extLst>
                </a:gridCol>
              </a:tblGrid>
              <a:tr h="29376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</a:rPr>
                        <a:t>P3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46" marR="42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b="0" dirty="0">
                          <a:solidFill>
                            <a:schemeClr val="tx1"/>
                          </a:solidFill>
                          <a:effectLst/>
                        </a:rPr>
                        <a:t>1-2-3-4-5-9-10</a:t>
                      </a:r>
                      <a:endParaRPr lang="en-ID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46" marR="42646" marT="0" marB="0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b="0" dirty="0">
                          <a:solidFill>
                            <a:schemeClr val="tx1"/>
                          </a:solidFill>
                          <a:effectLst/>
                        </a:rPr>
                        <a:t>1.Masuk Menu </a:t>
                      </a:r>
                      <a:r>
                        <a:rPr lang="en-ID" sz="1400" b="0" dirty="0" err="1">
                          <a:solidFill>
                            <a:schemeClr val="tx1"/>
                          </a:solidFill>
                          <a:effectLst/>
                        </a:rPr>
                        <a:t>Pengaturan</a:t>
                      </a:r>
                      <a:r>
                        <a:rPr lang="en-ID" sz="1400" b="0" dirty="0">
                          <a:solidFill>
                            <a:schemeClr val="tx1"/>
                          </a:solidFill>
                          <a:effectLst/>
                        </a:rPr>
                        <a:t> Profile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b="0" dirty="0">
                          <a:solidFill>
                            <a:schemeClr val="tx1"/>
                          </a:solidFill>
                          <a:effectLst/>
                        </a:rPr>
                        <a:t>2.Isi form Nama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b="0" dirty="0">
                          <a:solidFill>
                            <a:schemeClr val="tx1"/>
                          </a:solidFill>
                          <a:effectLst/>
                        </a:rPr>
                        <a:t>3.Isi form </a:t>
                      </a:r>
                      <a:r>
                        <a:rPr lang="en-ID" sz="1400" b="0" dirty="0" err="1">
                          <a:solidFill>
                            <a:schemeClr val="tx1"/>
                          </a:solidFill>
                          <a:effectLst/>
                        </a:rPr>
                        <a:t>Nomor</a:t>
                      </a:r>
                      <a:r>
                        <a:rPr lang="en-ID" sz="1400" b="0" dirty="0">
                          <a:solidFill>
                            <a:schemeClr val="tx1"/>
                          </a:solidFill>
                          <a:effectLst/>
                        </a:rPr>
                        <a:t> Handphone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b="0" dirty="0">
                          <a:solidFill>
                            <a:schemeClr val="tx1"/>
                          </a:solidFill>
                          <a:effectLst/>
                        </a:rPr>
                        <a:t>4.Menambahkan </a:t>
                      </a:r>
                      <a:r>
                        <a:rPr lang="en-ID" sz="1400" b="0" dirty="0" err="1">
                          <a:solidFill>
                            <a:schemeClr val="tx1"/>
                          </a:solidFill>
                          <a:effectLst/>
                        </a:rPr>
                        <a:t>gambar</a:t>
                      </a:r>
                      <a:r>
                        <a:rPr lang="en-ID" sz="1400" b="0" dirty="0">
                          <a:solidFill>
                            <a:schemeClr val="tx1"/>
                          </a:solidFill>
                          <a:effectLst/>
                        </a:rPr>
                        <a:t> Profile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b="0" dirty="0">
                          <a:solidFill>
                            <a:schemeClr val="tx1"/>
                          </a:solidFill>
                          <a:effectLst/>
                        </a:rPr>
                        <a:t>5.Mengosongkan form </a:t>
                      </a:r>
                      <a:r>
                        <a:rPr lang="en-ID" sz="1400" b="0" dirty="0" err="1">
                          <a:solidFill>
                            <a:schemeClr val="tx1"/>
                          </a:solidFill>
                          <a:effectLst/>
                        </a:rPr>
                        <a:t>tanggal</a:t>
                      </a:r>
                      <a:r>
                        <a:rPr lang="en-ID" sz="14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400" b="0" dirty="0" err="1">
                          <a:solidFill>
                            <a:schemeClr val="tx1"/>
                          </a:solidFill>
                          <a:effectLst/>
                        </a:rPr>
                        <a:t>lahir</a:t>
                      </a:r>
                      <a:r>
                        <a:rPr lang="en-ID" sz="14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ID" sz="1400" b="0" dirty="0" err="1">
                          <a:solidFill>
                            <a:schemeClr val="tx1"/>
                          </a:solidFill>
                          <a:effectLst/>
                        </a:rPr>
                        <a:t>jenis</a:t>
                      </a:r>
                      <a:r>
                        <a:rPr lang="en-ID" sz="14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400" b="0" dirty="0" err="1">
                          <a:solidFill>
                            <a:schemeClr val="tx1"/>
                          </a:solidFill>
                          <a:effectLst/>
                        </a:rPr>
                        <a:t>kelamin</a:t>
                      </a:r>
                      <a:endParaRPr lang="en-ID" sz="14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b="0" dirty="0">
                          <a:solidFill>
                            <a:schemeClr val="tx1"/>
                          </a:solidFill>
                          <a:effectLst/>
                        </a:rPr>
                        <a:t>6.Klik </a:t>
                      </a:r>
                      <a:r>
                        <a:rPr lang="en-ID" sz="1400" b="0" dirty="0" err="1">
                          <a:solidFill>
                            <a:schemeClr val="tx1"/>
                          </a:solidFill>
                          <a:effectLst/>
                        </a:rPr>
                        <a:t>Simpan</a:t>
                      </a:r>
                      <a:r>
                        <a:rPr lang="en-ID" sz="1400" b="0" dirty="0">
                          <a:solidFill>
                            <a:schemeClr val="tx1"/>
                          </a:solidFill>
                          <a:effectLst/>
                        </a:rPr>
                        <a:t> Profile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b="0" dirty="0">
                          <a:solidFill>
                            <a:schemeClr val="tx1"/>
                          </a:solidFill>
                          <a:effectLst/>
                        </a:rPr>
                        <a:t>7.Profile </a:t>
                      </a:r>
                      <a:r>
                        <a:rPr lang="en-ID" sz="1400" b="0" dirty="0" err="1">
                          <a:solidFill>
                            <a:schemeClr val="tx1"/>
                          </a:solidFill>
                          <a:effectLst/>
                        </a:rPr>
                        <a:t>berhasil</a:t>
                      </a:r>
                      <a:r>
                        <a:rPr lang="en-ID" sz="14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400" b="0" dirty="0" err="1">
                          <a:solidFill>
                            <a:schemeClr val="tx1"/>
                          </a:solidFill>
                          <a:effectLst/>
                        </a:rPr>
                        <a:t>menyimpan</a:t>
                      </a:r>
                      <a:endParaRPr lang="en-ID" sz="14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b="0" dirty="0">
                          <a:solidFill>
                            <a:schemeClr val="tx1"/>
                          </a:solidFill>
                          <a:effectLst/>
                        </a:rPr>
                        <a:t>8..End</a:t>
                      </a:r>
                      <a:endParaRPr lang="en-ID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46" marR="42646" marT="0" marB="0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b="0" dirty="0" err="1">
                          <a:solidFill>
                            <a:schemeClr val="tx1"/>
                          </a:solidFill>
                          <a:effectLst/>
                        </a:rPr>
                        <a:t>Berhasil</a:t>
                      </a:r>
                      <a:endParaRPr lang="en-ID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46" marR="42646" marT="0" marB="0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b="0" dirty="0" err="1">
                          <a:solidFill>
                            <a:schemeClr val="tx1"/>
                          </a:solidFill>
                          <a:effectLst/>
                        </a:rPr>
                        <a:t>Berhasil</a:t>
                      </a:r>
                      <a:endParaRPr lang="en-ID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46" marR="42646" marT="0" marB="0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b="0" dirty="0" err="1">
                          <a:solidFill>
                            <a:schemeClr val="tx1"/>
                          </a:solidFill>
                          <a:effectLst/>
                        </a:rPr>
                        <a:t>Sukses</a:t>
                      </a:r>
                      <a:endParaRPr lang="en-ID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46" marR="42646" marT="0" marB="0"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953985"/>
                  </a:ext>
                </a:extLst>
              </a:tr>
              <a:tr h="31811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</a:rPr>
                        <a:t>P4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46" marR="42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</a:rPr>
                        <a:t>1-2-3-4-5-6-9-10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46" marR="42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effectLst/>
                        </a:rPr>
                        <a:t>1.Masuk Menu </a:t>
                      </a:r>
                      <a:r>
                        <a:rPr lang="en-ID" sz="1400" dirty="0" err="1">
                          <a:effectLst/>
                        </a:rPr>
                        <a:t>Pengaturan</a:t>
                      </a:r>
                      <a:r>
                        <a:rPr lang="en-ID" sz="1400" dirty="0">
                          <a:effectLst/>
                        </a:rPr>
                        <a:t> Profile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effectLst/>
                        </a:rPr>
                        <a:t>2.Isi form Nama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effectLst/>
                        </a:rPr>
                        <a:t>3.Isi form </a:t>
                      </a:r>
                      <a:r>
                        <a:rPr lang="en-ID" sz="1400" dirty="0" err="1">
                          <a:effectLst/>
                        </a:rPr>
                        <a:t>Nomor</a:t>
                      </a:r>
                      <a:r>
                        <a:rPr lang="en-ID" sz="1400" dirty="0">
                          <a:effectLst/>
                        </a:rPr>
                        <a:t> Handphone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effectLst/>
                        </a:rPr>
                        <a:t>4.Menambahkan </a:t>
                      </a:r>
                      <a:r>
                        <a:rPr lang="en-ID" sz="1400" dirty="0" err="1">
                          <a:effectLst/>
                        </a:rPr>
                        <a:t>gambar</a:t>
                      </a:r>
                      <a:r>
                        <a:rPr lang="en-ID" sz="1400" dirty="0">
                          <a:effectLst/>
                        </a:rPr>
                        <a:t> Profile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effectLst/>
                        </a:rPr>
                        <a:t>5.Isi form </a:t>
                      </a:r>
                      <a:r>
                        <a:rPr lang="en-ID" sz="1400" dirty="0" err="1">
                          <a:effectLst/>
                        </a:rPr>
                        <a:t>tanggal</a:t>
                      </a:r>
                      <a:r>
                        <a:rPr lang="en-ID" sz="1400" dirty="0">
                          <a:effectLst/>
                        </a:rPr>
                        <a:t> </a:t>
                      </a:r>
                      <a:r>
                        <a:rPr lang="en-ID" sz="1400" dirty="0" err="1">
                          <a:effectLst/>
                        </a:rPr>
                        <a:t>lahir</a:t>
                      </a:r>
                      <a:endParaRPr lang="en-ID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effectLst/>
                        </a:rPr>
                        <a:t>6.Mengosongkan form </a:t>
                      </a:r>
                      <a:r>
                        <a:rPr lang="en-ID" sz="1400" dirty="0" err="1">
                          <a:effectLst/>
                        </a:rPr>
                        <a:t>jenis</a:t>
                      </a:r>
                      <a:r>
                        <a:rPr lang="en-ID" sz="1400" dirty="0">
                          <a:effectLst/>
                        </a:rPr>
                        <a:t> </a:t>
                      </a:r>
                      <a:r>
                        <a:rPr lang="en-ID" sz="1400" dirty="0" err="1">
                          <a:effectLst/>
                        </a:rPr>
                        <a:t>kelamin</a:t>
                      </a:r>
                      <a:endParaRPr lang="en-ID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effectLst/>
                        </a:rPr>
                        <a:t>7.Klik </a:t>
                      </a:r>
                      <a:r>
                        <a:rPr lang="en-ID" sz="1400" dirty="0" err="1">
                          <a:effectLst/>
                        </a:rPr>
                        <a:t>Simpan</a:t>
                      </a:r>
                      <a:r>
                        <a:rPr lang="en-ID" sz="1400" dirty="0">
                          <a:effectLst/>
                        </a:rPr>
                        <a:t> Profile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effectLst/>
                        </a:rPr>
                        <a:t>8.Profile </a:t>
                      </a:r>
                      <a:r>
                        <a:rPr lang="en-ID" sz="1400" dirty="0" err="1">
                          <a:effectLst/>
                        </a:rPr>
                        <a:t>berhasil</a:t>
                      </a:r>
                      <a:r>
                        <a:rPr lang="en-ID" sz="1400" dirty="0">
                          <a:effectLst/>
                        </a:rPr>
                        <a:t> </a:t>
                      </a:r>
                      <a:r>
                        <a:rPr lang="en-ID" sz="1400" dirty="0" err="1">
                          <a:effectLst/>
                        </a:rPr>
                        <a:t>menyimpan</a:t>
                      </a:r>
                      <a:endParaRPr lang="en-ID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effectLst/>
                        </a:rPr>
                        <a:t>9..End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46" marR="426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</a:rPr>
                        <a:t>Berhasil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46" marR="426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 err="1">
                          <a:effectLst/>
                        </a:rPr>
                        <a:t>Berhasil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46" marR="426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 err="1">
                          <a:effectLst/>
                        </a:rPr>
                        <a:t>Sukses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46" marR="42646" marT="0" marB="0"/>
                </a:tc>
                <a:extLst>
                  <a:ext uri="{0D108BD9-81ED-4DB2-BD59-A6C34878D82A}">
                    <a16:rowId xmlns:a16="http://schemas.microsoft.com/office/drawing/2014/main" val="3021470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84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6366A-0534-43EB-4C64-4BB79435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330569"/>
          </a:xfrm>
        </p:spPr>
        <p:txBody>
          <a:bodyPr/>
          <a:lstStyle/>
          <a:p>
            <a:r>
              <a:rPr lang="en-US" dirty="0" err="1"/>
              <a:t>Pengujian</a:t>
            </a:r>
            <a:r>
              <a:rPr lang="en-US" dirty="0"/>
              <a:t> white box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2AB4F-9571-713E-5D22-583524F22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53400" y="2431366"/>
            <a:ext cx="3200400" cy="3297702"/>
          </a:xfrm>
        </p:spPr>
        <p:txBody>
          <a:bodyPr>
            <a:norm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Hasil Uji White Box </a:t>
            </a:r>
            <a:r>
              <a:rPr lang="en-ID" sz="1800" dirty="0" err="1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ID" sz="18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Perhitungan</a:t>
            </a:r>
            <a:r>
              <a:rPr lang="en-ID" sz="18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Independent Path:</a:t>
            </a:r>
            <a:endParaRPr lang="en-ID" sz="1800" dirty="0">
              <a:solidFill>
                <a:schemeClr val="accent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D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V(G) = E – N + 2</a:t>
            </a:r>
            <a:endParaRPr lang="en-ID" sz="1800" b="1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V(G) = 14-10+2 = </a:t>
            </a:r>
            <a:r>
              <a:rPr lang="en-ID" sz="18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 path</a:t>
            </a:r>
          </a:p>
          <a:p>
            <a:endParaRPr lang="en-ID" sz="18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D6D017A-461F-D3E0-70AF-07A6A0B3F7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2729959"/>
              </p:ext>
            </p:extLst>
          </p:nvPr>
        </p:nvGraphicFramePr>
        <p:xfrm>
          <a:off x="412652" y="463010"/>
          <a:ext cx="7740748" cy="5931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7232">
                  <a:extLst>
                    <a:ext uri="{9D8B030D-6E8A-4147-A177-3AD203B41FA5}">
                      <a16:colId xmlns:a16="http://schemas.microsoft.com/office/drawing/2014/main" val="3346489542"/>
                    </a:ext>
                  </a:extLst>
                </a:gridCol>
                <a:gridCol w="1348370">
                  <a:extLst>
                    <a:ext uri="{9D8B030D-6E8A-4147-A177-3AD203B41FA5}">
                      <a16:colId xmlns:a16="http://schemas.microsoft.com/office/drawing/2014/main" val="694667349"/>
                    </a:ext>
                  </a:extLst>
                </a:gridCol>
                <a:gridCol w="2956407">
                  <a:extLst>
                    <a:ext uri="{9D8B030D-6E8A-4147-A177-3AD203B41FA5}">
                      <a16:colId xmlns:a16="http://schemas.microsoft.com/office/drawing/2014/main" val="264841789"/>
                    </a:ext>
                  </a:extLst>
                </a:gridCol>
                <a:gridCol w="1146493">
                  <a:extLst>
                    <a:ext uri="{9D8B030D-6E8A-4147-A177-3AD203B41FA5}">
                      <a16:colId xmlns:a16="http://schemas.microsoft.com/office/drawing/2014/main" val="349144290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35966382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70403288"/>
                    </a:ext>
                  </a:extLst>
                </a:gridCol>
              </a:tblGrid>
              <a:tr h="25409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</a:rPr>
                        <a:t>P5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4" marR="380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b="0">
                          <a:solidFill>
                            <a:schemeClr val="tx1"/>
                          </a:solidFill>
                          <a:effectLst/>
                        </a:rPr>
                        <a:t>1-2-3-4-5-6-7-9-10</a:t>
                      </a:r>
                      <a:endParaRPr lang="en-ID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4" marR="38004" marT="0" marB="0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b="0" dirty="0">
                          <a:solidFill>
                            <a:schemeClr val="tx1"/>
                          </a:solidFill>
                          <a:effectLst/>
                        </a:rPr>
                        <a:t>1.Masuk Menu </a:t>
                      </a:r>
                      <a:r>
                        <a:rPr lang="en-ID" sz="1400" b="0" dirty="0" err="1">
                          <a:solidFill>
                            <a:schemeClr val="tx1"/>
                          </a:solidFill>
                          <a:effectLst/>
                        </a:rPr>
                        <a:t>Pengaturan</a:t>
                      </a:r>
                      <a:r>
                        <a:rPr lang="en-ID" sz="1400" b="0" dirty="0">
                          <a:solidFill>
                            <a:schemeClr val="tx1"/>
                          </a:solidFill>
                          <a:effectLst/>
                        </a:rPr>
                        <a:t> Profile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b="0" dirty="0">
                          <a:solidFill>
                            <a:schemeClr val="tx1"/>
                          </a:solidFill>
                          <a:effectLst/>
                        </a:rPr>
                        <a:t>2.Isi form Nama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b="0" dirty="0">
                          <a:solidFill>
                            <a:schemeClr val="tx1"/>
                          </a:solidFill>
                          <a:effectLst/>
                        </a:rPr>
                        <a:t>3.Isi form </a:t>
                      </a:r>
                      <a:r>
                        <a:rPr lang="en-ID" sz="1400" b="0" dirty="0" err="1">
                          <a:solidFill>
                            <a:schemeClr val="tx1"/>
                          </a:solidFill>
                          <a:effectLst/>
                        </a:rPr>
                        <a:t>Nomor</a:t>
                      </a:r>
                      <a:r>
                        <a:rPr lang="en-ID" sz="1400" b="0" dirty="0">
                          <a:solidFill>
                            <a:schemeClr val="tx1"/>
                          </a:solidFill>
                          <a:effectLst/>
                        </a:rPr>
                        <a:t> Handphone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b="0" dirty="0">
                          <a:solidFill>
                            <a:schemeClr val="tx1"/>
                          </a:solidFill>
                          <a:effectLst/>
                        </a:rPr>
                        <a:t>4.Menambahkan </a:t>
                      </a:r>
                      <a:r>
                        <a:rPr lang="en-ID" sz="1400" b="0" dirty="0" err="1">
                          <a:solidFill>
                            <a:schemeClr val="tx1"/>
                          </a:solidFill>
                          <a:effectLst/>
                        </a:rPr>
                        <a:t>gambar</a:t>
                      </a:r>
                      <a:r>
                        <a:rPr lang="en-ID" sz="1400" b="0" dirty="0">
                          <a:solidFill>
                            <a:schemeClr val="tx1"/>
                          </a:solidFill>
                          <a:effectLst/>
                        </a:rPr>
                        <a:t> Profile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b="0" dirty="0">
                          <a:solidFill>
                            <a:schemeClr val="tx1"/>
                          </a:solidFill>
                          <a:effectLst/>
                        </a:rPr>
                        <a:t>5.Isi form </a:t>
                      </a:r>
                      <a:r>
                        <a:rPr lang="en-ID" sz="1400" b="0" dirty="0" err="1">
                          <a:solidFill>
                            <a:schemeClr val="tx1"/>
                          </a:solidFill>
                          <a:effectLst/>
                        </a:rPr>
                        <a:t>tanggal</a:t>
                      </a:r>
                      <a:r>
                        <a:rPr lang="en-ID" sz="14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400" b="0" dirty="0" err="1">
                          <a:solidFill>
                            <a:schemeClr val="tx1"/>
                          </a:solidFill>
                          <a:effectLst/>
                        </a:rPr>
                        <a:t>lahir</a:t>
                      </a:r>
                      <a:endParaRPr lang="en-ID" sz="14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b="0" dirty="0">
                          <a:solidFill>
                            <a:schemeClr val="tx1"/>
                          </a:solidFill>
                          <a:effectLst/>
                        </a:rPr>
                        <a:t>6.Menambahkan form email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b="0" dirty="0">
                          <a:solidFill>
                            <a:schemeClr val="tx1"/>
                          </a:solidFill>
                          <a:effectLst/>
                        </a:rPr>
                        <a:t>7.Mengosongkan form </a:t>
                      </a:r>
                      <a:r>
                        <a:rPr lang="en-ID" sz="1400" b="0" dirty="0" err="1">
                          <a:solidFill>
                            <a:schemeClr val="tx1"/>
                          </a:solidFill>
                          <a:effectLst/>
                        </a:rPr>
                        <a:t>jenis</a:t>
                      </a:r>
                      <a:r>
                        <a:rPr lang="en-ID" sz="14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400" b="0" dirty="0" err="1">
                          <a:solidFill>
                            <a:schemeClr val="tx1"/>
                          </a:solidFill>
                          <a:effectLst/>
                        </a:rPr>
                        <a:t>kelamin</a:t>
                      </a:r>
                      <a:endParaRPr lang="en-ID" sz="14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b="0" dirty="0">
                          <a:solidFill>
                            <a:schemeClr val="tx1"/>
                          </a:solidFill>
                          <a:effectLst/>
                        </a:rPr>
                        <a:t>8.Klik </a:t>
                      </a:r>
                      <a:r>
                        <a:rPr lang="en-ID" sz="1400" b="0" dirty="0" err="1">
                          <a:solidFill>
                            <a:schemeClr val="tx1"/>
                          </a:solidFill>
                          <a:effectLst/>
                        </a:rPr>
                        <a:t>Simpan</a:t>
                      </a:r>
                      <a:r>
                        <a:rPr lang="en-ID" sz="1400" b="0" dirty="0">
                          <a:solidFill>
                            <a:schemeClr val="tx1"/>
                          </a:solidFill>
                          <a:effectLst/>
                        </a:rPr>
                        <a:t> Profile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b="0" dirty="0">
                          <a:solidFill>
                            <a:schemeClr val="tx1"/>
                          </a:solidFill>
                          <a:effectLst/>
                        </a:rPr>
                        <a:t>9.Profile </a:t>
                      </a:r>
                      <a:r>
                        <a:rPr lang="en-ID" sz="1400" b="0" dirty="0" err="1">
                          <a:solidFill>
                            <a:schemeClr val="tx1"/>
                          </a:solidFill>
                          <a:effectLst/>
                        </a:rPr>
                        <a:t>berhasil</a:t>
                      </a:r>
                      <a:r>
                        <a:rPr lang="en-ID" sz="14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400" b="0" dirty="0" err="1">
                          <a:solidFill>
                            <a:schemeClr val="tx1"/>
                          </a:solidFill>
                          <a:effectLst/>
                        </a:rPr>
                        <a:t>menyimpan</a:t>
                      </a:r>
                      <a:endParaRPr lang="en-ID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04" marR="38004" marT="0" marB="0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b="0">
                          <a:solidFill>
                            <a:schemeClr val="tx1"/>
                          </a:solidFill>
                          <a:effectLst/>
                        </a:rPr>
                        <a:t>Berhasil</a:t>
                      </a:r>
                      <a:endParaRPr lang="en-ID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4" marR="38004" marT="0" marB="0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b="0">
                          <a:solidFill>
                            <a:schemeClr val="tx1"/>
                          </a:solidFill>
                          <a:effectLst/>
                        </a:rPr>
                        <a:t>Berhasil</a:t>
                      </a:r>
                      <a:endParaRPr lang="en-ID" sz="1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4" marR="38004" marT="0" marB="0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b="0" dirty="0" err="1">
                          <a:solidFill>
                            <a:schemeClr val="tx1"/>
                          </a:solidFill>
                          <a:effectLst/>
                        </a:rPr>
                        <a:t>Sukses</a:t>
                      </a:r>
                      <a:endParaRPr lang="en-ID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4" marR="38004" marT="0" marB="0"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982729"/>
                  </a:ext>
                </a:extLst>
              </a:tr>
              <a:tr h="25409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</a:rPr>
                        <a:t>P6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4" marR="380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</a:rPr>
                        <a:t>1-2-3-4-5-6-7-8-9-10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4" marR="380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effectLst/>
                        </a:rPr>
                        <a:t>1.Masuk Menu </a:t>
                      </a:r>
                      <a:r>
                        <a:rPr lang="en-ID" sz="1400" dirty="0" err="1">
                          <a:effectLst/>
                        </a:rPr>
                        <a:t>Pengaturan</a:t>
                      </a:r>
                      <a:r>
                        <a:rPr lang="en-ID" sz="1400" dirty="0">
                          <a:effectLst/>
                        </a:rPr>
                        <a:t> Profile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effectLst/>
                        </a:rPr>
                        <a:t>2.Isi form Nama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effectLst/>
                        </a:rPr>
                        <a:t>3.Isi form </a:t>
                      </a:r>
                      <a:r>
                        <a:rPr lang="en-ID" sz="1400" dirty="0" err="1">
                          <a:effectLst/>
                        </a:rPr>
                        <a:t>Nomor</a:t>
                      </a:r>
                      <a:r>
                        <a:rPr lang="en-ID" sz="1400" dirty="0">
                          <a:effectLst/>
                        </a:rPr>
                        <a:t> Handphone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effectLst/>
                        </a:rPr>
                        <a:t>4.Menambahkan </a:t>
                      </a:r>
                      <a:r>
                        <a:rPr lang="en-ID" sz="1400" dirty="0" err="1">
                          <a:effectLst/>
                        </a:rPr>
                        <a:t>gambar</a:t>
                      </a:r>
                      <a:r>
                        <a:rPr lang="en-ID" sz="1400" dirty="0">
                          <a:effectLst/>
                        </a:rPr>
                        <a:t> Profile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effectLst/>
                        </a:rPr>
                        <a:t>5.Isi form </a:t>
                      </a:r>
                      <a:r>
                        <a:rPr lang="en-ID" sz="1400" dirty="0" err="1">
                          <a:effectLst/>
                        </a:rPr>
                        <a:t>tanggal</a:t>
                      </a:r>
                      <a:r>
                        <a:rPr lang="en-ID" sz="1400" dirty="0">
                          <a:effectLst/>
                        </a:rPr>
                        <a:t> </a:t>
                      </a:r>
                      <a:r>
                        <a:rPr lang="en-ID" sz="1400" dirty="0" err="1">
                          <a:effectLst/>
                        </a:rPr>
                        <a:t>lahir</a:t>
                      </a:r>
                      <a:endParaRPr lang="en-ID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effectLst/>
                        </a:rPr>
                        <a:t>6.Menambahkan form email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effectLst/>
                        </a:rPr>
                        <a:t>7.Isi form </a:t>
                      </a:r>
                      <a:r>
                        <a:rPr lang="en-ID" sz="1400" dirty="0" err="1">
                          <a:effectLst/>
                        </a:rPr>
                        <a:t>jenis</a:t>
                      </a:r>
                      <a:r>
                        <a:rPr lang="en-ID" sz="1400" dirty="0">
                          <a:effectLst/>
                        </a:rPr>
                        <a:t> </a:t>
                      </a:r>
                      <a:r>
                        <a:rPr lang="en-ID" sz="1400" dirty="0" err="1">
                          <a:effectLst/>
                        </a:rPr>
                        <a:t>kelamin</a:t>
                      </a:r>
                      <a:endParaRPr lang="en-ID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effectLst/>
                        </a:rPr>
                        <a:t>8.Klik </a:t>
                      </a:r>
                      <a:r>
                        <a:rPr lang="en-ID" sz="1400" dirty="0" err="1">
                          <a:effectLst/>
                        </a:rPr>
                        <a:t>Simpan</a:t>
                      </a:r>
                      <a:r>
                        <a:rPr lang="en-ID" sz="1400" dirty="0">
                          <a:effectLst/>
                        </a:rPr>
                        <a:t> Profile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effectLst/>
                        </a:rPr>
                        <a:t>9.Profile </a:t>
                      </a:r>
                      <a:r>
                        <a:rPr lang="en-ID" sz="1400" dirty="0" err="1">
                          <a:effectLst/>
                        </a:rPr>
                        <a:t>berhasil</a:t>
                      </a:r>
                      <a:r>
                        <a:rPr lang="en-ID" sz="1400" dirty="0">
                          <a:effectLst/>
                        </a:rPr>
                        <a:t> </a:t>
                      </a:r>
                      <a:r>
                        <a:rPr lang="en-ID" sz="1400" dirty="0" err="1">
                          <a:effectLst/>
                        </a:rPr>
                        <a:t>menyimpan</a:t>
                      </a:r>
                      <a:endParaRPr lang="en-ID" sz="1400" dirty="0">
                        <a:effectLst/>
                      </a:endParaRPr>
                    </a:p>
                  </a:txBody>
                  <a:tcPr marL="38004" marR="380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</a:rPr>
                        <a:t>Berhasil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4" marR="380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</a:rPr>
                        <a:t>Berhasil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4" marR="380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 err="1">
                          <a:effectLst/>
                        </a:rPr>
                        <a:t>Sukses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4" marR="38004" marT="0" marB="0"/>
                </a:tc>
                <a:extLst>
                  <a:ext uri="{0D108BD9-81ED-4DB2-BD59-A6C34878D82A}">
                    <a16:rowId xmlns:a16="http://schemas.microsoft.com/office/drawing/2014/main" val="2475059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638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FE0B-C4ED-BCB0-5E91-3A70ACFF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12064"/>
            <a:ext cx="10058400" cy="1609344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pPr algn="ctr"/>
            <a:r>
              <a:rPr lang="en-US" dirty="0" err="1"/>
              <a:t>Pengujian</a:t>
            </a:r>
            <a:r>
              <a:rPr lang="en-US" dirty="0"/>
              <a:t> black box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78AD8-3DF5-F5B2-28D4-46ABCDEBF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02709D-1C63-E326-9D09-4F859DC3E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704669"/>
              </p:ext>
            </p:extLst>
          </p:nvPr>
        </p:nvGraphicFramePr>
        <p:xfrm>
          <a:off x="1641230" y="2640276"/>
          <a:ext cx="8909540" cy="34088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5760">
                  <a:extLst>
                    <a:ext uri="{9D8B030D-6E8A-4147-A177-3AD203B41FA5}">
                      <a16:colId xmlns:a16="http://schemas.microsoft.com/office/drawing/2014/main" val="2608344189"/>
                    </a:ext>
                  </a:extLst>
                </a:gridCol>
                <a:gridCol w="3062164">
                  <a:extLst>
                    <a:ext uri="{9D8B030D-6E8A-4147-A177-3AD203B41FA5}">
                      <a16:colId xmlns:a16="http://schemas.microsoft.com/office/drawing/2014/main" val="3656174650"/>
                    </a:ext>
                  </a:extLst>
                </a:gridCol>
                <a:gridCol w="2506299">
                  <a:extLst>
                    <a:ext uri="{9D8B030D-6E8A-4147-A177-3AD203B41FA5}">
                      <a16:colId xmlns:a16="http://schemas.microsoft.com/office/drawing/2014/main" val="1264300938"/>
                    </a:ext>
                  </a:extLst>
                </a:gridCol>
                <a:gridCol w="2505317">
                  <a:extLst>
                    <a:ext uri="{9D8B030D-6E8A-4147-A177-3AD203B41FA5}">
                      <a16:colId xmlns:a16="http://schemas.microsoft.com/office/drawing/2014/main" val="675072937"/>
                    </a:ext>
                  </a:extLst>
                </a:gridCol>
              </a:tblGrid>
              <a:tr h="4789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No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Input</a:t>
                      </a:r>
                      <a:endParaRPr lang="en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Batasan Min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Batasan Max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3327189"/>
                  </a:ext>
                </a:extLst>
              </a:tr>
              <a:tr h="4789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R1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Nama Lengkap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3 huruf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100 huruf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9445944"/>
                  </a:ext>
                </a:extLst>
              </a:tr>
              <a:tr h="4789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R2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Nomor Handphone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11 digit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13 digit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4611366"/>
                  </a:ext>
                </a:extLst>
              </a:tr>
              <a:tr h="9828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R3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Gambar Profile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Gambar format png/jpg/jpeg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-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3774614"/>
                  </a:ext>
                </a:extLst>
              </a:tr>
              <a:tr h="4789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R4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Tanggal Lahir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Tanggal sistem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-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4301572"/>
                  </a:ext>
                </a:extLst>
              </a:tr>
              <a:tr h="5100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R5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Jenis Kelamin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Pria/Wanita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-</a:t>
                      </a:r>
                      <a:endParaRPr lang="en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4700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6331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131</TotalTime>
  <Words>1722</Words>
  <Application>Microsoft Office PowerPoint</Application>
  <PresentationFormat>Widescreen</PresentationFormat>
  <Paragraphs>466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Laporan Akhir Pengujian Perangkat Lunak pada Website brembrem.com </vt:lpstr>
      <vt:lpstr>Diagram Path</vt:lpstr>
      <vt:lpstr>Perhitungan Kompleksitas Cyclomatic</vt:lpstr>
      <vt:lpstr>Tabel Jalur Bebas Path</vt:lpstr>
      <vt:lpstr>Pengujian Manual  (Boundary Value Analysis dan Decision Table Testing)</vt:lpstr>
      <vt:lpstr>Pengujian white box</vt:lpstr>
      <vt:lpstr>Pengujian white box</vt:lpstr>
      <vt:lpstr>Pengujian white box</vt:lpstr>
      <vt:lpstr>Pengujian black box</vt:lpstr>
      <vt:lpstr>Pengujian black box</vt:lpstr>
      <vt:lpstr>Pengujian black box</vt:lpstr>
      <vt:lpstr>Pengujian black box</vt:lpstr>
      <vt:lpstr>Pengujian black box</vt:lpstr>
      <vt:lpstr>Pengujian black box</vt:lpstr>
      <vt:lpstr>Pengujian otomatis (selenium ide)</vt:lpstr>
      <vt:lpstr>Step by step</vt:lpstr>
      <vt:lpstr>Step by step</vt:lpstr>
      <vt:lpstr>Step by step</vt:lpstr>
      <vt:lpstr>Step by step</vt:lpstr>
      <vt:lpstr>Step (pengujian path 1)</vt:lpstr>
      <vt:lpstr>Step (pengujian path 1)</vt:lpstr>
      <vt:lpstr>Hasil (pengujian path 1)</vt:lpstr>
      <vt:lpstr>Hasil (pengujian path 1)</vt:lpstr>
      <vt:lpstr>Pengujian otomatis non fungsional (Jmeter)</vt:lpstr>
      <vt:lpstr>Step by step</vt:lpstr>
      <vt:lpstr>Load test</vt:lpstr>
      <vt:lpstr>Load test</vt:lpstr>
      <vt:lpstr>Load test</vt:lpstr>
      <vt:lpstr>Load test</vt:lpstr>
      <vt:lpstr>Load test</vt:lpstr>
      <vt:lpstr>stress test</vt:lpstr>
      <vt:lpstr>stress test</vt:lpstr>
      <vt:lpstr>stress test</vt:lpstr>
      <vt:lpstr>stress test</vt:lpstr>
      <vt:lpstr>stress test</vt:lpstr>
      <vt:lpstr>stress test</vt:lpstr>
      <vt:lpstr>stress test</vt:lpstr>
      <vt:lpstr>stress test</vt:lpstr>
      <vt:lpstr>stress test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Akhir Pengujian Perangkat Lunak pada Website brembrem.com </dc:title>
  <dc:creator>Hikmatuz Zahra</dc:creator>
  <cp:lastModifiedBy>Hikmatuz Zahra</cp:lastModifiedBy>
  <cp:revision>17</cp:revision>
  <dcterms:created xsi:type="dcterms:W3CDTF">2023-01-02T00:06:59Z</dcterms:created>
  <dcterms:modified xsi:type="dcterms:W3CDTF">2023-01-02T02:21:44Z</dcterms:modified>
</cp:coreProperties>
</file>