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4/4/2023</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‹N°›</a:t>
            </a:fld>
            <a:endParaRPr lang="en-US"/>
          </a:p>
        </p:txBody>
      </p:sp>
    </p:spTree>
    <p:extLst>
      <p:ext uri="{BB962C8B-B14F-4D97-AF65-F5344CB8AC3E}">
        <p14:creationId xmlns:p14="http://schemas.microsoft.com/office/powerpoint/2010/main" val="2224580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4/4/2023</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‹N°›</a:t>
            </a:fld>
            <a:endParaRPr lang="en-US"/>
          </a:p>
        </p:txBody>
      </p:sp>
    </p:spTree>
    <p:extLst>
      <p:ext uri="{BB962C8B-B14F-4D97-AF65-F5344CB8AC3E}">
        <p14:creationId xmlns:p14="http://schemas.microsoft.com/office/powerpoint/2010/main" val="78904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4/4/2023</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‹N°›</a:t>
            </a:fld>
            <a:endParaRPr lang="en-US"/>
          </a:p>
        </p:txBody>
      </p:sp>
    </p:spTree>
    <p:extLst>
      <p:ext uri="{BB962C8B-B14F-4D97-AF65-F5344CB8AC3E}">
        <p14:creationId xmlns:p14="http://schemas.microsoft.com/office/powerpoint/2010/main" val="716148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4/4/2023</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‹N°›</a:t>
            </a:fld>
            <a:endParaRPr lang="en-US"/>
          </a:p>
        </p:txBody>
      </p:sp>
    </p:spTree>
    <p:extLst>
      <p:ext uri="{BB962C8B-B14F-4D97-AF65-F5344CB8AC3E}">
        <p14:creationId xmlns:p14="http://schemas.microsoft.com/office/powerpoint/2010/main" val="278333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4/4/2023</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‹N°›</a:t>
            </a:fld>
            <a:endParaRPr lang="en-US"/>
          </a:p>
        </p:txBody>
      </p:sp>
    </p:spTree>
    <p:extLst>
      <p:ext uri="{BB962C8B-B14F-4D97-AF65-F5344CB8AC3E}">
        <p14:creationId xmlns:p14="http://schemas.microsoft.com/office/powerpoint/2010/main" val="201132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4/4/2023</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‹N°›</a:t>
            </a:fld>
            <a:endParaRPr lang="en-US"/>
          </a:p>
        </p:txBody>
      </p:sp>
    </p:spTree>
    <p:extLst>
      <p:ext uri="{BB962C8B-B14F-4D97-AF65-F5344CB8AC3E}">
        <p14:creationId xmlns:p14="http://schemas.microsoft.com/office/powerpoint/2010/main" val="3193298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4/4/2023</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‹N°›</a:t>
            </a:fld>
            <a:endParaRPr lang="en-US"/>
          </a:p>
        </p:txBody>
      </p:sp>
    </p:spTree>
    <p:extLst>
      <p:ext uri="{BB962C8B-B14F-4D97-AF65-F5344CB8AC3E}">
        <p14:creationId xmlns:p14="http://schemas.microsoft.com/office/powerpoint/2010/main" val="3902125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4/4/2023</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‹N°›</a:t>
            </a:fld>
            <a:endParaRPr lang="en-US"/>
          </a:p>
        </p:txBody>
      </p:sp>
    </p:spTree>
    <p:extLst>
      <p:ext uri="{BB962C8B-B14F-4D97-AF65-F5344CB8AC3E}">
        <p14:creationId xmlns:p14="http://schemas.microsoft.com/office/powerpoint/2010/main" val="1001751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4/4/2023</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‹N°›</a:t>
            </a:fld>
            <a:endParaRPr lang="en-US"/>
          </a:p>
        </p:txBody>
      </p:sp>
    </p:spTree>
    <p:extLst>
      <p:ext uri="{BB962C8B-B14F-4D97-AF65-F5344CB8AC3E}">
        <p14:creationId xmlns:p14="http://schemas.microsoft.com/office/powerpoint/2010/main" val="2294081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4/4/2023</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‹N°›</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8541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4/4/2023</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‹N°›</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1850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4/4/2023</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‹N°›</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6082375"/>
      </p:ext>
    </p:extLst>
  </p:cSld>
  <p:clrMap bg1="dk1" tx1="lt1" bg2="dk2" tx2="lt2" accent1="accent1" accent2="accent2" accent3="accent3" accent4="accent4" accent5="accent5" accent6="accent6" hlink="hlink" folHlink="folHlink"/>
  <p:sldLayoutIdLst>
    <p:sldLayoutId id="2147483926" r:id="rId1"/>
    <p:sldLayoutId id="2147483927" r:id="rId2"/>
    <p:sldLayoutId id="2147483928" r:id="rId3"/>
    <p:sldLayoutId id="2147483918" r:id="rId4"/>
    <p:sldLayoutId id="2147483919" r:id="rId5"/>
    <p:sldLayoutId id="2147483924" r:id="rId6"/>
    <p:sldLayoutId id="2147483920" r:id="rId7"/>
    <p:sldLayoutId id="2147483921" r:id="rId8"/>
    <p:sldLayoutId id="2147483922" r:id="rId9"/>
    <p:sldLayoutId id="2147483923" r:id="rId10"/>
    <p:sldLayoutId id="2147483925"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hatcms.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C5A67-118C-4E4F-B36D-98915F747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rt circulaire 3D au néon">
            <a:extLst>
              <a:ext uri="{FF2B5EF4-FFF2-40B4-BE49-F238E27FC236}">
                <a16:creationId xmlns:a16="http://schemas.microsoft.com/office/drawing/2014/main" id="{E4672FFC-4E24-D3B4-5364-5A78F3B61B0B}"/>
              </a:ext>
            </a:extLst>
          </p:cNvPr>
          <p:cNvPicPr>
            <a:picLocks noChangeAspect="1"/>
          </p:cNvPicPr>
          <p:nvPr/>
        </p:nvPicPr>
        <p:blipFill rotWithShape="1">
          <a:blip r:embed="rId2">
            <a:alphaModFix amt="60000"/>
          </a:blip>
          <a:srcRect t="21356" r="-2" b="-2"/>
          <a:stretch/>
        </p:blipFill>
        <p:spPr>
          <a:xfrm>
            <a:off x="-4199" y="10"/>
            <a:ext cx="12196199" cy="6857990"/>
          </a:xfrm>
          <a:prstGeom prst="rect">
            <a:avLst/>
          </a:prstGeom>
        </p:spPr>
      </p:pic>
      <p:sp>
        <p:nvSpPr>
          <p:cNvPr id="11" name="Freeform: Shape 10">
            <a:extLst>
              <a:ext uri="{FF2B5EF4-FFF2-40B4-BE49-F238E27FC236}">
                <a16:creationId xmlns:a16="http://schemas.microsoft.com/office/drawing/2014/main" id="{820F8B35-FE0B-427D-9196-5DB8CC697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06494" y="859953"/>
            <a:ext cx="4379010" cy="5197947"/>
          </a:xfrm>
          <a:custGeom>
            <a:avLst/>
            <a:gdLst>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2480538 h 5246128"/>
              <a:gd name="connsiteX4" fmla="*/ 4419600 w 4419600"/>
              <a:gd name="connsiteY4" fmla="*/ 4975131 h 5246128"/>
              <a:gd name="connsiteX5" fmla="*/ 4419600 w 4419600"/>
              <a:gd name="connsiteY5" fmla="*/ 5246128 h 5246128"/>
              <a:gd name="connsiteX6" fmla="*/ 0 w 4419600"/>
              <a:gd name="connsiteY6" fmla="*/ 5246128 h 5246128"/>
              <a:gd name="connsiteX7" fmla="*/ 0 w 4419600"/>
              <a:gd name="connsiteY7" fmla="*/ 4975131 h 5246128"/>
              <a:gd name="connsiteX8" fmla="*/ 0 w 4419600"/>
              <a:gd name="connsiteY8" fmla="*/ 2480538 h 5246128"/>
              <a:gd name="connsiteX9" fmla="*/ 0 w 4419600"/>
              <a:gd name="connsiteY9" fmla="*/ 2209541 h 5246128"/>
              <a:gd name="connsiteX10" fmla="*/ 2209538 w 4419600"/>
              <a:gd name="connsiteY10"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4975131 h 5246128"/>
              <a:gd name="connsiteX4" fmla="*/ 4419600 w 4419600"/>
              <a:gd name="connsiteY4" fmla="*/ 5246128 h 5246128"/>
              <a:gd name="connsiteX5" fmla="*/ 0 w 4419600"/>
              <a:gd name="connsiteY5" fmla="*/ 5246128 h 5246128"/>
              <a:gd name="connsiteX6" fmla="*/ 0 w 4419600"/>
              <a:gd name="connsiteY6" fmla="*/ 4975131 h 5246128"/>
              <a:gd name="connsiteX7" fmla="*/ 0 w 4419600"/>
              <a:gd name="connsiteY7" fmla="*/ 2480538 h 5246128"/>
              <a:gd name="connsiteX8" fmla="*/ 0 w 4419600"/>
              <a:gd name="connsiteY8" fmla="*/ 2209541 h 5246128"/>
              <a:gd name="connsiteX9" fmla="*/ 2209538 w 4419600"/>
              <a:gd name="connsiteY9"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5246128 h 5246128"/>
              <a:gd name="connsiteX4" fmla="*/ 0 w 4419600"/>
              <a:gd name="connsiteY4" fmla="*/ 5246128 h 5246128"/>
              <a:gd name="connsiteX5" fmla="*/ 0 w 4419600"/>
              <a:gd name="connsiteY5" fmla="*/ 4975131 h 5246128"/>
              <a:gd name="connsiteX6" fmla="*/ 0 w 4419600"/>
              <a:gd name="connsiteY6" fmla="*/ 2480538 h 5246128"/>
              <a:gd name="connsiteX7" fmla="*/ 0 w 4419600"/>
              <a:gd name="connsiteY7" fmla="*/ 2209541 h 5246128"/>
              <a:gd name="connsiteX8" fmla="*/ 2209538 w 4419600"/>
              <a:gd name="connsiteY8"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5246128 h 5246128"/>
              <a:gd name="connsiteX4" fmla="*/ 0 w 4419600"/>
              <a:gd name="connsiteY4" fmla="*/ 5246128 h 5246128"/>
              <a:gd name="connsiteX5" fmla="*/ 0 w 4419600"/>
              <a:gd name="connsiteY5" fmla="*/ 2480538 h 5246128"/>
              <a:gd name="connsiteX6" fmla="*/ 0 w 4419600"/>
              <a:gd name="connsiteY6" fmla="*/ 2209541 h 5246128"/>
              <a:gd name="connsiteX7" fmla="*/ 2209538 w 4419600"/>
              <a:gd name="connsiteY7" fmla="*/ 0 h 524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19600" h="5246128">
                <a:moveTo>
                  <a:pt x="2209538" y="0"/>
                </a:moveTo>
                <a:lnTo>
                  <a:pt x="2210062" y="0"/>
                </a:lnTo>
                <a:cubicBezTo>
                  <a:pt x="3430375" y="0"/>
                  <a:pt x="4419600" y="989251"/>
                  <a:pt x="4419600" y="2209541"/>
                </a:cubicBezTo>
                <a:lnTo>
                  <a:pt x="4419600" y="5246128"/>
                </a:lnTo>
                <a:lnTo>
                  <a:pt x="0" y="5246128"/>
                </a:lnTo>
                <a:lnTo>
                  <a:pt x="0" y="2480538"/>
                </a:lnTo>
                <a:lnTo>
                  <a:pt x="0" y="2209541"/>
                </a:lnTo>
                <a:cubicBezTo>
                  <a:pt x="0" y="989251"/>
                  <a:pt x="989222" y="0"/>
                  <a:pt x="2209538" y="0"/>
                </a:cubicBez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F92388BC-799F-BEC3-EEA4-EC27966A1B3D}"/>
              </a:ext>
            </a:extLst>
          </p:cNvPr>
          <p:cNvSpPr>
            <a:spLocks noGrp="1"/>
          </p:cNvSpPr>
          <p:nvPr>
            <p:ph type="ctrTitle"/>
          </p:nvPr>
        </p:nvSpPr>
        <p:spPr>
          <a:xfrm>
            <a:off x="2661849" y="1921623"/>
            <a:ext cx="6868301" cy="1750731"/>
          </a:xfrm>
        </p:spPr>
        <p:txBody>
          <a:bodyPr anchor="b">
            <a:normAutofit/>
          </a:bodyPr>
          <a:lstStyle/>
          <a:p>
            <a:pPr algn="ctr"/>
            <a:r>
              <a:rPr lang="fr-FR" sz="7200" b="1" dirty="0">
                <a:solidFill>
                  <a:srgbClr val="FFFFFF"/>
                </a:solidFill>
              </a:rPr>
              <a:t>Référencement</a:t>
            </a:r>
            <a:endParaRPr lang="fr-FR" b="1" dirty="0">
              <a:solidFill>
                <a:srgbClr val="FFFFFF"/>
              </a:solidFill>
            </a:endParaRPr>
          </a:p>
        </p:txBody>
      </p:sp>
      <p:cxnSp>
        <p:nvCxnSpPr>
          <p:cNvPr id="13" name="Straight Connector 12">
            <a:extLst>
              <a:ext uri="{FF2B5EF4-FFF2-40B4-BE49-F238E27FC236}">
                <a16:creationId xmlns:a16="http://schemas.microsoft.com/office/drawing/2014/main" id="{EF59B18A-94FC-4D49-98EB-BEC65B321A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376602" y="4316294"/>
            <a:ext cx="1458419" cy="0"/>
          </a:xfrm>
          <a:prstGeom prst="line">
            <a:avLst/>
          </a:prstGeom>
          <a:ln w="1079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8321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1A3A93-DAC3-4AEF-18BF-0BB85381FAD7}"/>
              </a:ext>
            </a:extLst>
          </p:cNvPr>
          <p:cNvSpPr>
            <a:spLocks noGrp="1"/>
          </p:cNvSpPr>
          <p:nvPr>
            <p:ph type="title"/>
          </p:nvPr>
        </p:nvSpPr>
        <p:spPr>
          <a:xfrm>
            <a:off x="849758" y="345690"/>
            <a:ext cx="10427840" cy="1086056"/>
          </a:xfrm>
        </p:spPr>
        <p:txBody>
          <a:bodyPr/>
          <a:lstStyle/>
          <a:p>
            <a:pPr algn="ctr"/>
            <a:r>
              <a:rPr lang="fr-FR" dirty="0"/>
              <a:t>Localisez les mots-clés</a:t>
            </a:r>
          </a:p>
        </p:txBody>
      </p:sp>
      <p:sp>
        <p:nvSpPr>
          <p:cNvPr id="3" name="Espace réservé du contenu 2">
            <a:extLst>
              <a:ext uri="{FF2B5EF4-FFF2-40B4-BE49-F238E27FC236}">
                <a16:creationId xmlns:a16="http://schemas.microsoft.com/office/drawing/2014/main" id="{C08335A1-A760-4557-A5A3-BAB372B020BA}"/>
              </a:ext>
            </a:extLst>
          </p:cNvPr>
          <p:cNvSpPr>
            <a:spLocks noGrp="1"/>
          </p:cNvSpPr>
          <p:nvPr>
            <p:ph idx="1"/>
          </p:nvPr>
        </p:nvSpPr>
        <p:spPr>
          <a:xfrm>
            <a:off x="849758" y="1708879"/>
            <a:ext cx="10427841" cy="4260403"/>
          </a:xfrm>
        </p:spPr>
        <p:txBody>
          <a:bodyPr/>
          <a:lstStyle/>
          <a:p>
            <a:r>
              <a:rPr lang="fr-FR" dirty="0"/>
              <a:t>Paramétrez le compte google </a:t>
            </a:r>
            <a:r>
              <a:rPr lang="fr-FR" dirty="0" err="1"/>
              <a:t>mybusiness</a:t>
            </a:r>
            <a:r>
              <a:rPr lang="fr-FR" dirty="0"/>
              <a:t> : rajout </a:t>
            </a:r>
            <a:r>
              <a:rPr lang="fr-FR" dirty="0" err="1"/>
              <a:t>num</a:t>
            </a:r>
            <a:r>
              <a:rPr lang="fr-FR" dirty="0"/>
              <a:t>, photos bureaux, équipe ..=&gt;confiance</a:t>
            </a:r>
          </a:p>
          <a:p>
            <a:r>
              <a:rPr lang="fr-FR" dirty="0"/>
              <a:t>Adapter le site : info </a:t>
            </a:r>
            <a:r>
              <a:rPr lang="fr-FR" dirty="0" err="1"/>
              <a:t>complete</a:t>
            </a:r>
            <a:r>
              <a:rPr lang="fr-FR" dirty="0"/>
              <a:t> : adresse, </a:t>
            </a:r>
            <a:r>
              <a:rPr lang="fr-FR" dirty="0" err="1"/>
              <a:t>num</a:t>
            </a:r>
            <a:r>
              <a:rPr lang="fr-FR" dirty="0"/>
              <a:t>, horaire, carte, description du lien, </a:t>
            </a:r>
            <a:r>
              <a:rPr lang="fr-FR" dirty="0" err="1"/>
              <a:t>acces</a:t>
            </a:r>
            <a:r>
              <a:rPr lang="fr-FR" dirty="0"/>
              <a:t>..</a:t>
            </a:r>
          </a:p>
          <a:p>
            <a:r>
              <a:rPr lang="fr-FR" dirty="0"/>
              <a:t>Obtenir des citations : annuaires locaux, </a:t>
            </a:r>
            <a:r>
              <a:rPr lang="fr-FR" dirty="0" err="1"/>
              <a:t>tripadvisor</a:t>
            </a:r>
            <a:r>
              <a:rPr lang="fr-FR" dirty="0"/>
              <a:t>, </a:t>
            </a:r>
            <a:r>
              <a:rPr lang="fr-FR" dirty="0" err="1"/>
              <a:t>yelp</a:t>
            </a:r>
            <a:r>
              <a:rPr lang="fr-FR" dirty="0"/>
              <a:t>..</a:t>
            </a:r>
          </a:p>
          <a:p>
            <a:r>
              <a:rPr lang="fr-FR" dirty="0"/>
              <a:t>Gérer les avis : </a:t>
            </a:r>
            <a:r>
              <a:rPr lang="fr-FR" dirty="0" err="1"/>
              <a:t>trustpilot</a:t>
            </a:r>
            <a:r>
              <a:rPr lang="fr-FR" dirty="0"/>
              <a:t>, avis-vérifié, </a:t>
            </a:r>
            <a:r>
              <a:rPr lang="fr-FR" dirty="0" err="1"/>
              <a:t>glassdoor</a:t>
            </a:r>
            <a:r>
              <a:rPr lang="fr-FR" dirty="0"/>
              <a:t>, </a:t>
            </a:r>
            <a:r>
              <a:rPr lang="fr-FR" dirty="0" err="1"/>
              <a:t>yelp,tripadvisor</a:t>
            </a:r>
            <a:r>
              <a:rPr lang="fr-FR" dirty="0"/>
              <a:t>..</a:t>
            </a:r>
          </a:p>
          <a:p>
            <a:endParaRPr lang="fr-FR" dirty="0"/>
          </a:p>
          <a:p>
            <a:endParaRPr lang="fr-FR" dirty="0"/>
          </a:p>
          <a:p>
            <a:endParaRPr lang="fr-FR" dirty="0"/>
          </a:p>
        </p:txBody>
      </p:sp>
    </p:spTree>
    <p:extLst>
      <p:ext uri="{BB962C8B-B14F-4D97-AF65-F5344CB8AC3E}">
        <p14:creationId xmlns:p14="http://schemas.microsoft.com/office/powerpoint/2010/main" val="2967974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92129B-9764-C405-47E7-27A99EC97802}"/>
              </a:ext>
            </a:extLst>
          </p:cNvPr>
          <p:cNvSpPr>
            <a:spLocks noGrp="1"/>
          </p:cNvSpPr>
          <p:nvPr>
            <p:ph type="title"/>
          </p:nvPr>
        </p:nvSpPr>
        <p:spPr>
          <a:xfrm>
            <a:off x="849758" y="345690"/>
            <a:ext cx="10427840" cy="1086056"/>
          </a:xfrm>
        </p:spPr>
        <p:txBody>
          <a:bodyPr/>
          <a:lstStyle/>
          <a:p>
            <a:pPr algn="ctr"/>
            <a:r>
              <a:rPr lang="fr-FR" dirty="0"/>
              <a:t>Technologie d’un site web</a:t>
            </a:r>
          </a:p>
        </p:txBody>
      </p:sp>
      <p:sp>
        <p:nvSpPr>
          <p:cNvPr id="3" name="Espace réservé du contenu 2">
            <a:extLst>
              <a:ext uri="{FF2B5EF4-FFF2-40B4-BE49-F238E27FC236}">
                <a16:creationId xmlns:a16="http://schemas.microsoft.com/office/drawing/2014/main" id="{ED00632D-02EE-6B15-18AF-8BE4E5F84937}"/>
              </a:ext>
            </a:extLst>
          </p:cNvPr>
          <p:cNvSpPr>
            <a:spLocks noGrp="1"/>
          </p:cNvSpPr>
          <p:nvPr>
            <p:ph idx="1"/>
          </p:nvPr>
        </p:nvSpPr>
        <p:spPr>
          <a:xfrm>
            <a:off x="849758" y="1678898"/>
            <a:ext cx="10427841" cy="4290384"/>
          </a:xfrm>
        </p:spPr>
        <p:txBody>
          <a:bodyPr/>
          <a:lstStyle/>
          <a:p>
            <a:r>
              <a:rPr lang="fr-FR" dirty="0"/>
              <a:t>Site custom ou CMS</a:t>
            </a:r>
          </a:p>
          <a:p>
            <a:pPr marL="0" indent="0">
              <a:buNone/>
            </a:pPr>
            <a:r>
              <a:rPr lang="fr-FR" dirty="0"/>
              <a:t>CMS =&gt; </a:t>
            </a:r>
            <a:r>
              <a:rPr lang="fr-FR" dirty="0" err="1"/>
              <a:t>wordpress</a:t>
            </a:r>
            <a:r>
              <a:rPr lang="fr-FR" dirty="0"/>
              <a:t>/ </a:t>
            </a:r>
            <a:r>
              <a:rPr lang="fr-FR" dirty="0" err="1"/>
              <a:t>drupal</a:t>
            </a:r>
            <a:r>
              <a:rPr lang="fr-FR" dirty="0"/>
              <a:t>.. (65% des sites web utilisent CMS) quand site simple ou – de visite</a:t>
            </a:r>
          </a:p>
          <a:p>
            <a:pPr marL="0" indent="0">
              <a:buNone/>
            </a:pPr>
            <a:r>
              <a:rPr lang="fr-FR" dirty="0"/>
              <a:t>Site custom de A à Z</a:t>
            </a:r>
          </a:p>
          <a:p>
            <a:pPr marL="0" indent="0">
              <a:buNone/>
            </a:pPr>
            <a:r>
              <a:rPr lang="fr-FR" dirty="0" err="1"/>
              <a:t>Strikingly</a:t>
            </a:r>
            <a:r>
              <a:rPr lang="fr-FR" dirty="0"/>
              <a:t> =&gt;mauvais pour </a:t>
            </a:r>
            <a:r>
              <a:rPr lang="fr-FR" dirty="0" err="1"/>
              <a:t>seo</a:t>
            </a:r>
            <a:endParaRPr lang="fr-FR" dirty="0"/>
          </a:p>
          <a:p>
            <a:pPr marL="0" indent="0">
              <a:buNone/>
            </a:pPr>
            <a:r>
              <a:rPr lang="fr-FR" dirty="0"/>
              <a:t>Vérifier sur : </a:t>
            </a:r>
            <a:r>
              <a:rPr lang="fr-FR" dirty="0">
                <a:hlinkClick r:id="rId2"/>
              </a:rPr>
              <a:t>https://whatcms.org/</a:t>
            </a:r>
            <a:endParaRPr lang="fr-FR" dirty="0"/>
          </a:p>
          <a:p>
            <a:pPr marL="0" indent="0">
              <a:buNone/>
            </a:pPr>
            <a:endParaRPr lang="fr-FR" dirty="0"/>
          </a:p>
          <a:p>
            <a:pPr marL="0" indent="0">
              <a:buNone/>
            </a:pPr>
            <a:endParaRPr lang="fr-FR" dirty="0"/>
          </a:p>
        </p:txBody>
      </p:sp>
    </p:spTree>
    <p:extLst>
      <p:ext uri="{BB962C8B-B14F-4D97-AF65-F5344CB8AC3E}">
        <p14:creationId xmlns:p14="http://schemas.microsoft.com/office/powerpoint/2010/main" val="579308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1ACB17-807D-D673-8FEC-15032E9DDDFA}"/>
              </a:ext>
            </a:extLst>
          </p:cNvPr>
          <p:cNvSpPr>
            <a:spLocks noGrp="1"/>
          </p:cNvSpPr>
          <p:nvPr>
            <p:ph type="title"/>
          </p:nvPr>
        </p:nvSpPr>
        <p:spPr>
          <a:xfrm>
            <a:off x="849758" y="345690"/>
            <a:ext cx="10427840" cy="1086056"/>
          </a:xfrm>
        </p:spPr>
        <p:txBody>
          <a:bodyPr/>
          <a:lstStyle/>
          <a:p>
            <a:pPr algn="ctr"/>
            <a:r>
              <a:rPr lang="fr-FR" dirty="0"/>
              <a:t>Installez les bons outils</a:t>
            </a:r>
          </a:p>
        </p:txBody>
      </p:sp>
      <p:sp>
        <p:nvSpPr>
          <p:cNvPr id="3" name="Espace réservé du contenu 2">
            <a:extLst>
              <a:ext uri="{FF2B5EF4-FFF2-40B4-BE49-F238E27FC236}">
                <a16:creationId xmlns:a16="http://schemas.microsoft.com/office/drawing/2014/main" id="{D9D68D6D-314E-FE76-24F8-9375151C4687}"/>
              </a:ext>
            </a:extLst>
          </p:cNvPr>
          <p:cNvSpPr>
            <a:spLocks noGrp="1"/>
          </p:cNvSpPr>
          <p:nvPr>
            <p:ph idx="1"/>
          </p:nvPr>
        </p:nvSpPr>
        <p:spPr>
          <a:xfrm>
            <a:off x="849758" y="1798820"/>
            <a:ext cx="10427841" cy="4170462"/>
          </a:xfrm>
        </p:spPr>
        <p:txBody>
          <a:bodyPr/>
          <a:lstStyle/>
          <a:p>
            <a:r>
              <a:rPr lang="fr-FR" dirty="0"/>
              <a:t>GOOGLE ANALYTIC &amp; GOOGLE SEARCH CONSOLE</a:t>
            </a:r>
          </a:p>
          <a:p>
            <a:pPr>
              <a:buFont typeface="Symbol" panose="05050102010706020507" pitchFamily="18" charset="2"/>
              <a:buChar char="Þ"/>
            </a:pPr>
            <a:r>
              <a:rPr lang="fr-FR" dirty="0"/>
              <a:t>Google Analytics: info détaillés sur les visiteurs d’un site, comportement, parcours du site ( sources de trafic(réseaux, recherche..); données d’audience : âge, moyen..</a:t>
            </a:r>
          </a:p>
          <a:p>
            <a:pPr>
              <a:buFont typeface="Symbol" panose="05050102010706020507" pitchFamily="18" charset="2"/>
              <a:buChar char="Þ"/>
            </a:pPr>
            <a:r>
              <a:rPr lang="fr-FR" dirty="0"/>
              <a:t>Google </a:t>
            </a:r>
            <a:r>
              <a:rPr lang="fr-FR" dirty="0" err="1"/>
              <a:t>search</a:t>
            </a:r>
            <a:r>
              <a:rPr lang="fr-FR" dirty="0"/>
              <a:t> console : info sur les performance de recherche comme les sites apparu pour le mot, nombre de clic, taux de clics, les requêtes tapés sur google pour vous trouver,.</a:t>
            </a:r>
          </a:p>
          <a:p>
            <a:pPr marL="0" indent="0">
              <a:buNone/>
            </a:pPr>
            <a:endParaRPr lang="fr-FR" dirty="0"/>
          </a:p>
        </p:txBody>
      </p:sp>
    </p:spTree>
    <p:extLst>
      <p:ext uri="{BB962C8B-B14F-4D97-AF65-F5344CB8AC3E}">
        <p14:creationId xmlns:p14="http://schemas.microsoft.com/office/powerpoint/2010/main" val="3621729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0AA270-DD6D-F486-42E9-0551908AE10A}"/>
              </a:ext>
            </a:extLst>
          </p:cNvPr>
          <p:cNvSpPr>
            <a:spLocks noGrp="1"/>
          </p:cNvSpPr>
          <p:nvPr>
            <p:ph type="title"/>
          </p:nvPr>
        </p:nvSpPr>
        <p:spPr>
          <a:xfrm>
            <a:off x="849758" y="345690"/>
            <a:ext cx="10427840" cy="1086056"/>
          </a:xfrm>
        </p:spPr>
        <p:txBody>
          <a:bodyPr/>
          <a:lstStyle/>
          <a:p>
            <a:pPr algn="ctr"/>
            <a:r>
              <a:rPr lang="fr-FR" dirty="0"/>
              <a:t>Audit d’un site </a:t>
            </a:r>
          </a:p>
        </p:txBody>
      </p:sp>
      <p:sp>
        <p:nvSpPr>
          <p:cNvPr id="3" name="Espace réservé du contenu 2">
            <a:extLst>
              <a:ext uri="{FF2B5EF4-FFF2-40B4-BE49-F238E27FC236}">
                <a16:creationId xmlns:a16="http://schemas.microsoft.com/office/drawing/2014/main" id="{CBF2329C-E6E5-A0E4-C866-386340EEE863}"/>
              </a:ext>
            </a:extLst>
          </p:cNvPr>
          <p:cNvSpPr>
            <a:spLocks noGrp="1"/>
          </p:cNvSpPr>
          <p:nvPr>
            <p:ph idx="1"/>
          </p:nvPr>
        </p:nvSpPr>
        <p:spPr>
          <a:xfrm>
            <a:off x="849758" y="1617785"/>
            <a:ext cx="10427841" cy="4351497"/>
          </a:xfrm>
        </p:spPr>
        <p:txBody>
          <a:bodyPr/>
          <a:lstStyle/>
          <a:p>
            <a:pPr marL="0" indent="0">
              <a:buNone/>
            </a:pPr>
            <a:r>
              <a:rPr lang="fr-FR" dirty="0"/>
              <a:t>A</a:t>
            </a:r>
            <a:r>
              <a:rPr lang="fr-FR" b="1" dirty="0"/>
              <a:t>. Détectez les problèmes importants : </a:t>
            </a:r>
          </a:p>
          <a:p>
            <a:pPr marL="731520" lvl="2" indent="-457200">
              <a:buAutoNum type="arabicPeriod"/>
            </a:pPr>
            <a:r>
              <a:rPr lang="fr-FR" dirty="0"/>
              <a:t>Vérifier si le site est au moins clés pour le nom de marque </a:t>
            </a:r>
          </a:p>
          <a:p>
            <a:pPr marL="731520" lvl="2" indent="-457200">
              <a:buAutoNum type="arabicPeriod"/>
            </a:pPr>
            <a:r>
              <a:rPr lang="fr-FR" dirty="0"/>
              <a:t>Vérifier si le site a une version principales ( si www ou non www: exemple </a:t>
            </a:r>
            <a:r>
              <a:rPr lang="fr-FR" dirty="0" err="1"/>
              <a:t>openclassroom</a:t>
            </a:r>
            <a:r>
              <a:rPr lang="fr-FR" dirty="0"/>
              <a:t> pas de www. Mais si on tape redirection quand même)</a:t>
            </a:r>
          </a:p>
          <a:p>
            <a:pPr marL="731520" lvl="2" indent="-457200">
              <a:buAutoNum type="arabicPeriod"/>
            </a:pPr>
            <a:r>
              <a:rPr lang="fr-FR" dirty="0"/>
              <a:t>Vérifier si le site n’a pas de contenu dupliqué ( on peut utiliser </a:t>
            </a:r>
            <a:r>
              <a:rPr lang="fr-FR" dirty="0" err="1"/>
              <a:t>Siteliner</a:t>
            </a:r>
            <a:r>
              <a:rPr lang="fr-FR" dirty="0"/>
              <a:t> pour détecter sa)</a:t>
            </a:r>
          </a:p>
          <a:p>
            <a:pPr marL="731520" lvl="2" indent="-457200">
              <a:buAutoNum type="arabicPeriod"/>
            </a:pPr>
            <a:r>
              <a:rPr lang="fr-FR" dirty="0"/>
              <a:t>Vérifier les problèmes d’indexation ou de </a:t>
            </a:r>
            <a:r>
              <a:rPr lang="fr-FR" dirty="0" err="1"/>
              <a:t>crawling</a:t>
            </a:r>
            <a:r>
              <a:rPr lang="fr-FR" dirty="0"/>
              <a:t> ( taper : « site : monsite.com » si pas de résultats </a:t>
            </a:r>
            <a:r>
              <a:rPr lang="fr-FR" dirty="0" err="1"/>
              <a:t>probleme</a:t>
            </a:r>
            <a:r>
              <a:rPr lang="fr-FR" dirty="0"/>
              <a:t> blocage par le fichier robots.txt; </a:t>
            </a:r>
            <a:r>
              <a:rPr lang="fr-FR" dirty="0" err="1"/>
              <a:t>meta</a:t>
            </a:r>
            <a:r>
              <a:rPr lang="fr-FR" dirty="0"/>
              <a:t> robots ou d’architecture du site))</a:t>
            </a:r>
          </a:p>
          <a:p>
            <a:pPr marL="731520" lvl="2" indent="-457200">
              <a:buAutoNum type="arabicPeriod"/>
            </a:pPr>
            <a:r>
              <a:rPr lang="fr-FR" dirty="0"/>
              <a:t>Vérifier le chargement du site avec </a:t>
            </a:r>
            <a:r>
              <a:rPr lang="fr-FR" dirty="0" err="1"/>
              <a:t>Gtmetrix</a:t>
            </a:r>
            <a:r>
              <a:rPr lang="fr-FR" dirty="0"/>
              <a:t> ou </a:t>
            </a:r>
            <a:r>
              <a:rPr lang="fr-FR" dirty="0" err="1"/>
              <a:t>Pingdom</a:t>
            </a:r>
            <a:r>
              <a:rPr lang="fr-FR" dirty="0"/>
              <a:t> ( 4sec est considéré comme lent)</a:t>
            </a:r>
          </a:p>
          <a:p>
            <a:pPr marL="731520" lvl="2" indent="-457200">
              <a:buAutoNum type="arabicPeriod"/>
            </a:pPr>
            <a:r>
              <a:rPr lang="fr-FR" dirty="0" err="1"/>
              <a:t>Véirfier</a:t>
            </a:r>
            <a:r>
              <a:rPr lang="fr-FR" dirty="0"/>
              <a:t> si le site est responsive ( lisible sur mobile)</a:t>
            </a:r>
          </a:p>
        </p:txBody>
      </p:sp>
    </p:spTree>
    <p:extLst>
      <p:ext uri="{BB962C8B-B14F-4D97-AF65-F5344CB8AC3E}">
        <p14:creationId xmlns:p14="http://schemas.microsoft.com/office/powerpoint/2010/main" val="3485296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0AA270-DD6D-F486-42E9-0551908AE10A}"/>
              </a:ext>
            </a:extLst>
          </p:cNvPr>
          <p:cNvSpPr>
            <a:spLocks noGrp="1"/>
          </p:cNvSpPr>
          <p:nvPr>
            <p:ph type="title"/>
          </p:nvPr>
        </p:nvSpPr>
        <p:spPr>
          <a:xfrm>
            <a:off x="849758" y="345690"/>
            <a:ext cx="10427840" cy="1086056"/>
          </a:xfrm>
        </p:spPr>
        <p:txBody>
          <a:bodyPr/>
          <a:lstStyle/>
          <a:p>
            <a:pPr algn="ctr"/>
            <a:r>
              <a:rPr lang="fr-FR" dirty="0"/>
              <a:t>Audit d’un site </a:t>
            </a:r>
          </a:p>
        </p:txBody>
      </p:sp>
      <p:sp>
        <p:nvSpPr>
          <p:cNvPr id="3" name="Espace réservé du contenu 2">
            <a:extLst>
              <a:ext uri="{FF2B5EF4-FFF2-40B4-BE49-F238E27FC236}">
                <a16:creationId xmlns:a16="http://schemas.microsoft.com/office/drawing/2014/main" id="{CBF2329C-E6E5-A0E4-C866-386340EEE863}"/>
              </a:ext>
            </a:extLst>
          </p:cNvPr>
          <p:cNvSpPr>
            <a:spLocks noGrp="1"/>
          </p:cNvSpPr>
          <p:nvPr>
            <p:ph idx="1"/>
          </p:nvPr>
        </p:nvSpPr>
        <p:spPr>
          <a:xfrm>
            <a:off x="849758" y="1617785"/>
            <a:ext cx="10427841" cy="4351497"/>
          </a:xfrm>
        </p:spPr>
        <p:txBody>
          <a:bodyPr>
            <a:normAutofit/>
          </a:bodyPr>
          <a:lstStyle/>
          <a:p>
            <a:pPr marL="45720" lvl="1"/>
            <a:r>
              <a:rPr lang="fr-FR" b="1" i="0" dirty="0"/>
              <a:t>B. Analyser rapidement le SEO on-Page</a:t>
            </a:r>
            <a:endParaRPr lang="fr-FR" i="0" dirty="0"/>
          </a:p>
          <a:p>
            <a:pPr marL="731520" lvl="2" indent="-457200">
              <a:buAutoNum type="arabicPeriod"/>
            </a:pPr>
            <a:r>
              <a:rPr lang="fr-FR" dirty="0"/>
              <a:t>Checker la page d’accueil, les deux pages secondaires depuis le menu, et un article de blog( si un)</a:t>
            </a:r>
          </a:p>
          <a:p>
            <a:pPr marL="731520" lvl="2" indent="-457200">
              <a:buAutoNum type="arabicPeriod"/>
            </a:pPr>
            <a:r>
              <a:rPr lang="fr-FR" dirty="0"/>
              <a:t>Vérifier URL intelligible ( ex : NON : monsite.com/3</a:t>
            </a:r>
            <a:r>
              <a:rPr lang="fr-FR" baseline="30000" dirty="0"/>
              <a:t>E</a:t>
            </a:r>
            <a:r>
              <a:rPr lang="fr-FR" dirty="0"/>
              <a:t>54ef =&gt; OUI : monsite.com/</a:t>
            </a:r>
            <a:r>
              <a:rPr lang="fr-FR" dirty="0" err="1"/>
              <a:t>mot-cle</a:t>
            </a:r>
            <a:r>
              <a:rPr lang="fr-FR" dirty="0"/>
              <a:t> ) pour chacune des pages avec F12 et chercher avec ctrl +F</a:t>
            </a:r>
          </a:p>
          <a:p>
            <a:pPr marL="731520" lvl="2" indent="-457200">
              <a:buAutoNum type="arabicPeriod"/>
            </a:pPr>
            <a:r>
              <a:rPr lang="fr-FR" dirty="0"/>
              <a:t>Balise Meta: Titre ( 70 caractère)et description(160 ): quand on cherche on voit sa d’abord </a:t>
            </a:r>
          </a:p>
          <a:p>
            <a:pPr marL="731520" lvl="2" indent="-457200">
              <a:buAutoNum type="arabicPeriod"/>
            </a:pPr>
            <a:endParaRPr lang="fr-FR" dirty="0"/>
          </a:p>
          <a:p>
            <a:pPr marL="731520" lvl="2" indent="-457200">
              <a:buAutoNum type="arabicPeriod"/>
            </a:pPr>
            <a:endParaRPr lang="fr-FR" dirty="0"/>
          </a:p>
          <a:p>
            <a:pPr marL="731520" lvl="2" indent="-457200">
              <a:buAutoNum type="arabicPeriod"/>
            </a:pPr>
            <a:endParaRPr lang="fr-FR" dirty="0"/>
          </a:p>
          <a:p>
            <a:pPr marL="731520" lvl="2" indent="-457200">
              <a:buAutoNum type="arabicPeriod"/>
            </a:pPr>
            <a:r>
              <a:rPr lang="fr-FR" dirty="0"/>
              <a:t>Vérifier que un seul H1 sur la page et vérifier les h2…</a:t>
            </a:r>
          </a:p>
          <a:p>
            <a:pPr marL="731520" lvl="2" indent="-457200">
              <a:buAutoNum type="arabicPeriod"/>
            </a:pPr>
            <a:r>
              <a:rPr lang="fr-FR" dirty="0"/>
              <a:t>Vérifier que les images ne sont pas trop lourdes et qu’il y’a une balise alt </a:t>
            </a:r>
          </a:p>
          <a:p>
            <a:pPr marL="731520" lvl="2" indent="-457200">
              <a:buAutoNum type="arabicPeriod"/>
            </a:pPr>
            <a:r>
              <a:rPr lang="fr-FR" dirty="0"/>
              <a:t>Conseillé d’écrire minimum 400 mots par page et 600 mots si article de blog, page d’actu..</a:t>
            </a:r>
          </a:p>
          <a:p>
            <a:pPr marL="731520" lvl="2" indent="-457200">
              <a:buAutoNum type="arabicPeriod"/>
            </a:pPr>
            <a:endParaRPr lang="fr-FR" dirty="0"/>
          </a:p>
          <a:p>
            <a:pPr marL="0" indent="0">
              <a:buNone/>
            </a:pPr>
            <a:endParaRPr lang="fr-FR" b="1" dirty="0"/>
          </a:p>
          <a:p>
            <a:pPr marL="0" indent="0">
              <a:buNone/>
            </a:pPr>
            <a:endParaRPr lang="fr-FR" b="1" dirty="0"/>
          </a:p>
        </p:txBody>
      </p:sp>
      <p:pic>
        <p:nvPicPr>
          <p:cNvPr id="5" name="Image 4" descr="Une image contenant texte, Site web&#10;&#10;Description générée automatiquement">
            <a:extLst>
              <a:ext uri="{FF2B5EF4-FFF2-40B4-BE49-F238E27FC236}">
                <a16:creationId xmlns:a16="http://schemas.microsoft.com/office/drawing/2014/main" id="{DB4D59E6-C4CE-0FAE-C507-465573173D36}"/>
              </a:ext>
            </a:extLst>
          </p:cNvPr>
          <p:cNvPicPr>
            <a:picLocks noChangeAspect="1"/>
          </p:cNvPicPr>
          <p:nvPr/>
        </p:nvPicPr>
        <p:blipFill rotWithShape="1">
          <a:blip r:embed="rId2">
            <a:extLst>
              <a:ext uri="{28A0092B-C50C-407E-A947-70E740481C1C}">
                <a14:useLocalDpi xmlns:a14="http://schemas.microsoft.com/office/drawing/2010/main" val="0"/>
              </a:ext>
            </a:extLst>
          </a:blip>
          <a:srcRect t="69928" r="40538" b="13250"/>
          <a:stretch/>
        </p:blipFill>
        <p:spPr>
          <a:xfrm>
            <a:off x="3097161" y="3519948"/>
            <a:ext cx="5437239" cy="865240"/>
          </a:xfrm>
          <a:prstGeom prst="rect">
            <a:avLst/>
          </a:prstGeom>
        </p:spPr>
      </p:pic>
      <p:pic>
        <p:nvPicPr>
          <p:cNvPr id="7" name="Image 6">
            <a:extLst>
              <a:ext uri="{FF2B5EF4-FFF2-40B4-BE49-F238E27FC236}">
                <a16:creationId xmlns:a16="http://schemas.microsoft.com/office/drawing/2014/main" id="{B2BC3A8C-7087-8EBE-20C0-8FF8530BD6DC}"/>
              </a:ext>
            </a:extLst>
          </p:cNvPr>
          <p:cNvPicPr>
            <a:picLocks noChangeAspect="1"/>
          </p:cNvPicPr>
          <p:nvPr/>
        </p:nvPicPr>
        <p:blipFill>
          <a:blip r:embed="rId3"/>
          <a:stretch>
            <a:fillRect/>
          </a:stretch>
        </p:blipFill>
        <p:spPr>
          <a:xfrm>
            <a:off x="7014004" y="3952568"/>
            <a:ext cx="4747671" cy="701101"/>
          </a:xfrm>
          <a:prstGeom prst="rect">
            <a:avLst/>
          </a:prstGeom>
        </p:spPr>
      </p:pic>
    </p:spTree>
    <p:extLst>
      <p:ext uri="{BB962C8B-B14F-4D97-AF65-F5344CB8AC3E}">
        <p14:creationId xmlns:p14="http://schemas.microsoft.com/office/powerpoint/2010/main" val="1698408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0AA270-DD6D-F486-42E9-0551908AE10A}"/>
              </a:ext>
            </a:extLst>
          </p:cNvPr>
          <p:cNvSpPr>
            <a:spLocks noGrp="1"/>
          </p:cNvSpPr>
          <p:nvPr>
            <p:ph type="title"/>
          </p:nvPr>
        </p:nvSpPr>
        <p:spPr>
          <a:xfrm>
            <a:off x="849758" y="345690"/>
            <a:ext cx="10427840" cy="1086056"/>
          </a:xfrm>
        </p:spPr>
        <p:txBody>
          <a:bodyPr/>
          <a:lstStyle/>
          <a:p>
            <a:pPr algn="ctr"/>
            <a:r>
              <a:rPr lang="fr-FR" dirty="0"/>
              <a:t>Audit d’un site </a:t>
            </a:r>
          </a:p>
        </p:txBody>
      </p:sp>
      <p:sp>
        <p:nvSpPr>
          <p:cNvPr id="3" name="Espace réservé du contenu 2">
            <a:extLst>
              <a:ext uri="{FF2B5EF4-FFF2-40B4-BE49-F238E27FC236}">
                <a16:creationId xmlns:a16="http://schemas.microsoft.com/office/drawing/2014/main" id="{CBF2329C-E6E5-A0E4-C866-386340EEE863}"/>
              </a:ext>
            </a:extLst>
          </p:cNvPr>
          <p:cNvSpPr>
            <a:spLocks noGrp="1"/>
          </p:cNvSpPr>
          <p:nvPr>
            <p:ph idx="1"/>
          </p:nvPr>
        </p:nvSpPr>
        <p:spPr>
          <a:xfrm>
            <a:off x="849758" y="1617785"/>
            <a:ext cx="10427841" cy="4351497"/>
          </a:xfrm>
        </p:spPr>
        <p:txBody>
          <a:bodyPr/>
          <a:lstStyle/>
          <a:p>
            <a:pPr marL="45720" lvl="1"/>
            <a:r>
              <a:rPr lang="fr-FR" b="1" i="0" dirty="0"/>
              <a:t>C. Examiner les positions de vos mots-clés</a:t>
            </a:r>
            <a:endParaRPr lang="fr-FR" i="0" dirty="0"/>
          </a:p>
          <a:p>
            <a:pPr marL="731520" lvl="2" indent="-457200">
              <a:buAutoNum type="arabicPeriod"/>
            </a:pPr>
            <a:r>
              <a:rPr lang="fr-FR" dirty="0"/>
              <a:t>Trafic organique de site doit augmenter ou rester stable ( vérifier sur google </a:t>
            </a:r>
            <a:r>
              <a:rPr lang="fr-FR" dirty="0" err="1"/>
              <a:t>analytic</a:t>
            </a:r>
            <a:r>
              <a:rPr lang="fr-FR" dirty="0"/>
              <a:t> dans l’onglet </a:t>
            </a:r>
            <a:r>
              <a:rPr lang="fr-FR" dirty="0" err="1"/>
              <a:t>organic</a:t>
            </a:r>
            <a:r>
              <a:rPr lang="fr-FR" dirty="0"/>
              <a:t> </a:t>
            </a:r>
            <a:r>
              <a:rPr lang="fr-FR" dirty="0" err="1"/>
              <a:t>search</a:t>
            </a:r>
            <a:r>
              <a:rPr lang="fr-FR" dirty="0"/>
              <a:t>)</a:t>
            </a:r>
          </a:p>
          <a:p>
            <a:pPr marL="274320" lvl="2" indent="0">
              <a:buNone/>
            </a:pPr>
            <a:endParaRPr lang="fr-FR" dirty="0"/>
          </a:p>
          <a:p>
            <a:pPr marL="0" indent="0">
              <a:buNone/>
            </a:pPr>
            <a:r>
              <a:rPr lang="fr-FR" b="1" dirty="0"/>
              <a:t>D</a:t>
            </a:r>
            <a:r>
              <a:rPr lang="fr-FR" b="1" i="0" dirty="0"/>
              <a:t>. Vérifier la qualité des liens existants</a:t>
            </a:r>
          </a:p>
          <a:p>
            <a:pPr marL="617220" lvl="2" indent="-342900">
              <a:buFont typeface="+mj-lt"/>
              <a:buAutoNum type="arabicPeriod"/>
            </a:pPr>
            <a:r>
              <a:rPr lang="fr-FR" dirty="0" err="1"/>
              <a:t>Véirfier</a:t>
            </a:r>
            <a:r>
              <a:rPr lang="fr-FR" dirty="0"/>
              <a:t> liens sur les réseaux et liés au site </a:t>
            </a:r>
          </a:p>
          <a:p>
            <a:pPr marL="617220" lvl="2" indent="-342900">
              <a:buFont typeface="+mj-lt"/>
              <a:buAutoNum type="arabicPeriod"/>
            </a:pPr>
            <a:r>
              <a:rPr lang="fr-FR" dirty="0"/>
              <a:t>Etudiez cela avec </a:t>
            </a:r>
            <a:r>
              <a:rPr lang="fr-FR" dirty="0" err="1"/>
              <a:t>search</a:t>
            </a:r>
            <a:r>
              <a:rPr lang="fr-FR" dirty="0"/>
              <a:t> console ou </a:t>
            </a:r>
            <a:r>
              <a:rPr lang="fr-FR" dirty="0" err="1"/>
              <a:t>majestic</a:t>
            </a:r>
            <a:r>
              <a:rPr lang="fr-FR" dirty="0"/>
              <a:t>, </a:t>
            </a:r>
            <a:r>
              <a:rPr lang="fr-FR" dirty="0" err="1"/>
              <a:t>searush</a:t>
            </a:r>
            <a:r>
              <a:rPr lang="fr-FR" dirty="0"/>
              <a:t> ou </a:t>
            </a:r>
            <a:r>
              <a:rPr lang="fr-FR" dirty="0" err="1"/>
              <a:t>moz</a:t>
            </a:r>
            <a:r>
              <a:rPr lang="fr-FR" dirty="0"/>
              <a:t> </a:t>
            </a:r>
            <a:r>
              <a:rPr lang="fr-FR" dirty="0" err="1"/>
              <a:t>expolorer</a:t>
            </a:r>
            <a:endParaRPr lang="fr-FR" dirty="0"/>
          </a:p>
          <a:p>
            <a:pPr marL="617220" lvl="2" indent="-342900">
              <a:buFont typeface="+mj-lt"/>
              <a:buAutoNum type="arabicPeriod"/>
            </a:pPr>
            <a:r>
              <a:rPr lang="fr-FR" dirty="0"/>
              <a:t>Eviter les liens </a:t>
            </a:r>
            <a:r>
              <a:rPr lang="fr-FR" dirty="0" err="1"/>
              <a:t>spammy</a:t>
            </a:r>
            <a:r>
              <a:rPr lang="fr-FR" dirty="0"/>
              <a:t> ( cad de mauvaise qualité ou d’une langue différente non cohérente)</a:t>
            </a:r>
          </a:p>
          <a:p>
            <a:pPr marL="617220" lvl="2" indent="-342900">
              <a:buFont typeface="+mj-lt"/>
              <a:buAutoNum type="arabicPeriod"/>
            </a:pPr>
            <a:r>
              <a:rPr lang="fr-FR" dirty="0"/>
              <a:t>Site gratuit : </a:t>
            </a:r>
            <a:r>
              <a:rPr lang="fr-FR" dirty="0" err="1"/>
              <a:t>yooda</a:t>
            </a:r>
            <a:r>
              <a:rPr lang="fr-FR" dirty="0"/>
              <a:t> insight</a:t>
            </a:r>
          </a:p>
          <a:p>
            <a:pPr marL="274320" lvl="2" indent="0">
              <a:buNone/>
            </a:pPr>
            <a:endParaRPr lang="fr-FR" dirty="0"/>
          </a:p>
          <a:p>
            <a:pPr marL="0" indent="0">
              <a:buNone/>
            </a:pPr>
            <a:endParaRPr lang="fr-FR" b="1" i="0" dirty="0"/>
          </a:p>
          <a:p>
            <a:pPr marL="0" indent="0">
              <a:buNone/>
            </a:pPr>
            <a:endParaRPr lang="fr-FR" i="0" dirty="0"/>
          </a:p>
          <a:p>
            <a:pPr marL="731520" lvl="2" indent="-457200">
              <a:buAutoNum type="arabicPeriod"/>
            </a:pPr>
            <a:endParaRPr lang="fr-FR" dirty="0"/>
          </a:p>
          <a:p>
            <a:pPr marL="731520" lvl="2" indent="-457200">
              <a:buAutoNum type="arabicPeriod"/>
            </a:pPr>
            <a:endParaRPr lang="fr-FR" dirty="0"/>
          </a:p>
          <a:p>
            <a:pPr marL="0" indent="0">
              <a:buNone/>
            </a:pPr>
            <a:endParaRPr lang="fr-FR" b="1" dirty="0"/>
          </a:p>
          <a:p>
            <a:pPr marL="0" indent="0">
              <a:buNone/>
            </a:pPr>
            <a:endParaRPr lang="fr-FR" b="1" dirty="0"/>
          </a:p>
        </p:txBody>
      </p:sp>
    </p:spTree>
    <p:extLst>
      <p:ext uri="{BB962C8B-B14F-4D97-AF65-F5344CB8AC3E}">
        <p14:creationId xmlns:p14="http://schemas.microsoft.com/office/powerpoint/2010/main" val="3153717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E85B8E-36A2-A7A7-F367-1A75ED6EEA53}"/>
              </a:ext>
            </a:extLst>
          </p:cNvPr>
          <p:cNvSpPr>
            <a:spLocks noGrp="1"/>
          </p:cNvSpPr>
          <p:nvPr>
            <p:ph type="title"/>
          </p:nvPr>
        </p:nvSpPr>
        <p:spPr>
          <a:xfrm>
            <a:off x="849758" y="345690"/>
            <a:ext cx="10427840" cy="1086056"/>
          </a:xfrm>
        </p:spPr>
        <p:txBody>
          <a:bodyPr/>
          <a:lstStyle/>
          <a:p>
            <a:pPr algn="ctr"/>
            <a:r>
              <a:rPr lang="fr-FR" dirty="0"/>
              <a:t>Espace spécial contenu</a:t>
            </a:r>
          </a:p>
        </p:txBody>
      </p:sp>
      <p:sp>
        <p:nvSpPr>
          <p:cNvPr id="3" name="Espace réservé du contenu 2">
            <a:extLst>
              <a:ext uri="{FF2B5EF4-FFF2-40B4-BE49-F238E27FC236}">
                <a16:creationId xmlns:a16="http://schemas.microsoft.com/office/drawing/2014/main" id="{1E138449-D874-1F71-EB63-0CF820007CE8}"/>
              </a:ext>
            </a:extLst>
          </p:cNvPr>
          <p:cNvSpPr>
            <a:spLocks noGrp="1"/>
          </p:cNvSpPr>
          <p:nvPr>
            <p:ph idx="1"/>
          </p:nvPr>
        </p:nvSpPr>
        <p:spPr>
          <a:xfrm>
            <a:off x="849758" y="1617785"/>
            <a:ext cx="10427841" cy="4351497"/>
          </a:xfrm>
        </p:spPr>
        <p:txBody>
          <a:bodyPr/>
          <a:lstStyle/>
          <a:p>
            <a:r>
              <a:rPr lang="fr-FR" dirty="0"/>
              <a:t>Exemple :actualité de la marque, article expertise ( nos services); fonctionnement ( académie, documentation, support..), articles intéressants, fiches de poste..</a:t>
            </a:r>
          </a:p>
          <a:p>
            <a:r>
              <a:rPr lang="fr-FR" dirty="0"/>
              <a:t>Contenu avec but selon choisi ( KPI)</a:t>
            </a:r>
          </a:p>
          <a:p>
            <a:r>
              <a:rPr lang="fr-FR" dirty="0"/>
              <a:t>Fréquemment mise à jour</a:t>
            </a:r>
          </a:p>
          <a:p>
            <a:r>
              <a:rPr lang="fr-FR" dirty="0"/>
              <a:t>cohérent</a:t>
            </a:r>
          </a:p>
        </p:txBody>
      </p:sp>
    </p:spTree>
    <p:extLst>
      <p:ext uri="{BB962C8B-B14F-4D97-AF65-F5344CB8AC3E}">
        <p14:creationId xmlns:p14="http://schemas.microsoft.com/office/powerpoint/2010/main" val="4073851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4097BB-F2A7-0841-7733-B90DA81B93A5}"/>
              </a:ext>
            </a:extLst>
          </p:cNvPr>
          <p:cNvSpPr>
            <a:spLocks noGrp="1"/>
          </p:cNvSpPr>
          <p:nvPr>
            <p:ph type="title"/>
          </p:nvPr>
        </p:nvSpPr>
        <p:spPr>
          <a:xfrm>
            <a:off x="849759" y="345690"/>
            <a:ext cx="10427840" cy="1086056"/>
          </a:xfrm>
        </p:spPr>
        <p:txBody>
          <a:bodyPr/>
          <a:lstStyle/>
          <a:p>
            <a:pPr algn="ctr"/>
            <a:r>
              <a:rPr lang="fr-FR" dirty="0"/>
              <a:t>Notion d’autorité</a:t>
            </a:r>
          </a:p>
        </p:txBody>
      </p:sp>
      <p:sp>
        <p:nvSpPr>
          <p:cNvPr id="3" name="Espace réservé du contenu 2">
            <a:extLst>
              <a:ext uri="{FF2B5EF4-FFF2-40B4-BE49-F238E27FC236}">
                <a16:creationId xmlns:a16="http://schemas.microsoft.com/office/drawing/2014/main" id="{B6B9B5FC-5E3B-4627-2D37-6E836BE88C06}"/>
              </a:ext>
            </a:extLst>
          </p:cNvPr>
          <p:cNvSpPr>
            <a:spLocks noGrp="1"/>
          </p:cNvSpPr>
          <p:nvPr>
            <p:ph idx="1"/>
          </p:nvPr>
        </p:nvSpPr>
        <p:spPr>
          <a:xfrm>
            <a:off x="849758" y="1705708"/>
            <a:ext cx="10427841" cy="4263574"/>
          </a:xfrm>
        </p:spPr>
        <p:txBody>
          <a:bodyPr>
            <a:normAutofit fontScale="70000" lnSpcReduction="20000"/>
          </a:bodyPr>
          <a:lstStyle/>
          <a:p>
            <a:r>
              <a:rPr lang="fr-FR" dirty="0"/>
              <a:t>L’autorité correspond au niveau de reconnaissance et de popularité que google accorde à un site.</a:t>
            </a:r>
          </a:p>
          <a:p>
            <a:r>
              <a:rPr lang="fr-FR" dirty="0" err="1"/>
              <a:t>Moz</a:t>
            </a:r>
            <a:r>
              <a:rPr lang="fr-FR" dirty="0"/>
              <a:t> ou </a:t>
            </a:r>
            <a:r>
              <a:rPr lang="fr-FR" dirty="0" err="1"/>
              <a:t>majestic</a:t>
            </a:r>
            <a:r>
              <a:rPr lang="fr-FR" dirty="0"/>
              <a:t> </a:t>
            </a:r>
            <a:r>
              <a:rPr lang="fr-FR" dirty="0" err="1"/>
              <a:t>calcuent</a:t>
            </a:r>
            <a:r>
              <a:rPr lang="fr-FR" dirty="0"/>
              <a:t> le score indicateur de l’autorité supposé d’un site</a:t>
            </a:r>
          </a:p>
          <a:p>
            <a:r>
              <a:rPr lang="fr-FR" dirty="0"/>
              <a:t>Trust flow &amp; citations flow de Majestic se base sur la qualité des liens &amp; le nombre</a:t>
            </a:r>
          </a:p>
          <a:p>
            <a:r>
              <a:rPr lang="fr-FR" dirty="0"/>
              <a:t>Un bon lien c’est : site connu et de qualité, cohérent, vrai trafic </a:t>
            </a:r>
          </a:p>
          <a:p>
            <a:r>
              <a:rPr lang="fr-FR" dirty="0"/>
              <a:t>Les liens &amp; sites externes augmentent l’autorité du site</a:t>
            </a:r>
          </a:p>
          <a:p>
            <a:r>
              <a:rPr lang="fr-FR" dirty="0"/>
              <a:t>Les </a:t>
            </a:r>
            <a:r>
              <a:rPr lang="fr-FR" dirty="0" err="1"/>
              <a:t>backlink</a:t>
            </a:r>
            <a:r>
              <a:rPr lang="fr-FR" dirty="0"/>
              <a:t> : </a:t>
            </a:r>
            <a:r>
              <a:rPr lang="fr-FR" dirty="0" err="1"/>
              <a:t>fb,insta,twitter,pinterest,linkedin</a:t>
            </a:r>
            <a:r>
              <a:rPr lang="fr-FR" dirty="0"/>
              <a:t>, </a:t>
            </a:r>
            <a:r>
              <a:rPr lang="fr-FR" dirty="0" err="1"/>
              <a:t>youtube</a:t>
            </a:r>
            <a:r>
              <a:rPr lang="fr-FR" dirty="0"/>
              <a:t>, </a:t>
            </a:r>
            <a:r>
              <a:rPr lang="fr-FR" dirty="0" err="1"/>
              <a:t>vimeo</a:t>
            </a:r>
            <a:r>
              <a:rPr lang="fr-FR" dirty="0"/>
              <a:t>, </a:t>
            </a:r>
            <a:r>
              <a:rPr lang="fr-FR" dirty="0" err="1"/>
              <a:t>ustream</a:t>
            </a:r>
            <a:r>
              <a:rPr lang="fr-FR" dirty="0"/>
              <a:t>..</a:t>
            </a:r>
          </a:p>
          <a:p>
            <a:r>
              <a:rPr lang="fr-FR" b="0" i="0" dirty="0">
                <a:solidFill>
                  <a:srgbClr val="D1D5DB"/>
                </a:solidFill>
                <a:effectLst/>
                <a:latin typeface="Söhne"/>
              </a:rPr>
              <a:t>Une ancre de lien (ou texte d'ancre) est le texte qui est utilisé pour créer un lien hypertexte vers une autre page web. C'est le texte que l'on peut cliquer sur un lien pour être redirigé vers une autre page.</a:t>
            </a:r>
          </a:p>
          <a:p>
            <a:pPr algn="l"/>
            <a:r>
              <a:rPr lang="fr-FR" b="0" i="0" dirty="0">
                <a:solidFill>
                  <a:srgbClr val="D1D5DB"/>
                </a:solidFill>
                <a:effectLst/>
                <a:latin typeface="Söhne"/>
              </a:rPr>
              <a:t>Le </a:t>
            </a:r>
            <a:r>
              <a:rPr lang="fr-FR" b="0" i="0" dirty="0" err="1">
                <a:solidFill>
                  <a:srgbClr val="D1D5DB"/>
                </a:solidFill>
                <a:effectLst/>
                <a:latin typeface="Söhne"/>
              </a:rPr>
              <a:t>nofollow</a:t>
            </a:r>
            <a:r>
              <a:rPr lang="fr-FR" b="0" i="0" dirty="0">
                <a:solidFill>
                  <a:srgbClr val="D1D5DB"/>
                </a:solidFill>
                <a:effectLst/>
                <a:latin typeface="Söhne"/>
              </a:rPr>
              <a:t> est un attribut de lien HTML qui indique aux moteurs de recherche de ne pas suivre ou de ne pas prendre en compte un lien lorsqu'ils explorent une page web. Cela signifie que le lien ne transfère pas de valeur de référencement (ou "jus de lien") vers la page liée.</a:t>
            </a:r>
          </a:p>
          <a:p>
            <a:pPr algn="l"/>
            <a:r>
              <a:rPr lang="fr-FR" b="0" i="0" dirty="0">
                <a:solidFill>
                  <a:srgbClr val="D1D5DB"/>
                </a:solidFill>
                <a:effectLst/>
                <a:latin typeface="Söhne"/>
              </a:rPr>
              <a:t>Le </a:t>
            </a:r>
            <a:r>
              <a:rPr lang="fr-FR" b="0" i="0" dirty="0" err="1">
                <a:solidFill>
                  <a:srgbClr val="D1D5DB"/>
                </a:solidFill>
                <a:effectLst/>
                <a:latin typeface="Söhne"/>
              </a:rPr>
              <a:t>nofollow</a:t>
            </a:r>
            <a:r>
              <a:rPr lang="fr-FR" b="0" i="0" dirty="0">
                <a:solidFill>
                  <a:srgbClr val="D1D5DB"/>
                </a:solidFill>
                <a:effectLst/>
                <a:latin typeface="Söhne"/>
              </a:rPr>
              <a:t> est souvent utilisé pour les liens qui pointent vers des pages web qui ne sont pas considérées comme faisant partie du contenu principal d'un site web, tels que les publicités, les commentaires de blog ou les liens d'affiliation. Il peut également être utilisé pour éviter de passer du "jus de lien" à des sites web de faible qualité ou à des sites de spam.</a:t>
            </a:r>
          </a:p>
          <a:p>
            <a:r>
              <a:rPr lang="fr-FR" dirty="0"/>
              <a:t>Mention est un outil payant de veille qui vous permet de surveiller le web sur le sujet de votre choix, dont votre nom de marque ! </a:t>
            </a:r>
          </a:p>
        </p:txBody>
      </p:sp>
    </p:spTree>
    <p:extLst>
      <p:ext uri="{BB962C8B-B14F-4D97-AF65-F5344CB8AC3E}">
        <p14:creationId xmlns:p14="http://schemas.microsoft.com/office/powerpoint/2010/main" val="988499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t circulaire 3D au néon">
            <a:extLst>
              <a:ext uri="{FF2B5EF4-FFF2-40B4-BE49-F238E27FC236}">
                <a16:creationId xmlns:a16="http://schemas.microsoft.com/office/drawing/2014/main" id="{E4672FFC-4E24-D3B4-5364-5A78F3B61B0B}"/>
              </a:ext>
            </a:extLst>
          </p:cNvPr>
          <p:cNvPicPr>
            <a:picLocks noChangeAspect="1"/>
          </p:cNvPicPr>
          <p:nvPr/>
        </p:nvPicPr>
        <p:blipFill rotWithShape="1">
          <a:blip r:embed="rId2">
            <a:alphaModFix amt="60000"/>
          </a:blip>
          <a:srcRect t="21356" r="-2" b="-2"/>
          <a:stretch/>
        </p:blipFill>
        <p:spPr>
          <a:xfrm>
            <a:off x="-4199" y="10"/>
            <a:ext cx="12196199" cy="6857990"/>
          </a:xfrm>
          <a:prstGeom prst="rect">
            <a:avLst/>
          </a:prstGeom>
        </p:spPr>
      </p:pic>
      <p:sp>
        <p:nvSpPr>
          <p:cNvPr id="2" name="Titre 1">
            <a:extLst>
              <a:ext uri="{FF2B5EF4-FFF2-40B4-BE49-F238E27FC236}">
                <a16:creationId xmlns:a16="http://schemas.microsoft.com/office/drawing/2014/main" id="{F92388BC-799F-BEC3-EEA4-EC27966A1B3D}"/>
              </a:ext>
            </a:extLst>
          </p:cNvPr>
          <p:cNvSpPr>
            <a:spLocks noGrp="1"/>
          </p:cNvSpPr>
          <p:nvPr>
            <p:ph type="ctrTitle"/>
          </p:nvPr>
        </p:nvSpPr>
        <p:spPr>
          <a:xfrm>
            <a:off x="2978372" y="3592162"/>
            <a:ext cx="6868301" cy="1750731"/>
          </a:xfrm>
        </p:spPr>
        <p:txBody>
          <a:bodyPr anchor="b">
            <a:normAutofit fontScale="90000"/>
          </a:bodyPr>
          <a:lstStyle/>
          <a:p>
            <a:pPr algn="ctr"/>
            <a:r>
              <a:rPr lang="fr-FR" sz="7200" b="1" dirty="0">
                <a:solidFill>
                  <a:srgbClr val="FFFFFF"/>
                </a:solidFill>
              </a:rPr>
              <a:t>Optimiser le SEO en améliorant les performances techniques</a:t>
            </a:r>
            <a:endParaRPr lang="fr-FR" b="1" dirty="0">
              <a:solidFill>
                <a:srgbClr val="FFFFFF"/>
              </a:solidFill>
            </a:endParaRPr>
          </a:p>
        </p:txBody>
      </p:sp>
    </p:spTree>
    <p:extLst>
      <p:ext uri="{BB962C8B-B14F-4D97-AF65-F5344CB8AC3E}">
        <p14:creationId xmlns:p14="http://schemas.microsoft.com/office/powerpoint/2010/main" val="2713116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ECB16E-71EE-B4E3-A25B-1793CF35F8AA}"/>
              </a:ext>
            </a:extLst>
          </p:cNvPr>
          <p:cNvSpPr>
            <a:spLocks noGrp="1"/>
          </p:cNvSpPr>
          <p:nvPr>
            <p:ph type="title"/>
          </p:nvPr>
        </p:nvSpPr>
        <p:spPr>
          <a:xfrm>
            <a:off x="849758" y="345690"/>
            <a:ext cx="10427840" cy="1086056"/>
          </a:xfrm>
        </p:spPr>
        <p:txBody>
          <a:bodyPr/>
          <a:lstStyle/>
          <a:p>
            <a:pPr algn="ctr"/>
            <a:r>
              <a:rPr lang="fr-FR" dirty="0"/>
              <a:t>La </a:t>
            </a:r>
            <a:r>
              <a:rPr lang="fr-FR" dirty="0" err="1"/>
              <a:t>crawlabilité</a:t>
            </a:r>
            <a:endParaRPr lang="fr-FR" dirty="0"/>
          </a:p>
        </p:txBody>
      </p:sp>
      <p:sp>
        <p:nvSpPr>
          <p:cNvPr id="3" name="Espace réservé du contenu 2">
            <a:extLst>
              <a:ext uri="{FF2B5EF4-FFF2-40B4-BE49-F238E27FC236}">
                <a16:creationId xmlns:a16="http://schemas.microsoft.com/office/drawing/2014/main" id="{A1F09AD5-37FE-2D2C-2B68-D8DAB0315FB1}"/>
              </a:ext>
            </a:extLst>
          </p:cNvPr>
          <p:cNvSpPr>
            <a:spLocks noGrp="1"/>
          </p:cNvSpPr>
          <p:nvPr>
            <p:ph idx="1"/>
          </p:nvPr>
        </p:nvSpPr>
        <p:spPr>
          <a:xfrm>
            <a:off x="882079" y="1431746"/>
            <a:ext cx="10427841" cy="4712677"/>
          </a:xfrm>
        </p:spPr>
        <p:txBody>
          <a:bodyPr>
            <a:normAutofit fontScale="70000" lnSpcReduction="20000"/>
          </a:bodyPr>
          <a:lstStyle/>
          <a:p>
            <a:r>
              <a:rPr lang="fr-FR" dirty="0"/>
              <a:t>Rappelez-vous, </a:t>
            </a:r>
            <a:r>
              <a:rPr lang="fr-FR" dirty="0" err="1"/>
              <a:t>Googlebot</a:t>
            </a:r>
            <a:r>
              <a:rPr lang="fr-FR" dirty="0"/>
              <a:t> explore le web en suivant les liens présents dans les sites qu’il visite, c’est ce qu’on appelle le </a:t>
            </a:r>
            <a:r>
              <a:rPr lang="fr-FR" b="1" dirty="0" err="1"/>
              <a:t>crawling</a:t>
            </a:r>
            <a:r>
              <a:rPr lang="fr-FR" dirty="0"/>
              <a:t>.</a:t>
            </a:r>
          </a:p>
          <a:p>
            <a:r>
              <a:rPr lang="fr-FR" dirty="0"/>
              <a:t>La “</a:t>
            </a:r>
            <a:r>
              <a:rPr lang="fr-FR" dirty="0" err="1"/>
              <a:t>crawlabilité</a:t>
            </a:r>
            <a:r>
              <a:rPr lang="fr-FR" dirty="0"/>
              <a:t>” d’un site web désigne la facilité avec laquelle </a:t>
            </a:r>
            <a:r>
              <a:rPr lang="fr-FR" dirty="0" err="1"/>
              <a:t>Googlebot</a:t>
            </a:r>
            <a:r>
              <a:rPr lang="fr-FR" dirty="0"/>
              <a:t> va parcourir votre site et l’analyser. Plus votre </a:t>
            </a:r>
            <a:r>
              <a:rPr lang="fr-FR" dirty="0" err="1"/>
              <a:t>crawlabilité</a:t>
            </a:r>
            <a:r>
              <a:rPr lang="fr-FR" dirty="0"/>
              <a:t> est bonne, moins </a:t>
            </a:r>
            <a:r>
              <a:rPr lang="fr-FR" dirty="0" err="1"/>
              <a:t>Googlebot</a:t>
            </a:r>
            <a:r>
              <a:rPr lang="fr-FR" dirty="0"/>
              <a:t> a besoin de dépenser de ressources, et plus il va aller explorer votre site en profondeur.</a:t>
            </a:r>
          </a:p>
          <a:p>
            <a:r>
              <a:rPr lang="fr-FR" dirty="0"/>
              <a:t>Plus un site est de qualité plus </a:t>
            </a:r>
            <a:r>
              <a:rPr lang="fr-FR" dirty="0" err="1"/>
              <a:t>googlebot</a:t>
            </a:r>
            <a:r>
              <a:rPr lang="fr-FR" dirty="0"/>
              <a:t> passera du temps pour indexer les nouveautés</a:t>
            </a:r>
          </a:p>
          <a:p>
            <a:r>
              <a:rPr lang="fr-FR" dirty="0"/>
              <a:t>Le budget crawl est un bon indicateur de qualité du site</a:t>
            </a:r>
          </a:p>
          <a:p>
            <a:r>
              <a:rPr lang="fr-FR" dirty="0"/>
              <a:t>Pour accéder aux statistiques d’exploration (de </a:t>
            </a:r>
            <a:r>
              <a:rPr lang="fr-FR" dirty="0" err="1"/>
              <a:t>crawling</a:t>
            </a:r>
            <a:r>
              <a:rPr lang="fr-FR" dirty="0"/>
              <a:t>), allez dans la </a:t>
            </a:r>
            <a:r>
              <a:rPr lang="fr-FR" dirty="0" err="1"/>
              <a:t>Search</a:t>
            </a:r>
            <a:r>
              <a:rPr lang="fr-FR" dirty="0"/>
              <a:t> Console, puis :</a:t>
            </a:r>
          </a:p>
          <a:p>
            <a:pPr>
              <a:buFont typeface="Arial" panose="020B0604020202020204" pitchFamily="34" charset="0"/>
              <a:buChar char="•"/>
            </a:pPr>
            <a:r>
              <a:rPr lang="fr-FR" dirty="0"/>
              <a:t>Exploration &gt; Statistiques sur l’exploration.</a:t>
            </a:r>
          </a:p>
          <a:p>
            <a:r>
              <a:rPr lang="fr-FR" dirty="0"/>
              <a:t>Vous obtenez </a:t>
            </a:r>
            <a:r>
              <a:rPr lang="fr-FR" b="1" dirty="0"/>
              <a:t>3 graphiques</a:t>
            </a:r>
            <a:r>
              <a:rPr lang="fr-FR" dirty="0"/>
              <a:t> :</a:t>
            </a:r>
          </a:p>
          <a:p>
            <a:pPr>
              <a:buFont typeface="Arial" panose="020B0604020202020204" pitchFamily="34" charset="0"/>
              <a:buChar char="•"/>
            </a:pPr>
            <a:r>
              <a:rPr lang="fr-FR" dirty="0"/>
              <a:t>le premier est le nombre de pages explorées par jour : chiffre doit être constant voir plus haut (grâce aux mise a jour)</a:t>
            </a:r>
          </a:p>
          <a:p>
            <a:pPr>
              <a:buFont typeface="Arial" panose="020B0604020202020204" pitchFamily="34" charset="0"/>
              <a:buChar char="•"/>
            </a:pPr>
            <a:r>
              <a:rPr lang="fr-FR" dirty="0"/>
              <a:t>le deuxième est le nombre de kilo-octets téléchargés par jour(double tranchant si trop lourd dure mais si trop lourd et indexation quand même c’est que sa vaut le coup pour google)</a:t>
            </a:r>
          </a:p>
          <a:p>
            <a:pPr>
              <a:buFont typeface="Arial" panose="020B0604020202020204" pitchFamily="34" charset="0"/>
              <a:buChar char="•"/>
            </a:pPr>
            <a:r>
              <a:rPr lang="fr-FR" dirty="0"/>
              <a:t>le troisième est le temps de téléchargement d'une page (en millisecondes).</a:t>
            </a:r>
          </a:p>
          <a:p>
            <a:pPr>
              <a:buFont typeface="Arial" panose="020B0604020202020204" pitchFamily="34" charset="0"/>
              <a:buChar char="•"/>
            </a:pPr>
            <a:r>
              <a:rPr lang="fr-FR" dirty="0"/>
              <a:t>Erreur 404 : page n’existe pas ou plus ou coquille dans le lien</a:t>
            </a:r>
          </a:p>
          <a:p>
            <a:pPr>
              <a:buFont typeface="Arial" panose="020B0604020202020204" pitchFamily="34" charset="0"/>
              <a:buChar char="•"/>
            </a:pPr>
            <a:r>
              <a:rPr lang="fr-FR" dirty="0" err="1"/>
              <a:t>Error</a:t>
            </a:r>
            <a:r>
              <a:rPr lang="fr-FR" dirty="0"/>
              <a:t> 500 ! Erreur de serveur</a:t>
            </a:r>
          </a:p>
        </p:txBody>
      </p:sp>
    </p:spTree>
    <p:extLst>
      <p:ext uri="{BB962C8B-B14F-4D97-AF65-F5344CB8AC3E}">
        <p14:creationId xmlns:p14="http://schemas.microsoft.com/office/powerpoint/2010/main" val="176520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E8798D-8F42-AA73-CB94-764C022B34A0}"/>
              </a:ext>
            </a:extLst>
          </p:cNvPr>
          <p:cNvSpPr>
            <a:spLocks noGrp="1"/>
          </p:cNvSpPr>
          <p:nvPr>
            <p:ph type="title"/>
          </p:nvPr>
        </p:nvSpPr>
        <p:spPr>
          <a:xfrm>
            <a:off x="849759" y="471567"/>
            <a:ext cx="10427840" cy="1086056"/>
          </a:xfrm>
        </p:spPr>
        <p:txBody>
          <a:bodyPr/>
          <a:lstStyle/>
          <a:p>
            <a:pPr algn="ctr"/>
            <a:r>
              <a:rPr lang="fr-FR" dirty="0"/>
              <a:t>Classification des résultats gratuits</a:t>
            </a:r>
          </a:p>
        </p:txBody>
      </p:sp>
      <p:sp>
        <p:nvSpPr>
          <p:cNvPr id="3" name="Espace réservé du contenu 2">
            <a:extLst>
              <a:ext uri="{FF2B5EF4-FFF2-40B4-BE49-F238E27FC236}">
                <a16:creationId xmlns:a16="http://schemas.microsoft.com/office/drawing/2014/main" id="{349E3963-FF2E-4D19-45ED-D8E975A15256}"/>
              </a:ext>
            </a:extLst>
          </p:cNvPr>
          <p:cNvSpPr>
            <a:spLocks noGrp="1"/>
          </p:cNvSpPr>
          <p:nvPr>
            <p:ph idx="1"/>
          </p:nvPr>
        </p:nvSpPr>
        <p:spPr/>
        <p:txBody>
          <a:bodyPr>
            <a:normAutofit lnSpcReduction="10000"/>
          </a:bodyPr>
          <a:lstStyle/>
          <a:p>
            <a:pPr marL="0" indent="0">
              <a:buNone/>
            </a:pPr>
            <a:r>
              <a:rPr lang="fr-FR" dirty="0"/>
              <a:t>Différents algo sont utilisés : </a:t>
            </a:r>
          </a:p>
          <a:p>
            <a:pPr marL="560070" lvl="1" indent="-285750">
              <a:buFont typeface="Arial" panose="020B0604020202020204" pitchFamily="34" charset="0"/>
              <a:buChar char="•"/>
            </a:pPr>
            <a:r>
              <a:rPr lang="fr-FR" b="1" i="0" dirty="0"/>
              <a:t>Panda</a:t>
            </a:r>
            <a:r>
              <a:rPr lang="fr-FR" dirty="0"/>
              <a:t> : pénalise les sites ayant du contenu de mauvaise qualité(pas assez, trop de spam..)</a:t>
            </a:r>
          </a:p>
          <a:p>
            <a:pPr marL="560070" lvl="1" indent="-285750">
              <a:buFont typeface="Arial" panose="020B0604020202020204" pitchFamily="34" charset="0"/>
              <a:buChar char="•"/>
            </a:pPr>
            <a:r>
              <a:rPr lang="fr-FR" b="1" i="0" dirty="0"/>
              <a:t>Pingouin</a:t>
            </a:r>
            <a:r>
              <a:rPr lang="fr-FR" dirty="0"/>
              <a:t> : lutte contre la création intempestive de liens. ( ex : bourrage de mots-clés, contenu dupliqué, redirections trompeuse..)</a:t>
            </a:r>
          </a:p>
          <a:p>
            <a:pPr marL="560070" lvl="1" indent="-285750">
              <a:buFont typeface="Arial" panose="020B0604020202020204" pitchFamily="34" charset="0"/>
              <a:buChar char="•"/>
            </a:pPr>
            <a:r>
              <a:rPr lang="fr-FR" b="1" i="0" dirty="0" err="1"/>
              <a:t>Hummingbird</a:t>
            </a:r>
            <a:r>
              <a:rPr lang="fr-FR" b="1" i="0" dirty="0"/>
              <a:t>/Colibri, </a:t>
            </a:r>
            <a:r>
              <a:rPr lang="fr-FR" b="1" i="0" dirty="0" err="1"/>
              <a:t>Rankbrain</a:t>
            </a:r>
            <a:r>
              <a:rPr lang="fr-FR" b="1" i="0" dirty="0"/>
              <a:t> </a:t>
            </a:r>
            <a:r>
              <a:rPr lang="fr-FR" dirty="0"/>
              <a:t>: comprendre le contexte d’un mot ou d’une phrase.</a:t>
            </a:r>
          </a:p>
          <a:p>
            <a:pPr marL="560070" lvl="1" indent="-285750">
              <a:buFont typeface="Arial" panose="020B0604020202020204" pitchFamily="34" charset="0"/>
              <a:buChar char="•"/>
            </a:pPr>
            <a:r>
              <a:rPr lang="fr-FR" b="1" i="0" dirty="0"/>
              <a:t>Pigeon </a:t>
            </a:r>
            <a:r>
              <a:rPr lang="fr-FR" dirty="0"/>
              <a:t>: résultats locaux dans google </a:t>
            </a:r>
            <a:r>
              <a:rPr lang="fr-FR" dirty="0" err="1"/>
              <a:t>map</a:t>
            </a:r>
            <a:endParaRPr lang="fr-FR" dirty="0"/>
          </a:p>
          <a:p>
            <a:pPr marL="560070" lvl="1" indent="-285750">
              <a:buFont typeface="Arial" panose="020B0604020202020204" pitchFamily="34" charset="0"/>
              <a:buChar char="•"/>
            </a:pPr>
            <a:r>
              <a:rPr lang="fr-FR" b="1" i="0" dirty="0" err="1"/>
              <a:t>Medic</a:t>
            </a:r>
            <a:r>
              <a:rPr lang="fr-FR" dirty="0"/>
              <a:t> : site de santé &amp; finance : défavoriser site non crédible aux yeux de google</a:t>
            </a:r>
          </a:p>
          <a:p>
            <a:pPr marL="560070" lvl="1" indent="-285750">
              <a:buFont typeface="Arial" panose="020B0604020202020204" pitchFamily="34" charset="0"/>
              <a:buChar char="•"/>
            </a:pPr>
            <a:r>
              <a:rPr lang="fr-FR" b="1" i="0" dirty="0"/>
              <a:t>Bert</a:t>
            </a:r>
            <a:r>
              <a:rPr lang="fr-FR" dirty="0"/>
              <a:t> : suite de </a:t>
            </a:r>
            <a:r>
              <a:rPr lang="fr-FR" dirty="0" err="1"/>
              <a:t>rankbrain</a:t>
            </a:r>
            <a:r>
              <a:rPr lang="fr-FR" dirty="0"/>
              <a:t> : comprendre encore mieux le contexte et le sujet des pages</a:t>
            </a:r>
          </a:p>
          <a:p>
            <a:pPr lvl="1"/>
            <a:endParaRPr lang="fr-FR" b="1" i="0" dirty="0"/>
          </a:p>
          <a:p>
            <a:pPr lvl="1"/>
            <a:r>
              <a:rPr lang="fr-FR" b="1" i="0" dirty="0"/>
              <a:t>White-</a:t>
            </a:r>
            <a:r>
              <a:rPr lang="fr-FR" b="1" i="0" dirty="0" err="1"/>
              <a:t>hat</a:t>
            </a:r>
            <a:r>
              <a:rPr lang="fr-FR" b="1" i="0" dirty="0"/>
              <a:t>( façon </a:t>
            </a:r>
            <a:r>
              <a:rPr lang="fr-FR" b="1" i="0" dirty="0" err="1"/>
              <a:t>cleam</a:t>
            </a:r>
            <a:r>
              <a:rPr lang="fr-FR" b="1" i="0" dirty="0"/>
              <a:t>) Vs. Black-</a:t>
            </a:r>
            <a:r>
              <a:rPr lang="fr-FR" b="1" i="0" dirty="0" err="1"/>
              <a:t>hat</a:t>
            </a:r>
            <a:r>
              <a:rPr lang="fr-FR" b="1" i="0" dirty="0"/>
              <a:t>( façon trompeuse)</a:t>
            </a:r>
          </a:p>
        </p:txBody>
      </p:sp>
    </p:spTree>
    <p:extLst>
      <p:ext uri="{BB962C8B-B14F-4D97-AF65-F5344CB8AC3E}">
        <p14:creationId xmlns:p14="http://schemas.microsoft.com/office/powerpoint/2010/main" val="2220361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374025-EC3D-FC7C-E02A-6FCB0EA8D761}"/>
              </a:ext>
            </a:extLst>
          </p:cNvPr>
          <p:cNvSpPr>
            <a:spLocks noGrp="1"/>
          </p:cNvSpPr>
          <p:nvPr>
            <p:ph type="title"/>
          </p:nvPr>
        </p:nvSpPr>
        <p:spPr>
          <a:xfrm>
            <a:off x="882080" y="345690"/>
            <a:ext cx="10427840" cy="1086056"/>
          </a:xfrm>
        </p:spPr>
        <p:txBody>
          <a:bodyPr/>
          <a:lstStyle/>
          <a:p>
            <a:pPr algn="ctr"/>
            <a:r>
              <a:rPr lang="fr-FR" dirty="0"/>
              <a:t>Les logs </a:t>
            </a:r>
          </a:p>
        </p:txBody>
      </p:sp>
      <p:sp>
        <p:nvSpPr>
          <p:cNvPr id="3" name="Espace réservé du contenu 2">
            <a:extLst>
              <a:ext uri="{FF2B5EF4-FFF2-40B4-BE49-F238E27FC236}">
                <a16:creationId xmlns:a16="http://schemas.microsoft.com/office/drawing/2014/main" id="{9E484FF6-3D0B-23BF-EF46-D184FFA645C4}"/>
              </a:ext>
            </a:extLst>
          </p:cNvPr>
          <p:cNvSpPr>
            <a:spLocks noGrp="1"/>
          </p:cNvSpPr>
          <p:nvPr>
            <p:ph idx="1"/>
          </p:nvPr>
        </p:nvSpPr>
        <p:spPr>
          <a:xfrm>
            <a:off x="849758" y="1604865"/>
            <a:ext cx="10427841" cy="4364417"/>
          </a:xfrm>
        </p:spPr>
        <p:txBody>
          <a:bodyPr/>
          <a:lstStyle/>
          <a:p>
            <a:endParaRPr lang="fr-FR" dirty="0"/>
          </a:p>
        </p:txBody>
      </p:sp>
    </p:spTree>
    <p:extLst>
      <p:ext uri="{BB962C8B-B14F-4D97-AF65-F5344CB8AC3E}">
        <p14:creationId xmlns:p14="http://schemas.microsoft.com/office/powerpoint/2010/main" val="4134549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810D4F-309C-7D01-C48C-6DE586D57887}"/>
              </a:ext>
            </a:extLst>
          </p:cNvPr>
          <p:cNvSpPr>
            <a:spLocks noGrp="1"/>
          </p:cNvSpPr>
          <p:nvPr>
            <p:ph type="title"/>
          </p:nvPr>
        </p:nvSpPr>
        <p:spPr>
          <a:xfrm>
            <a:off x="849759" y="456577"/>
            <a:ext cx="10427840" cy="1086056"/>
          </a:xfrm>
        </p:spPr>
        <p:txBody>
          <a:bodyPr/>
          <a:lstStyle/>
          <a:p>
            <a:pPr algn="ctr"/>
            <a:r>
              <a:rPr lang="fr-FR" dirty="0"/>
              <a:t>KPI( key performance </a:t>
            </a:r>
            <a:r>
              <a:rPr lang="fr-FR" dirty="0" err="1"/>
              <a:t>indicators</a:t>
            </a:r>
            <a:r>
              <a:rPr lang="fr-FR" dirty="0"/>
              <a:t>)</a:t>
            </a:r>
          </a:p>
        </p:txBody>
      </p:sp>
      <p:sp>
        <p:nvSpPr>
          <p:cNvPr id="3" name="Espace réservé du contenu 2">
            <a:extLst>
              <a:ext uri="{FF2B5EF4-FFF2-40B4-BE49-F238E27FC236}">
                <a16:creationId xmlns:a16="http://schemas.microsoft.com/office/drawing/2014/main" id="{6FC44CF2-5921-FDBF-C402-0E05598D4470}"/>
              </a:ext>
            </a:extLst>
          </p:cNvPr>
          <p:cNvSpPr>
            <a:spLocks noGrp="1"/>
          </p:cNvSpPr>
          <p:nvPr>
            <p:ph idx="1"/>
          </p:nvPr>
        </p:nvSpPr>
        <p:spPr>
          <a:xfrm>
            <a:off x="849758" y="2065983"/>
            <a:ext cx="10427841" cy="4169925"/>
          </a:xfrm>
        </p:spPr>
        <p:txBody>
          <a:bodyPr>
            <a:normAutofit fontScale="85000" lnSpcReduction="20000"/>
          </a:bodyPr>
          <a:lstStyle/>
          <a:p>
            <a:pPr marL="0" indent="0">
              <a:buNone/>
            </a:pPr>
            <a:r>
              <a:rPr lang="fr-FR" b="1" dirty="0"/>
              <a:t>Choisir les bons KPI selon les objectifs : </a:t>
            </a:r>
          </a:p>
          <a:p>
            <a:pPr marL="560070" lvl="1" indent="-285750">
              <a:buFont typeface="Wingdings" panose="05000000000000000000" pitchFamily="2" charset="2"/>
              <a:buChar char="§"/>
            </a:pPr>
            <a:r>
              <a:rPr lang="fr-FR" dirty="0"/>
              <a:t>Visiteurs uniques (VU)</a:t>
            </a:r>
          </a:p>
          <a:p>
            <a:pPr marL="560070" lvl="1" indent="-285750">
              <a:buFont typeface="Wingdings" panose="05000000000000000000" pitchFamily="2" charset="2"/>
              <a:buChar char="§"/>
            </a:pPr>
            <a:r>
              <a:rPr lang="fr-FR" dirty="0"/>
              <a:t>Nombre de page vues par session</a:t>
            </a:r>
          </a:p>
          <a:p>
            <a:pPr marL="560070" lvl="1" indent="-285750">
              <a:buFont typeface="Wingdings" panose="05000000000000000000" pitchFamily="2" charset="2"/>
              <a:buChar char="§"/>
            </a:pPr>
            <a:r>
              <a:rPr lang="fr-FR" dirty="0"/>
              <a:t>Taux de conversion sur vos formulaires d’inscription/paiement</a:t>
            </a:r>
          </a:p>
          <a:p>
            <a:pPr marL="560070" lvl="1" indent="-285750">
              <a:buFont typeface="Wingdings" panose="05000000000000000000" pitchFamily="2" charset="2"/>
              <a:buChar char="§"/>
            </a:pPr>
            <a:r>
              <a:rPr lang="fr-FR" dirty="0"/>
              <a:t>Taux de visiteurs récurrents</a:t>
            </a:r>
          </a:p>
          <a:p>
            <a:pPr lvl="1"/>
            <a:endParaRPr lang="fr-FR" dirty="0"/>
          </a:p>
          <a:p>
            <a:pPr marL="0" indent="0">
              <a:buNone/>
            </a:pPr>
            <a:r>
              <a:rPr lang="fr-FR" b="1" i="0" dirty="0"/>
              <a:t>3 mois minimum pour obtenir des résultats</a:t>
            </a:r>
          </a:p>
          <a:p>
            <a:pPr marL="0" indent="0">
              <a:buNone/>
            </a:pPr>
            <a:r>
              <a:rPr lang="fr-FR" b="1" dirty="0"/>
              <a:t>Etudier la concurrence : prendre les principaux mots qui définissent le métier ou le domaine et regarder nombre résultat : </a:t>
            </a:r>
          </a:p>
          <a:p>
            <a:pPr marL="560070" lvl="1" indent="-285750">
              <a:buFont typeface="Arial" panose="020B0604020202020204" pitchFamily="34" charset="0"/>
              <a:buChar char="•"/>
            </a:pPr>
            <a:r>
              <a:rPr lang="fr-FR" i="0" dirty="0"/>
              <a:t>Jusqu’à 100 000 : concurrence très faible</a:t>
            </a:r>
          </a:p>
          <a:p>
            <a:pPr marL="560070" lvl="1" indent="-285750">
              <a:buFont typeface="Arial" panose="020B0604020202020204" pitchFamily="34" charset="0"/>
              <a:buChar char="•"/>
            </a:pPr>
            <a:r>
              <a:rPr lang="fr-FR" dirty="0"/>
              <a:t>500 000 : concurrence faible</a:t>
            </a:r>
          </a:p>
          <a:p>
            <a:pPr marL="560070" lvl="1" indent="-285750">
              <a:buFont typeface="Arial" panose="020B0604020202020204" pitchFamily="34" charset="0"/>
              <a:buChar char="•"/>
            </a:pPr>
            <a:r>
              <a:rPr lang="fr-FR" i="0" dirty="0"/>
              <a:t>1 000 000 : concurrence moyenne</a:t>
            </a:r>
          </a:p>
          <a:p>
            <a:pPr marL="560070" lvl="1" indent="-285750">
              <a:buFont typeface="Arial" panose="020B0604020202020204" pitchFamily="34" charset="0"/>
              <a:buChar char="•"/>
            </a:pPr>
            <a:r>
              <a:rPr lang="fr-FR" dirty="0"/>
              <a:t>+ 1 000 000 : forte concurrence</a:t>
            </a:r>
            <a:endParaRPr lang="fr-FR" i="0" dirty="0"/>
          </a:p>
          <a:p>
            <a:pPr lvl="1"/>
            <a:endParaRPr lang="fr-FR" dirty="0"/>
          </a:p>
        </p:txBody>
      </p:sp>
    </p:spTree>
    <p:extLst>
      <p:ext uri="{BB962C8B-B14F-4D97-AF65-F5344CB8AC3E}">
        <p14:creationId xmlns:p14="http://schemas.microsoft.com/office/powerpoint/2010/main" val="3268298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12966F-5459-8A7C-1D39-C932D52170F8}"/>
              </a:ext>
            </a:extLst>
          </p:cNvPr>
          <p:cNvSpPr>
            <a:spLocks noGrp="1"/>
          </p:cNvSpPr>
          <p:nvPr>
            <p:ph type="title"/>
          </p:nvPr>
        </p:nvSpPr>
        <p:spPr>
          <a:xfrm>
            <a:off x="849759" y="345690"/>
            <a:ext cx="10427840" cy="1086056"/>
          </a:xfrm>
        </p:spPr>
        <p:txBody>
          <a:bodyPr/>
          <a:lstStyle/>
          <a:p>
            <a:pPr algn="ctr"/>
            <a:r>
              <a:rPr lang="fr-FR" dirty="0"/>
              <a:t>Roadmap</a:t>
            </a:r>
          </a:p>
        </p:txBody>
      </p:sp>
      <p:sp>
        <p:nvSpPr>
          <p:cNvPr id="3" name="Espace réservé du contenu 2">
            <a:extLst>
              <a:ext uri="{FF2B5EF4-FFF2-40B4-BE49-F238E27FC236}">
                <a16:creationId xmlns:a16="http://schemas.microsoft.com/office/drawing/2014/main" id="{4AB03D73-2973-E936-B0E2-5FD3DA7EE309}"/>
              </a:ext>
            </a:extLst>
          </p:cNvPr>
          <p:cNvSpPr>
            <a:spLocks noGrp="1"/>
          </p:cNvSpPr>
          <p:nvPr>
            <p:ph idx="1"/>
          </p:nvPr>
        </p:nvSpPr>
        <p:spPr>
          <a:xfrm>
            <a:off x="849758" y="1543987"/>
            <a:ext cx="10427841" cy="4968323"/>
          </a:xfrm>
        </p:spPr>
        <p:txBody>
          <a:bodyPr>
            <a:normAutofit lnSpcReduction="10000"/>
          </a:bodyPr>
          <a:lstStyle/>
          <a:p>
            <a:pPr marL="457200" indent="-457200">
              <a:buFont typeface="+mj-lt"/>
              <a:buAutoNum type="arabicPeriod"/>
            </a:pPr>
            <a:r>
              <a:rPr lang="fr-FR" dirty="0"/>
              <a:t>Effectuer un court audit préalable : savoir si déjà aux normes SEO =&gt; analyse de mot clé pour déterminer sur quelles requêtes le site doit apparaitre; site a un espace pour rajouter du contenu de qualité régulièrement; Checker les problème d’indexation : si toutes les pages sont enregistrés sur google</a:t>
            </a:r>
          </a:p>
          <a:p>
            <a:pPr marL="457200" indent="-457200">
              <a:buFont typeface="+mj-lt"/>
              <a:buAutoNum type="arabicPeriod"/>
            </a:pPr>
            <a:r>
              <a:rPr lang="fr-FR" dirty="0"/>
              <a:t>Recherche de bon mot-clé </a:t>
            </a:r>
            <a:r>
              <a:rPr lang="fr-FR" dirty="0">
                <a:solidFill>
                  <a:schemeClr val="accent1">
                    <a:lumMod val="40000"/>
                    <a:lumOff val="60000"/>
                  </a:schemeClr>
                </a:solidFill>
              </a:rPr>
              <a:t>(4h à 2jours)</a:t>
            </a:r>
            <a:endParaRPr lang="fr-FR" dirty="0"/>
          </a:p>
          <a:p>
            <a:pPr marL="457200" indent="-457200">
              <a:buFont typeface="+mj-lt"/>
              <a:buAutoNum type="arabicPeriod"/>
            </a:pPr>
            <a:r>
              <a:rPr lang="fr-FR" dirty="0"/>
              <a:t>Optimisation du site(création contenu ex: article; optimisation contenu existant) &amp; respect des normes techniques «On-Page » : accessibilité, vitesse, version mobile sur toutes les pages </a:t>
            </a:r>
            <a:r>
              <a:rPr lang="fr-FR" dirty="0">
                <a:solidFill>
                  <a:schemeClr val="accent1">
                    <a:lumMod val="40000"/>
                    <a:lumOff val="60000"/>
                  </a:schemeClr>
                </a:solidFill>
              </a:rPr>
              <a:t>(1jour à 4jours)</a:t>
            </a:r>
            <a:endParaRPr lang="fr-FR" dirty="0"/>
          </a:p>
          <a:p>
            <a:pPr marL="457200" indent="-457200">
              <a:buFont typeface="+mj-lt"/>
              <a:buAutoNum type="arabicPeriod"/>
            </a:pPr>
            <a:r>
              <a:rPr lang="fr-FR" dirty="0"/>
              <a:t>Définir les potentiels partenaires : obtenir des liens externes avec des partenaires, création de liens de bases(réseaux, </a:t>
            </a:r>
            <a:r>
              <a:rPr lang="fr-FR" dirty="0" err="1"/>
              <a:t>Youtube</a:t>
            </a:r>
            <a:r>
              <a:rPr lang="fr-FR" dirty="0"/>
              <a:t>, annuaire..); prise de contact et création de lien..</a:t>
            </a:r>
            <a:r>
              <a:rPr lang="fr-FR" dirty="0">
                <a:solidFill>
                  <a:schemeClr val="accent1">
                    <a:lumMod val="40000"/>
                    <a:lumOff val="60000"/>
                  </a:schemeClr>
                </a:solidFill>
              </a:rPr>
              <a:t> (2jours à 5jours)</a:t>
            </a:r>
            <a:endParaRPr lang="fr-FR" dirty="0"/>
          </a:p>
          <a:p>
            <a:pPr marL="457200" indent="-457200">
              <a:buFont typeface="+mj-lt"/>
              <a:buAutoNum type="arabicPeriod"/>
            </a:pPr>
            <a:r>
              <a:rPr lang="fr-FR" dirty="0" err="1"/>
              <a:t>Reporting</a:t>
            </a:r>
            <a:r>
              <a:rPr lang="fr-FR" dirty="0"/>
              <a:t> et suivi de performances des actions mise en place  </a:t>
            </a:r>
            <a:r>
              <a:rPr lang="fr-FR" dirty="0">
                <a:solidFill>
                  <a:schemeClr val="accent1">
                    <a:lumMod val="40000"/>
                    <a:lumOff val="60000"/>
                  </a:schemeClr>
                </a:solidFill>
              </a:rPr>
              <a:t>(1 jour à 5jours)</a:t>
            </a:r>
            <a:endParaRPr lang="fr-FR" dirty="0"/>
          </a:p>
          <a:p>
            <a:pPr marL="457200" indent="-457200">
              <a:buFont typeface="+mj-lt"/>
              <a:buAutoNum type="arabicPeriod"/>
            </a:pPr>
            <a:endParaRPr lang="fr-FR" dirty="0"/>
          </a:p>
          <a:p>
            <a:pPr marL="457200" indent="-457200">
              <a:buFont typeface="+mj-lt"/>
              <a:buAutoNum type="arabicPeriod"/>
            </a:pPr>
            <a:endParaRPr lang="fr-FR" dirty="0"/>
          </a:p>
        </p:txBody>
      </p:sp>
    </p:spTree>
    <p:extLst>
      <p:ext uri="{BB962C8B-B14F-4D97-AF65-F5344CB8AC3E}">
        <p14:creationId xmlns:p14="http://schemas.microsoft.com/office/powerpoint/2010/main" val="3236535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C447F6-2A99-3614-3A22-27DD5C077880}"/>
              </a:ext>
            </a:extLst>
          </p:cNvPr>
          <p:cNvSpPr>
            <a:spLocks noGrp="1"/>
          </p:cNvSpPr>
          <p:nvPr>
            <p:ph type="title"/>
          </p:nvPr>
        </p:nvSpPr>
        <p:spPr>
          <a:xfrm>
            <a:off x="849759" y="169006"/>
            <a:ext cx="10427840" cy="1086056"/>
          </a:xfrm>
        </p:spPr>
        <p:txBody>
          <a:bodyPr/>
          <a:lstStyle/>
          <a:p>
            <a:pPr algn="ctr"/>
            <a:r>
              <a:rPr lang="fr-FR" dirty="0"/>
              <a:t>Les différents types de mots-clés</a:t>
            </a:r>
          </a:p>
        </p:txBody>
      </p:sp>
      <p:sp>
        <p:nvSpPr>
          <p:cNvPr id="3" name="Espace réservé du contenu 2">
            <a:extLst>
              <a:ext uri="{FF2B5EF4-FFF2-40B4-BE49-F238E27FC236}">
                <a16:creationId xmlns:a16="http://schemas.microsoft.com/office/drawing/2014/main" id="{BF5D421F-8E25-9E71-CA0F-8CE5A5C63792}"/>
              </a:ext>
            </a:extLst>
          </p:cNvPr>
          <p:cNvSpPr>
            <a:spLocks noGrp="1"/>
          </p:cNvSpPr>
          <p:nvPr>
            <p:ph idx="1"/>
          </p:nvPr>
        </p:nvSpPr>
        <p:spPr>
          <a:xfrm>
            <a:off x="849758" y="1542633"/>
            <a:ext cx="10427841" cy="4603333"/>
          </a:xfrm>
        </p:spPr>
        <p:txBody>
          <a:bodyPr>
            <a:normAutofit fontScale="92500" lnSpcReduction="10000"/>
          </a:bodyPr>
          <a:lstStyle/>
          <a:p>
            <a:r>
              <a:rPr lang="fr-FR" dirty="0"/>
              <a:t>Mots-clés vs sujets : google accorde plus d’importance à un sujet donné qu’a des mots simples (expressions clés)</a:t>
            </a:r>
          </a:p>
          <a:p>
            <a:r>
              <a:rPr lang="fr-FR" dirty="0"/>
              <a:t>Mot-clé de marque : nom de marque de produits (ex : si on tape </a:t>
            </a:r>
            <a:r>
              <a:rPr lang="fr-FR" dirty="0" err="1"/>
              <a:t>yves</a:t>
            </a:r>
            <a:r>
              <a:rPr lang="fr-FR" dirty="0"/>
              <a:t> rocher= son site )</a:t>
            </a:r>
          </a:p>
          <a:p>
            <a:r>
              <a:rPr lang="fr-FR" dirty="0"/>
              <a:t>Mot-clé généralistes : ex : chaussure, maquillage </a:t>
            </a:r>
            <a:r>
              <a:rPr lang="fr-FR" dirty="0" err="1"/>
              <a:t>etc</a:t>
            </a:r>
            <a:r>
              <a:rPr lang="fr-FR" dirty="0"/>
              <a:t> : volume de recherche et concurrence très élevé &amp; trafic peu qualifié </a:t>
            </a:r>
          </a:p>
          <a:p>
            <a:r>
              <a:rPr lang="fr-FR" dirty="0"/>
              <a:t>Mots-clés d’information : souvent sous forme de questions (comment se maquiller)=&gt; concurrence peu importante &amp; trafic plus qualifié, image d’expert &amp; relation de confiance </a:t>
            </a:r>
          </a:p>
          <a:p>
            <a:r>
              <a:rPr lang="fr-FR" dirty="0"/>
              <a:t>Mots-clés d’intention(transactionnels) : verbe d’intention ou d’action (acheter, trouver, réserver..) =&gt; volume de recherche plus faible, souvent concurrentiels, recherche gratuit plus bas car beaucoup d’annonces payante) ex </a:t>
            </a:r>
            <a:r>
              <a:rPr lang="fr-FR" dirty="0" err="1"/>
              <a:t>yves</a:t>
            </a:r>
            <a:r>
              <a:rPr lang="fr-FR" dirty="0"/>
              <a:t> rocher: achat crème hydratante</a:t>
            </a:r>
          </a:p>
          <a:p>
            <a:r>
              <a:rPr lang="fr-FR" dirty="0"/>
              <a:t>Mots-clés locaux ou de navigation : zone géographique ou désir de se déplacer quelques part( ex: magasin </a:t>
            </a:r>
            <a:r>
              <a:rPr lang="fr-FR" dirty="0" err="1"/>
              <a:t>yves</a:t>
            </a:r>
            <a:r>
              <a:rPr lang="fr-FR" dirty="0"/>
              <a:t> rocher paris ou achat maquillage </a:t>
            </a:r>
            <a:r>
              <a:rPr lang="fr-FR" dirty="0" err="1"/>
              <a:t>lyon</a:t>
            </a:r>
            <a:r>
              <a:rPr lang="fr-FR" dirty="0"/>
              <a:t>)</a:t>
            </a:r>
          </a:p>
          <a:p>
            <a:endParaRPr lang="fr-FR" dirty="0"/>
          </a:p>
          <a:p>
            <a:endParaRPr lang="fr-FR" dirty="0"/>
          </a:p>
        </p:txBody>
      </p:sp>
    </p:spTree>
    <p:extLst>
      <p:ext uri="{BB962C8B-B14F-4D97-AF65-F5344CB8AC3E}">
        <p14:creationId xmlns:p14="http://schemas.microsoft.com/office/powerpoint/2010/main" val="3866873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EB3ACB-F64A-ACDA-9D38-5DC23F4F3B9E}"/>
              </a:ext>
            </a:extLst>
          </p:cNvPr>
          <p:cNvSpPr>
            <a:spLocks noGrp="1"/>
          </p:cNvSpPr>
          <p:nvPr>
            <p:ph type="title"/>
          </p:nvPr>
        </p:nvSpPr>
        <p:spPr>
          <a:xfrm>
            <a:off x="849758" y="345690"/>
            <a:ext cx="10427840" cy="1086056"/>
          </a:xfrm>
        </p:spPr>
        <p:txBody>
          <a:bodyPr/>
          <a:lstStyle/>
          <a:p>
            <a:pPr algn="ctr"/>
            <a:r>
              <a:rPr lang="fr-FR" dirty="0"/>
              <a:t>Courte vs longue traîne</a:t>
            </a:r>
          </a:p>
        </p:txBody>
      </p:sp>
      <p:pic>
        <p:nvPicPr>
          <p:cNvPr id="5" name="Espace réservé du contenu 4" descr="Une image contenant logo&#10;&#10;Description générée automatiquement">
            <a:extLst>
              <a:ext uri="{FF2B5EF4-FFF2-40B4-BE49-F238E27FC236}">
                <a16:creationId xmlns:a16="http://schemas.microsoft.com/office/drawing/2014/main" id="{39E9442E-C6B9-0E5B-EE3E-85C77FD38A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83321" y="2353456"/>
            <a:ext cx="5581490" cy="31395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ZoneTexte 5">
            <a:extLst>
              <a:ext uri="{FF2B5EF4-FFF2-40B4-BE49-F238E27FC236}">
                <a16:creationId xmlns:a16="http://schemas.microsoft.com/office/drawing/2014/main" id="{053A4B67-5C52-E0B5-EC32-456803451D25}"/>
              </a:ext>
            </a:extLst>
          </p:cNvPr>
          <p:cNvSpPr txBox="1"/>
          <p:nvPr/>
        </p:nvSpPr>
        <p:spPr>
          <a:xfrm>
            <a:off x="449704" y="2353456"/>
            <a:ext cx="5186597" cy="2862322"/>
          </a:xfrm>
          <a:prstGeom prst="rect">
            <a:avLst/>
          </a:prstGeom>
          <a:noFill/>
        </p:spPr>
        <p:txBody>
          <a:bodyPr wrap="square" rtlCol="0">
            <a:spAutoFit/>
          </a:bodyPr>
          <a:lstStyle/>
          <a:p>
            <a:r>
              <a:rPr lang="fr-FR" dirty="0"/>
              <a:t>Mots « courte traine »=&gt; top requête de google pour un sujet donné(celui qui ont le gros volume de trafic) : pbl concurrence très élevée</a:t>
            </a:r>
          </a:p>
          <a:p>
            <a:r>
              <a:rPr lang="fr-FR" dirty="0"/>
              <a:t>Déconseillé au début car pas assez confiance de google pour être haut placé : ex : </a:t>
            </a:r>
            <a:r>
              <a:rPr lang="fr-FR" dirty="0" err="1"/>
              <a:t>vetement</a:t>
            </a:r>
            <a:endParaRPr lang="fr-FR" dirty="0"/>
          </a:p>
          <a:p>
            <a:endParaRPr lang="fr-FR" dirty="0"/>
          </a:p>
          <a:p>
            <a:r>
              <a:rPr lang="fr-FR" dirty="0"/>
              <a:t>Mots « longue traine » expression plusieurs mots plus précises ex: se maquiller les yeux =&gt; trafic plus qualifié &amp; création de lien</a:t>
            </a:r>
          </a:p>
          <a:p>
            <a:r>
              <a:rPr lang="fr-FR" dirty="0"/>
              <a:t>Conseillé au début</a:t>
            </a:r>
          </a:p>
        </p:txBody>
      </p:sp>
    </p:spTree>
    <p:extLst>
      <p:ext uri="{BB962C8B-B14F-4D97-AF65-F5344CB8AC3E}">
        <p14:creationId xmlns:p14="http://schemas.microsoft.com/office/powerpoint/2010/main" val="1047029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6C3DAF-975A-594F-833E-6113A014661D}"/>
              </a:ext>
            </a:extLst>
          </p:cNvPr>
          <p:cNvSpPr>
            <a:spLocks noGrp="1"/>
          </p:cNvSpPr>
          <p:nvPr>
            <p:ph type="title"/>
          </p:nvPr>
        </p:nvSpPr>
        <p:spPr>
          <a:xfrm>
            <a:off x="882080" y="141785"/>
            <a:ext cx="10427840" cy="1086056"/>
          </a:xfrm>
        </p:spPr>
        <p:txBody>
          <a:bodyPr/>
          <a:lstStyle/>
          <a:p>
            <a:pPr algn="ctr"/>
            <a:r>
              <a:rPr lang="fr-FR" dirty="0"/>
              <a:t>Trouver les mots-clés</a:t>
            </a:r>
          </a:p>
        </p:txBody>
      </p:sp>
      <p:sp>
        <p:nvSpPr>
          <p:cNvPr id="3" name="Espace réservé du contenu 2">
            <a:extLst>
              <a:ext uri="{FF2B5EF4-FFF2-40B4-BE49-F238E27FC236}">
                <a16:creationId xmlns:a16="http://schemas.microsoft.com/office/drawing/2014/main" id="{F1456A66-11B1-029B-2413-A532395836D7}"/>
              </a:ext>
            </a:extLst>
          </p:cNvPr>
          <p:cNvSpPr>
            <a:spLocks noGrp="1"/>
          </p:cNvSpPr>
          <p:nvPr>
            <p:ph idx="1"/>
          </p:nvPr>
        </p:nvSpPr>
        <p:spPr>
          <a:xfrm>
            <a:off x="849758" y="1542634"/>
            <a:ext cx="10427841" cy="4426648"/>
          </a:xfrm>
        </p:spPr>
        <p:txBody>
          <a:bodyPr/>
          <a:lstStyle/>
          <a:p>
            <a:r>
              <a:rPr lang="fr-FR" dirty="0"/>
              <a:t>Plusieurs techniques possible:  </a:t>
            </a:r>
          </a:p>
          <a:p>
            <a:pPr lvl="1"/>
            <a:r>
              <a:rPr lang="fr-FR" dirty="0"/>
              <a:t>Brainstorming : 2-3 personnes proches du métier, de l’opérationnel et surtout du client</a:t>
            </a:r>
          </a:p>
          <a:p>
            <a:pPr lvl="1"/>
            <a:r>
              <a:rPr lang="fr-FR" dirty="0"/>
              <a:t>Email envoyé par les clients aux services support</a:t>
            </a:r>
          </a:p>
          <a:p>
            <a:pPr lvl="1"/>
            <a:r>
              <a:rPr lang="fr-FR" dirty="0"/>
              <a:t>Mot-clé relatif  à votre organisation : indo de base, description métier, expertises, jargon technique..</a:t>
            </a:r>
          </a:p>
          <a:p>
            <a:pPr lvl="1"/>
            <a:r>
              <a:rPr lang="fr-FR" i="0" dirty="0"/>
              <a:t>Exemple : box bio, box produits bio , réglementation bio, trouver des produits bio..</a:t>
            </a:r>
          </a:p>
          <a:p>
            <a:pPr lvl="1"/>
            <a:endParaRPr lang="fr-FR" i="0" dirty="0"/>
          </a:p>
          <a:p>
            <a:pPr lvl="1"/>
            <a:r>
              <a:rPr lang="fr-FR" i="0" dirty="0"/>
              <a:t>Ensuite regrouper mot-clé par groupe</a:t>
            </a:r>
          </a:p>
          <a:p>
            <a:pPr lvl="1"/>
            <a:endParaRPr lang="fr-FR" i="0" dirty="0"/>
          </a:p>
        </p:txBody>
      </p:sp>
      <p:pic>
        <p:nvPicPr>
          <p:cNvPr id="5" name="Image 4" descr="Une image contenant table&#10;&#10;Description générée automatiquement">
            <a:extLst>
              <a:ext uri="{FF2B5EF4-FFF2-40B4-BE49-F238E27FC236}">
                <a16:creationId xmlns:a16="http://schemas.microsoft.com/office/drawing/2014/main" id="{F28FE127-8A6D-495F-2110-3D8C638DC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0821" y="4029546"/>
            <a:ext cx="3471622" cy="1939736"/>
          </a:xfrm>
          <a:prstGeom prst="rect">
            <a:avLst/>
          </a:prstGeom>
        </p:spPr>
      </p:pic>
    </p:spTree>
    <p:extLst>
      <p:ext uri="{BB962C8B-B14F-4D97-AF65-F5344CB8AC3E}">
        <p14:creationId xmlns:p14="http://schemas.microsoft.com/office/powerpoint/2010/main" val="1923342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F0993D-4568-634B-B0F5-395E64A9A1B7}"/>
              </a:ext>
            </a:extLst>
          </p:cNvPr>
          <p:cNvSpPr>
            <a:spLocks noGrp="1"/>
          </p:cNvSpPr>
          <p:nvPr>
            <p:ph type="title"/>
          </p:nvPr>
        </p:nvSpPr>
        <p:spPr>
          <a:xfrm>
            <a:off x="849759" y="156774"/>
            <a:ext cx="10427840" cy="1086056"/>
          </a:xfrm>
        </p:spPr>
        <p:txBody>
          <a:bodyPr/>
          <a:lstStyle/>
          <a:p>
            <a:pPr algn="ctr"/>
            <a:r>
              <a:rPr lang="fr-FR" dirty="0"/>
              <a:t>Décuplez vos mots-clés</a:t>
            </a:r>
          </a:p>
        </p:txBody>
      </p:sp>
      <p:sp>
        <p:nvSpPr>
          <p:cNvPr id="3" name="Espace réservé du contenu 2">
            <a:extLst>
              <a:ext uri="{FF2B5EF4-FFF2-40B4-BE49-F238E27FC236}">
                <a16:creationId xmlns:a16="http://schemas.microsoft.com/office/drawing/2014/main" id="{79E4AAA5-82F4-8E4C-54E0-1FC75CCF9D65}"/>
              </a:ext>
            </a:extLst>
          </p:cNvPr>
          <p:cNvSpPr>
            <a:spLocks noGrp="1"/>
          </p:cNvSpPr>
          <p:nvPr>
            <p:ph idx="1"/>
          </p:nvPr>
        </p:nvSpPr>
        <p:spPr>
          <a:xfrm>
            <a:off x="849758" y="1648918"/>
            <a:ext cx="10427841" cy="4320364"/>
          </a:xfrm>
        </p:spPr>
        <p:txBody>
          <a:bodyPr/>
          <a:lstStyle/>
          <a:p>
            <a:pPr marL="0" indent="0">
              <a:buNone/>
            </a:pPr>
            <a:r>
              <a:rPr lang="fr-FR" dirty="0"/>
              <a:t>Google keyword planner : donne une idée du nombre de recherches par mois par rapport aux annonces payante</a:t>
            </a:r>
          </a:p>
          <a:p>
            <a:pPr marL="0" indent="0">
              <a:buNone/>
            </a:pPr>
            <a:r>
              <a:rPr lang="fr-FR" dirty="0" err="1"/>
              <a:t>Kwfinder</a:t>
            </a:r>
            <a:r>
              <a:rPr lang="fr-FR" dirty="0"/>
              <a:t> : outil payant mais calcule la concurrence pour les mots-clés</a:t>
            </a:r>
          </a:p>
          <a:p>
            <a:pPr marL="0" indent="0">
              <a:buNone/>
            </a:pPr>
            <a:r>
              <a:rPr lang="fr-FR" dirty="0" err="1"/>
              <a:t>Answer</a:t>
            </a:r>
            <a:r>
              <a:rPr lang="fr-FR" dirty="0"/>
              <a:t> the public : trouver des idées parmi l’</a:t>
            </a:r>
            <a:r>
              <a:rPr lang="fr-FR" dirty="0" err="1"/>
              <a:t>auto-complétion</a:t>
            </a:r>
            <a:r>
              <a:rPr lang="fr-FR" dirty="0"/>
              <a:t> de google( suggestion barre de recherche après les premières lettres)</a:t>
            </a:r>
          </a:p>
          <a:p>
            <a:pPr marL="0" indent="0">
              <a:buNone/>
            </a:pPr>
            <a:endParaRPr lang="fr-FR" dirty="0"/>
          </a:p>
        </p:txBody>
      </p:sp>
    </p:spTree>
    <p:extLst>
      <p:ext uri="{BB962C8B-B14F-4D97-AF65-F5344CB8AC3E}">
        <p14:creationId xmlns:p14="http://schemas.microsoft.com/office/powerpoint/2010/main" val="2901101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2C8AF7-2C48-9E77-178D-A8598F523EF8}"/>
              </a:ext>
            </a:extLst>
          </p:cNvPr>
          <p:cNvSpPr>
            <a:spLocks noGrp="1"/>
          </p:cNvSpPr>
          <p:nvPr>
            <p:ph type="title"/>
          </p:nvPr>
        </p:nvSpPr>
        <p:spPr>
          <a:xfrm>
            <a:off x="849758" y="456577"/>
            <a:ext cx="10427840" cy="1086056"/>
          </a:xfrm>
        </p:spPr>
        <p:txBody>
          <a:bodyPr/>
          <a:lstStyle/>
          <a:p>
            <a:pPr algn="ctr"/>
            <a:r>
              <a:rPr lang="fr-FR" dirty="0"/>
              <a:t>Etudiez la concurrence </a:t>
            </a:r>
          </a:p>
        </p:txBody>
      </p:sp>
      <p:sp>
        <p:nvSpPr>
          <p:cNvPr id="3" name="Espace réservé du contenu 2">
            <a:extLst>
              <a:ext uri="{FF2B5EF4-FFF2-40B4-BE49-F238E27FC236}">
                <a16:creationId xmlns:a16="http://schemas.microsoft.com/office/drawing/2014/main" id="{6E2104D6-98D9-87B8-F460-3202FF4C74FB}"/>
              </a:ext>
            </a:extLst>
          </p:cNvPr>
          <p:cNvSpPr>
            <a:spLocks noGrp="1"/>
          </p:cNvSpPr>
          <p:nvPr>
            <p:ph idx="1"/>
          </p:nvPr>
        </p:nvSpPr>
        <p:spPr>
          <a:xfrm>
            <a:off x="849758" y="1753849"/>
            <a:ext cx="10427841" cy="4215433"/>
          </a:xfrm>
        </p:spPr>
        <p:txBody>
          <a:bodyPr/>
          <a:lstStyle/>
          <a:p>
            <a:r>
              <a:rPr lang="fr-FR" dirty="0"/>
              <a:t>En tapant votre mot clé principal qui définit le mieux l’activité </a:t>
            </a:r>
          </a:p>
          <a:p>
            <a:r>
              <a:rPr lang="fr-FR" dirty="0"/>
              <a:t>Isolez vos 5 concurrents principaux</a:t>
            </a:r>
          </a:p>
          <a:p>
            <a:r>
              <a:rPr lang="fr-FR" dirty="0"/>
              <a:t>Aller visiter leur pages &amp; leurs blog</a:t>
            </a:r>
          </a:p>
          <a:p>
            <a:r>
              <a:rPr lang="fr-FR" dirty="0"/>
              <a:t>Rajouter les idées de sujet </a:t>
            </a:r>
          </a:p>
          <a:p>
            <a:r>
              <a:rPr lang="fr-FR" dirty="0"/>
              <a:t>Rechercher le volume sur </a:t>
            </a:r>
            <a:r>
              <a:rPr lang="fr-FR" dirty="0" err="1"/>
              <a:t>kwfinder</a:t>
            </a:r>
            <a:r>
              <a:rPr lang="fr-FR" dirty="0"/>
              <a:t> ou keyword planner</a:t>
            </a:r>
          </a:p>
          <a:p>
            <a:pPr marL="0" indent="0">
              <a:buNone/>
            </a:pPr>
            <a:endParaRPr lang="fr-FR" dirty="0"/>
          </a:p>
          <a:p>
            <a:pPr marL="0" indent="0">
              <a:buNone/>
            </a:pPr>
            <a:r>
              <a:rPr lang="fr-FR" dirty="0"/>
              <a:t>Vérifier pour chaque thème la concurrence et chercher des opportunités ( min 100 visiteurs/mois)</a:t>
            </a:r>
          </a:p>
          <a:p>
            <a:endParaRPr lang="fr-FR" dirty="0"/>
          </a:p>
        </p:txBody>
      </p:sp>
    </p:spTree>
    <p:extLst>
      <p:ext uri="{BB962C8B-B14F-4D97-AF65-F5344CB8AC3E}">
        <p14:creationId xmlns:p14="http://schemas.microsoft.com/office/powerpoint/2010/main" val="3661221226"/>
      </p:ext>
    </p:extLst>
  </p:cSld>
  <p:clrMapOvr>
    <a:masterClrMapping/>
  </p:clrMapOvr>
</p:sld>
</file>

<file path=ppt/theme/theme1.xml><?xml version="1.0" encoding="utf-8"?>
<a:theme xmlns:a="http://schemas.openxmlformats.org/drawingml/2006/main" name="VaultVTI">
  <a:themeElements>
    <a:clrScheme name="AnalogousFromDarkSeedLeftStep">
      <a:dk1>
        <a:srgbClr val="000000"/>
      </a:dk1>
      <a:lt1>
        <a:srgbClr val="FFFFFF"/>
      </a:lt1>
      <a:dk2>
        <a:srgbClr val="1A1634"/>
      </a:dk2>
      <a:lt2>
        <a:srgbClr val="F0F3F3"/>
      </a:lt2>
      <a:accent1>
        <a:srgbClr val="E72950"/>
      </a:accent1>
      <a:accent2>
        <a:srgbClr val="D5178E"/>
      </a:accent2>
      <a:accent3>
        <a:srgbClr val="DF29E7"/>
      </a:accent3>
      <a:accent4>
        <a:srgbClr val="7E17D5"/>
      </a:accent4>
      <a:accent5>
        <a:srgbClr val="4129E7"/>
      </a:accent5>
      <a:accent6>
        <a:srgbClr val="174ED5"/>
      </a:accent6>
      <a:hlink>
        <a:srgbClr val="7351C5"/>
      </a:hlink>
      <a:folHlink>
        <a:srgbClr val="7F7F7F"/>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docProps/app.xml><?xml version="1.0" encoding="utf-8"?>
<Properties xmlns="http://schemas.openxmlformats.org/officeDocument/2006/extended-properties" xmlns:vt="http://schemas.openxmlformats.org/officeDocument/2006/docPropsVTypes">
  <TotalTime>3338</TotalTime>
  <Words>1878</Words>
  <Application>Microsoft Office PowerPoint</Application>
  <PresentationFormat>Grand écran</PresentationFormat>
  <Paragraphs>144</Paragraphs>
  <Slides>20</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20</vt:i4>
      </vt:variant>
    </vt:vector>
  </HeadingPairs>
  <TitlesOfParts>
    <vt:vector size="26" baseType="lpstr">
      <vt:lpstr>Arial</vt:lpstr>
      <vt:lpstr>Georgia Pro Light</vt:lpstr>
      <vt:lpstr>Söhne</vt:lpstr>
      <vt:lpstr>Symbol</vt:lpstr>
      <vt:lpstr>Wingdings</vt:lpstr>
      <vt:lpstr>VaultVTI</vt:lpstr>
      <vt:lpstr>Référencement</vt:lpstr>
      <vt:lpstr>Classification des résultats gratuits</vt:lpstr>
      <vt:lpstr>KPI( key performance indicators)</vt:lpstr>
      <vt:lpstr>Roadmap</vt:lpstr>
      <vt:lpstr>Les différents types de mots-clés</vt:lpstr>
      <vt:lpstr>Courte vs longue traîne</vt:lpstr>
      <vt:lpstr>Trouver les mots-clés</vt:lpstr>
      <vt:lpstr>Décuplez vos mots-clés</vt:lpstr>
      <vt:lpstr>Etudiez la concurrence </vt:lpstr>
      <vt:lpstr>Localisez les mots-clés</vt:lpstr>
      <vt:lpstr>Technologie d’un site web</vt:lpstr>
      <vt:lpstr>Installez les bons outils</vt:lpstr>
      <vt:lpstr>Audit d’un site </vt:lpstr>
      <vt:lpstr>Audit d’un site </vt:lpstr>
      <vt:lpstr>Audit d’un site </vt:lpstr>
      <vt:lpstr>Espace spécial contenu</vt:lpstr>
      <vt:lpstr>Notion d’autorité</vt:lpstr>
      <vt:lpstr>Optimiser le SEO en améliorant les performances techniques</vt:lpstr>
      <vt:lpstr>La crawlabilité</vt:lpstr>
      <vt:lpstr>Les logs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sanaa vanes</dc:creator>
  <cp:lastModifiedBy>sanaa vanes</cp:lastModifiedBy>
  <cp:revision>9</cp:revision>
  <dcterms:created xsi:type="dcterms:W3CDTF">2023-03-29T17:15:19Z</dcterms:created>
  <dcterms:modified xsi:type="dcterms:W3CDTF">2023-04-06T21:47:29Z</dcterms:modified>
</cp:coreProperties>
</file>