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sml" ContentType="image/gif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2" r:id="rId4"/>
    <p:sldId id="259" r:id="rId5"/>
    <p:sldId id="271" r:id="rId6"/>
    <p:sldId id="261" r:id="rId7"/>
    <p:sldId id="263" r:id="rId8"/>
    <p:sldId id="264" r:id="rId9"/>
    <p:sldId id="257" r:id="rId10"/>
    <p:sldId id="265" r:id="rId11"/>
    <p:sldId id="266" r:id="rId12"/>
    <p:sldId id="270" r:id="rId13"/>
    <p:sldId id="274" r:id="rId14"/>
    <p:sldId id="272" r:id="rId15"/>
    <p:sldId id="275" r:id="rId16"/>
    <p:sldId id="268" r:id="rId17"/>
    <p:sldId id="267" r:id="rId18"/>
    <p:sldId id="269" r:id="rId19"/>
    <p:sldId id="281" r:id="rId20"/>
    <p:sldId id="273" r:id="rId21"/>
    <p:sldId id="277" r:id="rId22"/>
    <p:sldId id="276" r:id="rId23"/>
    <p:sldId id="279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q3IeK7HGlablXIsIQ1bsg==" hashData="anpUsoVB5hW6uXinYo2ku741CB0IJPGv/Zt+ZKfy9zgcej9VPk8MHUIYZSD9pserTYOEWJsWN8BT8MJhrYrz6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3" autoAdjust="0"/>
    <p:restoredTop sz="89273" autoAdjust="0"/>
  </p:normalViewPr>
  <p:slideViewPr>
    <p:cSldViewPr snapToGrid="0">
      <p:cViewPr varScale="1">
        <p:scale>
          <a:sx n="63" d="100"/>
          <a:sy n="63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BE8E4-EB4F-4A3C-B5EA-4EBB24AAFD7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B411D-8B47-42D0-B262-F8F1F3B4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B411D-8B47-42D0-B262-F8F1F3B46E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0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EC2B-E585-4ECD-AB13-38F7A6228D1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A2A2B-A95F-4F1A-A28B-3E960D09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ml"/><Relationship Id="rId2" Type="http://schemas.openxmlformats.org/officeDocument/2006/relationships/image" Target="../media/image58.s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s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majournal.ir/pdf/gamma_no_14_pp_59-70.pdf" TargetMode="External"/><Relationship Id="rId2" Type="http://schemas.openxmlformats.org/officeDocument/2006/relationships/hyperlink" Target="http://www.jstor.org/stable/2316570.%20Accessed%2012%20Nov.%20202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rnav-t/pursuit-wallpapers" TargetMode="External"/><Relationship Id="rId4" Type="http://schemas.openxmlformats.org/officeDocument/2006/relationships/hyperlink" Target="https://faculty.missouri.edu/~casazzap/pdf/teach/bug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mp4"/><Relationship Id="rId7" Type="http://schemas.openxmlformats.org/officeDocument/2006/relationships/image" Target="../media/image6.gif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6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9.jpg"/><Relationship Id="rId10" Type="http://schemas.openxmlformats.org/officeDocument/2006/relationships/image" Target="../media/image22.jpg"/><Relationship Id="rId4" Type="http://schemas.openxmlformats.org/officeDocument/2006/relationships/image" Target="../media/image17.jpg"/><Relationship Id="rId9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ideo" Target="../media/media6.mp4"/><Relationship Id="rId13" Type="http://schemas.openxmlformats.org/officeDocument/2006/relationships/image" Target="../media/image26.png"/><Relationship Id="rId3" Type="http://schemas.microsoft.com/office/2007/relationships/media" Target="../media/media4.mp4"/><Relationship Id="rId7" Type="http://schemas.microsoft.com/office/2007/relationships/media" Target="../media/media6.mp4"/><Relationship Id="rId12" Type="http://schemas.openxmlformats.org/officeDocument/2006/relationships/image" Target="../media/image25.png"/><Relationship Id="rId2" Type="http://schemas.openxmlformats.org/officeDocument/2006/relationships/video" Target="../media/media3.mp4"/><Relationship Id="rId16" Type="http://schemas.openxmlformats.org/officeDocument/2006/relationships/image" Target="../media/image29.png"/><Relationship Id="rId1" Type="http://schemas.microsoft.com/office/2007/relationships/media" Target="../media/media3.mp4"/><Relationship Id="rId6" Type="http://schemas.openxmlformats.org/officeDocument/2006/relationships/video" Target="../media/media5.mp4"/><Relationship Id="rId11" Type="http://schemas.openxmlformats.org/officeDocument/2006/relationships/slideLayout" Target="../slideLayouts/slideLayout7.xml"/><Relationship Id="rId5" Type="http://schemas.microsoft.com/office/2007/relationships/media" Target="../media/media5.mp4"/><Relationship Id="rId15" Type="http://schemas.openxmlformats.org/officeDocument/2006/relationships/image" Target="../media/image28.png"/><Relationship Id="rId10" Type="http://schemas.openxmlformats.org/officeDocument/2006/relationships/video" Target="../media/media7.mp4"/><Relationship Id="rId4" Type="http://schemas.openxmlformats.org/officeDocument/2006/relationships/video" Target="../media/media4.mp4"/><Relationship Id="rId9" Type="http://schemas.microsoft.com/office/2007/relationships/media" Target="../media/media7.mp4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144" y="-568612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pursuit problem</a:t>
            </a:r>
            <a:endParaRPr lang="en-US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144" y="2028085"/>
            <a:ext cx="10668000" cy="4259411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Zahra </a:t>
            </a:r>
            <a:r>
              <a:rPr lang="en-US" sz="3900" dirty="0">
                <a:solidFill>
                  <a:schemeClr val="bg1"/>
                </a:solidFill>
              </a:rPr>
              <a:t>A</a:t>
            </a:r>
            <a:r>
              <a:rPr lang="en-US" sz="3900" dirty="0" smtClean="0">
                <a:solidFill>
                  <a:schemeClr val="bg1"/>
                </a:solidFill>
              </a:rPr>
              <a:t>kbari</a:t>
            </a:r>
          </a:p>
          <a:p>
            <a:endParaRPr lang="en-US" dirty="0" smtClean="0"/>
          </a:p>
          <a:p>
            <a:endParaRPr lang="en-US" dirty="0"/>
          </a:p>
          <a:p>
            <a:endParaRPr lang="fa-IR" dirty="0" smtClean="0"/>
          </a:p>
          <a:p>
            <a:endParaRPr lang="en-US" dirty="0" smtClean="0"/>
          </a:p>
          <a:p>
            <a:endParaRPr lang="en-US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 </a:t>
            </a:r>
          </a:p>
          <a:p>
            <a:endParaRPr lang="fa-IR" dirty="0"/>
          </a:p>
          <a:p>
            <a:r>
              <a:rPr lang="fa-IR" dirty="0" smtClean="0"/>
              <a:t>                                                                                                                 </a:t>
            </a:r>
            <a:r>
              <a:rPr lang="en-US" dirty="0" smtClean="0"/>
              <a:t>Lambda circle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07" y="3511596"/>
            <a:ext cx="1950474" cy="1950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2372" y="5643950"/>
            <a:ext cx="1905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Lambda circle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-132735"/>
            <a:ext cx="10795819" cy="1106129"/>
          </a:xfrm>
        </p:spPr>
        <p:txBody>
          <a:bodyPr/>
          <a:lstStyle/>
          <a:p>
            <a:pPr algn="l"/>
            <a:r>
              <a:rPr lang="en-US" dirty="0" smtClean="0"/>
              <a:t>The pursue is moving on a circle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61047"/>
            <a:ext cx="4997951" cy="3896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45" y="912430"/>
            <a:ext cx="3130400" cy="2026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83" y="2581898"/>
            <a:ext cx="1794387" cy="758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3" y="1150322"/>
            <a:ext cx="4638675" cy="962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3" y="2129087"/>
            <a:ext cx="4601497" cy="958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22" y="3295409"/>
            <a:ext cx="6032088" cy="14004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68" y="4705393"/>
            <a:ext cx="5276850" cy="11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7" y="162232"/>
            <a:ext cx="5276850" cy="1178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38" y="1552572"/>
            <a:ext cx="1744552" cy="554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0" y="2107183"/>
            <a:ext cx="4825181" cy="4315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39" y="3790122"/>
            <a:ext cx="3975206" cy="826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73" y="5032273"/>
            <a:ext cx="5591175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90" y="1190454"/>
            <a:ext cx="6417134" cy="1232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90" y="2364548"/>
            <a:ext cx="6856326" cy="14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Cyclic pursuit</a:t>
            </a:r>
            <a:br>
              <a:rPr lang="en-US" dirty="0" smtClean="0"/>
            </a:br>
            <a:r>
              <a:rPr lang="en-US" dirty="0" smtClean="0"/>
              <a:t>N-bug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96" y="0"/>
            <a:ext cx="7437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7" y="325665"/>
            <a:ext cx="3010822" cy="3010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1" y="3400542"/>
            <a:ext cx="3841589" cy="3243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63" y="325665"/>
            <a:ext cx="6852674" cy="63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w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4873" y="884903"/>
            <a:ext cx="5761985" cy="39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26" y="1401096"/>
            <a:ext cx="9081987" cy="392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665" y="482777"/>
            <a:ext cx="10515600" cy="1325563"/>
          </a:xfrm>
        </p:spPr>
        <p:txBody>
          <a:bodyPr/>
          <a:lstStyle/>
          <a:p>
            <a:r>
              <a:rPr lang="en-US" dirty="0" smtClean="0"/>
              <a:t>Special case </a:t>
            </a:r>
            <a:br>
              <a:rPr lang="en-US" dirty="0" smtClean="0"/>
            </a:br>
            <a:r>
              <a:rPr lang="en-US" dirty="0" smtClean="0"/>
              <a:t>3 objects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56" y="2236931"/>
            <a:ext cx="4036756" cy="34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" y="2741638"/>
            <a:ext cx="5347042" cy="3996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4" y="1417663"/>
            <a:ext cx="4400550" cy="1323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7" y="1666941"/>
            <a:ext cx="7094220" cy="1477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91" y="3115280"/>
            <a:ext cx="7204709" cy="1586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91" y="4545606"/>
            <a:ext cx="5781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0" y="3285202"/>
            <a:ext cx="7576985" cy="2643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69" y="0"/>
            <a:ext cx="7094220" cy="1477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16" y="1477963"/>
            <a:ext cx="5781675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406" y="604684"/>
            <a:ext cx="481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 objects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28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41" y="387011"/>
            <a:ext cx="79152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36" y="3770745"/>
            <a:ext cx="12192000" cy="23876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A </a:t>
            </a:r>
            <a:r>
              <a:rPr lang="en-US" sz="4800" b="1" dirty="0" smtClean="0"/>
              <a:t>curve of pursuit </a:t>
            </a:r>
            <a:r>
              <a:rPr lang="en-US" sz="4800" dirty="0" smtClean="0"/>
              <a:t>is a curve constructed by analogy to having a point or points representing pursuers and pursuees; the curve of pursuit is the curve traced by the pursuers.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0" y="269557"/>
            <a:ext cx="6769417" cy="31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72" y="540282"/>
            <a:ext cx="5848350" cy="563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" y="675194"/>
            <a:ext cx="57340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57" y="1829002"/>
            <a:ext cx="3615008" cy="3445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67" y="1027245"/>
            <a:ext cx="4723496" cy="20921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67" y="3822492"/>
            <a:ext cx="4650696" cy="20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66" y="206476"/>
            <a:ext cx="4318210" cy="64450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06" y="4403474"/>
            <a:ext cx="4230331" cy="209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1" y="206476"/>
            <a:ext cx="5576882" cy="38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45" y="204615"/>
            <a:ext cx="5828175" cy="64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67" y="899410"/>
            <a:ext cx="10515600" cy="3952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Further studies at: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067" y="1666382"/>
            <a:ext cx="10515600" cy="3894969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. S. Klamkin, and D. J. Newman. “Cyclic Pursuit or ‘The Three Bugs Problems.’” </a:t>
            </a:r>
            <a:r>
              <a:rPr lang="en-US" i="1" dirty="0">
                <a:solidFill>
                  <a:schemeClr val="tx1"/>
                </a:solidFill>
              </a:rPr>
              <a:t>The American Mathematical Monthly</a:t>
            </a:r>
            <a:r>
              <a:rPr lang="en-US" dirty="0">
                <a:solidFill>
                  <a:schemeClr val="tx1"/>
                </a:solidFill>
              </a:rPr>
              <a:t>, vol. 78, no. 6, 1971, pp. 631–639. </a:t>
            </a:r>
            <a:r>
              <a:rPr lang="en-US" i="1" dirty="0">
                <a:solidFill>
                  <a:schemeClr val="tx1"/>
                </a:solidFill>
              </a:rPr>
              <a:t>JSTOR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www.jstor.org/stable/2316570. Accessed 12 Nov. 2020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www.gammajournal.ir/pdf/gamma_no_14_pp_59-70.pdf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Paul J. </a:t>
            </a:r>
            <a:r>
              <a:rPr lang="en-US" dirty="0" err="1">
                <a:solidFill>
                  <a:schemeClr val="tx1"/>
                </a:solidFill>
              </a:rPr>
              <a:t>Nahin</a:t>
            </a:r>
            <a:r>
              <a:rPr lang="en-US" dirty="0">
                <a:solidFill>
                  <a:schemeClr val="tx1"/>
                </a:solidFill>
              </a:rPr>
              <a:t> - Chases and Escapes_ The Mathematics of Pursuit and </a:t>
            </a:r>
            <a:r>
              <a:rPr lang="en-US" dirty="0" smtClean="0">
                <a:solidFill>
                  <a:schemeClr val="tx1"/>
                </a:solidFill>
              </a:rPr>
              <a:t>Evasion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Aravind</a:t>
            </a:r>
            <a:r>
              <a:rPr lang="en-US" dirty="0">
                <a:solidFill>
                  <a:schemeClr val="tx1"/>
                </a:solidFill>
              </a:rPr>
              <a:t>, P. (1994). A symmetrical pursuit problem on the sphere and the hyperbolic plane. </a:t>
            </a:r>
            <a:r>
              <a:rPr lang="en-US" i="1" dirty="0">
                <a:solidFill>
                  <a:schemeClr val="tx1"/>
                </a:solidFill>
              </a:rPr>
              <a:t>The Mathematical Gazette,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78</a:t>
            </a:r>
            <a:r>
              <a:rPr lang="en-US" dirty="0">
                <a:solidFill>
                  <a:schemeClr val="tx1"/>
                </a:solidFill>
              </a:rPr>
              <a:t>(481), 30-36. doi:10.2307/3619428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https://faculty.missouri.edu/~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casazzap/pdf/teach/bug.pdf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github.com/arnav-t/pursuit-wallpapers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https://github.com/samm81/PursuitCurve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19413"/>
            <a:ext cx="6248400" cy="3128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9" y="2895601"/>
            <a:ext cx="4228212" cy="29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072" y="27156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1.All objects are chasing one preferred object.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2.All object are in pursuit of each other in a cyclic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883" y="1095352"/>
            <a:ext cx="3048000" cy="1847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0" y="652439"/>
            <a:ext cx="1495425" cy="2733675"/>
          </a:xfrm>
          <a:prstGeom prst="rect">
            <a:avLst/>
          </a:prstGeom>
        </p:spPr>
      </p:pic>
      <p:pic>
        <p:nvPicPr>
          <p:cNvPr id="4" name="65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36097" y="3645571"/>
            <a:ext cx="302895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726" y="3372282"/>
            <a:ext cx="1905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60" y="-997528"/>
            <a:ext cx="10515600" cy="2852737"/>
          </a:xfrm>
        </p:spPr>
        <p:txBody>
          <a:bodyPr/>
          <a:lstStyle/>
          <a:p>
            <a:r>
              <a:rPr lang="en-US" dirty="0" smtClean="0"/>
              <a:t>The persuee is moving on a straight 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0757" y="4174813"/>
            <a:ext cx="10515600" cy="150018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R(t)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209"/>
            <a:ext cx="4461165" cy="5002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0" y="2284627"/>
            <a:ext cx="2076228" cy="321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0" y="2783369"/>
            <a:ext cx="4610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208"/>
            <a:ext cx="4461165" cy="5002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7" y="727281"/>
            <a:ext cx="7867650" cy="1657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68" y="3659290"/>
            <a:ext cx="4600575" cy="96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27058" y="2784139"/>
                <a:ext cx="1251881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en-US" sz="24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 </a:t>
                </a: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sin</a:t>
                </a:r>
                <a:r>
                  <a:rPr lang="el-GR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θ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058" y="2784139"/>
                <a:ext cx="1251881" cy="475643"/>
              </a:xfrm>
              <a:prstGeom prst="rect">
                <a:avLst/>
              </a:prstGeom>
              <a:blipFill>
                <a:blip r:embed="rId5"/>
                <a:stretch>
                  <a:fillRect l="-1463" t="-6410" r="-6829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66" y="5020823"/>
            <a:ext cx="19939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91" y="5181160"/>
            <a:ext cx="4108809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5"/>
            <a:ext cx="3803394" cy="1504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05" y="112066"/>
            <a:ext cx="4557252" cy="1246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208"/>
            <a:ext cx="4461165" cy="5002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06" y="568225"/>
            <a:ext cx="3253864" cy="709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52" y="1274167"/>
            <a:ext cx="2639347" cy="822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33" y="1950017"/>
            <a:ext cx="3363622" cy="935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30" y="1756102"/>
            <a:ext cx="4781550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55" y="2863648"/>
            <a:ext cx="4629150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76" y="3648931"/>
            <a:ext cx="7201824" cy="1495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7" y="5275259"/>
            <a:ext cx="66294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996238" y="805007"/>
            <a:ext cx="3048000" cy="1485900"/>
          </a:xfrm>
          <a:prstGeom prst="rect">
            <a:avLst/>
          </a:prstGeom>
        </p:spPr>
      </p:pic>
      <p:pic>
        <p:nvPicPr>
          <p:cNvPr id="4" name="5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439150" y="3479367"/>
            <a:ext cx="2743200" cy="2743200"/>
          </a:xfrm>
          <a:prstGeom prst="rect">
            <a:avLst/>
          </a:prstGeom>
        </p:spPr>
      </p:pic>
      <p:pic>
        <p:nvPicPr>
          <p:cNvPr id="5" name="4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240934" y="0"/>
            <a:ext cx="2800350" cy="3048000"/>
          </a:xfrm>
          <a:prstGeom prst="rect">
            <a:avLst/>
          </a:prstGeom>
        </p:spPr>
      </p:pic>
      <p:pic>
        <p:nvPicPr>
          <p:cNvPr id="7" name="1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237980" y="566882"/>
            <a:ext cx="3048000" cy="1962150"/>
          </a:xfrm>
          <a:prstGeom prst="rect">
            <a:avLst/>
          </a:prstGeom>
        </p:spPr>
      </p:pic>
      <p:pic>
        <p:nvPicPr>
          <p:cNvPr id="10" name="animation.gif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627694" y="349286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103</Words>
  <Application>Microsoft Office PowerPoint</Application>
  <PresentationFormat>Widescreen</PresentationFormat>
  <Paragraphs>31</Paragraphs>
  <Slides>25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The pursuit problem</vt:lpstr>
      <vt:lpstr>A curve of pursuit is a curve constructed by analogy to having a point or points representing pursuers and pursuees; the curve of pursuit is the curve traced by the pursuers.</vt:lpstr>
      <vt:lpstr>PowerPoint Presentation</vt:lpstr>
      <vt:lpstr>1.All objects are chasing one preferred object.  2.All object are in pursuit of each other in a cyclic way.</vt:lpstr>
      <vt:lpstr>PowerPoint Presentation</vt:lpstr>
      <vt:lpstr>The persuee is moving on a straight line</vt:lpstr>
      <vt:lpstr>PowerPoint Presentation</vt:lpstr>
      <vt:lpstr>PowerPoint Presentation</vt:lpstr>
      <vt:lpstr>PowerPoint Presentation</vt:lpstr>
      <vt:lpstr>The pursue is moving on a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case  3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studies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Mahoor</dc:creator>
  <cp:lastModifiedBy>Mahoor</cp:lastModifiedBy>
  <cp:revision>24</cp:revision>
  <dcterms:created xsi:type="dcterms:W3CDTF">2020-11-11T12:54:12Z</dcterms:created>
  <dcterms:modified xsi:type="dcterms:W3CDTF">2020-11-14T15:16:10Z</dcterms:modified>
  <cp:contentStatus/>
</cp:coreProperties>
</file>