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0" r:id="rId10"/>
    <p:sldId id="269" r:id="rId11"/>
    <p:sldId id="270" r:id="rId12"/>
    <p:sldId id="273" r:id="rId13"/>
    <p:sldId id="261" r:id="rId14"/>
    <p:sldId id="262" r:id="rId15"/>
    <p:sldId id="263" r:id="rId16"/>
    <p:sldId id="275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F2AD-20A0-4484-A522-ADE8DBB3C9E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6F15-F32A-470F-924E-D8029E6D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F6F15-F32A-470F-924E-D8029E6D67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6C02-E1BC-4520-AD6F-ED7C3978B10F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1457-C532-49C5-8E75-6944F0A8B3F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790-BE19-483B-97CC-5053FEC287EE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7442-A96B-491F-856A-CDC7E34E17D4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3E17-0263-46CB-8440-7B63121DE534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643D-FEE5-4171-B1A1-95364A3D5CA3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7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EFD-3757-46C9-AA9F-10366942B9A2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5A57-67C9-42D3-A6EA-07EBD838BF09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0973-E4AB-41DD-9562-E7C6639396B2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071-BCE5-4297-A32A-78EAAE8658F5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6CDA-F2BF-4576-9B0D-4E6FFCF8D052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357B-09CE-42C6-B8CB-B5A5897E6D2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A22A-03E9-4030-838D-7707D0BA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17-1-2018</a:t>
            </a:r>
          </a:p>
          <a:p>
            <a:r>
              <a:rPr lang="en-US" dirty="0" err="1" smtClean="0"/>
              <a:t>Hup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895600" cy="414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95874"/>
            <a:ext cx="2135486" cy="1166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5" y="1620982"/>
            <a:ext cx="2743200" cy="3342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7" y="4876800"/>
            <a:ext cx="1598613" cy="904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82" y="1587083"/>
            <a:ext cx="2570018" cy="4035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85534"/>
            <a:ext cx="1469232" cy="5342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integers</a:t>
            </a:r>
            <a:r>
              <a:rPr lang="ar-JO" dirty="0" smtClean="0"/>
              <a:t/>
            </a:r>
            <a:br>
              <a:rPr lang="ar-JO" dirty="0" smtClean="0"/>
            </a:br>
            <a:r>
              <a:rPr lang="ar-JO" dirty="0" smtClean="0"/>
              <a:t>الارقام الصحيحة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ar-JO" dirty="0" smtClean="0"/>
              <a:t>الارقام الصحيحة تكون خالية من الفارزة العشرية</a:t>
            </a:r>
          </a:p>
          <a:p>
            <a:pPr algn="r" rtl="1"/>
            <a:r>
              <a:rPr lang="ar-JO" dirty="0" smtClean="0"/>
              <a:t>وتبدا من رقم </a:t>
            </a:r>
          </a:p>
          <a:p>
            <a:pPr algn="r" rtl="1"/>
            <a:r>
              <a:rPr lang="ar-JO" dirty="0" smtClean="0"/>
              <a:t> -2,147,483,648 </a:t>
            </a:r>
          </a:p>
          <a:p>
            <a:pPr algn="r" rtl="1"/>
            <a:r>
              <a:rPr lang="ar-JO" dirty="0" smtClean="0"/>
              <a:t>وتنهتي بي </a:t>
            </a:r>
          </a:p>
          <a:p>
            <a:pPr algn="r" rtl="1"/>
            <a:r>
              <a:rPr lang="en-US" dirty="0" smtClean="0"/>
              <a:t>and 2,147,483,647.</a:t>
            </a:r>
          </a:p>
          <a:p>
            <a:pPr algn="r" rtl="1"/>
            <a:endParaRPr lang="en-US" dirty="0" smtClean="0"/>
          </a:p>
          <a:p>
            <a:pPr algn="r" rtl="1"/>
            <a:r>
              <a:rPr lang="ar-JO" dirty="0" smtClean="0"/>
              <a:t>من الممكن ان يكون الرقم الصحيح سالب او موجب</a:t>
            </a:r>
          </a:p>
          <a:p>
            <a:pPr algn="r" rtl="1"/>
            <a:endParaRPr lang="ar-JO" dirty="0" smtClean="0"/>
          </a:p>
          <a:p>
            <a:pPr algn="r" rtl="1"/>
            <a:r>
              <a:rPr lang="ar-JO" dirty="0" smtClean="0"/>
              <a:t>ارقام نظام السادس عشر تسبق بي</a:t>
            </a:r>
          </a:p>
          <a:p>
            <a:pPr lvl="1" algn="r" rtl="1"/>
            <a:r>
              <a:rPr lang="en-US" dirty="0" smtClean="0"/>
              <a:t>hexadecimal (16-based -prefixed with 0x) </a:t>
            </a:r>
          </a:p>
          <a:p>
            <a:pPr algn="r" rtl="1"/>
            <a:r>
              <a:rPr lang="ar-JO" dirty="0" smtClean="0"/>
              <a:t>ارقام نظام الثامن عشر تسبق بي </a:t>
            </a:r>
          </a:p>
          <a:p>
            <a:pPr lvl="1" algn="r" rtl="1"/>
            <a:r>
              <a:rPr lang="en-US" dirty="0" smtClean="0"/>
              <a:t>octal (8-based - prefixed with 0)</a:t>
            </a:r>
          </a:p>
          <a:p>
            <a:pPr algn="r" rtl="1"/>
            <a:r>
              <a:rPr lang="ar-JO" dirty="0" smtClean="0"/>
              <a:t>هذه الدالة تظهر نوع المتغير وقيمته</a:t>
            </a:r>
          </a:p>
          <a:p>
            <a:pPr lvl="1" algn="r" rtl="1"/>
            <a:r>
              <a:rPr lang="en-US" dirty="0" err="1" smtClean="0"/>
              <a:t>var_dump</a:t>
            </a:r>
            <a:r>
              <a:rPr lang="en-US" dirty="0" smtClean="0"/>
              <a:t>() function returns the data type and value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1828800"/>
            <a:ext cx="3276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$X=5987;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/>
          <a:lstStyle/>
          <a:p>
            <a:pPr algn="r" rtl="1"/>
            <a:r>
              <a:rPr lang="ar-JO" dirty="0" smtClean="0"/>
              <a:t>القيمة الصفرية</a:t>
            </a:r>
          </a:p>
          <a:p>
            <a:pPr algn="r" rtl="1"/>
            <a:r>
              <a:rPr lang="ar-JO" dirty="0" smtClean="0"/>
              <a:t>وهذه ميزة لتفريغ محتويات المتغيرات بوضع كلمة </a:t>
            </a:r>
          </a:p>
          <a:p>
            <a:pPr algn="r" rtl="1"/>
            <a:r>
              <a:rPr lang="en-US" dirty="0" smtClean="0"/>
              <a:t>null</a:t>
            </a:r>
          </a:p>
          <a:p>
            <a:pPr algn="r" rtl="1"/>
            <a:r>
              <a:rPr lang="ar-JO" dirty="0" smtClean="0"/>
              <a:t>للمتغير</a:t>
            </a:r>
          </a:p>
          <a:p>
            <a:pPr algn="r" rtl="1"/>
            <a:r>
              <a:rPr lang="ar-JO" dirty="0" smtClean="0"/>
              <a:t>وكل متغير من دون تحديد قيمة ابتدائية له يعين له قيمة صفرية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78465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2437"/>
            <a:ext cx="638175" cy="314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JO" dirty="0" smtClean="0"/>
              <a:t>دورة حياة المتغير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ar-JO" dirty="0" smtClean="0"/>
              <a:t>المتغيرات لها دورة حياة حسب موقع تعريفها ضمن البرنامج</a:t>
            </a:r>
          </a:p>
          <a:p>
            <a:pPr algn="r" rtl="1"/>
            <a:r>
              <a:rPr lang="ar-JO" dirty="0" smtClean="0"/>
              <a:t>وتتميز هذه اللغة مثل باقي اللغات بثلاث دورات حياة للمتغيرات</a:t>
            </a:r>
          </a:p>
          <a:p>
            <a:pPr algn="r" rtl="1"/>
            <a:r>
              <a:rPr lang="ar-JO" dirty="0" smtClean="0"/>
              <a:t>دورة محلية او دورة عامة او دورة مقيدة</a:t>
            </a:r>
          </a:p>
          <a:p>
            <a:pPr algn="r" rtl="1"/>
            <a:r>
              <a:rPr lang="en-US" dirty="0" smtClean="0"/>
              <a:t>local, global,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JO" dirty="0" smtClean="0"/>
              <a:t>في هذا المثال يظهر كيف تتعامل اللغة مع متغير تم تعريفه خارج دالة ويطلب من اللغة ان تتعرف على قيمته داخل الدالة.</a:t>
            </a:r>
          </a:p>
          <a:p>
            <a:pPr algn="r" rtl="1"/>
            <a:r>
              <a:rPr lang="ar-JO" dirty="0" smtClean="0"/>
              <a:t>كما هو موضح ان اللغة لم تتعرف عليه داخل الدالة. ولكن خارجها تكون له قيمة وتظهر في جملة الطباعة.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799"/>
            <a:ext cx="4038600" cy="39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41" y="4876800"/>
            <a:ext cx="2571750" cy="828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JO" dirty="0" smtClean="0"/>
              <a:t>متغيرات عامة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00200"/>
            <a:ext cx="3657600" cy="4525963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ar-JO" dirty="0" smtClean="0"/>
              <a:t>من اجل معالجة البرنامج السابق وفرة هذه اللغة خاصية استداعاء المتغيرات العامة داخل الدوال. </a:t>
            </a:r>
          </a:p>
          <a:p>
            <a:pPr algn="r" rtl="1"/>
            <a:r>
              <a:rPr lang="ar-JO" dirty="0" smtClean="0"/>
              <a:t>وذلك من خلال وضع كلمة عامة </a:t>
            </a:r>
            <a:r>
              <a:rPr lang="en-US" dirty="0" smtClean="0"/>
              <a:t>global</a:t>
            </a:r>
            <a:r>
              <a:rPr lang="ar-JO" dirty="0" smtClean="0"/>
              <a:t> قبل المتغير داخل الدالة الفرعية حتى يتم استدعاء المتغير من خارج الدالة والبحث عن قيمته خارج الدالة.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70603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47" y="4843462"/>
            <a:ext cx="790575" cy="676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JO" dirty="0" smtClean="0"/>
              <a:t> </a:t>
            </a:r>
            <a:r>
              <a:rPr lang="en-US" dirty="0" smtClean="0"/>
              <a:t>static </a:t>
            </a:r>
            <a:r>
              <a:rPr lang="ar-JO" dirty="0" smtClean="0"/>
              <a:t>متغيرات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900"/>
            <a:ext cx="38862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600200"/>
            <a:ext cx="4800600" cy="4525963"/>
          </a:xfrm>
        </p:spPr>
        <p:txBody>
          <a:bodyPr/>
          <a:lstStyle/>
          <a:p>
            <a:pPr algn="r" rtl="1"/>
            <a:r>
              <a:rPr lang="ar-JO" dirty="0" smtClean="0"/>
              <a:t>لاحظنا كيف تم معالجة متغيرات تم تعريفها خارج الدالة وتم استداعئها داخلها. اما في حالة الرغبة بالاحتفاظ يقمية لمتغير داخل الدالة فقط وكلما يتم استداع</a:t>
            </a:r>
            <a:r>
              <a:rPr lang="ar-JO" dirty="0"/>
              <a:t>ا</a:t>
            </a:r>
            <a:r>
              <a:rPr lang="ar-JO" dirty="0" smtClean="0"/>
              <a:t>ء الدالة يتم التعامل مع قيمة السابقة للمتغير. هذه العملية تتم باحتفاظ المتغير لقيمته داخل الدالة اذا تم تعريفه بكلمة </a:t>
            </a:r>
            <a:r>
              <a:rPr lang="en-US" dirty="0" smtClean="0"/>
              <a:t>static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23227"/>
            <a:ext cx="809625" cy="73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br>
              <a:rPr lang="en-US" dirty="0" smtClean="0"/>
            </a:br>
            <a:r>
              <a:rPr lang="ar-JO" dirty="0" smtClean="0"/>
              <a:t>المصفوفات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6934"/>
            <a:ext cx="3995477" cy="266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7" y="4114800"/>
            <a:ext cx="8482577" cy="576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objects</a:t>
            </a:r>
            <a:r>
              <a:rPr lang="ar-JO" dirty="0" smtClean="0"/>
              <a:t/>
            </a:r>
            <a:br>
              <a:rPr lang="ar-JO" dirty="0" smtClean="0"/>
            </a:br>
            <a:r>
              <a:rPr lang="ar-JO" dirty="0" smtClean="0"/>
              <a:t>الكائنات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690938" cy="451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33" y="5600811"/>
            <a:ext cx="504825" cy="361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JO" dirty="0" smtClean="0"/>
              <a:t>مقدمة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للبرمجة في لغة </a:t>
            </a:r>
            <a:r>
              <a:rPr lang="en-US" dirty="0" err="1" smtClean="0"/>
              <a:t>php</a:t>
            </a:r>
            <a:r>
              <a:rPr lang="ar-JO" dirty="0" smtClean="0"/>
              <a:t> ممكن زيارة الموقع </a:t>
            </a:r>
          </a:p>
          <a:p>
            <a:pPr marL="0" indent="0" algn="r" rtl="1">
              <a:buNone/>
            </a:pPr>
            <a:r>
              <a:rPr lang="en-US" dirty="0" smtClean="0">
                <a:hlinkClick r:id="rId2"/>
              </a:rPr>
              <a:t>www.php.net</a:t>
            </a:r>
            <a:endParaRPr lang="en-US" dirty="0" smtClean="0"/>
          </a:p>
          <a:p>
            <a:pPr marL="0" indent="0" algn="r" rtl="1">
              <a:buNone/>
            </a:pPr>
            <a:r>
              <a:rPr lang="ar-JO" dirty="0" smtClean="0"/>
              <a:t>تبدا ايعازات لغة التصميم بي عبارة </a:t>
            </a:r>
            <a:r>
              <a:rPr lang="en-US" dirty="0" smtClean="0"/>
              <a:t>&lt; ?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 algn="r" rtl="1">
              <a:buNone/>
            </a:pPr>
            <a:r>
              <a:rPr lang="ar-JO" dirty="0" smtClean="0"/>
              <a:t>وتنتهي بعبارة </a:t>
            </a:r>
            <a:r>
              <a:rPr lang="en-US" dirty="0" smtClean="0"/>
              <a:t>?&gt;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&lt;! Doc 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 My first </a:t>
            </a:r>
            <a:r>
              <a:rPr lang="en-US" dirty="0" err="1" smtClean="0"/>
              <a:t>php</a:t>
            </a:r>
            <a:r>
              <a:rPr lang="en-US" dirty="0" smtClean="0"/>
              <a:t> page&lt;/h1&gt;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echo “hello word ?&gt;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echo</a:t>
            </a:r>
            <a:br>
              <a:rPr lang="en-US" dirty="0" smtClean="0"/>
            </a:br>
            <a:r>
              <a:rPr lang="ar-JO" dirty="0" smtClean="0"/>
              <a:t>جملة الطباعة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80550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4" y="4943475"/>
            <a:ext cx="3510895" cy="1685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867400" y="1447800"/>
            <a:ext cx="3276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 نلاحظ استخدام ايعازات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2286000"/>
            <a:ext cx="29718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ar-JO" dirty="0" smtClean="0"/>
              <a:t>نلاحظ استخدام الفارزة من اجل دمج الجمل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1814512" cy="11453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echo</a:t>
            </a:r>
            <a:br>
              <a:rPr lang="en-US" dirty="0" smtClean="0"/>
            </a:br>
            <a:r>
              <a:rPr lang="ar-JO" dirty="0" smtClean="0"/>
              <a:t>جملة الطباعة – متغيرات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4766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30" y="3581400"/>
            <a:ext cx="2140268" cy="160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65564"/>
            <a:ext cx="3538932" cy="34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2231106" cy="1314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print</a:t>
            </a:r>
            <a:br>
              <a:rPr lang="en-US" dirty="0" smtClean="0"/>
            </a:br>
            <a:r>
              <a:rPr lang="ar-JO" dirty="0" smtClean="0"/>
              <a:t>جملة الطباعة – متغيرات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JO" dirty="0" smtClean="0"/>
              <a:t>المتغيرات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JO" dirty="0" smtClean="0"/>
              <a:t>قواعد للتعامل مع المتغيرات في لغة التصميم</a:t>
            </a:r>
          </a:p>
          <a:p>
            <a:r>
              <a:rPr lang="ar-JO" dirty="0" smtClean="0"/>
              <a:t>يبدا المتغير بعلامة الدولار ويتبعها اسم للمتغير</a:t>
            </a:r>
          </a:p>
          <a:p>
            <a:r>
              <a:rPr lang="ar-JO" dirty="0" smtClean="0"/>
              <a:t>يشترط على اسم المتغير ان يبدا بحرف او علامة الشارحة السفلى</a:t>
            </a:r>
          </a:p>
          <a:p>
            <a:r>
              <a:rPr lang="en-US" dirty="0" smtClean="0"/>
              <a:t>underscore character</a:t>
            </a:r>
          </a:p>
          <a:p>
            <a:r>
              <a:rPr lang="ar-JO" dirty="0" smtClean="0"/>
              <a:t>لا يجوز ان يبدا اسم المتغير برقم</a:t>
            </a:r>
          </a:p>
          <a:p>
            <a:r>
              <a:rPr lang="ar-JO" dirty="0" smtClean="0"/>
              <a:t>متغيرات هذه اللغة تميز بين الحروف الصغيرة والكبيرة</a:t>
            </a:r>
          </a:p>
          <a:p>
            <a:r>
              <a:rPr lang="en-US" dirty="0" smtClean="0"/>
              <a:t>case sensitive $age &amp; $Age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562600" y="3200400"/>
            <a:ext cx="2590800" cy="1066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</a:p>
          <a:p>
            <a:pPr algn="ctr"/>
            <a:r>
              <a:rPr lang="en-US" dirty="0" smtClean="0"/>
              <a:t>$X=5987;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ar-JO" dirty="0" smtClean="0"/>
              <a:t>انواع المتغيرات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1.String</a:t>
            </a:r>
          </a:p>
          <a:p>
            <a:r>
              <a:rPr lang="en-US" dirty="0" smtClean="0"/>
              <a:t>2.Integer</a:t>
            </a:r>
          </a:p>
          <a:p>
            <a:r>
              <a:rPr lang="en-US" dirty="0" smtClean="0"/>
              <a:t>3.Float (floating point numbers /double)</a:t>
            </a:r>
          </a:p>
          <a:p>
            <a:r>
              <a:rPr lang="en-US" dirty="0" smtClean="0"/>
              <a:t>4.Boolean</a:t>
            </a:r>
          </a:p>
          <a:p>
            <a:r>
              <a:rPr lang="en-US" dirty="0" smtClean="0"/>
              <a:t>5.Array</a:t>
            </a:r>
          </a:p>
          <a:p>
            <a:r>
              <a:rPr lang="en-US" dirty="0" smtClean="0"/>
              <a:t>6.Object</a:t>
            </a:r>
          </a:p>
          <a:p>
            <a:r>
              <a:rPr lang="en-US" dirty="0" smtClean="0"/>
              <a:t>7.NULL</a:t>
            </a:r>
          </a:p>
          <a:p>
            <a:r>
              <a:rPr lang="en-US" dirty="0" smtClean="0"/>
              <a:t>8.Resource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3276600"/>
            <a:ext cx="3276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st</a:t>
            </a:r>
            <a:r>
              <a:rPr lang="en-US" dirty="0" smtClean="0"/>
              <a:t>=“my program;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1600" y="4114800"/>
            <a:ext cx="3276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num</a:t>
            </a:r>
            <a:r>
              <a:rPr lang="en-US" dirty="0" smtClean="0"/>
              <a:t>=56.897;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4267200"/>
            <a:ext cx="3276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kt</a:t>
            </a:r>
            <a:r>
              <a:rPr lang="en-US" dirty="0" smtClean="0"/>
              <a:t>=true;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kk</a:t>
            </a:r>
            <a:r>
              <a:rPr lang="en-US" dirty="0" smtClean="0"/>
              <a:t>=false;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1"/>
            <a:ext cx="5105400" cy="2743200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ar-JO" sz="2800" dirty="0" smtClean="0"/>
              <a:t>نلاحظ تداخل او الاستفادة من دمج لغتين مع بعض.البرنامج يبدا بتكوين ملف من نوع لغة التصميم الاولى وفي داخله لغة التصميم الثانية .</a:t>
            </a:r>
          </a:p>
          <a:p>
            <a:pPr algn="r" rtl="1"/>
            <a:r>
              <a:rPr lang="ar-JO" sz="2800" dirty="0" smtClean="0"/>
              <a:t>تعين متغير وحفظ جملة نصية داخله، وتعريف متغير للارقام الصحيحة ومتغير للارقام الحقيقة.</a:t>
            </a:r>
          </a:p>
          <a:p>
            <a:pPr algn="r" rtl="1"/>
            <a:r>
              <a:rPr lang="ar-JO" sz="2800" dirty="0" smtClean="0"/>
              <a:t>طبع واظهار قيم المتغيرات بجملة </a:t>
            </a:r>
            <a:r>
              <a:rPr lang="en-US" sz="2800" dirty="0" smtClean="0"/>
              <a:t>echo</a:t>
            </a:r>
          </a:p>
          <a:p>
            <a:pPr algn="r" rtl="1"/>
            <a:r>
              <a:rPr lang="ar-JO" sz="2800" dirty="0" smtClean="0"/>
              <a:t>انهاء التداخل واغلاق الملف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8670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5029200"/>
            <a:ext cx="1371600" cy="1190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22A-03E9-4030-838D-7707D0BAB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511</Words>
  <Application>Microsoft Office PowerPoint</Application>
  <PresentationFormat>On-screen Show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php</vt:lpstr>
      <vt:lpstr>مقدمة</vt:lpstr>
      <vt:lpstr>Example </vt:lpstr>
      <vt:lpstr> echo جملة الطباعة</vt:lpstr>
      <vt:lpstr> echo جملة الطباعة – متغيرات </vt:lpstr>
      <vt:lpstr> print جملة الطباعة – متغيرات </vt:lpstr>
      <vt:lpstr>المتغيرات</vt:lpstr>
      <vt:lpstr>انواع المتغيرات  Variables </vt:lpstr>
      <vt:lpstr>Example</vt:lpstr>
      <vt:lpstr>Example </vt:lpstr>
      <vt:lpstr>integers الارقام الصحيحة</vt:lpstr>
      <vt:lpstr>null</vt:lpstr>
      <vt:lpstr>دورة حياة المتغير</vt:lpstr>
      <vt:lpstr>Example</vt:lpstr>
      <vt:lpstr>متغيرات عامة</vt:lpstr>
      <vt:lpstr> static متغيرات </vt:lpstr>
      <vt:lpstr>Array المصفوفات</vt:lpstr>
      <vt:lpstr>objects الكائنات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dell</dc:creator>
  <cp:lastModifiedBy>dell</cp:lastModifiedBy>
  <cp:revision>16</cp:revision>
  <dcterms:created xsi:type="dcterms:W3CDTF">2018-01-17T10:53:57Z</dcterms:created>
  <dcterms:modified xsi:type="dcterms:W3CDTF">2018-01-18T22:35:09Z</dcterms:modified>
</cp:coreProperties>
</file>