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43"/>
  </p:normalViewPr>
  <p:slideViewPr>
    <p:cSldViewPr snapToGrid="0" snapToObjects="1">
      <p:cViewPr varScale="1">
        <p:scale>
          <a:sx n="111" d="100"/>
          <a:sy n="111" d="100"/>
        </p:scale>
        <p:origin x="632"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6/21/19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6/21/19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6/21/19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6/21/19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6/21/19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6/21/19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6/21/19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6/21/19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6/21/19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6/21/19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6/21/19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6/21/19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6/21/19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6/21/19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6/21/19</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599AB-50A8-6C46-BE73-528C7164E9A0}"/>
              </a:ext>
            </a:extLst>
          </p:cNvPr>
          <p:cNvSpPr>
            <a:spLocks noGrp="1"/>
          </p:cNvSpPr>
          <p:nvPr>
            <p:ph type="ctrTitle"/>
          </p:nvPr>
        </p:nvSpPr>
        <p:spPr>
          <a:xfrm>
            <a:off x="717403" y="662070"/>
            <a:ext cx="10572000" cy="2428372"/>
          </a:xfrm>
        </p:spPr>
        <p:txBody>
          <a:bodyPr/>
          <a:lstStyle/>
          <a:p>
            <a:r>
              <a:rPr lang="en-US" dirty="0"/>
              <a:t>From Dark Matter to Galaxies with Convolutional Networks </a:t>
            </a:r>
          </a:p>
        </p:txBody>
      </p:sp>
      <p:sp>
        <p:nvSpPr>
          <p:cNvPr id="3" name="Subtitle 2">
            <a:extLst>
              <a:ext uri="{FF2B5EF4-FFF2-40B4-BE49-F238E27FC236}">
                <a16:creationId xmlns:a16="http://schemas.microsoft.com/office/drawing/2014/main" id="{DB088343-97A2-8242-B724-8198C5EAD943}"/>
              </a:ext>
            </a:extLst>
          </p:cNvPr>
          <p:cNvSpPr>
            <a:spLocks noGrp="1"/>
          </p:cNvSpPr>
          <p:nvPr>
            <p:ph type="subTitle" idx="1"/>
          </p:nvPr>
        </p:nvSpPr>
        <p:spPr>
          <a:xfrm>
            <a:off x="555358" y="5173884"/>
            <a:ext cx="10572000" cy="1400535"/>
          </a:xfrm>
        </p:spPr>
        <p:txBody>
          <a:bodyPr>
            <a:normAutofit fontScale="92500" lnSpcReduction="20000"/>
          </a:bodyPr>
          <a:lstStyle/>
          <a:p>
            <a:pPr algn="ctr"/>
            <a:r>
              <a:rPr lang="en-US" sz="1400" dirty="0"/>
              <a:t>Zahra  </a:t>
            </a:r>
            <a:r>
              <a:rPr lang="en-US" sz="1400" dirty="0" err="1"/>
              <a:t>Baghkhani</a:t>
            </a:r>
            <a:r>
              <a:rPr lang="en-US" sz="1400" dirty="0"/>
              <a:t>, </a:t>
            </a:r>
            <a:r>
              <a:rPr lang="en-US" sz="1400" dirty="0" err="1"/>
              <a:t>Setare</a:t>
            </a:r>
            <a:r>
              <a:rPr lang="en-US" sz="1400" dirty="0"/>
              <a:t> </a:t>
            </a:r>
            <a:r>
              <a:rPr lang="en-US" sz="1400" dirty="0" err="1"/>
              <a:t>Foroozan</a:t>
            </a:r>
            <a:r>
              <a:rPr lang="en-US" sz="1400" dirty="0"/>
              <a:t>, Mohammad </a:t>
            </a:r>
            <a:r>
              <a:rPr lang="en-US" sz="1400" dirty="0" err="1"/>
              <a:t>Hadi</a:t>
            </a:r>
            <a:r>
              <a:rPr lang="en-US" sz="1400" dirty="0"/>
              <a:t> </a:t>
            </a:r>
            <a:r>
              <a:rPr lang="en-US" sz="1400" dirty="0" err="1"/>
              <a:t>Sotoudeh</a:t>
            </a:r>
            <a:r>
              <a:rPr lang="en-US" sz="1400" dirty="0"/>
              <a:t>, </a:t>
            </a:r>
            <a:r>
              <a:rPr lang="en-US" sz="1400" dirty="0" err="1"/>
              <a:t>Laya</a:t>
            </a:r>
            <a:r>
              <a:rPr lang="en-US" sz="1400" dirty="0"/>
              <a:t> </a:t>
            </a:r>
            <a:r>
              <a:rPr lang="en-US" sz="1400" dirty="0" err="1"/>
              <a:t>Ghodsi</a:t>
            </a:r>
            <a:r>
              <a:rPr lang="en-US" sz="1400" dirty="0"/>
              <a:t>, </a:t>
            </a:r>
            <a:r>
              <a:rPr lang="en-US" sz="1400" dirty="0" err="1"/>
              <a:t>Arefe</a:t>
            </a:r>
            <a:r>
              <a:rPr lang="en-US" sz="1400" dirty="0"/>
              <a:t> </a:t>
            </a:r>
            <a:r>
              <a:rPr lang="en-US" sz="1400" dirty="0" err="1"/>
              <a:t>Abghari</a:t>
            </a:r>
            <a:r>
              <a:rPr lang="en-US" sz="1400" dirty="0"/>
              <a:t> </a:t>
            </a:r>
          </a:p>
          <a:p>
            <a:pPr algn="ctr"/>
            <a:endParaRPr lang="en-US" sz="1400" dirty="0"/>
          </a:p>
          <a:p>
            <a:pPr algn="ctr"/>
            <a:r>
              <a:rPr lang="en-US" sz="1400" dirty="0"/>
              <a:t>Machine Learning Course project</a:t>
            </a:r>
          </a:p>
          <a:p>
            <a:pPr algn="ctr"/>
            <a:r>
              <a:rPr lang="en-US" sz="1400" dirty="0"/>
              <a:t>Under the supervision of Dr. </a:t>
            </a:r>
            <a:r>
              <a:rPr lang="en-US" sz="1400" dirty="0" err="1"/>
              <a:t>Sadegh</a:t>
            </a:r>
            <a:r>
              <a:rPr lang="en-US" sz="1400" dirty="0"/>
              <a:t> </a:t>
            </a:r>
            <a:r>
              <a:rPr lang="en-US" sz="1400" dirty="0" err="1"/>
              <a:t>Raeisi</a:t>
            </a:r>
            <a:r>
              <a:rPr lang="en-US" sz="1400" dirty="0"/>
              <a:t> </a:t>
            </a:r>
          </a:p>
          <a:p>
            <a:pPr algn="ctr"/>
            <a:r>
              <a:rPr lang="en-US" sz="1400" dirty="0"/>
              <a:t>5/24/19</a:t>
            </a:r>
          </a:p>
        </p:txBody>
      </p:sp>
      <p:sp>
        <p:nvSpPr>
          <p:cNvPr id="6" name="Subtitle 2">
            <a:extLst>
              <a:ext uri="{FF2B5EF4-FFF2-40B4-BE49-F238E27FC236}">
                <a16:creationId xmlns:a16="http://schemas.microsoft.com/office/drawing/2014/main" id="{334BB93F-3313-A34F-9262-1228A44A44F0}"/>
              </a:ext>
            </a:extLst>
          </p:cNvPr>
          <p:cNvSpPr txBox="1">
            <a:spLocks/>
          </p:cNvSpPr>
          <p:nvPr/>
        </p:nvSpPr>
        <p:spPr>
          <a:xfrm>
            <a:off x="962401" y="4000668"/>
            <a:ext cx="10572000" cy="434974"/>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1"/>
              </a:buClr>
              <a:buFont typeface="Wingdings 2" charset="2"/>
              <a:buNone/>
              <a:defRPr sz="1800" kern="1200">
                <a:solidFill>
                  <a:schemeClr val="tx1"/>
                </a:solidFill>
                <a:latin typeface="+mn-lt"/>
                <a:ea typeface="+mn-ea"/>
                <a:cs typeface="+mn-cs"/>
              </a:defRPr>
            </a:lvl1pPr>
            <a:lvl2pPr marL="457200" indent="0" algn="ctr" defTabSz="457200" rtl="0" eaLnBrk="1" latinLnBrk="0" hangingPunct="1">
              <a:spcBef>
                <a:spcPct val="20000"/>
              </a:spcBef>
              <a:spcAft>
                <a:spcPts val="600"/>
              </a:spcAft>
              <a:buClr>
                <a:schemeClr val="accent1"/>
              </a:buClr>
              <a:buFont typeface="Wingdings 2"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Font typeface="Wingdings 2"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9pPr>
          </a:lstStyle>
          <a:p>
            <a:r>
              <a:rPr lang="en-US" sz="1200" dirty="0"/>
              <a:t>Based on paper by Zhang et. al. (1902.05965)</a:t>
            </a:r>
          </a:p>
        </p:txBody>
      </p:sp>
    </p:spTree>
    <p:extLst>
      <p:ext uri="{BB962C8B-B14F-4D97-AF65-F5344CB8AC3E}">
        <p14:creationId xmlns:p14="http://schemas.microsoft.com/office/powerpoint/2010/main" val="2404739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717DE-B774-D745-8F53-7EB24381745D}"/>
              </a:ext>
            </a:extLst>
          </p:cNvPr>
          <p:cNvSpPr>
            <a:spLocks noGrp="1"/>
          </p:cNvSpPr>
          <p:nvPr>
            <p:ph type="title"/>
          </p:nvPr>
        </p:nvSpPr>
        <p:spPr/>
        <p:txBody>
          <a:bodyPr/>
          <a:lstStyle/>
          <a:p>
            <a:r>
              <a:rPr lang="en-US" dirty="0"/>
              <a:t>Overview </a:t>
            </a:r>
          </a:p>
        </p:txBody>
      </p:sp>
      <p:sp>
        <p:nvSpPr>
          <p:cNvPr id="3" name="Content Placeholder 2">
            <a:extLst>
              <a:ext uri="{FF2B5EF4-FFF2-40B4-BE49-F238E27FC236}">
                <a16:creationId xmlns:a16="http://schemas.microsoft.com/office/drawing/2014/main" id="{1566946B-52BA-D040-9E92-C87FFCB1713A}"/>
              </a:ext>
            </a:extLst>
          </p:cNvPr>
          <p:cNvSpPr>
            <a:spLocks noGrp="1"/>
          </p:cNvSpPr>
          <p:nvPr>
            <p:ph idx="1"/>
          </p:nvPr>
        </p:nvSpPr>
        <p:spPr/>
        <p:txBody>
          <a:bodyPr/>
          <a:lstStyle/>
          <a:p>
            <a:r>
              <a:rPr lang="en-US" dirty="0"/>
              <a:t>Introduction </a:t>
            </a:r>
          </a:p>
          <a:p>
            <a:r>
              <a:rPr lang="en-US" dirty="0"/>
              <a:t>…</a:t>
            </a:r>
          </a:p>
          <a:p>
            <a:r>
              <a:rPr lang="en-US" dirty="0"/>
              <a:t>…</a:t>
            </a:r>
          </a:p>
          <a:p>
            <a:endParaRPr lang="en-US" dirty="0"/>
          </a:p>
        </p:txBody>
      </p:sp>
    </p:spTree>
    <p:extLst>
      <p:ext uri="{BB962C8B-B14F-4D97-AF65-F5344CB8AC3E}">
        <p14:creationId xmlns:p14="http://schemas.microsoft.com/office/powerpoint/2010/main" val="3927175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6851D-C550-6E49-9BF3-0AA7B9AED107}"/>
              </a:ext>
            </a:extLst>
          </p:cNvPr>
          <p:cNvSpPr>
            <a:spLocks noGrp="1"/>
          </p:cNvSpPr>
          <p:nvPr>
            <p:ph type="title"/>
          </p:nvPr>
        </p:nvSpPr>
        <p:spPr/>
        <p:txBody>
          <a:bodyPr/>
          <a:lstStyle/>
          <a:p>
            <a:r>
              <a:rPr lang="en-US" dirty="0"/>
              <a:t>Introduction: From Darkness to light  </a:t>
            </a:r>
          </a:p>
        </p:txBody>
      </p:sp>
      <p:sp>
        <p:nvSpPr>
          <p:cNvPr id="3" name="Content Placeholder 2">
            <a:extLst>
              <a:ext uri="{FF2B5EF4-FFF2-40B4-BE49-F238E27FC236}">
                <a16:creationId xmlns:a16="http://schemas.microsoft.com/office/drawing/2014/main" id="{1EC86EA6-6E9E-F14E-A800-7962B18B8919}"/>
              </a:ext>
            </a:extLst>
          </p:cNvPr>
          <p:cNvSpPr>
            <a:spLocks noGrp="1"/>
          </p:cNvSpPr>
          <p:nvPr>
            <p:ph idx="1"/>
          </p:nvPr>
        </p:nvSpPr>
        <p:spPr>
          <a:xfrm>
            <a:off x="818712" y="2222288"/>
            <a:ext cx="10554574" cy="2882148"/>
          </a:xfrm>
        </p:spPr>
        <p:txBody>
          <a:bodyPr/>
          <a:lstStyle/>
          <a:p>
            <a:r>
              <a:rPr lang="en-US" dirty="0"/>
              <a:t>Dark matter halos form the skeleton inside which galaxies form, evolve, and merge. Hence, the behaviors, such as growth, internal properties, and spatial distribution of galaxies, are likely to be closely connected to the behaviors of dark matter halos. </a:t>
            </a:r>
          </a:p>
          <a:p>
            <a:endParaRPr lang="en-US" dirty="0"/>
          </a:p>
          <a:p>
            <a:pPr marL="342900" indent="-342900" algn="l" defTabSz="457200" rtl="0" eaLnBrk="1" latinLnBrk="0" hangingPunct="1">
              <a:spcBef>
                <a:spcPct val="20000"/>
              </a:spcBef>
              <a:spcAft>
                <a:spcPts val="600"/>
              </a:spcAft>
              <a:buClr>
                <a:schemeClr val="accent1"/>
              </a:buClr>
              <a:buFont typeface="Wingdings 2" charset="2"/>
              <a:buChar char=""/>
            </a:pPr>
            <a:endParaRPr lang="en-US" dirty="0"/>
          </a:p>
        </p:txBody>
      </p:sp>
      <p:pic>
        <p:nvPicPr>
          <p:cNvPr id="4" name="Picture 3">
            <a:extLst>
              <a:ext uri="{FF2B5EF4-FFF2-40B4-BE49-F238E27FC236}">
                <a16:creationId xmlns:a16="http://schemas.microsoft.com/office/drawing/2014/main" id="{7EBE87B0-E129-C848-AE13-2E06362E76F7}"/>
              </a:ext>
            </a:extLst>
          </p:cNvPr>
          <p:cNvPicPr>
            <a:picLocks noChangeAspect="1"/>
          </p:cNvPicPr>
          <p:nvPr/>
        </p:nvPicPr>
        <p:blipFill>
          <a:blip r:embed="rId2"/>
          <a:stretch>
            <a:fillRect/>
          </a:stretch>
        </p:blipFill>
        <p:spPr>
          <a:xfrm>
            <a:off x="2787088" y="3946967"/>
            <a:ext cx="4724804" cy="2656390"/>
          </a:xfrm>
          <a:prstGeom prst="rect">
            <a:avLst/>
          </a:prstGeom>
        </p:spPr>
      </p:pic>
    </p:spTree>
    <p:extLst>
      <p:ext uri="{BB962C8B-B14F-4D97-AF65-F5344CB8AC3E}">
        <p14:creationId xmlns:p14="http://schemas.microsoft.com/office/powerpoint/2010/main" val="678562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0EAA9-FCDC-FA4F-907D-7187B0EBB1E7}"/>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47416E08-878F-9A42-A2EF-FA69A4BE3128}"/>
              </a:ext>
            </a:extLst>
          </p:cNvPr>
          <p:cNvSpPr>
            <a:spLocks noGrp="1"/>
          </p:cNvSpPr>
          <p:nvPr>
            <p:ph idx="1"/>
          </p:nvPr>
        </p:nvSpPr>
        <p:spPr/>
        <p:txBody>
          <a:bodyPr/>
          <a:lstStyle/>
          <a:p>
            <a:r>
              <a:rPr lang="en-US" dirty="0"/>
              <a:t>Computer simulations are being widely used in cosmological studies, they can help determine if a set of rules or specific parameters can lead to the observed Universe. </a:t>
            </a:r>
          </a:p>
          <a:p>
            <a:r>
              <a:rPr lang="en-US" dirty="0"/>
              <a:t>They are computationally significantly less expensive than when we include other complex physics such as hydrodynamics and astrophysical processes. </a:t>
            </a:r>
          </a:p>
          <a:p>
            <a:endParaRPr lang="en-US" dirty="0"/>
          </a:p>
          <a:p>
            <a:endParaRPr lang="en-US" dirty="0"/>
          </a:p>
        </p:txBody>
      </p:sp>
    </p:spTree>
    <p:extLst>
      <p:ext uri="{BB962C8B-B14F-4D97-AF65-F5344CB8AC3E}">
        <p14:creationId xmlns:p14="http://schemas.microsoft.com/office/powerpoint/2010/main" val="2020455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428D9-465D-394E-BFC2-DD02418691F6}"/>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FCEF8CF2-0512-F04E-AA3C-88EDF0181BD9}"/>
              </a:ext>
            </a:extLst>
          </p:cNvPr>
          <p:cNvSpPr>
            <a:spLocks noGrp="1"/>
          </p:cNvSpPr>
          <p:nvPr>
            <p:ph idx="1"/>
          </p:nvPr>
        </p:nvSpPr>
        <p:spPr/>
        <p:txBody>
          <a:bodyPr/>
          <a:lstStyle/>
          <a:p>
            <a:r>
              <a:rPr lang="en-US" dirty="0"/>
              <a:t>1) Dark matter-only simulation </a:t>
            </a:r>
          </a:p>
          <a:p>
            <a:r>
              <a:rPr lang="en-US" dirty="0"/>
              <a:t>2) </a:t>
            </a:r>
            <a:r>
              <a:rPr lang="en-US" dirty="0" err="1"/>
              <a:t>gravito</a:t>
            </a:r>
            <a:r>
              <a:rPr lang="en-US" dirty="0"/>
              <a:t>-hydrodynamics simulation  </a:t>
            </a:r>
          </a:p>
          <a:p>
            <a:pPr marL="0" indent="0">
              <a:buNone/>
            </a:pPr>
            <a:r>
              <a:rPr lang="en-US" dirty="0"/>
              <a:t>             </a:t>
            </a:r>
            <a:r>
              <a:rPr lang="en-US" sz="1600" dirty="0"/>
              <a:t>both from </a:t>
            </a:r>
            <a:r>
              <a:rPr lang="en-US" sz="1600" dirty="0" err="1"/>
              <a:t>Illustris</a:t>
            </a:r>
            <a:r>
              <a:rPr lang="en-US" sz="1600" dirty="0"/>
              <a:t> project </a:t>
            </a:r>
            <a:endParaRPr lang="en-US" dirty="0"/>
          </a:p>
        </p:txBody>
      </p:sp>
    </p:spTree>
    <p:extLst>
      <p:ext uri="{BB962C8B-B14F-4D97-AF65-F5344CB8AC3E}">
        <p14:creationId xmlns:p14="http://schemas.microsoft.com/office/powerpoint/2010/main" val="7448867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75</TotalTime>
  <Words>170</Words>
  <Application>Microsoft Macintosh PowerPoint</Application>
  <PresentationFormat>Widescreen</PresentationFormat>
  <Paragraphs>19</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Century Gothic</vt:lpstr>
      <vt:lpstr>Wingdings 2</vt:lpstr>
      <vt:lpstr>Quotable</vt:lpstr>
      <vt:lpstr>From Dark Matter to Galaxies with Convolutional Networks </vt:lpstr>
      <vt:lpstr>Overview </vt:lpstr>
      <vt:lpstr>Introduction: From Darkness to light  </vt:lpstr>
      <vt:lpstr>PowerPoint Presentation</vt:lpstr>
      <vt:lpstr>DATA</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From Dark Matter to Galaxies with Convolutional Networks </dc:title>
  <dc:creator>Arefe Abghari</dc:creator>
  <cp:lastModifiedBy>Arefe Abghari</cp:lastModifiedBy>
  <cp:revision>6</cp:revision>
  <dcterms:created xsi:type="dcterms:W3CDTF">2019-06-21T18:15:03Z</dcterms:created>
  <dcterms:modified xsi:type="dcterms:W3CDTF">2019-06-21T19:30:16Z</dcterms:modified>
</cp:coreProperties>
</file>