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56" r:id="rId4"/>
    <p:sldId id="257" r:id="rId5"/>
    <p:sldId id="258" r:id="rId6"/>
    <p:sldId id="265" r:id="rId7"/>
    <p:sldId id="259" r:id="rId8"/>
    <p:sldId id="260" r:id="rId9"/>
    <p:sldId id="266" r:id="rId10"/>
    <p:sldId id="261" r:id="rId11"/>
    <p:sldId id="26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01"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86CEA7F-0DEA-4C97-BF52-029B6113B4C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4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42FD5-EA71-4955-91A1-20F33A165DDF}"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CEA7F-0DEA-4C97-BF52-029B6113B4CC}" type="slidenum">
              <a:rPr lang="en-US" smtClean="0"/>
              <a:t>‹#›</a:t>
            </a:fld>
            <a:endParaRPr lang="en-US"/>
          </a:p>
        </p:txBody>
      </p:sp>
    </p:spTree>
    <p:extLst>
      <p:ext uri="{BB962C8B-B14F-4D97-AF65-F5344CB8AC3E}">
        <p14:creationId xmlns:p14="http://schemas.microsoft.com/office/powerpoint/2010/main" val="51854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01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2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spTree>
    <p:extLst>
      <p:ext uri="{BB962C8B-B14F-4D97-AF65-F5344CB8AC3E}">
        <p14:creationId xmlns:p14="http://schemas.microsoft.com/office/powerpoint/2010/main" val="2312478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85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37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929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94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spTree>
    <p:extLst>
      <p:ext uri="{BB962C8B-B14F-4D97-AF65-F5344CB8AC3E}">
        <p14:creationId xmlns:p14="http://schemas.microsoft.com/office/powerpoint/2010/main" val="97186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42FD5-EA71-4955-91A1-20F33A165DD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CEA7F-0DEA-4C97-BF52-029B6113B4C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86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42FD5-EA71-4955-91A1-20F33A165DDF}"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CEA7F-0DEA-4C97-BF52-029B6113B4CC}" type="slidenum">
              <a:rPr lang="en-US" smtClean="0"/>
              <a:t>‹#›</a:t>
            </a:fld>
            <a:endParaRPr lang="en-US"/>
          </a:p>
        </p:txBody>
      </p:sp>
    </p:spTree>
    <p:extLst>
      <p:ext uri="{BB962C8B-B14F-4D97-AF65-F5344CB8AC3E}">
        <p14:creationId xmlns:p14="http://schemas.microsoft.com/office/powerpoint/2010/main" val="20125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42FD5-EA71-4955-91A1-20F33A165DDF}"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CEA7F-0DEA-4C97-BF52-029B6113B4C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68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42FD5-EA71-4955-91A1-20F33A165DDF}"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CEA7F-0DEA-4C97-BF52-029B6113B4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77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42FD5-EA71-4955-91A1-20F33A165DDF}"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CEA7F-0DEA-4C97-BF52-029B6113B4CC}" type="slidenum">
              <a:rPr lang="en-US" smtClean="0"/>
              <a:t>‹#›</a:t>
            </a:fld>
            <a:endParaRPr lang="en-US"/>
          </a:p>
        </p:txBody>
      </p:sp>
    </p:spTree>
    <p:extLst>
      <p:ext uri="{BB962C8B-B14F-4D97-AF65-F5344CB8AC3E}">
        <p14:creationId xmlns:p14="http://schemas.microsoft.com/office/powerpoint/2010/main" val="86925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42FD5-EA71-4955-91A1-20F33A165DDF}"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CEA7F-0DEA-4C97-BF52-029B6113B4C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81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42FD5-EA71-4955-91A1-20F33A165DDF}"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CEA7F-0DEA-4C97-BF52-029B6113B4CC}" type="slidenum">
              <a:rPr lang="en-US" smtClean="0"/>
              <a:t>‹#›</a:t>
            </a:fld>
            <a:endParaRPr lang="en-US"/>
          </a:p>
        </p:txBody>
      </p:sp>
    </p:spTree>
    <p:extLst>
      <p:ext uri="{BB962C8B-B14F-4D97-AF65-F5344CB8AC3E}">
        <p14:creationId xmlns:p14="http://schemas.microsoft.com/office/powerpoint/2010/main" val="192171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D42FD5-EA71-4955-91A1-20F33A165DDF}" type="datetimeFigureOut">
              <a:rPr lang="en-US" smtClean="0"/>
              <a:t>7/6/2023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6CEA7F-0DEA-4C97-BF52-029B6113B4CC}" type="slidenum">
              <a:rPr lang="en-US" smtClean="0"/>
              <a:t>‹#›</a:t>
            </a:fld>
            <a:endParaRPr lang="en-US"/>
          </a:p>
        </p:txBody>
      </p:sp>
    </p:spTree>
    <p:extLst>
      <p:ext uri="{BB962C8B-B14F-4D97-AF65-F5344CB8AC3E}">
        <p14:creationId xmlns:p14="http://schemas.microsoft.com/office/powerpoint/2010/main" val="532774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02B7-E576-9DE9-DC7B-51FBEFDB4A83}"/>
              </a:ext>
            </a:extLst>
          </p:cNvPr>
          <p:cNvSpPr>
            <a:spLocks noGrp="1"/>
          </p:cNvSpPr>
          <p:nvPr>
            <p:ph type="ctrTitle"/>
          </p:nvPr>
        </p:nvSpPr>
        <p:spPr/>
        <p:txBody>
          <a:bodyPr/>
          <a:lstStyle/>
          <a:p>
            <a:r>
              <a:rPr lang="fa-IR" sz="4000" dirty="0"/>
              <a:t>عنوان مقاله:عوارض جانبی پلی دارو سازی با شبکه های کانولوشن گراف</a:t>
            </a:r>
            <a:endParaRPr lang="en-US" sz="4000" dirty="0"/>
          </a:p>
        </p:txBody>
      </p:sp>
      <p:sp>
        <p:nvSpPr>
          <p:cNvPr id="3" name="Subtitle 2">
            <a:extLst>
              <a:ext uri="{FF2B5EF4-FFF2-40B4-BE49-F238E27FC236}">
                <a16:creationId xmlns:a16="http://schemas.microsoft.com/office/drawing/2014/main" id="{E854C930-5413-F0D4-3AAC-623088AF3A50}"/>
              </a:ext>
            </a:extLst>
          </p:cNvPr>
          <p:cNvSpPr>
            <a:spLocks noGrp="1"/>
          </p:cNvSpPr>
          <p:nvPr>
            <p:ph type="subTitle" idx="1"/>
          </p:nvPr>
        </p:nvSpPr>
        <p:spPr/>
        <p:txBody>
          <a:bodyPr/>
          <a:lstStyle/>
          <a:p>
            <a:r>
              <a:rPr lang="fa-IR" dirty="0"/>
              <a:t>دکتر طاهری</a:t>
            </a:r>
          </a:p>
          <a:p>
            <a:r>
              <a:rPr lang="fa-IR" dirty="0"/>
              <a:t>زهرا حق شناس</a:t>
            </a:r>
            <a:endParaRPr lang="en-US" dirty="0"/>
          </a:p>
        </p:txBody>
      </p:sp>
    </p:spTree>
    <p:extLst>
      <p:ext uri="{BB962C8B-B14F-4D97-AF65-F5344CB8AC3E}">
        <p14:creationId xmlns:p14="http://schemas.microsoft.com/office/powerpoint/2010/main" val="269614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2F364-028D-5558-0484-13D73546F070}"/>
              </a:ext>
            </a:extLst>
          </p:cNvPr>
          <p:cNvSpPr txBox="1"/>
          <p:nvPr/>
        </p:nvSpPr>
        <p:spPr>
          <a:xfrm>
            <a:off x="629265" y="732784"/>
            <a:ext cx="10736825" cy="1477328"/>
          </a:xfrm>
          <a:prstGeom prst="rect">
            <a:avLst/>
          </a:prstGeom>
          <a:noFill/>
        </p:spPr>
        <p:txBody>
          <a:bodyPr wrap="square">
            <a:spAutoFit/>
          </a:bodyPr>
          <a:lstStyle/>
          <a:p>
            <a:pPr algn="r" rtl="1"/>
            <a:r>
              <a:rPr lang="fa-IR" b="0" i="0" dirty="0">
                <a:solidFill>
                  <a:srgbClr val="444444"/>
                </a:solidFill>
                <a:effectLst/>
                <a:latin typeface="MsYekan"/>
              </a:rPr>
              <a:t>نتایج این مطالعه نشان می‌دهد که </a:t>
            </a:r>
            <a:r>
              <a:rPr lang="en-US" b="0" i="0" dirty="0">
                <a:solidFill>
                  <a:srgbClr val="444444"/>
                </a:solidFill>
                <a:effectLst/>
                <a:latin typeface="MsYekan"/>
              </a:rPr>
              <a:t>Decagon، </a:t>
            </a:r>
            <a:r>
              <a:rPr lang="fa-IR" b="0" i="0" dirty="0">
                <a:solidFill>
                  <a:srgbClr val="444444"/>
                </a:solidFill>
                <a:effectLst/>
                <a:latin typeface="MsYekan"/>
              </a:rPr>
              <a:t>رویکردی که بر روی نمودارهای چندوجهی عمل می‌کند و عوارض جانبی متعددی را در نظر می‌گیرد، در پیش‌بینی عوارض جانبی پلی‌دارویی با حاشیه قابل‌توجهی از روش‌های جایگزین بهتر عمل می‌کند. دکاگون در مقایسه با سایر روش‌ها، به‌ویژه روش‌های فاکتورسازی تانسور، به بهبودهای 19.7٪ (</a:t>
            </a:r>
            <a:r>
              <a:rPr lang="en-US" b="0" i="0" dirty="0">
                <a:solidFill>
                  <a:srgbClr val="444444"/>
                </a:solidFill>
                <a:effectLst/>
                <a:latin typeface="MsYekan"/>
              </a:rPr>
              <a:t>AUROC)، 22.0</a:t>
            </a:r>
            <a:r>
              <a:rPr lang="fa-IR" b="0" i="0" dirty="0">
                <a:solidFill>
                  <a:srgbClr val="444444"/>
                </a:solidFill>
                <a:effectLst/>
                <a:latin typeface="MsYekan"/>
              </a:rPr>
              <a:t>٪ (</a:t>
            </a:r>
            <a:r>
              <a:rPr lang="en-US" b="0" i="0" dirty="0">
                <a:solidFill>
                  <a:srgbClr val="444444"/>
                </a:solidFill>
                <a:effectLst/>
                <a:latin typeface="MsYekan"/>
              </a:rPr>
              <a:t>AUPRC) </a:t>
            </a:r>
            <a:r>
              <a:rPr lang="fa-IR" b="0" i="0" dirty="0">
                <a:solidFill>
                  <a:srgbClr val="444444"/>
                </a:solidFill>
                <a:effectLst/>
                <a:latin typeface="MsYekan"/>
              </a:rPr>
              <a:t>و 36.3٪ (</a:t>
            </a:r>
            <a:r>
              <a:rPr lang="en-US" b="0" i="0" dirty="0">
                <a:solidFill>
                  <a:srgbClr val="444444"/>
                </a:solidFill>
                <a:effectLst/>
                <a:latin typeface="MsYekan"/>
              </a:rPr>
              <a:t>AP@50) </a:t>
            </a:r>
            <a:r>
              <a:rPr lang="fa-IR" b="0" i="0" dirty="0">
                <a:solidFill>
                  <a:srgbClr val="444444"/>
                </a:solidFill>
                <a:effectLst/>
                <a:latin typeface="MsYekan"/>
              </a:rPr>
              <a:t>دست می‌یابد. این مزیت استفاده از یک رمزگذار کانولوشنال با ساختار نمودار مانند </a:t>
            </a:r>
            <a:r>
              <a:rPr lang="en-US" b="0" i="0" dirty="0">
                <a:solidFill>
                  <a:srgbClr val="444444"/>
                </a:solidFill>
                <a:effectLst/>
                <a:latin typeface="MsYekan"/>
              </a:rPr>
              <a:t>Decagon </a:t>
            </a:r>
            <a:r>
              <a:rPr lang="fa-IR" b="0" i="0" dirty="0">
                <a:solidFill>
                  <a:srgbClr val="444444"/>
                </a:solidFill>
                <a:effectLst/>
                <a:latin typeface="MsYekan"/>
              </a:rPr>
              <a:t>را برجسته می‌کند، که بر محدودیت‌های بهینه‌سازی مستقیم تجزیه تانسور غلبه می‌کند و عملکرد بهتری را در پیش‌بینی عوارض جانبی دارو ممکن می‌سازد</a:t>
            </a:r>
            <a:endParaRPr lang="en-US" dirty="0"/>
          </a:p>
        </p:txBody>
      </p:sp>
      <p:sp>
        <p:nvSpPr>
          <p:cNvPr id="5" name="TextBox 4">
            <a:extLst>
              <a:ext uri="{FF2B5EF4-FFF2-40B4-BE49-F238E27FC236}">
                <a16:creationId xmlns:a16="http://schemas.microsoft.com/office/drawing/2014/main" id="{FD29DAC4-2BF5-9D8E-CA9A-781C018FB692}"/>
              </a:ext>
            </a:extLst>
          </p:cNvPr>
          <p:cNvSpPr txBox="1"/>
          <p:nvPr/>
        </p:nvSpPr>
        <p:spPr>
          <a:xfrm>
            <a:off x="717755" y="2210112"/>
            <a:ext cx="10648335" cy="1477328"/>
          </a:xfrm>
          <a:prstGeom prst="rect">
            <a:avLst/>
          </a:prstGeom>
          <a:noFill/>
        </p:spPr>
        <p:txBody>
          <a:bodyPr wrap="square">
            <a:spAutoFit/>
          </a:bodyPr>
          <a:lstStyle/>
          <a:p>
            <a:pPr algn="r" rtl="1"/>
            <a:r>
              <a:rPr lang="fa-IR" b="0" i="0" dirty="0">
                <a:solidFill>
                  <a:srgbClr val="444444"/>
                </a:solidFill>
                <a:effectLst/>
                <a:latin typeface="MsYekan"/>
              </a:rPr>
              <a:t>جدول داده شده معیارهای عملکرد (</a:t>
            </a:r>
            <a:r>
              <a:rPr lang="en-US" b="0" i="0" dirty="0">
                <a:solidFill>
                  <a:srgbClr val="444444"/>
                </a:solidFill>
                <a:effectLst/>
                <a:latin typeface="MsYekan"/>
              </a:rPr>
              <a:t>AUROC، AUPRC </a:t>
            </a:r>
            <a:r>
              <a:rPr lang="fa-IR" b="0" i="0" dirty="0">
                <a:solidFill>
                  <a:srgbClr val="444444"/>
                </a:solidFill>
                <a:effectLst/>
                <a:latin typeface="MsYekan"/>
              </a:rPr>
              <a:t>و </a:t>
            </a:r>
            <a:r>
              <a:rPr lang="en-US" b="0" i="0" dirty="0">
                <a:solidFill>
                  <a:srgbClr val="444444"/>
                </a:solidFill>
                <a:effectLst/>
                <a:latin typeface="MsYekan"/>
              </a:rPr>
              <a:t>AP@50) </a:t>
            </a:r>
            <a:r>
              <a:rPr lang="fa-IR" b="0" i="0" dirty="0">
                <a:solidFill>
                  <a:srgbClr val="444444"/>
                </a:solidFill>
                <a:effectLst/>
                <a:latin typeface="MsYekan"/>
              </a:rPr>
              <a:t>را برای رویکردهای مختلف در پیش‌بینی عوارض جانبی پلی‌داروسازی ارائه می‌کند. </a:t>
            </a:r>
            <a:r>
              <a:rPr lang="en-US" b="0" i="0" dirty="0">
                <a:solidFill>
                  <a:srgbClr val="444444"/>
                </a:solidFill>
                <a:effectLst/>
                <a:latin typeface="MsYekan"/>
              </a:rPr>
              <a:t>Decagon، </a:t>
            </a:r>
            <a:r>
              <a:rPr lang="fa-IR" b="0" i="0" dirty="0">
                <a:solidFill>
                  <a:srgbClr val="444444"/>
                </a:solidFill>
                <a:effectLst/>
                <a:latin typeface="MsYekan"/>
              </a:rPr>
              <a:t>یک رویکرد خاص، بالاترین عملکرد را از نظر </a:t>
            </a:r>
            <a:r>
              <a:rPr lang="en-US" b="0" i="0" dirty="0">
                <a:solidFill>
                  <a:srgbClr val="444444"/>
                </a:solidFill>
                <a:effectLst/>
                <a:latin typeface="MsYekan"/>
              </a:rPr>
              <a:t>AUROC، AUPRC </a:t>
            </a:r>
            <a:r>
              <a:rPr lang="fa-IR" b="0" i="0" dirty="0">
                <a:solidFill>
                  <a:srgbClr val="444444"/>
                </a:solidFill>
                <a:effectLst/>
                <a:latin typeface="MsYekan"/>
              </a:rPr>
              <a:t>و </a:t>
            </a:r>
            <a:r>
              <a:rPr lang="en-US" b="0" i="0" dirty="0">
                <a:solidFill>
                  <a:srgbClr val="444444"/>
                </a:solidFill>
                <a:effectLst/>
                <a:latin typeface="MsYekan"/>
              </a:rPr>
              <a:t>AP@50 </a:t>
            </a:r>
            <a:r>
              <a:rPr lang="fa-IR" b="0" i="0" dirty="0">
                <a:solidFill>
                  <a:srgbClr val="444444"/>
                </a:solidFill>
                <a:effectLst/>
                <a:latin typeface="MsYekan"/>
              </a:rPr>
              <a:t>نشان می‌دهد. تجزیه و تحلیل بیشتر نشان می دهد که </a:t>
            </a:r>
            <a:r>
              <a:rPr lang="en-US" b="0" i="0" dirty="0">
                <a:solidFill>
                  <a:srgbClr val="444444"/>
                </a:solidFill>
                <a:effectLst/>
                <a:latin typeface="MsYekan"/>
              </a:rPr>
              <a:t>Decagon </a:t>
            </a:r>
            <a:r>
              <a:rPr lang="fa-IR" b="0" i="0" dirty="0">
                <a:solidFill>
                  <a:srgbClr val="444444"/>
                </a:solidFill>
                <a:effectLst/>
                <a:latin typeface="MsYekan"/>
              </a:rPr>
              <a:t>در پیش بینی عوارض جانبی با اتصالات مولکولی قوی به خوبی عمل می کند، در حالی که عوارض جانبی رایج یا آنهایی که منشا غیر مولکولی دارند عملکرد پایین تری دارند. این نشان می دهد که </a:t>
            </a:r>
            <a:r>
              <a:rPr lang="en-US" b="0" i="0" dirty="0">
                <a:solidFill>
                  <a:srgbClr val="444444"/>
                </a:solidFill>
                <a:effectLst/>
                <a:latin typeface="MsYekan"/>
              </a:rPr>
              <a:t>Decagon </a:t>
            </a:r>
            <a:r>
              <a:rPr lang="fa-IR" b="0" i="0" dirty="0">
                <a:solidFill>
                  <a:srgbClr val="444444"/>
                </a:solidFill>
                <a:effectLst/>
                <a:latin typeface="MsYekan"/>
              </a:rPr>
              <a:t>به طور موثر پارامترهای مدل را در انواع مختلف عوارض جانبی به اشتراک می گذارد</a:t>
            </a:r>
            <a:endParaRPr lang="en-US" dirty="0"/>
          </a:p>
        </p:txBody>
      </p:sp>
      <p:pic>
        <p:nvPicPr>
          <p:cNvPr id="9" name="Picture 8">
            <a:extLst>
              <a:ext uri="{FF2B5EF4-FFF2-40B4-BE49-F238E27FC236}">
                <a16:creationId xmlns:a16="http://schemas.microsoft.com/office/drawing/2014/main" id="{9B7DCECF-2852-4D6C-C5EE-DBE6B004EEF0}"/>
              </a:ext>
            </a:extLst>
          </p:cNvPr>
          <p:cNvPicPr>
            <a:picLocks noChangeAspect="1"/>
          </p:cNvPicPr>
          <p:nvPr/>
        </p:nvPicPr>
        <p:blipFill>
          <a:blip r:embed="rId2"/>
          <a:stretch>
            <a:fillRect/>
          </a:stretch>
        </p:blipFill>
        <p:spPr>
          <a:xfrm>
            <a:off x="1522463" y="3549789"/>
            <a:ext cx="3206852" cy="2408559"/>
          </a:xfrm>
          <a:prstGeom prst="rect">
            <a:avLst/>
          </a:prstGeom>
        </p:spPr>
      </p:pic>
    </p:spTree>
    <p:extLst>
      <p:ext uri="{BB962C8B-B14F-4D97-AF65-F5344CB8AC3E}">
        <p14:creationId xmlns:p14="http://schemas.microsoft.com/office/powerpoint/2010/main" val="168349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0E92C4-B7C1-23BC-30A5-6BF1682886C3}"/>
              </a:ext>
            </a:extLst>
          </p:cNvPr>
          <p:cNvSpPr txBox="1"/>
          <p:nvPr/>
        </p:nvSpPr>
        <p:spPr>
          <a:xfrm>
            <a:off x="728693" y="1294012"/>
            <a:ext cx="10734613" cy="1200329"/>
          </a:xfrm>
          <a:prstGeom prst="rect">
            <a:avLst/>
          </a:prstGeom>
          <a:noFill/>
        </p:spPr>
        <p:txBody>
          <a:bodyPr wrap="square">
            <a:spAutoFit/>
          </a:bodyPr>
          <a:lstStyle/>
          <a:p>
            <a:pPr algn="r" rtl="1"/>
            <a:r>
              <a:rPr lang="fa-IR" b="0" i="0" dirty="0">
                <a:solidFill>
                  <a:srgbClr val="444444"/>
                </a:solidFill>
                <a:effectLst/>
                <a:latin typeface="MsYekan"/>
              </a:rPr>
              <a:t>عملکرد مدل </a:t>
            </a:r>
            <a:r>
              <a:rPr lang="en-US" b="0" i="0" dirty="0">
                <a:solidFill>
                  <a:srgbClr val="444444"/>
                </a:solidFill>
                <a:effectLst/>
                <a:latin typeface="MsYekan"/>
              </a:rPr>
              <a:t>Decagon </a:t>
            </a:r>
            <a:r>
              <a:rPr lang="fa-IR" b="0" i="0" dirty="0">
                <a:solidFill>
                  <a:srgbClr val="444444"/>
                </a:solidFill>
                <a:effectLst/>
                <a:latin typeface="MsYekan"/>
              </a:rPr>
              <a:t>در پیش‌بینی عوارض جانبی پلی‌دارویی را می‌توان با استفاده از یادگیری انتها به انتها و رمزگذارهای خودکار نمودار بهبود بخشید. این مدل در مورد عوارض جانبی با اتصالات مولکولی قوی به خوبی عمل می کند، که به دلیل اطلاعات فارماکوژنومیک در نمودار چندوجهی </a:t>
            </a:r>
            <a:r>
              <a:rPr lang="en-US" b="0" i="0" dirty="0">
                <a:solidFill>
                  <a:srgbClr val="444444"/>
                </a:solidFill>
                <a:effectLst/>
                <a:latin typeface="MsYekan"/>
              </a:rPr>
              <a:t>Decagon </a:t>
            </a:r>
            <a:r>
              <a:rPr lang="fa-IR" b="0" i="0" dirty="0">
                <a:solidFill>
                  <a:srgbClr val="444444"/>
                </a:solidFill>
                <a:effectLst/>
                <a:latin typeface="MsYekan"/>
              </a:rPr>
              <a:t>با انتظارات مطابقت دارد. از سوی دیگر، عوارض جانبی رایج یا آنهایی که منشا غیر مولکولی دارند، عملکرد پایین تری دارند، اما مدل از به اشتراک گذاری پارامترها در انواع مختلف عوارض جانبی سود می برد</a:t>
            </a:r>
            <a:endParaRPr lang="en-US" dirty="0"/>
          </a:p>
        </p:txBody>
      </p:sp>
      <p:sp>
        <p:nvSpPr>
          <p:cNvPr id="4" name="TextBox 3">
            <a:extLst>
              <a:ext uri="{FF2B5EF4-FFF2-40B4-BE49-F238E27FC236}">
                <a16:creationId xmlns:a16="http://schemas.microsoft.com/office/drawing/2014/main" id="{94906B9D-AEF1-BC3C-FDD4-19F3ED792E30}"/>
              </a:ext>
            </a:extLst>
          </p:cNvPr>
          <p:cNvSpPr txBox="1"/>
          <p:nvPr/>
        </p:nvSpPr>
        <p:spPr>
          <a:xfrm>
            <a:off x="606772" y="2791521"/>
            <a:ext cx="10734613" cy="2308324"/>
          </a:xfrm>
          <a:prstGeom prst="rect">
            <a:avLst/>
          </a:prstGeom>
          <a:noFill/>
        </p:spPr>
        <p:txBody>
          <a:bodyPr wrap="square">
            <a:spAutoFit/>
          </a:bodyPr>
          <a:lstStyle/>
          <a:p>
            <a:pPr algn="r" rtl="1"/>
            <a:r>
              <a:rPr lang="fa-IR" b="0" i="0" dirty="0">
                <a:solidFill>
                  <a:srgbClr val="444444"/>
                </a:solidFill>
                <a:effectLst/>
                <a:latin typeface="MsYekan"/>
              </a:rPr>
              <a:t>شبکه های عصبی بر روی نمودارها</a:t>
            </a:r>
            <a:br>
              <a:rPr lang="fa-IR" dirty="0"/>
            </a:br>
            <a:r>
              <a:rPr lang="fa-IR" b="0" i="0" dirty="0">
                <a:solidFill>
                  <a:srgbClr val="444444"/>
                </a:solidFill>
                <a:effectLst/>
                <a:latin typeface="MsYekan"/>
              </a:rPr>
              <a:t>مدل ما کار موجود در زمینه شبکه های عصبی را بر روی نمودارها گسترش می دهد. شبکه‌های عصبی روی گراف‌ها با تعمیم مفهوم عملیات کانولوشن که معمولاً در مجموعه داده‌های تصویر اعمال می‌شود به عملیات‌هایی که می‌توانند بر روی نمودارهای دلخواه عمل کنند، یادگیری را بر روی ساختارهای گراف امکان‌پذیر می‌سازند. این شبکه‌های عصبی همچنین می‌توانند به‌عنوان یک روش جاسازی دیده شوند که اطلاعات با ابعاد بالا را در مورد همسایگی هر گره در یک جاسازی برداری متراکم بدون نیاز به مهندسی ویژگی دستی تقطیر می‌کند. </a:t>
            </a:r>
            <a:br>
              <a:rPr lang="fa-IR" dirty="0"/>
            </a:br>
            <a:br>
              <a:rPr lang="fa-IR" dirty="0"/>
            </a:br>
            <a:br>
              <a:rPr lang="fa-IR" dirty="0"/>
            </a:br>
            <a:endParaRPr lang="en-US" dirty="0"/>
          </a:p>
        </p:txBody>
      </p:sp>
    </p:spTree>
    <p:extLst>
      <p:ext uri="{BB962C8B-B14F-4D97-AF65-F5344CB8AC3E}">
        <p14:creationId xmlns:p14="http://schemas.microsoft.com/office/powerpoint/2010/main" val="289275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00B52-D0ED-F04C-8E00-C146F9AC8BC5}"/>
              </a:ext>
            </a:extLst>
          </p:cNvPr>
          <p:cNvSpPr txBox="1"/>
          <p:nvPr/>
        </p:nvSpPr>
        <p:spPr>
          <a:xfrm>
            <a:off x="1155382" y="1827770"/>
            <a:ext cx="9881235" cy="2862322"/>
          </a:xfrm>
          <a:prstGeom prst="rect">
            <a:avLst/>
          </a:prstGeom>
          <a:noFill/>
        </p:spPr>
        <p:txBody>
          <a:bodyPr wrap="square">
            <a:spAutoFit/>
          </a:bodyPr>
          <a:lstStyle/>
          <a:p>
            <a:pPr algn="r" rtl="1"/>
            <a:r>
              <a:rPr lang="fa-IR" b="0" i="0" dirty="0">
                <a:solidFill>
                  <a:srgbClr val="444444"/>
                </a:solidFill>
                <a:effectLst/>
                <a:latin typeface="MsYekan"/>
              </a:rPr>
              <a:t>نتیجه گیری</a:t>
            </a:r>
            <a:br>
              <a:rPr lang="fa-IR" dirty="0"/>
            </a:br>
            <a:r>
              <a:rPr lang="fa-IR" b="0" i="0" dirty="0">
                <a:solidFill>
                  <a:srgbClr val="444444"/>
                </a:solidFill>
                <a:effectLst/>
                <a:latin typeface="MsYekan"/>
              </a:rPr>
              <a:t>ما </a:t>
            </a:r>
            <a:r>
              <a:rPr lang="en-US" b="0" i="0" dirty="0">
                <a:solidFill>
                  <a:srgbClr val="444444"/>
                </a:solidFill>
                <a:effectLst/>
                <a:latin typeface="MsYekan"/>
              </a:rPr>
              <a:t>Decagon </a:t>
            </a:r>
            <a:r>
              <a:rPr lang="fa-IR" b="0" i="0" dirty="0">
                <a:solidFill>
                  <a:srgbClr val="444444"/>
                </a:solidFill>
                <a:effectLst/>
                <a:latin typeface="MsYekan"/>
              </a:rPr>
              <a:t>را ارائه کردیم، رویکردی برای پیش‌بینی عوارض جانبی جفت داروها. ده ضلعی یک شبکه عصبی کانولوشن گراف کلی است که برای کار بر روی یک گراف چندوجهی بزرگ طراحی شده است که در آن گره ها می توانند از طریق تعداد زیادی از انواع مختلف ارتباط به هم متصل شوند. ما از </a:t>
            </a:r>
            <a:r>
              <a:rPr lang="en-US" b="0" i="0" dirty="0">
                <a:solidFill>
                  <a:srgbClr val="444444"/>
                </a:solidFill>
                <a:effectLst/>
                <a:latin typeface="MsYekan"/>
              </a:rPr>
              <a:t>Decagon </a:t>
            </a:r>
            <a:r>
              <a:rPr lang="fa-IR" b="0" i="0" dirty="0">
                <a:solidFill>
                  <a:srgbClr val="444444"/>
                </a:solidFill>
                <a:effectLst/>
                <a:latin typeface="MsYekan"/>
              </a:rPr>
              <a:t>برای استنتاج یک مدل پیش‌بینی برای اولین بار استفاده می‌کنیم که می‌تواند عوارض جانبی جفت دارو را شناسایی کند. </a:t>
            </a:r>
            <a:r>
              <a:rPr lang="en-US" b="0" i="0" dirty="0">
                <a:solidFill>
                  <a:srgbClr val="444444"/>
                </a:solidFill>
                <a:effectLst/>
                <a:latin typeface="MsYekan"/>
              </a:rPr>
              <a:t>Decagon </a:t>
            </a:r>
            <a:r>
              <a:rPr lang="fa-IR" b="0" i="0" dirty="0">
                <a:solidFill>
                  <a:srgbClr val="444444"/>
                </a:solidFill>
                <a:effectLst/>
                <a:latin typeface="MsYekan"/>
              </a:rPr>
              <a:t>ارتباط بین یک عارضه جانبی و یک جفت داروی تجویز شده مشترک (یعنی ترکیب دارویی) را برای شناسایی عوارض جانبی که نمی‌توان به هر یک از داروها به تنهایی نسبت داد، پیش‌بینی می‌کند. مدل کانولوشن گراف به دقت عالی در کار پیش‌بینی عوارض جانبی پلی‌داروسازی دست می‌یابد، به ما اجازه می‌دهد تا نزدیک به هزار نوع عوارض جانبی مختلف را که داده‌های جمعیت مولکولی و بیمار را ادغام می‌کنند، در نظر بگیریم، و بینش‌هایی را درباره تظاهرات بالینی تداخلات دارو-دارو ارائه می‌دهد.</a:t>
            </a:r>
            <a:br>
              <a:rPr lang="fa-IR" dirty="0"/>
            </a:br>
            <a:endParaRPr lang="en-US" dirty="0"/>
          </a:p>
        </p:txBody>
      </p:sp>
    </p:spTree>
    <p:extLst>
      <p:ext uri="{BB962C8B-B14F-4D97-AF65-F5344CB8AC3E}">
        <p14:creationId xmlns:p14="http://schemas.microsoft.com/office/powerpoint/2010/main" val="232125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8765A-9273-6C78-D7A3-E5876FFA34F6}"/>
              </a:ext>
            </a:extLst>
          </p:cNvPr>
          <p:cNvSpPr txBox="1"/>
          <p:nvPr/>
        </p:nvSpPr>
        <p:spPr>
          <a:xfrm>
            <a:off x="1809136" y="889843"/>
            <a:ext cx="8219767" cy="5078313"/>
          </a:xfrm>
          <a:prstGeom prst="rect">
            <a:avLst/>
          </a:prstGeom>
          <a:noFill/>
        </p:spPr>
        <p:txBody>
          <a:bodyPr wrap="square">
            <a:spAutoFit/>
          </a:bodyPr>
          <a:lstStyle/>
          <a:p>
            <a:pPr algn="r" rtl="1"/>
            <a:r>
              <a:rPr lang="fa-IR" b="0" i="0" dirty="0">
                <a:solidFill>
                  <a:srgbClr val="444444"/>
                </a:solidFill>
                <a:effectLst/>
                <a:latin typeface="MsYekan"/>
              </a:rPr>
              <a:t>"مدل سازی عوارض جانبی پلی داروسازی با شبکه های کانولوشن گراف" یک مقاله تحقیقاتی است که رویکردی به نام </a:t>
            </a:r>
            <a:r>
              <a:rPr lang="en-US" b="0" i="0" dirty="0">
                <a:solidFill>
                  <a:srgbClr val="444444"/>
                </a:solidFill>
                <a:effectLst/>
                <a:latin typeface="MsYekan"/>
              </a:rPr>
              <a:t>Decagon </a:t>
            </a:r>
            <a:r>
              <a:rPr lang="fa-IR" b="0" i="0" dirty="0">
                <a:solidFill>
                  <a:srgbClr val="444444"/>
                </a:solidFill>
                <a:effectLst/>
                <a:latin typeface="MsYekan"/>
              </a:rPr>
              <a:t>را برای مدل سازی عوارض جانبی پلی داروسازی ارائه می دهد. این مقاله توضیح می‌دهد که </a:t>
            </a:r>
            <a:r>
              <a:rPr lang="en-US" b="0" i="0" dirty="0">
                <a:solidFill>
                  <a:srgbClr val="444444"/>
                </a:solidFill>
                <a:effectLst/>
                <a:latin typeface="MsYekan"/>
              </a:rPr>
              <a:t>Decagon </a:t>
            </a:r>
            <a:r>
              <a:rPr lang="fa-IR" b="0" i="0" dirty="0">
                <a:solidFill>
                  <a:srgbClr val="444444"/>
                </a:solidFill>
                <a:effectLst/>
                <a:latin typeface="MsYekan"/>
              </a:rPr>
              <a:t>یک نمودار چندوجهی از برهم‌کنش‌های پروتئین-پروتئین، تداخلات هدف دارو-پروتئین، و عوارض جانبی پلی‌دارویی، که به عنوان تداخلات دارو-دارو نشان داده می‌شوند، می‌سازد، که در آن هر عارضه جانبی لبه‌ای از نوع متفاوتی است. </a:t>
            </a:r>
            <a:r>
              <a:rPr lang="en-US" b="0" i="0" dirty="0">
                <a:solidFill>
                  <a:srgbClr val="444444"/>
                </a:solidFill>
                <a:effectLst/>
                <a:latin typeface="MsYekan"/>
              </a:rPr>
              <a:t>Decagon </a:t>
            </a:r>
            <a:r>
              <a:rPr lang="fa-IR" b="0" i="0" dirty="0">
                <a:solidFill>
                  <a:srgbClr val="444444"/>
                </a:solidFill>
                <a:effectLst/>
                <a:latin typeface="MsYekan"/>
              </a:rPr>
              <a:t>به طور خاص برای رسیدگی به چنین نمودارهای چندوجهی با تعداد زیادی از انواع لبه توسعه داده شده است.</a:t>
            </a:r>
            <a:br>
              <a:rPr lang="fa-IR" dirty="0"/>
            </a:br>
            <a:br>
              <a:rPr lang="fa-IR" dirty="0"/>
            </a:br>
            <a:r>
              <a:rPr lang="fa-IR" b="0" i="0" dirty="0">
                <a:solidFill>
                  <a:srgbClr val="444444"/>
                </a:solidFill>
                <a:effectLst/>
                <a:latin typeface="MsYekan"/>
              </a:rPr>
              <a:t>این مقاله توضیح می‌دهد که </a:t>
            </a:r>
            <a:r>
              <a:rPr lang="en-US" b="0" i="0" dirty="0">
                <a:solidFill>
                  <a:srgbClr val="444444"/>
                </a:solidFill>
                <a:effectLst/>
                <a:latin typeface="MsYekan"/>
              </a:rPr>
              <a:t>Decagon </a:t>
            </a:r>
            <a:r>
              <a:rPr lang="fa-IR" b="0" i="0" dirty="0">
                <a:solidFill>
                  <a:srgbClr val="444444"/>
                </a:solidFill>
                <a:effectLst/>
                <a:latin typeface="MsYekan"/>
              </a:rPr>
              <a:t>یک شبکه عصبی کانولوشن گراف است که می‌تواند عارضه جانبی دقیق را پیش‌بینی کند، در صورت وجود، که از طریق آن یک ترکیب دارویی خاص به صورت بالینی ظاهر می‌شود. این به طور دقیق عوارض جانبی پلی‌داروسازی را پیش‌بینی می‌کند و تا 69 درصد از سطح پایه بهتر عمل می‌کند. این رویکرد یک شبکه عصبی کانولوشن گراف جدید را برای پیش‌بینی پیوند چند رابطه‌ای در شبکه‌های چندوجهی ایجاد می‌کند.</a:t>
            </a:r>
            <a:br>
              <a:rPr lang="fa-IR" dirty="0"/>
            </a:br>
            <a:br>
              <a:rPr lang="fa-IR" dirty="0"/>
            </a:br>
            <a:r>
              <a:rPr lang="fa-IR" b="0" i="0" dirty="0">
                <a:solidFill>
                  <a:srgbClr val="444444"/>
                </a:solidFill>
                <a:effectLst/>
                <a:latin typeface="MsYekan"/>
              </a:rPr>
              <a:t>این مقاله همچنین اشاره می‌کند که </a:t>
            </a:r>
            <a:r>
              <a:rPr lang="en-US" b="0" i="0" dirty="0">
                <a:solidFill>
                  <a:srgbClr val="444444"/>
                </a:solidFill>
                <a:effectLst/>
                <a:latin typeface="MsYekan"/>
              </a:rPr>
              <a:t>Bio-decagon </a:t>
            </a:r>
            <a:r>
              <a:rPr lang="fa-IR" b="0" i="0" dirty="0">
                <a:solidFill>
                  <a:srgbClr val="444444"/>
                </a:solidFill>
                <a:effectLst/>
                <a:latin typeface="MsYekan"/>
              </a:rPr>
              <a:t>یک مجموعه داده برای مشکل شناسایی عوارض جانبی پلی‌داروسازی است که به عنوان یک مشکل پیش‌بینی پیوند چند رابطه‌ای در یک گراف/شبکه ​​چند وجهی دو لایه از دو نوع گره: داروها و پروتئین‌ها قاب‌بندی شده است. شبکه نهایی پس از پیوند واژگان موجودیت مورد استفاده توسط پایگاه های داده مختلف دارای 645 دارو و 19085 گره پروتئینی است که توسط 715612 پروتئین-پروتئین، 4651131 دارو-دارو و 18596 یال دارو-پروتئین به هم متصل شده اند</a:t>
            </a:r>
            <a:endParaRPr lang="en-US" dirty="0"/>
          </a:p>
        </p:txBody>
      </p:sp>
    </p:spTree>
    <p:extLst>
      <p:ext uri="{BB962C8B-B14F-4D97-AF65-F5344CB8AC3E}">
        <p14:creationId xmlns:p14="http://schemas.microsoft.com/office/powerpoint/2010/main" val="308248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55C6F-8266-9935-4498-2509062BCC43}"/>
              </a:ext>
            </a:extLst>
          </p:cNvPr>
          <p:cNvSpPr txBox="1"/>
          <p:nvPr/>
        </p:nvSpPr>
        <p:spPr>
          <a:xfrm>
            <a:off x="5270090" y="614798"/>
            <a:ext cx="6115664" cy="5970865"/>
          </a:xfrm>
          <a:prstGeom prst="rect">
            <a:avLst/>
          </a:prstGeom>
          <a:noFill/>
        </p:spPr>
        <p:txBody>
          <a:bodyPr wrap="square">
            <a:spAutoFit/>
          </a:bodyPr>
          <a:lstStyle/>
          <a:p>
            <a:pPr algn="r"/>
            <a:r>
              <a:rPr lang="fa-IR" sz="2000" b="0" i="0" dirty="0">
                <a:solidFill>
                  <a:srgbClr val="444444"/>
                </a:solidFill>
                <a:effectLst/>
                <a:latin typeface="MsYekan"/>
              </a:rPr>
              <a:t>استفاده از ترکیبات دارویی که پلی‌فارماسی نامیده می‌شود، برای درمان بیماران مبتلا به بیماری‌های پیچیده یا شرایط همزمان رایج است. با این حال، یک پیامد عمده پلی‌فارماسی، خطر بسیار بالاتر عوارض جانبی برای بیمار است. عوارض جانبی پلی فارماسی به دلیل تداخلات دارو-دارو ظاهر می شود، که در آن فعالیت یک دارو ممکن است در صورت مصرف با داروی دیگر، به طور مطلوب یا نامطلوب تغییر کند. دانش تداخلات دارویی اغلب محدود است زیرا این روابط پیچیده نادر هستند و معمولاً در آزمایشات بالینی نسبتاً کوچک مشاهده نمی شوند. بنابراین، کشف عوارض جانبی پلی داروسازی یک چالش مهم با پیامدهای قابل توجهی برای مرگ و میر و عوارض بیماران است.</a:t>
            </a:r>
          </a:p>
          <a:p>
            <a:pPr algn="r" rtl="1"/>
            <a:r>
              <a:rPr lang="ar-SA" sz="1800" kern="100" dirty="0">
                <a:solidFill>
                  <a:srgbClr val="444444"/>
                </a:solidFill>
                <a:effectLst/>
                <a:latin typeface="MsYekan"/>
                <a:ea typeface="Calibri" panose="020F0502020204030204" pitchFamily="34" charset="0"/>
                <a:cs typeface="Arial" panose="020B0604020202020204" pitchFamily="34" charset="0"/>
              </a:rPr>
              <a:t>در اینجا، ما</a:t>
            </a:r>
            <a:r>
              <a:rPr lang="en-US" sz="1800" kern="100" dirty="0">
                <a:solidFill>
                  <a:srgbClr val="444444"/>
                </a:solidFill>
                <a:effectLst/>
                <a:latin typeface="MsYekan"/>
                <a:ea typeface="Calibri" panose="020F0502020204030204" pitchFamily="34" charset="0"/>
                <a:cs typeface="Arial" panose="020B0604020202020204" pitchFamily="34" charset="0"/>
              </a:rPr>
              <a:t> Decagon </a:t>
            </a:r>
            <a:r>
              <a:rPr lang="ar-SA" sz="1800" kern="100" dirty="0">
                <a:solidFill>
                  <a:srgbClr val="444444"/>
                </a:solidFill>
                <a:effectLst/>
                <a:latin typeface="MsYekan"/>
                <a:ea typeface="Calibri" panose="020F0502020204030204" pitchFamily="34" charset="0"/>
                <a:cs typeface="Arial" panose="020B0604020202020204" pitchFamily="34" charset="0"/>
              </a:rPr>
              <a:t>را توسعه می دهیم، روشی برای پیش بینی عوارض جانبی جفت داروها. ما این مشکل را با ساختن یک نمودار بزرگ دولایه چندوجهی از تعاملات پروتئین-پروتئین، تداخلات دارو-پروتئین و تداخلات دارو-دارو (یعنی عوارض جانبی؛ شکل 1) مدل می کنیم. هر تداخل دارو-دارو با یک نوع لبه متفاوت برچسب گذاری می شود که نشان دهنده نوع عارضه جانبی است. سپس یک مدل پیش‌بینی لبه چند رابطه‌ای جدید ایجاد می‌کنیم که از نمودار چندوجهی برای پیش‌بینی تداخلات دارو-دارو و همچنین انواع آن‌ها استفاده می‌کند. مدل ما یک شبکه عصبی گراف کانولوشن است که در یک محیط چند رابطه ای عمل می کند</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a:endParaRPr lang="en-US" sz="2000" dirty="0"/>
          </a:p>
        </p:txBody>
      </p:sp>
      <p:pic>
        <p:nvPicPr>
          <p:cNvPr id="4" name="New picture">
            <a:extLst>
              <a:ext uri="{FF2B5EF4-FFF2-40B4-BE49-F238E27FC236}">
                <a16:creationId xmlns:a16="http://schemas.microsoft.com/office/drawing/2014/main" id="{F3F3C3F5-C2B1-4AF8-4E57-0E81800A54AC}"/>
              </a:ext>
            </a:extLst>
          </p:cNvPr>
          <p:cNvPicPr/>
          <p:nvPr/>
        </p:nvPicPr>
        <p:blipFill>
          <a:blip r:embed="rId2"/>
          <a:stretch>
            <a:fillRect/>
          </a:stretch>
        </p:blipFill>
        <p:spPr>
          <a:xfrm>
            <a:off x="1267542" y="1956620"/>
            <a:ext cx="3717413" cy="3548216"/>
          </a:xfrm>
          <a:prstGeom prst="rect">
            <a:avLst/>
          </a:prstGeom>
        </p:spPr>
      </p:pic>
    </p:spTree>
    <p:extLst>
      <p:ext uri="{BB962C8B-B14F-4D97-AF65-F5344CB8AC3E}">
        <p14:creationId xmlns:p14="http://schemas.microsoft.com/office/powerpoint/2010/main" val="157936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A2497-2418-B738-0003-68732F0560BB}"/>
              </a:ext>
            </a:extLst>
          </p:cNvPr>
          <p:cNvSpPr txBox="1"/>
          <p:nvPr/>
        </p:nvSpPr>
        <p:spPr>
          <a:xfrm>
            <a:off x="530942" y="924684"/>
            <a:ext cx="10874477" cy="1477328"/>
          </a:xfrm>
          <a:prstGeom prst="rect">
            <a:avLst/>
          </a:prstGeom>
          <a:noFill/>
        </p:spPr>
        <p:txBody>
          <a:bodyPr wrap="square">
            <a:spAutoFit/>
          </a:bodyPr>
          <a:lstStyle/>
          <a:p>
            <a:pPr algn="r"/>
            <a:r>
              <a:rPr lang="ar-SA" sz="1800" dirty="0">
                <a:solidFill>
                  <a:srgbClr val="444444"/>
                </a:solidFill>
                <a:effectLst/>
                <a:latin typeface="MsYekan"/>
                <a:ea typeface="Calibri" panose="020F0502020204030204" pitchFamily="34" charset="0"/>
                <a:cs typeface="Arial" panose="020B0604020202020204" pitchFamily="34" charset="0"/>
              </a:rPr>
              <a:t>انگیزه داده محور برای رویکرد ده ضلعی</a:t>
            </a:r>
            <a:endParaRPr lang="en-US" dirty="0">
              <a:solidFill>
                <a:srgbClr val="444444"/>
              </a:solidFill>
              <a:latin typeface="MsYekan"/>
              <a:ea typeface="Calibri" panose="020F0502020204030204" pitchFamily="34" charset="0"/>
              <a:cs typeface="Arial" panose="020B0604020202020204" pitchFamily="34" charset="0"/>
            </a:endParaRPr>
          </a:p>
          <a:p>
            <a:pPr algn="r"/>
            <a:r>
              <a:rPr lang="fa-IR" b="0" i="0" dirty="0">
                <a:solidFill>
                  <a:srgbClr val="202124"/>
                </a:solidFill>
                <a:effectLst/>
                <a:latin typeface="Helvetica Neue"/>
              </a:rPr>
              <a:t>سه مشاهده در مورد ساختار یک نمودار چندوجهی در زمینه طراحی مدل ده ضلعی برای پیش‌بینی عوارض جانبی پلی‌فارماسی انجام می‌</a:t>
            </a:r>
            <a:r>
              <a:rPr lang="fa-IR" dirty="0">
                <a:solidFill>
                  <a:srgbClr val="202124"/>
                </a:solidFill>
                <a:latin typeface="Helvetica Neue"/>
              </a:rPr>
              <a:t>شود</a:t>
            </a:r>
            <a:r>
              <a:rPr lang="fa-IR" b="0" i="0" dirty="0">
                <a:solidFill>
                  <a:srgbClr val="202124"/>
                </a:solidFill>
                <a:effectLst/>
                <a:latin typeface="Helvetica Neue"/>
              </a:rPr>
              <a:t>. اولاً، برخی از عوارض جانبی در ترکیبات دارویی بیشتر از سایرین رخ می دهد و برخی در کمتر از 3٪ از ترکیبات رخ می دهد. ثانیاً عوارض جانبی مستقل از یکدیگر در جفت داروهای تجویز شده مشترک رخ نمی دهد، که نشان دهنده اهمیت مدل سازی مشترک است. در نهایت، تنوعی در پروتئین های هدف جفت دارو وجود دارد، که نشان دهنده نیاز به در نظر گرفتن اطلاعات تعامل پروتئین-پروتئین است.</a:t>
            </a:r>
            <a:endParaRPr lang="en-US" dirty="0"/>
          </a:p>
        </p:txBody>
      </p:sp>
      <p:sp>
        <p:nvSpPr>
          <p:cNvPr id="4" name="Rectangle 1">
            <a:extLst>
              <a:ext uri="{FF2B5EF4-FFF2-40B4-BE49-F238E27FC236}">
                <a16:creationId xmlns:a16="http://schemas.microsoft.com/office/drawing/2014/main" id="{EDB3D8A7-8BB6-4DEA-DC26-D8117B422F45}"/>
              </a:ext>
            </a:extLst>
          </p:cNvPr>
          <p:cNvSpPr>
            <a:spLocks noChangeArrowheads="1"/>
          </p:cNvSpPr>
          <p:nvPr/>
        </p:nvSpPr>
        <p:spPr bwMode="auto">
          <a:xfrm>
            <a:off x="993058" y="4518997"/>
            <a:ext cx="10412361" cy="1267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en-US" sz="2100" b="0" i="0" u="none" strike="noStrike" cap="none" normalizeH="0" baseline="0" dirty="0">
                <a:ln>
                  <a:noFill/>
                </a:ln>
                <a:solidFill>
                  <a:srgbClr val="202124"/>
                </a:solidFill>
                <a:effectLst/>
                <a:latin typeface="inherit"/>
                <a:cs typeface="Arial" panose="020B0604020202020204" pitchFamily="34" charset="0"/>
              </a:rPr>
              <a:t>شباهت جاکارد برای اندازه‌گیری همپوشانی پروتئین‌های هدف بین جفت‌های دارویی در دسته‌های مختلف استفاده می‌شود: جفت‌های تصادفی، همه ترکیبات دارویی و ترکیبات دارویی مرتبط با عوارض جانبی خاص. تجزیه و تحلیل نشان می‌دهد که بیشتر جفت‌های دارو، به‌ویژه موارد تصادفی، هیچ پروتئین هدف مشترکی ندارند. این امر اهمیت استفاده از اطلاعات تعامل پروتئین-پروتئین برای درک رابطه بین جفت داروها و بروز عوارض جانبی را برجسته می کند</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313A5345-A07C-96CB-ED22-8F8AC360DAA2}"/>
              </a:ext>
            </a:extLst>
          </p:cNvPr>
          <p:cNvGraphicFramePr>
            <a:graphicFrameLocks noGrp="1"/>
          </p:cNvGraphicFramePr>
          <p:nvPr>
            <p:extLst>
              <p:ext uri="{D42A27DB-BD31-4B8C-83A1-F6EECF244321}">
                <p14:modId xmlns:p14="http://schemas.microsoft.com/office/powerpoint/2010/main" val="164542249"/>
              </p:ext>
            </p:extLst>
          </p:nvPr>
        </p:nvGraphicFramePr>
        <p:xfrm>
          <a:off x="3127375" y="2873832"/>
          <a:ext cx="5937250" cy="1551305"/>
        </p:xfrm>
        <a:graphic>
          <a:graphicData uri="http://schemas.openxmlformats.org/drawingml/2006/table">
            <a:tbl>
              <a:tblPr rtl="1" firstRow="1" firstCol="1" bandRow="1">
                <a:tableStyleId>{5C22544A-7EE6-4342-B048-85BDC9FD1C3A}</a:tableStyleId>
              </a:tblPr>
              <a:tblGrid>
                <a:gridCol w="1483995">
                  <a:extLst>
                    <a:ext uri="{9D8B030D-6E8A-4147-A177-3AD203B41FA5}">
                      <a16:colId xmlns:a16="http://schemas.microsoft.com/office/drawing/2014/main" val="1785352443"/>
                    </a:ext>
                  </a:extLst>
                </a:gridCol>
                <a:gridCol w="1483995">
                  <a:extLst>
                    <a:ext uri="{9D8B030D-6E8A-4147-A177-3AD203B41FA5}">
                      <a16:colId xmlns:a16="http://schemas.microsoft.com/office/drawing/2014/main" val="495291680"/>
                    </a:ext>
                  </a:extLst>
                </a:gridCol>
                <a:gridCol w="1484630">
                  <a:extLst>
                    <a:ext uri="{9D8B030D-6E8A-4147-A177-3AD203B41FA5}">
                      <a16:colId xmlns:a16="http://schemas.microsoft.com/office/drawing/2014/main" val="73226951"/>
                    </a:ext>
                  </a:extLst>
                </a:gridCol>
                <a:gridCol w="1484630">
                  <a:extLst>
                    <a:ext uri="{9D8B030D-6E8A-4147-A177-3AD203B41FA5}">
                      <a16:colId xmlns:a16="http://schemas.microsoft.com/office/drawing/2014/main" val="2420042031"/>
                    </a:ext>
                  </a:extLst>
                </a:gridCol>
              </a:tblGrid>
              <a:tr h="0">
                <a:tc>
                  <a:txBody>
                    <a:bodyPr/>
                    <a:lstStyle/>
                    <a:p>
                      <a:pPr algn="r" rtl="1">
                        <a:lnSpc>
                          <a:spcPct val="107000"/>
                        </a:lnSpc>
                        <a:spcAft>
                          <a:spcPts val="800"/>
                        </a:spcAft>
                      </a:pPr>
                      <a:r>
                        <a:rPr lang="ar-SA" sz="1150" kern="0" dirty="0">
                          <a:effectLst/>
                        </a:rPr>
                        <a:t>اتفاق ناچیز</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rtl="0">
                        <a:lnSpc>
                          <a:spcPct val="107000"/>
                        </a:lnSpc>
                        <a:spcAft>
                          <a:spcPts val="800"/>
                        </a:spcAft>
                      </a:pPr>
                      <a:r>
                        <a:rPr lang="ar-SA" sz="1150" kern="0">
                          <a:effectLst/>
                        </a:rPr>
                        <a:t>عدم حضور همزمان</a:t>
                      </a:r>
                      <a:br>
                        <a:rPr lang="en-US" sz="1150" kern="0">
                          <a:effectLst/>
                        </a:rPr>
                      </a:br>
                      <a:endParaRPr lang="en-US" sz="1100" kern="100">
                        <a:effectLst/>
                      </a:endParaRPr>
                    </a:p>
                    <a:p>
                      <a:pPr algn="r" rtl="1">
                        <a:lnSpc>
                          <a:spcPct val="107000"/>
                        </a:lnSpc>
                        <a:spcAft>
                          <a:spcPts val="800"/>
                        </a:spcAft>
                      </a:pPr>
                      <a:r>
                        <a:rPr lang="ar-SA" sz="1100" kern="100">
                          <a:effectLst/>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ar-SA" sz="1150" kern="100">
                          <a:effectLst/>
                        </a:rPr>
                        <a:t>بروز بیش از حد</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ar-SA" sz="1150" kern="100">
                          <a:effectLst/>
                        </a:rPr>
                        <a:t>عوارض جانبی پلی داروسازی</a:t>
                      </a:r>
                      <a:r>
                        <a:rPr lang="en-US" sz="1150" kern="100">
                          <a:effectLst/>
                        </a:rPr>
                        <a:t> 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6752160"/>
                  </a:ext>
                </a:extLst>
              </a:tr>
              <a:tr h="0">
                <a:tc>
                  <a:txBody>
                    <a:bodyPr/>
                    <a:lstStyle/>
                    <a:p>
                      <a:pPr algn="r" rtl="1">
                        <a:lnSpc>
                          <a:spcPct val="107000"/>
                        </a:lnSpc>
                        <a:spcAft>
                          <a:spcPts val="800"/>
                        </a:spcAft>
                      </a:pPr>
                      <a:r>
                        <a:rPr lang="en-US" sz="1150" kern="100" dirty="0">
                          <a:effectLst/>
                        </a:rPr>
                        <a:t>8% (</a:t>
                      </a:r>
                      <a:r>
                        <a:rPr lang="ar-SA" sz="1150" kern="100" dirty="0">
                          <a:effectLst/>
                        </a:rPr>
                        <a:t>سرفه، تاکی کاردی</a:t>
                      </a:r>
                      <a:r>
                        <a:rPr lang="en-US" sz="1150" kern="100" dirty="0">
                          <a:effectLst/>
                        </a:rPr>
                        <a:t>)</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800"/>
                        </a:spcAft>
                      </a:pPr>
                      <a:r>
                        <a:rPr lang="en-US" sz="1150" kern="100">
                          <a:effectLst/>
                        </a:rPr>
                        <a:t>48% (</a:t>
                      </a:r>
                      <a:r>
                        <a:rPr lang="ar-SA" sz="1150" kern="100">
                          <a:effectLst/>
                        </a:rPr>
                        <a:t>تب، سپسیس، درماتیت</a:t>
                      </a:r>
                      <a:r>
                        <a:rPr lang="en-US" sz="1150" kern="100">
                          <a:effectLst/>
                        </a:rPr>
                        <a:t>)</a:t>
                      </a:r>
                      <a:br>
                        <a:rPr lang="en-US" sz="1150" kern="100">
                          <a:effectLst/>
                        </a:rPr>
                      </a:b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0">
                        <a:lnSpc>
                          <a:spcPct val="107000"/>
                        </a:lnSpc>
                        <a:spcAft>
                          <a:spcPts val="800"/>
                        </a:spcAft>
                      </a:pPr>
                      <a:r>
                        <a:rPr lang="en-US" sz="1150" kern="100" dirty="0">
                          <a:effectLst/>
                        </a:rPr>
                        <a:t>44% (</a:t>
                      </a:r>
                      <a:r>
                        <a:rPr lang="ar-SA" sz="1150" kern="100" dirty="0">
                          <a:effectLst/>
                        </a:rPr>
                        <a:t>هیپرگلیسمی، اضطراب، سرگیجه</a:t>
                      </a:r>
                      <a:r>
                        <a:rPr lang="en-US" sz="1150" kern="100" dirty="0">
                          <a:effectLst/>
                        </a:rPr>
                        <a:t>)</a:t>
                      </a:r>
                      <a:br>
                        <a:rPr lang="en-US" sz="1150" kern="100" dirty="0">
                          <a:effectLst/>
                        </a:rPr>
                      </a:b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ar-SA" sz="1150" kern="100">
                          <a:effectLst/>
                        </a:rPr>
                        <a:t>فشار خون</a:t>
                      </a:r>
                      <a:br>
                        <a:rPr lang="en-US" sz="1150" kern="100">
                          <a:effectLst/>
                        </a:rPr>
                      </a:b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9027332"/>
                  </a:ext>
                </a:extLst>
              </a:tr>
              <a:tr h="0">
                <a:tc>
                  <a:txBody>
                    <a:bodyPr/>
                    <a:lstStyle/>
                    <a:p>
                      <a:pPr algn="r" rtl="1">
                        <a:lnSpc>
                          <a:spcPct val="107000"/>
                        </a:lnSpc>
                        <a:spcAft>
                          <a:spcPts val="800"/>
                        </a:spcAft>
                      </a:pPr>
                      <a:r>
                        <a:rPr lang="ar-SA" sz="1150" kern="100">
                          <a:effectLst/>
                        </a:rPr>
                        <a:t>12% (تب، تنگی نفس)</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ar-SA" sz="1150" kern="100" dirty="0">
                          <a:effectLst/>
                        </a:rPr>
                        <a:t>34% (ادم، کم خونی، نوتروپنی)</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ar-SA" sz="1150" kern="100">
                          <a:effectLst/>
                        </a:rPr>
                        <a:t>54% (اسهال، بی خوابی، آستنی)</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pPr>
                      <a:r>
                        <a:rPr lang="ar-SA" sz="1150" kern="100" dirty="0">
                          <a:effectLst/>
                        </a:rPr>
                        <a:t>تهوع</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7862131"/>
                  </a:ext>
                </a:extLst>
              </a:tr>
            </a:tbl>
          </a:graphicData>
        </a:graphic>
      </p:graphicFrame>
      <p:sp>
        <p:nvSpPr>
          <p:cNvPr id="6" name="TextBox 5">
            <a:extLst>
              <a:ext uri="{FF2B5EF4-FFF2-40B4-BE49-F238E27FC236}">
                <a16:creationId xmlns:a16="http://schemas.microsoft.com/office/drawing/2014/main" id="{EEBA6107-0404-FB14-B8CB-669CC419C075}"/>
              </a:ext>
            </a:extLst>
          </p:cNvPr>
          <p:cNvSpPr txBox="1"/>
          <p:nvPr/>
        </p:nvSpPr>
        <p:spPr>
          <a:xfrm>
            <a:off x="904926" y="2339003"/>
            <a:ext cx="10588624" cy="369332"/>
          </a:xfrm>
          <a:prstGeom prst="rect">
            <a:avLst/>
          </a:prstGeom>
          <a:noFill/>
        </p:spPr>
        <p:txBody>
          <a:bodyPr wrap="square">
            <a:spAutoFit/>
          </a:bodyPr>
          <a:lstStyle/>
          <a:p>
            <a:pPr algn="r"/>
            <a:r>
              <a:rPr lang="ar-SA" sz="1800" dirty="0">
                <a:solidFill>
                  <a:srgbClr val="444444"/>
                </a:solidFill>
                <a:effectLst/>
                <a:latin typeface="MsYekan"/>
                <a:ea typeface="Calibri" panose="020F0502020204030204" pitchFamily="34" charset="0"/>
                <a:cs typeface="Arial" panose="020B0604020202020204" pitchFamily="34" charset="0"/>
              </a:rPr>
              <a:t>جدول 1. درصد بروز همزمان فشار خون بالا و حالت تهوع با 50 عارضه جانبی شایع در ترکیبات دارویی، مشروح با مثال</a:t>
            </a:r>
            <a:endParaRPr lang="en-US" dirty="0"/>
          </a:p>
        </p:txBody>
      </p:sp>
    </p:spTree>
    <p:extLst>
      <p:ext uri="{BB962C8B-B14F-4D97-AF65-F5344CB8AC3E}">
        <p14:creationId xmlns:p14="http://schemas.microsoft.com/office/powerpoint/2010/main" val="275905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63BEDC-51F0-5A27-2241-20CDB848BF55}"/>
              </a:ext>
            </a:extLst>
          </p:cNvPr>
          <p:cNvSpPr txBox="1"/>
          <p:nvPr/>
        </p:nvSpPr>
        <p:spPr>
          <a:xfrm>
            <a:off x="884903" y="941067"/>
            <a:ext cx="10382864" cy="1477328"/>
          </a:xfrm>
          <a:prstGeom prst="rect">
            <a:avLst/>
          </a:prstGeom>
          <a:noFill/>
        </p:spPr>
        <p:txBody>
          <a:bodyPr wrap="square">
            <a:spAutoFit/>
          </a:bodyPr>
          <a:lstStyle/>
          <a:p>
            <a:pPr algn="r" rtl="1"/>
            <a:r>
              <a:rPr lang="en-US" dirty="0" err="1"/>
              <a:t>رویکرد</a:t>
            </a:r>
            <a:r>
              <a:rPr lang="en-US" dirty="0"/>
              <a:t> Decagon Convolutional Graph </a:t>
            </a:r>
            <a:r>
              <a:rPr lang="en-US" dirty="0" err="1"/>
              <a:t>روشی</a:t>
            </a:r>
            <a:r>
              <a:rPr lang="en-US" dirty="0"/>
              <a:t> </a:t>
            </a:r>
            <a:r>
              <a:rPr lang="en-US" dirty="0" err="1"/>
              <a:t>است</a:t>
            </a:r>
            <a:r>
              <a:rPr lang="en-US" dirty="0"/>
              <a:t> </a:t>
            </a:r>
            <a:r>
              <a:rPr lang="en-US" dirty="0" err="1"/>
              <a:t>که</a:t>
            </a:r>
            <a:r>
              <a:rPr lang="en-US" dirty="0"/>
              <a:t> </a:t>
            </a:r>
            <a:r>
              <a:rPr lang="en-US" dirty="0" err="1"/>
              <a:t>برای</a:t>
            </a:r>
            <a:r>
              <a:rPr lang="en-US" dirty="0"/>
              <a:t> </a:t>
            </a:r>
            <a:r>
              <a:rPr lang="en-US" dirty="0" err="1"/>
              <a:t>مدل‌سازی</a:t>
            </a:r>
            <a:r>
              <a:rPr lang="en-US" dirty="0"/>
              <a:t> </a:t>
            </a:r>
            <a:r>
              <a:rPr lang="en-US" dirty="0" err="1"/>
              <a:t>عوارض</a:t>
            </a:r>
            <a:r>
              <a:rPr lang="en-US" dirty="0"/>
              <a:t> </a:t>
            </a:r>
            <a:r>
              <a:rPr lang="en-US" dirty="0" err="1"/>
              <a:t>جانبی</a:t>
            </a:r>
            <a:r>
              <a:rPr lang="en-US" dirty="0"/>
              <a:t> </a:t>
            </a:r>
            <a:r>
              <a:rPr lang="en-US" dirty="0" err="1"/>
              <a:t>پلی‌داروسازی</a:t>
            </a:r>
            <a:r>
              <a:rPr lang="en-US" dirty="0"/>
              <a:t> </a:t>
            </a:r>
            <a:r>
              <a:rPr lang="en-US" dirty="0" err="1"/>
              <a:t>با</a:t>
            </a:r>
            <a:r>
              <a:rPr lang="en-US" dirty="0"/>
              <a:t> </a:t>
            </a:r>
            <a:r>
              <a:rPr lang="en-US" dirty="0" err="1"/>
              <a:t>نشان</a:t>
            </a:r>
            <a:r>
              <a:rPr lang="en-US" dirty="0"/>
              <a:t> </a:t>
            </a:r>
            <a:r>
              <a:rPr lang="en-US" dirty="0" err="1"/>
              <a:t>دادن</a:t>
            </a:r>
            <a:r>
              <a:rPr lang="en-US" dirty="0"/>
              <a:t> </a:t>
            </a:r>
            <a:r>
              <a:rPr lang="en-US" dirty="0" err="1"/>
              <a:t>روابط</a:t>
            </a:r>
            <a:r>
              <a:rPr lang="en-US" dirty="0"/>
              <a:t> </a:t>
            </a:r>
            <a:r>
              <a:rPr lang="en-US" dirty="0" err="1"/>
              <a:t>بین</a:t>
            </a:r>
            <a:r>
              <a:rPr lang="en-US" dirty="0"/>
              <a:t> </a:t>
            </a:r>
            <a:r>
              <a:rPr lang="en-US" dirty="0" err="1"/>
              <a:t>داروها</a:t>
            </a:r>
            <a:r>
              <a:rPr lang="en-US" dirty="0"/>
              <a:t>، </a:t>
            </a:r>
            <a:r>
              <a:rPr lang="en-US" dirty="0" err="1"/>
              <a:t>پروتئین‌ها</a:t>
            </a:r>
            <a:r>
              <a:rPr lang="en-US" dirty="0"/>
              <a:t> و </a:t>
            </a:r>
            <a:r>
              <a:rPr lang="en-US" dirty="0" err="1"/>
              <a:t>عوارض</a:t>
            </a:r>
            <a:r>
              <a:rPr lang="en-US" dirty="0"/>
              <a:t> </a:t>
            </a:r>
            <a:r>
              <a:rPr lang="en-US" dirty="0" err="1"/>
              <a:t>جانبی</a:t>
            </a:r>
            <a:r>
              <a:rPr lang="en-US" dirty="0"/>
              <a:t> </a:t>
            </a:r>
            <a:r>
              <a:rPr lang="en-US" dirty="0" err="1"/>
              <a:t>به</a:t>
            </a:r>
            <a:r>
              <a:rPr lang="en-US" dirty="0"/>
              <a:t> </a:t>
            </a:r>
            <a:r>
              <a:rPr lang="en-US" dirty="0" err="1"/>
              <a:t>صورت</a:t>
            </a:r>
            <a:r>
              <a:rPr lang="en-US" dirty="0"/>
              <a:t> </a:t>
            </a:r>
            <a:r>
              <a:rPr lang="en-US" dirty="0" err="1"/>
              <a:t>نمودار</a:t>
            </a:r>
            <a:r>
              <a:rPr lang="en-US" dirty="0"/>
              <a:t> </a:t>
            </a:r>
            <a:r>
              <a:rPr lang="en-US" dirty="0" err="1"/>
              <a:t>استفاده</a:t>
            </a:r>
            <a:r>
              <a:rPr lang="en-US" dirty="0"/>
              <a:t> </a:t>
            </a:r>
            <a:r>
              <a:rPr lang="en-US" dirty="0" err="1"/>
              <a:t>می‌شود</a:t>
            </a:r>
            <a:r>
              <a:rPr lang="en-US" dirty="0"/>
              <a:t>. </a:t>
            </a:r>
            <a:r>
              <a:rPr lang="en-US" dirty="0" err="1"/>
              <a:t>هدف</a:t>
            </a:r>
            <a:r>
              <a:rPr lang="en-US" dirty="0"/>
              <a:t> </a:t>
            </a:r>
            <a:r>
              <a:rPr lang="en-US" dirty="0" err="1"/>
              <a:t>پیش‌بینی</a:t>
            </a:r>
            <a:r>
              <a:rPr lang="en-US" dirty="0"/>
              <a:t> </a:t>
            </a:r>
            <a:r>
              <a:rPr lang="en-US" dirty="0" err="1"/>
              <a:t>ارتباط</a:t>
            </a:r>
            <a:r>
              <a:rPr lang="en-US" dirty="0"/>
              <a:t> </a:t>
            </a:r>
            <a:r>
              <a:rPr lang="en-US" dirty="0" err="1"/>
              <a:t>بین</a:t>
            </a:r>
            <a:r>
              <a:rPr lang="en-US" dirty="0"/>
              <a:t> </a:t>
            </a:r>
            <a:r>
              <a:rPr lang="en-US" dirty="0" err="1"/>
              <a:t>جفت‌های</a:t>
            </a:r>
            <a:r>
              <a:rPr lang="en-US" dirty="0"/>
              <a:t> </a:t>
            </a:r>
            <a:r>
              <a:rPr lang="en-US" dirty="0" err="1"/>
              <a:t>دارو</a:t>
            </a:r>
            <a:r>
              <a:rPr lang="en-US" dirty="0"/>
              <a:t> و </a:t>
            </a:r>
            <a:r>
              <a:rPr lang="en-US" dirty="0" err="1"/>
              <a:t>عوارض</a:t>
            </a:r>
            <a:r>
              <a:rPr lang="en-US" dirty="0"/>
              <a:t> </a:t>
            </a:r>
            <a:r>
              <a:rPr lang="en-US" dirty="0" err="1"/>
              <a:t>جانبی</a:t>
            </a:r>
            <a:r>
              <a:rPr lang="en-US" dirty="0"/>
              <a:t> </a:t>
            </a:r>
            <a:r>
              <a:rPr lang="en-US" dirty="0" err="1"/>
              <a:t>است</a:t>
            </a:r>
            <a:r>
              <a:rPr lang="en-US" dirty="0"/>
              <a:t> </a:t>
            </a:r>
            <a:r>
              <a:rPr lang="en-US" dirty="0" err="1"/>
              <a:t>که</a:t>
            </a:r>
            <a:r>
              <a:rPr lang="en-US" dirty="0"/>
              <a:t> </a:t>
            </a:r>
            <a:r>
              <a:rPr lang="en-US" dirty="0" err="1"/>
              <a:t>نمی‌توان</a:t>
            </a:r>
            <a:r>
              <a:rPr lang="en-US" dirty="0"/>
              <a:t> </a:t>
            </a:r>
            <a:r>
              <a:rPr lang="en-US" dirty="0" err="1"/>
              <a:t>آن</a:t>
            </a:r>
            <a:r>
              <a:rPr lang="en-US" dirty="0"/>
              <a:t> </a:t>
            </a:r>
            <a:r>
              <a:rPr lang="en-US" dirty="0" err="1"/>
              <a:t>را</a:t>
            </a:r>
            <a:r>
              <a:rPr lang="en-US" dirty="0"/>
              <a:t> </a:t>
            </a:r>
            <a:r>
              <a:rPr lang="en-US" dirty="0" err="1"/>
              <a:t>به</a:t>
            </a:r>
            <a:r>
              <a:rPr lang="en-US" dirty="0"/>
              <a:t> </a:t>
            </a:r>
            <a:r>
              <a:rPr lang="en-US" dirty="0" err="1"/>
              <a:t>تنهایی</a:t>
            </a:r>
            <a:r>
              <a:rPr lang="en-US" dirty="0"/>
              <a:t> </a:t>
            </a:r>
            <a:r>
              <a:rPr lang="en-US" dirty="0" err="1"/>
              <a:t>به</a:t>
            </a:r>
            <a:r>
              <a:rPr lang="en-US" dirty="0"/>
              <a:t> </a:t>
            </a:r>
            <a:r>
              <a:rPr lang="en-US" dirty="0" err="1"/>
              <a:t>هیچ</a:t>
            </a:r>
            <a:r>
              <a:rPr lang="en-US" dirty="0"/>
              <a:t> </a:t>
            </a:r>
            <a:r>
              <a:rPr lang="en-US" dirty="0" err="1"/>
              <a:t>یک</a:t>
            </a:r>
            <a:r>
              <a:rPr lang="en-US" dirty="0"/>
              <a:t> </a:t>
            </a:r>
            <a:r>
              <a:rPr lang="en-US" dirty="0" err="1"/>
              <a:t>از</a:t>
            </a:r>
            <a:r>
              <a:rPr lang="en-US" dirty="0"/>
              <a:t> </a:t>
            </a:r>
            <a:r>
              <a:rPr lang="en-US" dirty="0" err="1"/>
              <a:t>داروها</a:t>
            </a:r>
            <a:r>
              <a:rPr lang="en-US" dirty="0"/>
              <a:t> </a:t>
            </a:r>
            <a:r>
              <a:rPr lang="en-US" dirty="0" err="1"/>
              <a:t>نسبت</a:t>
            </a:r>
            <a:r>
              <a:rPr lang="en-US" dirty="0"/>
              <a:t> </a:t>
            </a:r>
            <a:r>
              <a:rPr lang="en-US" dirty="0" err="1"/>
              <a:t>داد</a:t>
            </a:r>
            <a:r>
              <a:rPr lang="en-US" dirty="0"/>
              <a:t>. </a:t>
            </a:r>
            <a:r>
              <a:rPr lang="en-US" dirty="0" err="1"/>
              <a:t>این</a:t>
            </a:r>
            <a:r>
              <a:rPr lang="en-US" dirty="0"/>
              <a:t> </a:t>
            </a:r>
            <a:r>
              <a:rPr lang="en-US" dirty="0" err="1"/>
              <a:t>رویکرد</a:t>
            </a:r>
            <a:r>
              <a:rPr lang="en-US" dirty="0"/>
              <a:t> </a:t>
            </a:r>
            <a:r>
              <a:rPr lang="en-US" dirty="0" err="1"/>
              <a:t>از</a:t>
            </a:r>
            <a:r>
              <a:rPr lang="en-US" dirty="0"/>
              <a:t> </a:t>
            </a:r>
            <a:r>
              <a:rPr lang="en-US" dirty="0" err="1"/>
              <a:t>یک</a:t>
            </a:r>
            <a:r>
              <a:rPr lang="en-US" dirty="0"/>
              <a:t> </a:t>
            </a:r>
            <a:r>
              <a:rPr lang="en-US" dirty="0" err="1"/>
              <a:t>مدل</a:t>
            </a:r>
            <a:r>
              <a:rPr lang="en-US" dirty="0"/>
              <a:t> </a:t>
            </a:r>
            <a:r>
              <a:rPr lang="en-US" dirty="0" err="1"/>
              <a:t>شبکه</a:t>
            </a:r>
            <a:r>
              <a:rPr lang="en-US" dirty="0"/>
              <a:t> </a:t>
            </a:r>
            <a:r>
              <a:rPr lang="en-US" dirty="0" err="1"/>
              <a:t>عصبی</a:t>
            </a:r>
            <a:r>
              <a:rPr lang="en-US" dirty="0"/>
              <a:t> </a:t>
            </a:r>
            <a:r>
              <a:rPr lang="en-US" dirty="0" err="1"/>
              <a:t>گراف</a:t>
            </a:r>
            <a:r>
              <a:rPr lang="en-US" dirty="0"/>
              <a:t> </a:t>
            </a:r>
            <a:r>
              <a:rPr lang="en-US" dirty="0" err="1"/>
              <a:t>کانولوشنال</a:t>
            </a:r>
            <a:r>
              <a:rPr lang="en-US" dirty="0"/>
              <a:t> </a:t>
            </a:r>
            <a:r>
              <a:rPr lang="en-US" dirty="0" err="1"/>
              <a:t>غیر</a:t>
            </a:r>
            <a:r>
              <a:rPr lang="en-US" dirty="0"/>
              <a:t> </a:t>
            </a:r>
            <a:r>
              <a:rPr lang="en-US" dirty="0" err="1"/>
              <a:t>خطی</a:t>
            </a:r>
            <a:r>
              <a:rPr lang="en-US" dirty="0"/>
              <a:t> و </a:t>
            </a:r>
            <a:r>
              <a:rPr lang="en-US" dirty="0" err="1"/>
              <a:t>چند</a:t>
            </a:r>
            <a:r>
              <a:rPr lang="en-US" dirty="0"/>
              <a:t> </a:t>
            </a:r>
            <a:r>
              <a:rPr lang="en-US" dirty="0" err="1"/>
              <a:t>لایه</a:t>
            </a:r>
            <a:r>
              <a:rPr lang="en-US" dirty="0"/>
              <a:t> </a:t>
            </a:r>
            <a:r>
              <a:rPr lang="en-US" dirty="0" err="1"/>
              <a:t>برای</a:t>
            </a:r>
            <a:r>
              <a:rPr lang="en-US" dirty="0"/>
              <a:t> </a:t>
            </a:r>
            <a:r>
              <a:rPr lang="en-US" dirty="0" err="1"/>
              <a:t>تجزیه</a:t>
            </a:r>
            <a:r>
              <a:rPr lang="en-US" dirty="0"/>
              <a:t> و </a:t>
            </a:r>
            <a:r>
              <a:rPr lang="en-US" dirty="0" err="1"/>
              <a:t>تحلیل</a:t>
            </a:r>
            <a:r>
              <a:rPr lang="en-US" dirty="0"/>
              <a:t> </a:t>
            </a:r>
            <a:r>
              <a:rPr lang="en-US" dirty="0" err="1"/>
              <a:t>ساختار</a:t>
            </a:r>
            <a:r>
              <a:rPr lang="en-US" dirty="0"/>
              <a:t> </a:t>
            </a:r>
            <a:r>
              <a:rPr lang="en-US" dirty="0" err="1"/>
              <a:t>نمودار</a:t>
            </a:r>
            <a:r>
              <a:rPr lang="en-US" dirty="0"/>
              <a:t> و </a:t>
            </a:r>
            <a:r>
              <a:rPr lang="en-US" dirty="0" err="1"/>
              <a:t>پیش‌بینی</a:t>
            </a:r>
            <a:r>
              <a:rPr lang="en-US" dirty="0"/>
              <a:t> </a:t>
            </a:r>
            <a:r>
              <a:rPr lang="en-US" dirty="0" err="1"/>
              <a:t>استفاده</a:t>
            </a:r>
            <a:r>
              <a:rPr lang="en-US" dirty="0"/>
              <a:t> </a:t>
            </a:r>
            <a:r>
              <a:rPr lang="en-US" dirty="0" err="1"/>
              <a:t>می‌کند</a:t>
            </a:r>
            <a:r>
              <a:rPr lang="en-US" dirty="0"/>
              <a:t>.</a:t>
            </a:r>
            <a:endParaRPr lang="fa-IR" dirty="0"/>
          </a:p>
          <a:p>
            <a:pPr algn="r" rtl="1"/>
            <a:endParaRPr lang="en-US" dirty="0"/>
          </a:p>
        </p:txBody>
      </p:sp>
      <p:sp>
        <p:nvSpPr>
          <p:cNvPr id="8" name="Rectangle 2">
            <a:extLst>
              <a:ext uri="{FF2B5EF4-FFF2-40B4-BE49-F238E27FC236}">
                <a16:creationId xmlns:a16="http://schemas.microsoft.com/office/drawing/2014/main" id="{EC156B80-DDFE-C7FE-F2E0-43466635A9D6}"/>
              </a:ext>
            </a:extLst>
          </p:cNvPr>
          <p:cNvSpPr>
            <a:spLocks noChangeArrowheads="1"/>
          </p:cNvSpPr>
          <p:nvPr/>
        </p:nvSpPr>
        <p:spPr bwMode="auto">
          <a:xfrm>
            <a:off x="796413" y="2519363"/>
            <a:ext cx="10471354" cy="159018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100" b="0" i="0" u="none" strike="noStrike" cap="none" normalizeH="0" baseline="0" dirty="0">
                <a:ln>
                  <a:noFill/>
                </a:ln>
                <a:solidFill>
                  <a:srgbClr val="202124"/>
                </a:solidFill>
                <a:effectLst/>
                <a:latin typeface="inherit"/>
                <a:cs typeface="Arial" panose="020B0604020202020204" pitchFamily="34" charset="0"/>
              </a:rPr>
              <a:t>رمزگذار کانولوشن گراف مدلی است که یک گراف و بردارهای ویژگی گره اضافی را به عنوان ورودی می گیرد و برای هر گره در گراف یک جاسازی</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d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بعدی ایجاد می کند. این به طور موثر اطلاعات را در مناطق مختلف نمودار به اشتراک گذاشته و منتشر می کند، با استفاده از عملگرهای کانولوشن برای تبدیل و تجمیع اطلاعات. این مدل از شبکه‌های عصبی کانولوشنال الهام گرفته شده است که مستقیماً بر روی نمودارها کار می‌کنند و می‌توانند روابط و وابستگی‌های پیچیده بین گره‌ها را در نمودار ثبت کنند</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216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D07226E-D8A1-21C4-A333-5DFF27C1E4C6}"/>
              </a:ext>
            </a:extLst>
          </p:cNvPr>
          <p:cNvSpPr>
            <a:spLocks noChangeArrowheads="1"/>
          </p:cNvSpPr>
          <p:nvPr/>
        </p:nvSpPr>
        <p:spPr bwMode="auto">
          <a:xfrm>
            <a:off x="804033" y="1813961"/>
            <a:ext cx="10471354" cy="1267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100" b="0" i="0" u="none" strike="noStrike" cap="none" normalizeH="0" baseline="0" dirty="0">
                <a:ln>
                  <a:noFill/>
                </a:ln>
                <a:solidFill>
                  <a:srgbClr val="202124"/>
                </a:solidFill>
                <a:effectLst/>
                <a:latin typeface="inherit"/>
                <a:cs typeface="Arial" panose="020B0604020202020204" pitchFamily="34" charset="0"/>
              </a:rPr>
              <a:t>وضعیت پنهان یک گره در یک شبکه عصبی به صورت</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h(k)</a:t>
            </a:r>
            <a:r>
              <a:rPr kumimoji="0" lang="en-US" altLang="en-US" sz="2100" b="0" i="0" u="none" strike="noStrike" cap="none" normalizeH="0" baseline="0" dirty="0" err="1">
                <a:ln>
                  <a:noFill/>
                </a:ln>
                <a:solidFill>
                  <a:srgbClr val="202124"/>
                </a:solidFill>
                <a:effectLst/>
                <a:latin typeface="inherit"/>
                <a:cs typeface="Arial" panose="020B0604020202020204" pitchFamily="34" charset="0"/>
              </a:rPr>
              <a:t>i</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نشان داده می شود که</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k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نشان دهنده لایه و</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2100" b="0" i="0" u="none" strike="noStrike" cap="none" normalizeH="0" baseline="0" dirty="0" err="1">
                <a:ln>
                  <a:noFill/>
                </a:ln>
                <a:solidFill>
                  <a:srgbClr val="202124"/>
                </a:solidFill>
                <a:effectLst/>
                <a:latin typeface="inherit"/>
                <a:cs typeface="Arial" panose="020B0604020202020204" pitchFamily="34" charset="0"/>
              </a:rPr>
              <a:t>i</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نشان دهنده گره است. ابعاد این نمایش با</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d(k)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نشان داده می شود. همچنین به استفاده از تابع فعال سازی</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(φ)،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ثابت های نرمال سازی</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2100" b="0" i="0" u="none" strike="noStrike" cap="none" normalizeH="0" baseline="0" dirty="0" err="1">
                <a:ln>
                  <a:noFill/>
                </a:ln>
                <a:solidFill>
                  <a:srgbClr val="202124"/>
                </a:solidFill>
                <a:effectLst/>
                <a:latin typeface="inherit"/>
                <a:cs typeface="Arial" panose="020B0604020202020204" pitchFamily="34" charset="0"/>
              </a:rPr>
              <a:t>cijr</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و</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2100" b="0" i="0" u="none" strike="noStrike" cap="none" normalizeH="0" baseline="0" dirty="0" err="1">
                <a:ln>
                  <a:noFill/>
                </a:ln>
                <a:solidFill>
                  <a:srgbClr val="202124"/>
                </a:solidFill>
                <a:effectLst/>
                <a:latin typeface="inherit"/>
                <a:cs typeface="Arial" panose="020B0604020202020204" pitchFamily="34" charset="0"/>
              </a:rPr>
              <a:t>cir</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و ماتریس های پارامتر خاص رابطه</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en-US" altLang="en-US" sz="2100" b="0" i="0" u="none" strike="noStrike" cap="none" normalizeH="0" baseline="0" dirty="0" err="1">
                <a:ln>
                  <a:noFill/>
                </a:ln>
                <a:solidFill>
                  <a:srgbClr val="202124"/>
                </a:solidFill>
                <a:effectLst/>
                <a:latin typeface="inherit"/>
                <a:cs typeface="Arial" panose="020B0604020202020204" pitchFamily="34" charset="0"/>
              </a:rPr>
              <a:t>Wr</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برای تبدیل و انتشار اطلاعات در نمودار اشاره می کند. این رویکرد برای هر گره، بسته به همسایگان و انواع روابط، معماری های محاسباتی متفاوتی را امکان پذیر می کند</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EFC375E1-BB81-D529-A665-004366DD2BFF}"/>
              </a:ext>
            </a:extLst>
          </p:cNvPr>
          <p:cNvPicPr>
            <a:picLocks noChangeAspect="1"/>
          </p:cNvPicPr>
          <p:nvPr/>
        </p:nvPicPr>
        <p:blipFill>
          <a:blip r:embed="rId2"/>
          <a:stretch>
            <a:fillRect/>
          </a:stretch>
        </p:blipFill>
        <p:spPr>
          <a:xfrm>
            <a:off x="1891604" y="826427"/>
            <a:ext cx="4827024" cy="769141"/>
          </a:xfrm>
          <a:prstGeom prst="rect">
            <a:avLst/>
          </a:prstGeom>
        </p:spPr>
      </p:pic>
      <p:sp>
        <p:nvSpPr>
          <p:cNvPr id="4" name="TextBox 3">
            <a:extLst>
              <a:ext uri="{FF2B5EF4-FFF2-40B4-BE49-F238E27FC236}">
                <a16:creationId xmlns:a16="http://schemas.microsoft.com/office/drawing/2014/main" id="{77E4190C-E299-342D-66A0-664EFA0DA934}"/>
              </a:ext>
            </a:extLst>
          </p:cNvPr>
          <p:cNvSpPr txBox="1"/>
          <p:nvPr/>
        </p:nvSpPr>
        <p:spPr>
          <a:xfrm>
            <a:off x="730291" y="3835363"/>
            <a:ext cx="10618838" cy="923330"/>
          </a:xfrm>
          <a:prstGeom prst="rect">
            <a:avLst/>
          </a:prstGeom>
          <a:noFill/>
        </p:spPr>
        <p:txBody>
          <a:bodyPr wrap="square">
            <a:spAutoFit/>
          </a:bodyPr>
          <a:lstStyle/>
          <a:p>
            <a:pPr algn="r" rtl="1"/>
            <a:r>
              <a:rPr lang="en-US" dirty="0" err="1"/>
              <a:t>جزء</a:t>
            </a:r>
            <a:r>
              <a:rPr lang="en-US" dirty="0"/>
              <a:t> </a:t>
            </a:r>
            <a:r>
              <a:rPr lang="en-US" dirty="0" err="1"/>
              <a:t>رمزگشای</a:t>
            </a:r>
            <a:r>
              <a:rPr lang="en-US" dirty="0"/>
              <a:t> Decagon </a:t>
            </a:r>
            <a:r>
              <a:rPr lang="en-US" dirty="0" err="1"/>
              <a:t>مسئول</a:t>
            </a:r>
            <a:r>
              <a:rPr lang="en-US" dirty="0"/>
              <a:t> </a:t>
            </a:r>
            <a:r>
              <a:rPr lang="en-US" dirty="0" err="1"/>
              <a:t>بازسازی</a:t>
            </a:r>
            <a:r>
              <a:rPr lang="en-US" dirty="0"/>
              <a:t> </a:t>
            </a:r>
            <a:r>
              <a:rPr lang="en-US" dirty="0" err="1"/>
              <a:t>لبه</a:t>
            </a:r>
            <a:r>
              <a:rPr lang="en-US" dirty="0"/>
              <a:t> </a:t>
            </a:r>
            <a:r>
              <a:rPr lang="en-US" dirty="0" err="1"/>
              <a:t>های</a:t>
            </a:r>
            <a:r>
              <a:rPr lang="en-US" dirty="0"/>
              <a:t> </a:t>
            </a:r>
            <a:r>
              <a:rPr lang="en-US" dirty="0" err="1"/>
              <a:t>برچسب</a:t>
            </a:r>
            <a:r>
              <a:rPr lang="en-US" dirty="0"/>
              <a:t> </a:t>
            </a:r>
            <a:r>
              <a:rPr lang="en-US" dirty="0" err="1"/>
              <a:t>گذاری</a:t>
            </a:r>
            <a:r>
              <a:rPr lang="en-US" dirty="0"/>
              <a:t> </a:t>
            </a:r>
            <a:r>
              <a:rPr lang="en-US" dirty="0" err="1"/>
              <a:t>شده</a:t>
            </a:r>
            <a:r>
              <a:rPr lang="en-US" dirty="0"/>
              <a:t> </a:t>
            </a:r>
            <a:r>
              <a:rPr lang="en-US" dirty="0" err="1"/>
              <a:t>در</a:t>
            </a:r>
            <a:r>
              <a:rPr lang="en-US" dirty="0"/>
              <a:t> </a:t>
            </a:r>
            <a:r>
              <a:rPr lang="en-US" dirty="0" err="1"/>
              <a:t>نمودار</a:t>
            </a:r>
            <a:r>
              <a:rPr lang="en-US" dirty="0"/>
              <a:t> </a:t>
            </a:r>
            <a:r>
              <a:rPr lang="en-US" dirty="0" err="1"/>
              <a:t>با</a:t>
            </a:r>
            <a:r>
              <a:rPr lang="en-US" dirty="0"/>
              <a:t> </a:t>
            </a:r>
            <a:r>
              <a:rPr lang="en-US" dirty="0" err="1"/>
              <a:t>استفاده</a:t>
            </a:r>
            <a:r>
              <a:rPr lang="en-US" dirty="0"/>
              <a:t> </a:t>
            </a:r>
            <a:r>
              <a:rPr lang="en-US" dirty="0" err="1"/>
              <a:t>از</a:t>
            </a:r>
            <a:r>
              <a:rPr lang="en-US" dirty="0"/>
              <a:t> </a:t>
            </a:r>
            <a:r>
              <a:rPr lang="en-US" dirty="0" err="1"/>
              <a:t>جاسازی</a:t>
            </a:r>
            <a:r>
              <a:rPr lang="en-US" dirty="0"/>
              <a:t> </a:t>
            </a:r>
            <a:r>
              <a:rPr lang="en-US" dirty="0" err="1"/>
              <a:t>گره</a:t>
            </a:r>
            <a:r>
              <a:rPr lang="en-US" dirty="0"/>
              <a:t> </a:t>
            </a:r>
            <a:r>
              <a:rPr lang="en-US" dirty="0" err="1"/>
              <a:t>های</a:t>
            </a:r>
            <a:r>
              <a:rPr lang="en-US" dirty="0"/>
              <a:t> </a:t>
            </a:r>
            <a:r>
              <a:rPr lang="en-US" dirty="0" err="1"/>
              <a:t>آموخته</a:t>
            </a:r>
            <a:r>
              <a:rPr lang="en-US" dirty="0"/>
              <a:t> </a:t>
            </a:r>
            <a:r>
              <a:rPr lang="en-US" dirty="0" err="1"/>
              <a:t>شده</a:t>
            </a:r>
            <a:r>
              <a:rPr lang="en-US" dirty="0"/>
              <a:t> </a:t>
            </a:r>
            <a:r>
              <a:rPr lang="en-US" dirty="0" err="1"/>
              <a:t>است</a:t>
            </a:r>
            <a:r>
              <a:rPr lang="en-US" dirty="0"/>
              <a:t>. </a:t>
            </a:r>
            <a:r>
              <a:rPr lang="en-US" dirty="0" err="1"/>
              <a:t>به</a:t>
            </a:r>
            <a:r>
              <a:rPr lang="en-US" dirty="0"/>
              <a:t> </a:t>
            </a:r>
            <a:r>
              <a:rPr lang="en-US" dirty="0" err="1"/>
              <a:t>هر</a:t>
            </a:r>
            <a:r>
              <a:rPr lang="en-US" dirty="0"/>
              <a:t> (vi, r, </a:t>
            </a:r>
            <a:r>
              <a:rPr lang="en-US" dirty="0" err="1"/>
              <a:t>vj</a:t>
            </a:r>
            <a:r>
              <a:rPr lang="en-US" dirty="0"/>
              <a:t>)-triple </a:t>
            </a:r>
            <a:r>
              <a:rPr lang="en-US" dirty="0" err="1"/>
              <a:t>امتیازی</a:t>
            </a:r>
            <a:r>
              <a:rPr lang="en-US" dirty="0"/>
              <a:t> </a:t>
            </a:r>
            <a:r>
              <a:rPr lang="en-US" dirty="0" err="1"/>
              <a:t>اختصاص</a:t>
            </a:r>
            <a:r>
              <a:rPr lang="en-US" dirty="0"/>
              <a:t> </a:t>
            </a:r>
            <a:r>
              <a:rPr lang="en-US" dirty="0" err="1"/>
              <a:t>می‌دهد</a:t>
            </a:r>
            <a:r>
              <a:rPr lang="en-US" dirty="0"/>
              <a:t> </a:t>
            </a:r>
            <a:r>
              <a:rPr lang="en-US" dirty="0" err="1"/>
              <a:t>که</a:t>
            </a:r>
            <a:r>
              <a:rPr lang="en-US" dirty="0"/>
              <a:t> </a:t>
            </a:r>
            <a:r>
              <a:rPr lang="en-US" dirty="0" err="1"/>
              <a:t>نشان‌دهنده</a:t>
            </a:r>
            <a:r>
              <a:rPr lang="en-US" dirty="0"/>
              <a:t> </a:t>
            </a:r>
            <a:r>
              <a:rPr lang="en-US" dirty="0" err="1"/>
              <a:t>احتمال</a:t>
            </a:r>
            <a:r>
              <a:rPr lang="en-US" dirty="0"/>
              <a:t> </a:t>
            </a:r>
            <a:r>
              <a:rPr lang="en-US" dirty="0" err="1"/>
              <a:t>تعامل</a:t>
            </a:r>
            <a:r>
              <a:rPr lang="en-US" dirty="0"/>
              <a:t> </a:t>
            </a:r>
            <a:r>
              <a:rPr lang="en-US" dirty="0" err="1"/>
              <a:t>بین</a:t>
            </a:r>
            <a:r>
              <a:rPr lang="en-US" dirty="0"/>
              <a:t> </a:t>
            </a:r>
            <a:r>
              <a:rPr lang="en-US" dirty="0" err="1"/>
              <a:t>داروهای</a:t>
            </a:r>
            <a:r>
              <a:rPr lang="en-US" dirty="0"/>
              <a:t> vi و </a:t>
            </a:r>
            <a:r>
              <a:rPr lang="en-US" dirty="0" err="1"/>
              <a:t>vj</a:t>
            </a:r>
            <a:r>
              <a:rPr lang="en-US" dirty="0"/>
              <a:t> </a:t>
            </a:r>
            <a:r>
              <a:rPr lang="en-US" dirty="0" err="1"/>
              <a:t>از</a:t>
            </a:r>
            <a:r>
              <a:rPr lang="en-US" dirty="0"/>
              <a:t> </a:t>
            </a:r>
            <a:r>
              <a:rPr lang="en-US" dirty="0" err="1"/>
              <a:t>طریق</a:t>
            </a:r>
            <a:r>
              <a:rPr lang="en-US" dirty="0"/>
              <a:t> </a:t>
            </a:r>
            <a:r>
              <a:rPr lang="en-US" dirty="0" err="1"/>
              <a:t>یک</a:t>
            </a:r>
            <a:r>
              <a:rPr lang="en-US" dirty="0"/>
              <a:t> </a:t>
            </a:r>
            <a:r>
              <a:rPr lang="en-US" dirty="0" err="1"/>
              <a:t>رابطه</a:t>
            </a:r>
            <a:r>
              <a:rPr lang="en-US" dirty="0"/>
              <a:t> </a:t>
            </a:r>
            <a:r>
              <a:rPr lang="en-US" dirty="0" err="1"/>
              <a:t>خاص</a:t>
            </a:r>
            <a:r>
              <a:rPr lang="en-US" dirty="0"/>
              <a:t> </a:t>
            </a:r>
            <a:r>
              <a:rPr lang="en-US" dirty="0" err="1"/>
              <a:t>یا</a:t>
            </a:r>
            <a:r>
              <a:rPr lang="en-US" dirty="0"/>
              <a:t> </a:t>
            </a:r>
            <a:r>
              <a:rPr lang="en-US" dirty="0" err="1"/>
              <a:t>نوع</a:t>
            </a:r>
            <a:r>
              <a:rPr lang="en-US" dirty="0"/>
              <a:t> </a:t>
            </a:r>
            <a:r>
              <a:rPr lang="en-US" dirty="0" err="1"/>
              <a:t>عوارض</a:t>
            </a:r>
            <a:r>
              <a:rPr lang="en-US" dirty="0"/>
              <a:t> </a:t>
            </a:r>
            <a:r>
              <a:rPr lang="en-US" dirty="0" err="1"/>
              <a:t>جانبی</a:t>
            </a:r>
            <a:r>
              <a:rPr lang="en-US" dirty="0"/>
              <a:t> r </a:t>
            </a:r>
            <a:r>
              <a:rPr lang="en-US" dirty="0" err="1"/>
              <a:t>است</a:t>
            </a:r>
            <a:r>
              <a:rPr lang="en-US" dirty="0"/>
              <a:t>. </a:t>
            </a:r>
            <a:r>
              <a:rPr lang="en-US" dirty="0" err="1"/>
              <a:t>این</a:t>
            </a:r>
            <a:r>
              <a:rPr lang="en-US" dirty="0"/>
              <a:t> </a:t>
            </a:r>
            <a:r>
              <a:rPr lang="en-US" dirty="0" err="1"/>
              <a:t>از</a:t>
            </a:r>
            <a:r>
              <a:rPr lang="en-US" dirty="0"/>
              <a:t> </a:t>
            </a:r>
            <a:r>
              <a:rPr lang="en-US" dirty="0" err="1"/>
              <a:t>طریق</a:t>
            </a:r>
            <a:r>
              <a:rPr lang="en-US" dirty="0"/>
              <a:t> </a:t>
            </a:r>
            <a:r>
              <a:rPr lang="en-US" dirty="0" err="1"/>
              <a:t>یک</a:t>
            </a:r>
            <a:r>
              <a:rPr lang="en-US" dirty="0"/>
              <a:t> </a:t>
            </a:r>
            <a:r>
              <a:rPr lang="en-US" dirty="0" err="1"/>
              <a:t>عملیات</a:t>
            </a:r>
            <a:r>
              <a:rPr lang="en-US" dirty="0"/>
              <a:t> </a:t>
            </a:r>
            <a:r>
              <a:rPr lang="en-US" dirty="0" err="1"/>
              <a:t>فاکتوریزه</a:t>
            </a:r>
            <a:r>
              <a:rPr lang="en-US" dirty="0"/>
              <a:t> </a:t>
            </a:r>
            <a:r>
              <a:rPr lang="en-US" dirty="0" err="1"/>
              <a:t>شده</a:t>
            </a:r>
            <a:r>
              <a:rPr lang="en-US" dirty="0"/>
              <a:t> </a:t>
            </a:r>
            <a:r>
              <a:rPr lang="en-US" dirty="0" err="1"/>
              <a:t>با</a:t>
            </a:r>
            <a:r>
              <a:rPr lang="en-US" dirty="0"/>
              <a:t> </a:t>
            </a:r>
            <a:r>
              <a:rPr lang="en-US" dirty="0" err="1"/>
              <a:t>استفاده</a:t>
            </a:r>
            <a:r>
              <a:rPr lang="en-US" dirty="0"/>
              <a:t> </a:t>
            </a:r>
            <a:r>
              <a:rPr lang="en-US" dirty="0" err="1"/>
              <a:t>از</a:t>
            </a:r>
            <a:r>
              <a:rPr lang="en-US" dirty="0"/>
              <a:t> </a:t>
            </a:r>
            <a:r>
              <a:rPr lang="en-US" dirty="0" err="1"/>
              <a:t>جاسازی</a:t>
            </a:r>
            <a:r>
              <a:rPr lang="en-US" dirty="0"/>
              <a:t> </a:t>
            </a:r>
            <a:r>
              <a:rPr lang="en-US" dirty="0" err="1"/>
              <a:t>گره</a:t>
            </a:r>
            <a:r>
              <a:rPr lang="en-US" dirty="0"/>
              <a:t> </a:t>
            </a:r>
            <a:r>
              <a:rPr lang="en-US" dirty="0" err="1"/>
              <a:t>های</a:t>
            </a:r>
            <a:r>
              <a:rPr lang="en-US" dirty="0"/>
              <a:t> </a:t>
            </a:r>
            <a:r>
              <a:rPr lang="en-US" dirty="0" err="1"/>
              <a:t>به</a:t>
            </a:r>
            <a:r>
              <a:rPr lang="en-US" dirty="0"/>
              <a:t> </a:t>
            </a:r>
            <a:r>
              <a:rPr lang="en-US" dirty="0" err="1"/>
              <a:t>دست</a:t>
            </a:r>
            <a:r>
              <a:rPr lang="en-US" dirty="0"/>
              <a:t> </a:t>
            </a:r>
            <a:r>
              <a:rPr lang="en-US" dirty="0" err="1"/>
              <a:t>آمده</a:t>
            </a:r>
            <a:r>
              <a:rPr lang="en-US" dirty="0"/>
              <a:t> </a:t>
            </a:r>
            <a:r>
              <a:rPr lang="en-US" dirty="0" err="1"/>
              <a:t>از</a:t>
            </a:r>
            <a:r>
              <a:rPr lang="en-US" dirty="0"/>
              <a:t> </a:t>
            </a:r>
            <a:r>
              <a:rPr lang="en-US" dirty="0" err="1"/>
              <a:t>رمزگذار</a:t>
            </a:r>
            <a:r>
              <a:rPr lang="en-US" dirty="0"/>
              <a:t> </a:t>
            </a:r>
            <a:r>
              <a:rPr lang="en-US" dirty="0" err="1"/>
              <a:t>به</a:t>
            </a:r>
            <a:r>
              <a:rPr lang="en-US" dirty="0"/>
              <a:t> </a:t>
            </a:r>
            <a:r>
              <a:rPr lang="en-US" dirty="0" err="1"/>
              <a:t>دست</a:t>
            </a:r>
            <a:r>
              <a:rPr lang="en-US" dirty="0"/>
              <a:t> </a:t>
            </a:r>
            <a:r>
              <a:rPr lang="en-US" dirty="0" err="1"/>
              <a:t>می</a:t>
            </a:r>
            <a:r>
              <a:rPr lang="en-US" dirty="0"/>
              <a:t> </a:t>
            </a:r>
            <a:r>
              <a:rPr lang="en-US" dirty="0" err="1"/>
              <a:t>آید</a:t>
            </a:r>
            <a:r>
              <a:rPr lang="en-US" dirty="0"/>
              <a:t>.</a:t>
            </a:r>
          </a:p>
        </p:txBody>
      </p:sp>
    </p:spTree>
    <p:extLst>
      <p:ext uri="{BB962C8B-B14F-4D97-AF65-F5344CB8AC3E}">
        <p14:creationId xmlns:p14="http://schemas.microsoft.com/office/powerpoint/2010/main" val="111361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699283-9219-900F-3217-08308C2A2804}"/>
              </a:ext>
            </a:extLst>
          </p:cNvPr>
          <p:cNvPicPr>
            <a:picLocks noChangeAspect="1"/>
          </p:cNvPicPr>
          <p:nvPr/>
        </p:nvPicPr>
        <p:blipFill>
          <a:blip r:embed="rId2"/>
          <a:stretch>
            <a:fillRect/>
          </a:stretch>
        </p:blipFill>
        <p:spPr>
          <a:xfrm>
            <a:off x="806245" y="664701"/>
            <a:ext cx="5476567" cy="869132"/>
          </a:xfrm>
          <a:prstGeom prst="rect">
            <a:avLst/>
          </a:prstGeom>
        </p:spPr>
      </p:pic>
      <p:sp>
        <p:nvSpPr>
          <p:cNvPr id="4" name="Rectangle 1">
            <a:extLst>
              <a:ext uri="{FF2B5EF4-FFF2-40B4-BE49-F238E27FC236}">
                <a16:creationId xmlns:a16="http://schemas.microsoft.com/office/drawing/2014/main" id="{FEF0DAA8-5256-0245-F2DF-3CC67F874715}"/>
              </a:ext>
            </a:extLst>
          </p:cNvPr>
          <p:cNvSpPr>
            <a:spLocks noChangeArrowheads="1"/>
          </p:cNvSpPr>
          <p:nvPr/>
        </p:nvSpPr>
        <p:spPr bwMode="auto">
          <a:xfrm>
            <a:off x="830826" y="4811696"/>
            <a:ext cx="10530348" cy="1267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100" b="0" i="0" u="none" strike="noStrike" cap="none" normalizeH="0" baseline="0" dirty="0">
                <a:ln>
                  <a:noFill/>
                </a:ln>
                <a:solidFill>
                  <a:srgbClr val="202124"/>
                </a:solidFill>
                <a:effectLst/>
                <a:latin typeface="inherit"/>
                <a:cs typeface="Arial" panose="020B0604020202020204" pitchFamily="34" charset="0"/>
              </a:rPr>
              <a:t>معماری مدل</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 Decagon </a:t>
            </a:r>
            <a:r>
              <a:rPr kumimoji="0" lang="ar-SA" altLang="en-US" sz="2100" b="0" i="0" u="none" strike="noStrike" cap="none" normalizeH="0" baseline="0" dirty="0">
                <a:ln>
                  <a:noFill/>
                </a:ln>
                <a:solidFill>
                  <a:srgbClr val="202124"/>
                </a:solidFill>
                <a:effectLst/>
                <a:latin typeface="inherit"/>
                <a:cs typeface="Arial" panose="020B0604020202020204" pitchFamily="34" charset="0"/>
              </a:rPr>
              <a:t>از یک رمزگذار و یک رمزگشا تشکیل شده است. رمزگذار وضعیت پنهان هر گره دارویی را بر اساس گره های همسایه و انواع روابط به روز می کند، در حالی که رمزگشا جفت جاسازی گره دارویی را می گیرد و امتیازات یال های بالقوه را در نمودار پیش بینی می کند. این مدل از پارامترهای مشترک در سراسر نمودار و پارامترهای مربوط به رابطه قابل آموزش برای محاسبه تعبیه‌ها و پیش‌بینی عوارض جانبی پلی داروسازی استفاده می‌کند</a:t>
            </a:r>
            <a:r>
              <a:rPr kumimoji="0" lang="en-US" altLang="en-US" sz="2100" b="0" i="0" u="none" strike="noStrike" cap="none" normalizeH="0" baseline="0" dirty="0">
                <a:ln>
                  <a:noFill/>
                </a:ln>
                <a:solidFill>
                  <a:srgbClr val="202124"/>
                </a:solidFill>
                <a:effectLst/>
                <a:latin typeface="inherit"/>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795E5F1-9BB3-569A-5E0A-997924758CDC}"/>
              </a:ext>
            </a:extLst>
          </p:cNvPr>
          <p:cNvPicPr>
            <a:picLocks noChangeAspect="1"/>
          </p:cNvPicPr>
          <p:nvPr/>
        </p:nvPicPr>
        <p:blipFill>
          <a:blip r:embed="rId3"/>
          <a:stretch>
            <a:fillRect/>
          </a:stretch>
        </p:blipFill>
        <p:spPr>
          <a:xfrm>
            <a:off x="619432" y="1533833"/>
            <a:ext cx="10638503" cy="3171207"/>
          </a:xfrm>
          <a:prstGeom prst="rect">
            <a:avLst/>
          </a:prstGeom>
        </p:spPr>
      </p:pic>
    </p:spTree>
    <p:extLst>
      <p:ext uri="{BB962C8B-B14F-4D97-AF65-F5344CB8AC3E}">
        <p14:creationId xmlns:p14="http://schemas.microsoft.com/office/powerpoint/2010/main" val="300686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B9A7A-42E7-4BAA-28BF-FD3B54D09172}"/>
              </a:ext>
            </a:extLst>
          </p:cNvPr>
          <p:cNvSpPr txBox="1"/>
          <p:nvPr/>
        </p:nvSpPr>
        <p:spPr>
          <a:xfrm>
            <a:off x="759051" y="1442377"/>
            <a:ext cx="10491020" cy="923330"/>
          </a:xfrm>
          <a:prstGeom prst="rect">
            <a:avLst/>
          </a:prstGeom>
          <a:noFill/>
        </p:spPr>
        <p:txBody>
          <a:bodyPr wrap="square">
            <a:spAutoFit/>
          </a:bodyPr>
          <a:lstStyle/>
          <a:p>
            <a:pPr algn="r" rtl="1"/>
            <a:r>
              <a:rPr lang="en-US" dirty="0" err="1"/>
              <a:t>پس</a:t>
            </a:r>
            <a:r>
              <a:rPr lang="en-US" dirty="0"/>
              <a:t> </a:t>
            </a:r>
            <a:r>
              <a:rPr lang="en-US" dirty="0" err="1"/>
              <a:t>از</a:t>
            </a:r>
            <a:r>
              <a:rPr lang="en-US" dirty="0"/>
              <a:t> </a:t>
            </a:r>
            <a:r>
              <a:rPr lang="en-US" dirty="0" err="1"/>
              <a:t>جمع‌آوری</a:t>
            </a:r>
            <a:r>
              <a:rPr lang="en-US" dirty="0"/>
              <a:t> </a:t>
            </a:r>
            <a:r>
              <a:rPr lang="en-US" dirty="0" err="1"/>
              <a:t>فعال‌سازی‌های</a:t>
            </a:r>
            <a:r>
              <a:rPr lang="en-US" dirty="0"/>
              <a:t> </a:t>
            </a:r>
            <a:r>
              <a:rPr lang="en-US" dirty="0" err="1"/>
              <a:t>حالت</a:t>
            </a:r>
            <a:r>
              <a:rPr lang="en-US" dirty="0"/>
              <a:t> </a:t>
            </a:r>
            <a:r>
              <a:rPr lang="en-US" dirty="0" err="1"/>
              <a:t>پنهان</a:t>
            </a:r>
            <a:r>
              <a:rPr lang="en-US" dirty="0"/>
              <a:t> </a:t>
            </a:r>
            <a:r>
              <a:rPr lang="en-US" dirty="0" err="1"/>
              <a:t>از</a:t>
            </a:r>
            <a:r>
              <a:rPr lang="en-US" dirty="0"/>
              <a:t> </a:t>
            </a:r>
            <a:r>
              <a:rPr lang="en-US" dirty="0" err="1"/>
              <a:t>گره‌های</a:t>
            </a:r>
            <a:r>
              <a:rPr lang="en-US" dirty="0"/>
              <a:t> </a:t>
            </a:r>
            <a:r>
              <a:rPr lang="en-US" dirty="0" err="1"/>
              <a:t>همسایه</a:t>
            </a:r>
            <a:r>
              <a:rPr lang="en-US" dirty="0"/>
              <a:t>، </a:t>
            </a:r>
            <a:r>
              <a:rPr lang="en-US" dirty="0" err="1"/>
              <a:t>مدل</a:t>
            </a:r>
            <a:r>
              <a:rPr lang="en-US" dirty="0"/>
              <a:t> Decagon </a:t>
            </a:r>
            <a:r>
              <a:rPr lang="en-US" dirty="0" err="1"/>
              <a:t>یک</a:t>
            </a:r>
            <a:r>
              <a:rPr lang="en-US" dirty="0"/>
              <a:t> </a:t>
            </a:r>
            <a:r>
              <a:rPr lang="en-US" dirty="0" err="1"/>
              <a:t>تابع</a:t>
            </a:r>
            <a:r>
              <a:rPr lang="en-US" dirty="0"/>
              <a:t> </a:t>
            </a:r>
            <a:r>
              <a:rPr lang="en-US" dirty="0" err="1"/>
              <a:t>سیگموید</a:t>
            </a:r>
            <a:r>
              <a:rPr lang="en-US" dirty="0"/>
              <a:t> </a:t>
            </a:r>
            <a:r>
              <a:rPr lang="en-US" dirty="0" err="1"/>
              <a:t>را</a:t>
            </a:r>
            <a:r>
              <a:rPr lang="en-US" dirty="0"/>
              <a:t> </a:t>
            </a:r>
            <a:r>
              <a:rPr lang="en-US" dirty="0" err="1"/>
              <a:t>برای</a:t>
            </a:r>
            <a:r>
              <a:rPr lang="en-US" dirty="0"/>
              <a:t> </a:t>
            </a:r>
            <a:r>
              <a:rPr lang="en-US" dirty="0" err="1"/>
              <a:t>محاسبه</a:t>
            </a:r>
            <a:r>
              <a:rPr lang="en-US" dirty="0"/>
              <a:t> </a:t>
            </a:r>
            <a:r>
              <a:rPr lang="en-US" dirty="0" err="1"/>
              <a:t>احتمال</a:t>
            </a:r>
            <a:r>
              <a:rPr lang="en-US" dirty="0"/>
              <a:t> </a:t>
            </a:r>
            <a:r>
              <a:rPr lang="en-US" dirty="0" err="1"/>
              <a:t>وجود</a:t>
            </a:r>
            <a:r>
              <a:rPr lang="en-US" dirty="0"/>
              <a:t> </a:t>
            </a:r>
            <a:r>
              <a:rPr lang="en-US" dirty="0" err="1"/>
              <a:t>یک</a:t>
            </a:r>
            <a:r>
              <a:rPr lang="en-US" dirty="0"/>
              <a:t> </a:t>
            </a:r>
            <a:r>
              <a:rPr lang="en-US" dirty="0" err="1"/>
              <a:t>یال</a:t>
            </a:r>
            <a:r>
              <a:rPr lang="en-US" dirty="0"/>
              <a:t> </a:t>
            </a:r>
            <a:r>
              <a:rPr lang="en-US" dirty="0" err="1"/>
              <a:t>بین</a:t>
            </a:r>
            <a:r>
              <a:rPr lang="en-US" dirty="0"/>
              <a:t> </a:t>
            </a:r>
            <a:r>
              <a:rPr lang="en-US" dirty="0" err="1"/>
              <a:t>دو</a:t>
            </a:r>
            <a:r>
              <a:rPr lang="en-US" dirty="0"/>
              <a:t> </a:t>
            </a:r>
            <a:r>
              <a:rPr lang="en-US" dirty="0" err="1"/>
              <a:t>گره</a:t>
            </a:r>
            <a:r>
              <a:rPr lang="en-US" dirty="0"/>
              <a:t> (vi و </a:t>
            </a:r>
            <a:r>
              <a:rPr lang="en-US" dirty="0" err="1"/>
              <a:t>vj</a:t>
            </a:r>
            <a:r>
              <a:rPr lang="en-US" dirty="0"/>
              <a:t>) </a:t>
            </a:r>
            <a:r>
              <a:rPr lang="en-US" dirty="0" err="1"/>
              <a:t>در</a:t>
            </a:r>
            <a:r>
              <a:rPr lang="en-US" dirty="0"/>
              <a:t> </a:t>
            </a:r>
            <a:r>
              <a:rPr lang="en-US" dirty="0" err="1"/>
              <a:t>نمودار</a:t>
            </a:r>
            <a:r>
              <a:rPr lang="en-US" dirty="0"/>
              <a:t> </a:t>
            </a:r>
            <a:r>
              <a:rPr lang="en-US" dirty="0" err="1"/>
              <a:t>اعمال</a:t>
            </a:r>
            <a:r>
              <a:rPr lang="en-US" dirty="0"/>
              <a:t> </a:t>
            </a:r>
            <a:r>
              <a:rPr lang="en-US" dirty="0" err="1"/>
              <a:t>می‌کند</a:t>
            </a:r>
            <a:r>
              <a:rPr lang="en-US" dirty="0"/>
              <a:t>. </a:t>
            </a:r>
            <a:r>
              <a:rPr lang="en-US" dirty="0" err="1"/>
              <a:t>این</a:t>
            </a:r>
            <a:r>
              <a:rPr lang="en-US" dirty="0"/>
              <a:t> </a:t>
            </a:r>
            <a:r>
              <a:rPr lang="en-US" dirty="0" err="1"/>
              <a:t>احتمال</a:t>
            </a:r>
            <a:r>
              <a:rPr lang="en-US" dirty="0"/>
              <a:t> </a:t>
            </a:r>
            <a:r>
              <a:rPr lang="en-US" dirty="0" err="1"/>
              <a:t>نشان</a:t>
            </a:r>
            <a:r>
              <a:rPr lang="en-US" dirty="0"/>
              <a:t> </a:t>
            </a:r>
            <a:r>
              <a:rPr lang="en-US" dirty="0" err="1"/>
              <a:t>دهنده</a:t>
            </a:r>
            <a:r>
              <a:rPr lang="en-US" dirty="0"/>
              <a:t> </a:t>
            </a:r>
            <a:r>
              <a:rPr lang="en-US" dirty="0" err="1"/>
              <a:t>احتمال</a:t>
            </a:r>
            <a:r>
              <a:rPr lang="en-US" dirty="0"/>
              <a:t> </a:t>
            </a:r>
            <a:r>
              <a:rPr lang="en-US" dirty="0" err="1"/>
              <a:t>یک</a:t>
            </a:r>
            <a:r>
              <a:rPr lang="en-US" dirty="0"/>
              <a:t> </a:t>
            </a:r>
            <a:r>
              <a:rPr lang="en-US" dirty="0" err="1"/>
              <a:t>رابطه</a:t>
            </a:r>
            <a:r>
              <a:rPr lang="en-US" dirty="0"/>
              <a:t> </a:t>
            </a:r>
            <a:r>
              <a:rPr lang="en-US" dirty="0" err="1"/>
              <a:t>خاص</a:t>
            </a:r>
            <a:r>
              <a:rPr lang="en-US" dirty="0"/>
              <a:t> (r) </a:t>
            </a:r>
            <a:r>
              <a:rPr lang="en-US" dirty="0" err="1"/>
              <a:t>بین</a:t>
            </a:r>
            <a:r>
              <a:rPr lang="en-US" dirty="0"/>
              <a:t> </a:t>
            </a:r>
            <a:r>
              <a:rPr lang="en-US" dirty="0" err="1"/>
              <a:t>گره</a:t>
            </a:r>
            <a:r>
              <a:rPr lang="en-US" dirty="0"/>
              <a:t> </a:t>
            </a:r>
            <a:r>
              <a:rPr lang="en-US" dirty="0" err="1"/>
              <a:t>ها</a:t>
            </a:r>
            <a:r>
              <a:rPr lang="en-US" dirty="0"/>
              <a:t>، </a:t>
            </a:r>
            <a:r>
              <a:rPr lang="en-US" dirty="0" err="1"/>
              <a:t>مانند</a:t>
            </a:r>
            <a:r>
              <a:rPr lang="en-US" dirty="0"/>
              <a:t> </a:t>
            </a:r>
            <a:r>
              <a:rPr lang="en-US" dirty="0" err="1"/>
              <a:t>یک</a:t>
            </a:r>
            <a:r>
              <a:rPr lang="en-US" dirty="0"/>
              <a:t> </a:t>
            </a:r>
            <a:r>
              <a:rPr lang="en-US" dirty="0" err="1"/>
              <a:t>عارضه</a:t>
            </a:r>
            <a:r>
              <a:rPr lang="en-US" dirty="0"/>
              <a:t> </a:t>
            </a:r>
            <a:r>
              <a:rPr lang="en-US" dirty="0" err="1"/>
              <a:t>جانبی</a:t>
            </a:r>
            <a:r>
              <a:rPr lang="en-US" dirty="0"/>
              <a:t> </a:t>
            </a:r>
            <a:r>
              <a:rPr lang="en-US" dirty="0" err="1"/>
              <a:t>پلی</a:t>
            </a:r>
            <a:r>
              <a:rPr lang="en-US" dirty="0"/>
              <a:t> </a:t>
            </a:r>
            <a:r>
              <a:rPr lang="en-US" dirty="0" err="1"/>
              <a:t>داروسازی</a:t>
            </a:r>
            <a:r>
              <a:rPr lang="en-US" dirty="0"/>
              <a:t> </a:t>
            </a:r>
            <a:r>
              <a:rPr lang="en-US" dirty="0" err="1"/>
              <a:t>است</a:t>
            </a:r>
            <a:r>
              <a:rPr lang="en-US" dirty="0"/>
              <a:t>. </a:t>
            </a:r>
            <a:r>
              <a:rPr lang="en-US" dirty="0" err="1"/>
              <a:t>تابع</a:t>
            </a:r>
            <a:r>
              <a:rPr lang="en-US" dirty="0"/>
              <a:t> </a:t>
            </a:r>
            <a:r>
              <a:rPr lang="en-US" dirty="0" err="1"/>
              <a:t>سیگموئید</a:t>
            </a:r>
            <a:r>
              <a:rPr lang="en-US" dirty="0"/>
              <a:t> </a:t>
            </a:r>
            <a:r>
              <a:rPr lang="en-US" dirty="0" err="1"/>
              <a:t>تضمین</a:t>
            </a:r>
            <a:r>
              <a:rPr lang="en-US" dirty="0"/>
              <a:t> </a:t>
            </a:r>
            <a:r>
              <a:rPr lang="en-US" dirty="0" err="1"/>
              <a:t>می</a:t>
            </a:r>
            <a:r>
              <a:rPr lang="en-US" dirty="0"/>
              <a:t> </a:t>
            </a:r>
            <a:r>
              <a:rPr lang="en-US" dirty="0" err="1"/>
              <a:t>کند</a:t>
            </a:r>
            <a:r>
              <a:rPr lang="en-US" dirty="0"/>
              <a:t> </a:t>
            </a:r>
            <a:r>
              <a:rPr lang="en-US" dirty="0" err="1"/>
              <a:t>که</a:t>
            </a:r>
            <a:r>
              <a:rPr lang="en-US" dirty="0"/>
              <a:t> </a:t>
            </a:r>
            <a:r>
              <a:rPr lang="en-US" dirty="0" err="1"/>
              <a:t>مقدار</a:t>
            </a:r>
            <a:r>
              <a:rPr lang="en-US" dirty="0"/>
              <a:t> </a:t>
            </a:r>
            <a:r>
              <a:rPr lang="en-US" dirty="0" err="1"/>
              <a:t>احتمال</a:t>
            </a:r>
            <a:r>
              <a:rPr lang="en-US" dirty="0"/>
              <a:t> </a:t>
            </a:r>
            <a:r>
              <a:rPr lang="en-US" dirty="0" err="1"/>
              <a:t>بین</a:t>
            </a:r>
            <a:r>
              <a:rPr lang="en-US" dirty="0"/>
              <a:t> 0 و 1 </a:t>
            </a:r>
            <a:r>
              <a:rPr lang="en-US" dirty="0" err="1"/>
              <a:t>قرار</a:t>
            </a:r>
            <a:r>
              <a:rPr lang="en-US" dirty="0"/>
              <a:t> </a:t>
            </a:r>
            <a:r>
              <a:rPr lang="en-US" dirty="0" err="1"/>
              <a:t>می</a:t>
            </a:r>
            <a:r>
              <a:rPr lang="en-US" dirty="0"/>
              <a:t> </a:t>
            </a:r>
            <a:r>
              <a:rPr lang="en-US" dirty="0" err="1"/>
              <a:t>گیرد</a:t>
            </a:r>
            <a:r>
              <a:rPr lang="en-US" dirty="0"/>
              <a:t> و </a:t>
            </a:r>
            <a:r>
              <a:rPr lang="en-US" dirty="0" err="1"/>
              <a:t>قدرت</a:t>
            </a:r>
            <a:r>
              <a:rPr lang="en-US" dirty="0"/>
              <a:t> </a:t>
            </a:r>
            <a:r>
              <a:rPr lang="en-US" dirty="0" err="1"/>
              <a:t>رابطه</a:t>
            </a:r>
            <a:r>
              <a:rPr lang="en-US" dirty="0"/>
              <a:t> </a:t>
            </a:r>
            <a:r>
              <a:rPr lang="en-US" dirty="0" err="1"/>
              <a:t>را</a:t>
            </a:r>
            <a:r>
              <a:rPr lang="en-US" dirty="0"/>
              <a:t> </a:t>
            </a:r>
            <a:r>
              <a:rPr lang="en-US" dirty="0" err="1"/>
              <a:t>نشان</a:t>
            </a:r>
            <a:r>
              <a:rPr lang="en-US" dirty="0"/>
              <a:t> </a:t>
            </a:r>
            <a:r>
              <a:rPr lang="en-US" dirty="0" err="1"/>
              <a:t>می</a:t>
            </a:r>
            <a:r>
              <a:rPr lang="en-US" dirty="0"/>
              <a:t> </a:t>
            </a:r>
            <a:r>
              <a:rPr lang="en-US" dirty="0" err="1"/>
              <a:t>دهد</a:t>
            </a:r>
            <a:r>
              <a:rPr lang="en-US" dirty="0"/>
              <a:t>.</a:t>
            </a:r>
          </a:p>
        </p:txBody>
      </p:sp>
      <p:sp>
        <p:nvSpPr>
          <p:cNvPr id="5" name="TextBox 4">
            <a:extLst>
              <a:ext uri="{FF2B5EF4-FFF2-40B4-BE49-F238E27FC236}">
                <a16:creationId xmlns:a16="http://schemas.microsoft.com/office/drawing/2014/main" id="{F7AF8236-514D-93AF-8806-FE6C33A43F4E}"/>
              </a:ext>
            </a:extLst>
          </p:cNvPr>
          <p:cNvSpPr txBox="1"/>
          <p:nvPr/>
        </p:nvSpPr>
        <p:spPr>
          <a:xfrm>
            <a:off x="759051" y="2690336"/>
            <a:ext cx="10491020" cy="1477328"/>
          </a:xfrm>
          <a:prstGeom prst="rect">
            <a:avLst/>
          </a:prstGeom>
          <a:noFill/>
        </p:spPr>
        <p:txBody>
          <a:bodyPr wrap="square">
            <a:spAutoFit/>
          </a:bodyPr>
          <a:lstStyle/>
          <a:p>
            <a:pPr algn="r" rtl="1"/>
            <a:r>
              <a:rPr lang="en-US" dirty="0" err="1"/>
              <a:t>در</a:t>
            </a:r>
            <a:r>
              <a:rPr lang="en-US" dirty="0"/>
              <a:t> </a:t>
            </a:r>
            <a:r>
              <a:rPr lang="en-US" dirty="0" err="1"/>
              <a:t>مدل</a:t>
            </a:r>
            <a:r>
              <a:rPr lang="en-US" dirty="0"/>
              <a:t> </a:t>
            </a:r>
            <a:r>
              <a:rPr lang="en-US" dirty="0" err="1"/>
              <a:t>دکاگون</a:t>
            </a:r>
            <a:r>
              <a:rPr lang="en-US" dirty="0"/>
              <a:t>، </a:t>
            </a:r>
            <a:r>
              <a:rPr lang="en-US" dirty="0" err="1"/>
              <a:t>رمزگشا</a:t>
            </a:r>
            <a:r>
              <a:rPr lang="en-US" dirty="0"/>
              <a:t> </a:t>
            </a:r>
            <a:r>
              <a:rPr lang="en-US" dirty="0" err="1"/>
              <a:t>بین</a:t>
            </a:r>
            <a:r>
              <a:rPr lang="en-US" dirty="0"/>
              <a:t> </a:t>
            </a:r>
            <a:r>
              <a:rPr lang="en-US" dirty="0" err="1"/>
              <a:t>دو</a:t>
            </a:r>
            <a:r>
              <a:rPr lang="en-US" dirty="0"/>
              <a:t> </a:t>
            </a:r>
            <a:r>
              <a:rPr lang="en-US" dirty="0" err="1"/>
              <a:t>حالت</a:t>
            </a:r>
            <a:r>
              <a:rPr lang="en-US" dirty="0"/>
              <a:t> </a:t>
            </a:r>
            <a:r>
              <a:rPr lang="en-US" dirty="0" err="1"/>
              <a:t>تمایز</a:t>
            </a:r>
            <a:r>
              <a:rPr lang="en-US" dirty="0"/>
              <a:t> </a:t>
            </a:r>
            <a:r>
              <a:rPr lang="en-US" dirty="0" err="1"/>
              <a:t>قائل</a:t>
            </a:r>
            <a:r>
              <a:rPr lang="en-US" dirty="0"/>
              <a:t> </a:t>
            </a:r>
            <a:r>
              <a:rPr lang="en-US" dirty="0" err="1"/>
              <a:t>می‌شود</a:t>
            </a:r>
            <a:r>
              <a:rPr lang="en-US" dirty="0"/>
              <a:t>: (1) </a:t>
            </a:r>
            <a:r>
              <a:rPr lang="en-US" dirty="0" err="1"/>
              <a:t>زمانی</a:t>
            </a:r>
            <a:r>
              <a:rPr lang="en-US" dirty="0"/>
              <a:t> </a:t>
            </a:r>
            <a:r>
              <a:rPr lang="en-US" dirty="0" err="1"/>
              <a:t>که</a:t>
            </a:r>
            <a:r>
              <a:rPr lang="en-US" dirty="0"/>
              <a:t> </a:t>
            </a:r>
            <a:r>
              <a:rPr lang="en-US" dirty="0" err="1"/>
              <a:t>هر</a:t>
            </a:r>
            <a:r>
              <a:rPr lang="en-US" dirty="0"/>
              <a:t> </a:t>
            </a:r>
            <a:r>
              <a:rPr lang="en-US" dirty="0" err="1"/>
              <a:t>دو</a:t>
            </a:r>
            <a:r>
              <a:rPr lang="en-US" dirty="0"/>
              <a:t> </a:t>
            </a:r>
            <a:r>
              <a:rPr lang="en-US" dirty="0" err="1"/>
              <a:t>گره</a:t>
            </a:r>
            <a:r>
              <a:rPr lang="en-US" dirty="0"/>
              <a:t> </a:t>
            </a:r>
            <a:r>
              <a:rPr lang="en-US" dirty="0" err="1"/>
              <a:t>دارو</a:t>
            </a:r>
            <a:r>
              <a:rPr lang="en-US" dirty="0"/>
              <a:t> </a:t>
            </a:r>
            <a:r>
              <a:rPr lang="en-US" dirty="0" err="1"/>
              <a:t>هستند</a:t>
            </a:r>
            <a:r>
              <a:rPr lang="en-US" dirty="0"/>
              <a:t>، </a:t>
            </a:r>
            <a:r>
              <a:rPr lang="en-US" dirty="0" err="1"/>
              <a:t>یک</a:t>
            </a:r>
            <a:r>
              <a:rPr lang="en-US" dirty="0"/>
              <a:t> </a:t>
            </a:r>
            <a:r>
              <a:rPr lang="en-US" dirty="0" err="1"/>
              <a:t>مدل</a:t>
            </a:r>
            <a:r>
              <a:rPr lang="en-US" dirty="0"/>
              <a:t> </a:t>
            </a:r>
            <a:r>
              <a:rPr lang="en-US" dirty="0" err="1"/>
              <a:t>جهانی</a:t>
            </a:r>
            <a:r>
              <a:rPr lang="en-US" dirty="0"/>
              <a:t> </a:t>
            </a:r>
            <a:r>
              <a:rPr lang="en-US" dirty="0" err="1"/>
              <a:t>از</a:t>
            </a:r>
            <a:r>
              <a:rPr lang="en-US" dirty="0"/>
              <a:t> </a:t>
            </a:r>
            <a:r>
              <a:rPr lang="en-US" dirty="0" err="1"/>
              <a:t>تداخلات</a:t>
            </a:r>
            <a:r>
              <a:rPr lang="en-US" dirty="0"/>
              <a:t> </a:t>
            </a:r>
            <a:r>
              <a:rPr lang="en-US" dirty="0" err="1"/>
              <a:t>دارو-دارو</a:t>
            </a:r>
            <a:r>
              <a:rPr lang="en-US" dirty="0"/>
              <a:t> </a:t>
            </a:r>
            <a:r>
              <a:rPr lang="en-US" dirty="0" err="1"/>
              <a:t>را</a:t>
            </a:r>
            <a:r>
              <a:rPr lang="en-US" dirty="0"/>
              <a:t> </a:t>
            </a:r>
            <a:r>
              <a:rPr lang="en-US" dirty="0" err="1"/>
              <a:t>با</a:t>
            </a:r>
            <a:r>
              <a:rPr lang="en-US" dirty="0"/>
              <a:t> </a:t>
            </a:r>
            <a:r>
              <a:rPr lang="en-US" dirty="0" err="1"/>
              <a:t>استفاده</a:t>
            </a:r>
            <a:r>
              <a:rPr lang="en-US" dirty="0"/>
              <a:t> </a:t>
            </a:r>
            <a:r>
              <a:rPr lang="en-US" dirty="0" err="1"/>
              <a:t>از</a:t>
            </a:r>
            <a:r>
              <a:rPr lang="en-US" dirty="0"/>
              <a:t> </a:t>
            </a:r>
            <a:r>
              <a:rPr lang="en-US" dirty="0" err="1"/>
              <a:t>یک</a:t>
            </a:r>
            <a:r>
              <a:rPr lang="en-US" dirty="0"/>
              <a:t> </a:t>
            </a:r>
            <a:r>
              <a:rPr lang="en-US" dirty="0" err="1"/>
              <a:t>ماتریس</a:t>
            </a:r>
            <a:r>
              <a:rPr lang="en-US" dirty="0"/>
              <a:t> </a:t>
            </a:r>
            <a:r>
              <a:rPr lang="en-US" dirty="0" err="1"/>
              <a:t>پارامتر</a:t>
            </a:r>
            <a:r>
              <a:rPr lang="en-US" dirty="0"/>
              <a:t> </a:t>
            </a:r>
            <a:r>
              <a:rPr lang="en-US" dirty="0" err="1"/>
              <a:t>قابل</a:t>
            </a:r>
            <a:r>
              <a:rPr lang="en-US" dirty="0"/>
              <a:t> </a:t>
            </a:r>
            <a:r>
              <a:rPr lang="en-US" dirty="0" err="1"/>
              <a:t>آموزش</a:t>
            </a:r>
            <a:r>
              <a:rPr lang="en-US" dirty="0"/>
              <a:t> </a:t>
            </a:r>
            <a:r>
              <a:rPr lang="en-US" dirty="0" err="1"/>
              <a:t>در</a:t>
            </a:r>
            <a:r>
              <a:rPr lang="en-US" dirty="0"/>
              <a:t> </a:t>
            </a:r>
            <a:r>
              <a:rPr lang="en-US" dirty="0" err="1"/>
              <a:t>نظر</a:t>
            </a:r>
            <a:r>
              <a:rPr lang="en-US" dirty="0"/>
              <a:t> </a:t>
            </a:r>
            <a:r>
              <a:rPr lang="en-US" dirty="0" err="1"/>
              <a:t>می‌گیرد</a:t>
            </a:r>
            <a:r>
              <a:rPr lang="en-US" dirty="0"/>
              <a:t>، و (2) </a:t>
            </a:r>
            <a:r>
              <a:rPr lang="en-US" dirty="0" err="1"/>
              <a:t>زمانی</a:t>
            </a:r>
            <a:r>
              <a:rPr lang="en-US" dirty="0"/>
              <a:t> </a:t>
            </a:r>
            <a:r>
              <a:rPr lang="en-US" dirty="0" err="1"/>
              <a:t>که</a:t>
            </a:r>
            <a:r>
              <a:rPr lang="en-US" dirty="0"/>
              <a:t> </a:t>
            </a:r>
            <a:r>
              <a:rPr lang="en-US" dirty="0" err="1"/>
              <a:t>گره‌ها</a:t>
            </a:r>
            <a:r>
              <a:rPr lang="en-US" dirty="0"/>
              <a:t> </a:t>
            </a:r>
            <a:r>
              <a:rPr lang="en-US" dirty="0" err="1"/>
              <a:t>هر</a:t>
            </a:r>
            <a:r>
              <a:rPr lang="en-US" dirty="0"/>
              <a:t> </a:t>
            </a:r>
            <a:r>
              <a:rPr lang="en-US" dirty="0" err="1"/>
              <a:t>دو</a:t>
            </a:r>
            <a:r>
              <a:rPr lang="en-US" dirty="0"/>
              <a:t> </a:t>
            </a:r>
            <a:r>
              <a:rPr lang="en-US" dirty="0" err="1"/>
              <a:t>دارو</a:t>
            </a:r>
            <a:r>
              <a:rPr lang="en-US" dirty="0"/>
              <a:t> </a:t>
            </a:r>
            <a:r>
              <a:rPr lang="en-US" dirty="0" err="1"/>
              <a:t>نیستند</a:t>
            </a:r>
            <a:r>
              <a:rPr lang="en-US" dirty="0"/>
              <a:t>، </a:t>
            </a:r>
            <a:r>
              <a:rPr lang="en-US" dirty="0" err="1"/>
              <a:t>از</a:t>
            </a:r>
            <a:r>
              <a:rPr lang="en-US" dirty="0"/>
              <a:t> </a:t>
            </a:r>
            <a:r>
              <a:rPr lang="en-US" dirty="0" err="1"/>
              <a:t>یک</a:t>
            </a:r>
            <a:r>
              <a:rPr lang="en-US" dirty="0"/>
              <a:t> </a:t>
            </a:r>
            <a:r>
              <a:rPr lang="en-US" dirty="0" err="1"/>
              <a:t>فرم</a:t>
            </a:r>
            <a:r>
              <a:rPr lang="en-US" dirty="0"/>
              <a:t> </a:t>
            </a:r>
            <a:r>
              <a:rPr lang="en-US" dirty="0" err="1"/>
              <a:t>دوخطی</a:t>
            </a:r>
            <a:r>
              <a:rPr lang="en-US" dirty="0"/>
              <a:t> </a:t>
            </a:r>
            <a:r>
              <a:rPr lang="en-US" dirty="0" err="1"/>
              <a:t>برای</a:t>
            </a:r>
            <a:r>
              <a:rPr lang="en-US" dirty="0"/>
              <a:t> </a:t>
            </a:r>
            <a:r>
              <a:rPr lang="en-US" dirty="0" err="1"/>
              <a:t>رمزگشایی</a:t>
            </a:r>
            <a:r>
              <a:rPr lang="en-US" dirty="0"/>
              <a:t> </a:t>
            </a:r>
            <a:r>
              <a:rPr lang="en-US" dirty="0" err="1"/>
              <a:t>لبه</a:t>
            </a:r>
            <a:r>
              <a:rPr lang="en-US" dirty="0"/>
              <a:t> </a:t>
            </a:r>
            <a:r>
              <a:rPr lang="en-US" dirty="0" err="1"/>
              <a:t>ها</a:t>
            </a:r>
            <a:r>
              <a:rPr lang="en-US" dirty="0"/>
              <a:t> </a:t>
            </a:r>
            <a:r>
              <a:rPr lang="en-US" dirty="0" err="1"/>
              <a:t>از</a:t>
            </a:r>
            <a:r>
              <a:rPr lang="en-US" dirty="0"/>
              <a:t> </a:t>
            </a:r>
            <a:r>
              <a:rPr lang="en-US" dirty="0" err="1"/>
              <a:t>جاسازی</a:t>
            </a:r>
            <a:r>
              <a:rPr lang="en-US" dirty="0"/>
              <a:t> </a:t>
            </a:r>
            <a:r>
              <a:rPr lang="en-US" dirty="0" err="1"/>
              <a:t>گره</a:t>
            </a:r>
            <a:r>
              <a:rPr lang="en-US" dirty="0"/>
              <a:t> </a:t>
            </a:r>
            <a:r>
              <a:rPr lang="en-US" dirty="0" err="1"/>
              <a:t>ها</a:t>
            </a:r>
            <a:r>
              <a:rPr lang="en-US" dirty="0"/>
              <a:t> </a:t>
            </a:r>
            <a:r>
              <a:rPr lang="en-US" dirty="0" err="1"/>
              <a:t>استفاده</a:t>
            </a:r>
            <a:r>
              <a:rPr lang="en-US" dirty="0"/>
              <a:t> </a:t>
            </a:r>
            <a:r>
              <a:rPr lang="en-US" dirty="0" err="1"/>
              <a:t>می</a:t>
            </a:r>
            <a:r>
              <a:rPr lang="en-US" dirty="0"/>
              <a:t> </a:t>
            </a:r>
            <a:r>
              <a:rPr lang="en-US" dirty="0" err="1"/>
              <a:t>کند</a:t>
            </a:r>
            <a:r>
              <a:rPr lang="en-US" dirty="0"/>
              <a:t>. </a:t>
            </a:r>
            <a:r>
              <a:rPr lang="en-US" dirty="0" err="1"/>
              <a:t>استفاده</a:t>
            </a:r>
            <a:r>
              <a:rPr lang="en-US" dirty="0"/>
              <a:t> </a:t>
            </a:r>
            <a:r>
              <a:rPr lang="en-US" dirty="0" err="1"/>
              <a:t>از</a:t>
            </a:r>
            <a:r>
              <a:rPr lang="en-US" dirty="0"/>
              <a:t> </a:t>
            </a:r>
            <a:r>
              <a:rPr lang="en-US" dirty="0" err="1"/>
              <a:t>رمزگشاهای</a:t>
            </a:r>
            <a:r>
              <a:rPr lang="en-US" dirty="0"/>
              <a:t> </a:t>
            </a:r>
            <a:r>
              <a:rPr lang="en-US" dirty="0" err="1"/>
              <a:t>مختلف</a:t>
            </a:r>
            <a:r>
              <a:rPr lang="en-US" dirty="0"/>
              <a:t> </a:t>
            </a:r>
            <a:r>
              <a:rPr lang="en-US" dirty="0" err="1"/>
              <a:t>برای</a:t>
            </a:r>
            <a:r>
              <a:rPr lang="en-US" dirty="0"/>
              <a:t> </a:t>
            </a:r>
            <a:r>
              <a:rPr lang="en-US" dirty="0" err="1"/>
              <a:t>ثبت</a:t>
            </a:r>
            <a:r>
              <a:rPr lang="en-US" dirty="0"/>
              <a:t> </a:t>
            </a:r>
            <a:r>
              <a:rPr lang="en-US" dirty="0" err="1"/>
              <a:t>ارتباط</a:t>
            </a:r>
            <a:r>
              <a:rPr lang="en-US" dirty="0"/>
              <a:t> </a:t>
            </a:r>
            <a:r>
              <a:rPr lang="en-US" dirty="0" err="1"/>
              <a:t>بین</a:t>
            </a:r>
            <a:r>
              <a:rPr lang="en-US" dirty="0"/>
              <a:t> </a:t>
            </a:r>
            <a:r>
              <a:rPr lang="en-US" dirty="0" err="1"/>
              <a:t>ترکیبات</a:t>
            </a:r>
            <a:r>
              <a:rPr lang="en-US" dirty="0"/>
              <a:t> </a:t>
            </a:r>
            <a:r>
              <a:rPr lang="en-US" dirty="0" err="1"/>
              <a:t>دارویی</a:t>
            </a:r>
            <a:r>
              <a:rPr lang="en-US" dirty="0"/>
              <a:t> و </a:t>
            </a:r>
            <a:r>
              <a:rPr lang="en-US" dirty="0" err="1"/>
              <a:t>عوارض</a:t>
            </a:r>
            <a:r>
              <a:rPr lang="en-US" dirty="0"/>
              <a:t> </a:t>
            </a:r>
            <a:r>
              <a:rPr lang="en-US" dirty="0" err="1"/>
              <a:t>جانبی</a:t>
            </a:r>
            <a:r>
              <a:rPr lang="en-US" dirty="0"/>
              <a:t> </a:t>
            </a:r>
            <a:r>
              <a:rPr lang="en-US" dirty="0" err="1"/>
              <a:t>مهم</a:t>
            </a:r>
            <a:r>
              <a:rPr lang="en-US" dirty="0"/>
              <a:t> </a:t>
            </a:r>
            <a:r>
              <a:rPr lang="en-US" dirty="0" err="1"/>
              <a:t>است</a:t>
            </a:r>
            <a:r>
              <a:rPr lang="en-US" dirty="0"/>
              <a:t>، و </a:t>
            </a:r>
            <a:r>
              <a:rPr lang="en-US" dirty="0" err="1"/>
              <a:t>پارامترهای</a:t>
            </a:r>
            <a:r>
              <a:rPr lang="en-US" dirty="0"/>
              <a:t> </a:t>
            </a:r>
            <a:r>
              <a:rPr lang="en-US" dirty="0" err="1"/>
              <a:t>قابل</a:t>
            </a:r>
            <a:r>
              <a:rPr lang="en-US" dirty="0"/>
              <a:t> </a:t>
            </a:r>
            <a:r>
              <a:rPr lang="en-US" dirty="0" err="1"/>
              <a:t>آموزش</a:t>
            </a:r>
            <a:r>
              <a:rPr lang="en-US" dirty="0"/>
              <a:t> </a:t>
            </a:r>
            <a:r>
              <a:rPr lang="en-US" dirty="0" err="1"/>
              <a:t>در</a:t>
            </a:r>
            <a:r>
              <a:rPr lang="en-US" dirty="0"/>
              <a:t> </a:t>
            </a:r>
            <a:r>
              <a:rPr lang="en-US" dirty="0" err="1"/>
              <a:t>مدل</a:t>
            </a:r>
            <a:r>
              <a:rPr lang="en-US" dirty="0"/>
              <a:t> </a:t>
            </a:r>
            <a:r>
              <a:rPr lang="en-US" dirty="0" err="1"/>
              <a:t>دکاگون</a:t>
            </a:r>
            <a:r>
              <a:rPr lang="en-US" dirty="0"/>
              <a:t> </a:t>
            </a:r>
            <a:r>
              <a:rPr lang="en-US" dirty="0" err="1"/>
              <a:t>شامل</a:t>
            </a:r>
            <a:r>
              <a:rPr lang="en-US" dirty="0"/>
              <a:t> </a:t>
            </a:r>
            <a:r>
              <a:rPr lang="en-US" dirty="0" err="1"/>
              <a:t>ماتریس‌های</a:t>
            </a:r>
            <a:r>
              <a:rPr lang="en-US" dirty="0"/>
              <a:t> </a:t>
            </a:r>
            <a:r>
              <a:rPr lang="en-US" dirty="0" err="1"/>
              <a:t>وزنی</a:t>
            </a:r>
            <a:r>
              <a:rPr lang="en-US" dirty="0"/>
              <a:t> </a:t>
            </a:r>
            <a:r>
              <a:rPr lang="en-US" dirty="0" err="1"/>
              <a:t>مربوط</a:t>
            </a:r>
            <a:r>
              <a:rPr lang="en-US" dirty="0"/>
              <a:t> </a:t>
            </a:r>
            <a:r>
              <a:rPr lang="en-US" dirty="0" err="1"/>
              <a:t>به</a:t>
            </a:r>
            <a:r>
              <a:rPr lang="en-US" dirty="0"/>
              <a:t> </a:t>
            </a:r>
            <a:r>
              <a:rPr lang="en-US" dirty="0" err="1"/>
              <a:t>رابطه</a:t>
            </a:r>
            <a:r>
              <a:rPr lang="en-US" dirty="0"/>
              <a:t>، </a:t>
            </a:r>
            <a:r>
              <a:rPr lang="en-US" dirty="0" err="1"/>
              <a:t>ماتریس‌های</a:t>
            </a:r>
            <a:r>
              <a:rPr lang="en-US" dirty="0"/>
              <a:t> </a:t>
            </a:r>
            <a:r>
              <a:rPr lang="en-US" dirty="0" err="1"/>
              <a:t>پارامتر</a:t>
            </a:r>
            <a:r>
              <a:rPr lang="en-US" dirty="0"/>
              <a:t>، </a:t>
            </a:r>
            <a:r>
              <a:rPr lang="en-US" dirty="0" err="1"/>
              <a:t>ماتریس</a:t>
            </a:r>
            <a:r>
              <a:rPr lang="en-US" dirty="0"/>
              <a:t> </a:t>
            </a:r>
            <a:r>
              <a:rPr lang="en-US" dirty="0" err="1"/>
              <a:t>پارامتر</a:t>
            </a:r>
            <a:r>
              <a:rPr lang="en-US" dirty="0"/>
              <a:t> </a:t>
            </a:r>
            <a:r>
              <a:rPr lang="en-US" dirty="0" err="1"/>
              <a:t>عوارض</a:t>
            </a:r>
            <a:r>
              <a:rPr lang="en-US" dirty="0"/>
              <a:t> </a:t>
            </a:r>
            <a:r>
              <a:rPr lang="en-US" dirty="0" err="1"/>
              <a:t>جانبی</a:t>
            </a:r>
            <a:r>
              <a:rPr lang="en-US" dirty="0"/>
              <a:t> </a:t>
            </a:r>
            <a:r>
              <a:rPr lang="en-US" dirty="0" err="1"/>
              <a:t>سراسری</a:t>
            </a:r>
            <a:r>
              <a:rPr lang="en-US" dirty="0"/>
              <a:t> و </a:t>
            </a:r>
            <a:r>
              <a:rPr lang="en-US" dirty="0" err="1"/>
              <a:t>مورب</a:t>
            </a:r>
            <a:r>
              <a:rPr lang="en-US" dirty="0"/>
              <a:t> </a:t>
            </a:r>
            <a:r>
              <a:rPr lang="en-US" dirty="0" err="1"/>
              <a:t>خاص</a:t>
            </a:r>
            <a:r>
              <a:rPr lang="en-US" dirty="0"/>
              <a:t> </a:t>
            </a:r>
            <a:r>
              <a:rPr lang="en-US" dirty="0" err="1"/>
              <a:t>عوارض</a:t>
            </a:r>
            <a:r>
              <a:rPr lang="en-US" dirty="0"/>
              <a:t> </a:t>
            </a:r>
            <a:r>
              <a:rPr lang="en-US" dirty="0" err="1"/>
              <a:t>جانبی</a:t>
            </a:r>
            <a:r>
              <a:rPr lang="en-US" dirty="0"/>
              <a:t> </a:t>
            </a:r>
            <a:r>
              <a:rPr lang="en-US" dirty="0" err="1"/>
              <a:t>است</a:t>
            </a:r>
            <a:r>
              <a:rPr lang="en-US" dirty="0"/>
              <a:t>. </a:t>
            </a:r>
            <a:r>
              <a:rPr lang="en-US" dirty="0" err="1"/>
              <a:t>ماتریس</a:t>
            </a:r>
            <a:r>
              <a:rPr lang="en-US" dirty="0"/>
              <a:t> </a:t>
            </a:r>
            <a:r>
              <a:rPr lang="en-US" dirty="0" err="1"/>
              <a:t>های</a:t>
            </a:r>
            <a:r>
              <a:rPr lang="en-US" dirty="0"/>
              <a:t> </a:t>
            </a:r>
            <a:r>
              <a:rPr lang="en-US" dirty="0" err="1"/>
              <a:t>پارامتر</a:t>
            </a:r>
            <a:r>
              <a:rPr lang="en-US" dirty="0"/>
              <a:t> </a:t>
            </a:r>
            <a:r>
              <a:rPr lang="en-US" dirty="0" err="1"/>
              <a:t>این</a:t>
            </a:r>
            <a:r>
              <a:rPr lang="en-US" dirty="0"/>
              <a:t> </a:t>
            </a:r>
            <a:r>
              <a:rPr lang="en-US" dirty="0" err="1"/>
              <a:t>مدل</a:t>
            </a:r>
            <a:r>
              <a:rPr lang="en-US" dirty="0"/>
              <a:t> </a:t>
            </a:r>
            <a:r>
              <a:rPr lang="en-US" dirty="0" err="1"/>
              <a:t>قابل</a:t>
            </a:r>
            <a:r>
              <a:rPr lang="en-US" dirty="0"/>
              <a:t> </a:t>
            </a:r>
            <a:r>
              <a:rPr lang="en-US" dirty="0" err="1"/>
              <a:t>آموزش</a:t>
            </a:r>
            <a:r>
              <a:rPr lang="en-US" dirty="0"/>
              <a:t> </a:t>
            </a:r>
            <a:r>
              <a:rPr lang="en-US" dirty="0" err="1"/>
              <a:t>انتها</a:t>
            </a:r>
            <a:r>
              <a:rPr lang="en-US" dirty="0"/>
              <a:t> </a:t>
            </a:r>
            <a:r>
              <a:rPr lang="en-US" dirty="0" err="1"/>
              <a:t>به</a:t>
            </a:r>
            <a:r>
              <a:rPr lang="en-US" dirty="0"/>
              <a:t> </a:t>
            </a:r>
            <a:r>
              <a:rPr lang="en-US" dirty="0" err="1"/>
              <a:t>انتها</a:t>
            </a:r>
            <a:r>
              <a:rPr lang="en-US" dirty="0"/>
              <a:t>، </a:t>
            </a:r>
            <a:r>
              <a:rPr lang="en-US" dirty="0" err="1"/>
              <a:t>Multire</a:t>
            </a:r>
            <a:r>
              <a:rPr lang="en-US" dirty="0"/>
              <a:t> </a:t>
            </a:r>
            <a:r>
              <a:rPr lang="en-US" dirty="0" err="1"/>
              <a:t>را</a:t>
            </a:r>
            <a:r>
              <a:rPr lang="en-US" dirty="0"/>
              <a:t> </a:t>
            </a:r>
            <a:r>
              <a:rPr lang="en-US" dirty="0" err="1"/>
              <a:t>فعال</a:t>
            </a:r>
            <a:r>
              <a:rPr lang="en-US" dirty="0"/>
              <a:t> </a:t>
            </a:r>
            <a:r>
              <a:rPr lang="en-US" dirty="0" err="1"/>
              <a:t>می</a:t>
            </a:r>
            <a:r>
              <a:rPr lang="en-US" dirty="0"/>
              <a:t> </a:t>
            </a:r>
            <a:r>
              <a:rPr lang="en-US" dirty="0" err="1"/>
              <a:t>کند</a:t>
            </a:r>
            <a:endParaRPr lang="en-US" dirty="0"/>
          </a:p>
        </p:txBody>
      </p:sp>
    </p:spTree>
    <p:extLst>
      <p:ext uri="{BB962C8B-B14F-4D97-AF65-F5344CB8AC3E}">
        <p14:creationId xmlns:p14="http://schemas.microsoft.com/office/powerpoint/2010/main" val="230036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D22C2-AD5C-5C72-B00A-4751CDE3C966}"/>
              </a:ext>
            </a:extLst>
          </p:cNvPr>
          <p:cNvSpPr txBox="1"/>
          <p:nvPr/>
        </p:nvSpPr>
        <p:spPr>
          <a:xfrm>
            <a:off x="337492" y="3207559"/>
            <a:ext cx="10874477" cy="1477328"/>
          </a:xfrm>
          <a:prstGeom prst="rect">
            <a:avLst/>
          </a:prstGeom>
          <a:noFill/>
        </p:spPr>
        <p:txBody>
          <a:bodyPr wrap="square">
            <a:spAutoFit/>
          </a:bodyPr>
          <a:lstStyle/>
          <a:p>
            <a:pPr algn="r" rtl="1"/>
            <a:r>
              <a:rPr lang="fa-IR" b="0" i="0" dirty="0">
                <a:solidFill>
                  <a:srgbClr val="444444"/>
                </a:solidFill>
                <a:effectLst/>
                <a:latin typeface="MsYekan"/>
              </a:rPr>
              <a:t>در مجموعه آزمایشی، به مشکل پیش‌بینی عوارض جانبی پلی‌دارویی به عنوان یک کار پیش‌بینی پیوند چند رابطه‌ای نزدیک می‌شوند. جفت‌های دارویی مرتبط با هر عارضه جانبی را به مجموعه‌های آموزشی، اعتبارسنجی و آزمایش تقسیم می‌کنند و اعتبار متقاطع منصفانه را تضمین می‌کنند. آنها از مدل </a:t>
            </a:r>
            <a:r>
              <a:rPr lang="en-US" b="0" i="0" dirty="0">
                <a:solidFill>
                  <a:srgbClr val="444444"/>
                </a:solidFill>
                <a:effectLst/>
                <a:latin typeface="MsYekan"/>
              </a:rPr>
              <a:t>Decagon </a:t>
            </a:r>
            <a:r>
              <a:rPr lang="fa-IR" b="0" i="0" dirty="0">
                <a:solidFill>
                  <a:srgbClr val="444444"/>
                </a:solidFill>
                <a:effectLst/>
                <a:latin typeface="MsYekan"/>
              </a:rPr>
              <a:t>برای محاسبه احتمال مرتبط بودن یک جفت دارو با یک عارضه جانبی خاص استفاده می‌کنند و ویژگی‌های اضافی مربوط به عوارض جانبی دارویی را در بر می‌گیرند. عملکرد </a:t>
            </a:r>
            <a:r>
              <a:rPr lang="en-US" b="0" i="0" dirty="0">
                <a:solidFill>
                  <a:srgbClr val="444444"/>
                </a:solidFill>
                <a:effectLst/>
                <a:latin typeface="MsYekan"/>
              </a:rPr>
              <a:t>Decagon </a:t>
            </a:r>
            <a:r>
              <a:rPr lang="fa-IR" b="0" i="0" dirty="0">
                <a:solidFill>
                  <a:srgbClr val="444444"/>
                </a:solidFill>
                <a:effectLst/>
                <a:latin typeface="MsYekan"/>
              </a:rPr>
              <a:t>را با سایر روش‌های پیش‌بینی پیوند چند رابطه‌ای، مانند روش‌های تجزیه تانسور، مقایسه می شود و مزایای رویکرد خود را از نظر دقت پیش‌بینی برجسته می‌کنند</a:t>
            </a:r>
            <a:endParaRPr lang="en-US" dirty="0"/>
          </a:p>
        </p:txBody>
      </p:sp>
      <p:sp>
        <p:nvSpPr>
          <p:cNvPr id="3" name="TextBox 2">
            <a:extLst>
              <a:ext uri="{FF2B5EF4-FFF2-40B4-BE49-F238E27FC236}">
                <a16:creationId xmlns:a16="http://schemas.microsoft.com/office/drawing/2014/main" id="{374FBDB7-A0D9-708B-269D-599D3F47C0F6}"/>
              </a:ext>
            </a:extLst>
          </p:cNvPr>
          <p:cNvSpPr txBox="1"/>
          <p:nvPr/>
        </p:nvSpPr>
        <p:spPr>
          <a:xfrm>
            <a:off x="489893" y="1380157"/>
            <a:ext cx="10722076" cy="1477328"/>
          </a:xfrm>
          <a:prstGeom prst="rect">
            <a:avLst/>
          </a:prstGeom>
          <a:noFill/>
        </p:spPr>
        <p:txBody>
          <a:bodyPr wrap="square">
            <a:spAutoFit/>
          </a:bodyPr>
          <a:lstStyle/>
          <a:p>
            <a:pPr algn="r" rtl="1"/>
            <a:r>
              <a:rPr lang="fa-IR" b="0" i="0" dirty="0">
                <a:solidFill>
                  <a:srgbClr val="444444"/>
                </a:solidFill>
                <a:effectLst/>
                <a:latin typeface="MsYekan"/>
              </a:rPr>
              <a:t>در طول آموزش مدل ده ضلعی، بهینه سازی پارامترهای مدل با استفاده از تابع تلفات متقاطع آنتروپی انجام می شود. این تابع از دست دادن مدل را تشویق می کند تا احتمالات بالاتری را به لبه های مشاهده شده بین گره های دارویی نسبت به غیر یال های تصادفی اختصاص دهد. نمونه‌گیری منفی برای تخمین مدل استفاده می‌شود، که در آن نمونه‌های منفی تصادفی با جایگزینی یکی از گره‌های دارویی در یک مثال مثبت با یک گره تصادفی انتخاب شده تولید می‌شوند. تابع ضرر نهایی تمام لبه‌های نمودار را در نظر می‌گیرد و تحقیقات اخیر نشان داده است که یادگیری سرتاسری می‌تواند مدل‌سازی داده‌های ساختاریافته گراف را تا حد زیادی بهبود بخشد</a:t>
            </a:r>
            <a:endParaRPr lang="en-US" dirty="0"/>
          </a:p>
        </p:txBody>
      </p:sp>
    </p:spTree>
    <p:extLst>
      <p:ext uri="{BB962C8B-B14F-4D97-AF65-F5344CB8AC3E}">
        <p14:creationId xmlns:p14="http://schemas.microsoft.com/office/powerpoint/2010/main" val="2665104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841</TotalTime>
  <Words>2265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Helvetica Neue</vt:lpstr>
      <vt:lpstr>inherit</vt:lpstr>
      <vt:lpstr>MsYekan</vt:lpstr>
      <vt:lpstr>Organic</vt:lpstr>
      <vt:lpstr>عنوان مقاله:عوارض جانبی پلی دارو سازی با شبکه های کانولوشن گراف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zahra haghshenas</dc:creator>
  <cp:lastModifiedBy>zahra haghshenas</cp:lastModifiedBy>
  <cp:revision>5</cp:revision>
  <dcterms:created xsi:type="dcterms:W3CDTF">2023-07-01T05:01:01Z</dcterms:created>
  <dcterms:modified xsi:type="dcterms:W3CDTF">2023-07-06T16:02:39Z</dcterms:modified>
</cp:coreProperties>
</file>