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57" r:id="rId2"/>
    <p:sldId id="258" r:id="rId3"/>
    <p:sldId id="256" r:id="rId4"/>
    <p:sldId id="274" r:id="rId5"/>
    <p:sldId id="259" r:id="rId6"/>
    <p:sldId id="276" r:id="rId7"/>
    <p:sldId id="284" r:id="rId8"/>
    <p:sldId id="283" r:id="rId9"/>
    <p:sldId id="289" r:id="rId10"/>
    <p:sldId id="290" r:id="rId11"/>
    <p:sldId id="291" r:id="rId12"/>
    <p:sldId id="261" r:id="rId13"/>
    <p:sldId id="262" r:id="rId14"/>
    <p:sldId id="279" r:id="rId15"/>
    <p:sldId id="264" r:id="rId16"/>
    <p:sldId id="280" r:id="rId17"/>
    <p:sldId id="265" r:id="rId18"/>
    <p:sldId id="281" r:id="rId19"/>
    <p:sldId id="282" r:id="rId20"/>
    <p:sldId id="286"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1" autoAdjust="0"/>
  </p:normalViewPr>
  <p:slideViewPr>
    <p:cSldViewPr snapToGrid="0">
      <p:cViewPr>
        <p:scale>
          <a:sx n="75" d="100"/>
          <a:sy n="75" d="100"/>
        </p:scale>
        <p:origin x="902" y="2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8E779-8916-471A-BAAB-42EDDBDF3CA1}" type="datetimeFigureOut">
              <a:rPr lang="en-GB" smtClean="0"/>
              <a:t>13/05/2023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A4BF8-13B0-48A4-8576-C974F3ED652C}" type="slidenum">
              <a:rPr lang="en-GB" smtClean="0"/>
              <a:t>‹#›</a:t>
            </a:fld>
            <a:endParaRPr lang="en-GB"/>
          </a:p>
        </p:txBody>
      </p:sp>
    </p:spTree>
    <p:extLst>
      <p:ext uri="{BB962C8B-B14F-4D97-AF65-F5344CB8AC3E}">
        <p14:creationId xmlns:p14="http://schemas.microsoft.com/office/powerpoint/2010/main" val="227594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Tejashri</a:t>
            </a:r>
            <a:endParaRPr lang="en-GB" dirty="0"/>
          </a:p>
        </p:txBody>
      </p:sp>
      <p:sp>
        <p:nvSpPr>
          <p:cNvPr id="4" name="Slide Number Placeholder 3"/>
          <p:cNvSpPr>
            <a:spLocks noGrp="1"/>
          </p:cNvSpPr>
          <p:nvPr>
            <p:ph type="sldNum" sz="quarter" idx="5"/>
          </p:nvPr>
        </p:nvSpPr>
        <p:spPr/>
        <p:txBody>
          <a:bodyPr/>
          <a:lstStyle/>
          <a:p>
            <a:fld id="{5D3A4BF8-13B0-48A4-8576-C974F3ED652C}" type="slidenum">
              <a:rPr lang="en-GB" smtClean="0"/>
              <a:t>5</a:t>
            </a:fld>
            <a:endParaRPr lang="en-GB"/>
          </a:p>
        </p:txBody>
      </p:sp>
    </p:spTree>
    <p:extLst>
      <p:ext uri="{BB962C8B-B14F-4D97-AF65-F5344CB8AC3E}">
        <p14:creationId xmlns:p14="http://schemas.microsoft.com/office/powerpoint/2010/main" val="361985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Zahra</a:t>
            </a:r>
            <a:endParaRPr lang="en-GB" dirty="0"/>
          </a:p>
        </p:txBody>
      </p:sp>
      <p:sp>
        <p:nvSpPr>
          <p:cNvPr id="4" name="Slide Number Placeholder 3"/>
          <p:cNvSpPr>
            <a:spLocks noGrp="1"/>
          </p:cNvSpPr>
          <p:nvPr>
            <p:ph type="sldNum" sz="quarter" idx="5"/>
          </p:nvPr>
        </p:nvSpPr>
        <p:spPr/>
        <p:txBody>
          <a:bodyPr/>
          <a:lstStyle/>
          <a:p>
            <a:fld id="{5D3A4BF8-13B0-48A4-8576-C974F3ED652C}" type="slidenum">
              <a:rPr lang="en-GB" smtClean="0"/>
              <a:t>12</a:t>
            </a:fld>
            <a:endParaRPr lang="en-GB"/>
          </a:p>
        </p:txBody>
      </p:sp>
    </p:spTree>
    <p:extLst>
      <p:ext uri="{BB962C8B-B14F-4D97-AF65-F5344CB8AC3E}">
        <p14:creationId xmlns:p14="http://schemas.microsoft.com/office/powerpoint/2010/main" val="311437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Rajesh</a:t>
            </a:r>
            <a:endParaRPr lang="en-GB" dirty="0"/>
          </a:p>
        </p:txBody>
      </p:sp>
      <p:sp>
        <p:nvSpPr>
          <p:cNvPr id="4" name="Slide Number Placeholder 3"/>
          <p:cNvSpPr>
            <a:spLocks noGrp="1"/>
          </p:cNvSpPr>
          <p:nvPr>
            <p:ph type="sldNum" sz="quarter" idx="5"/>
          </p:nvPr>
        </p:nvSpPr>
        <p:spPr/>
        <p:txBody>
          <a:bodyPr/>
          <a:lstStyle/>
          <a:p>
            <a:fld id="{5D3A4BF8-13B0-48A4-8576-C974F3ED652C}" type="slidenum">
              <a:rPr lang="en-GB" smtClean="0"/>
              <a:t>13</a:t>
            </a:fld>
            <a:endParaRPr lang="en-GB"/>
          </a:p>
        </p:txBody>
      </p:sp>
    </p:spTree>
    <p:extLst>
      <p:ext uri="{BB962C8B-B14F-4D97-AF65-F5344CB8AC3E}">
        <p14:creationId xmlns:p14="http://schemas.microsoft.com/office/powerpoint/2010/main" val="562183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D3A4BF8-13B0-48A4-8576-C974F3ED652C}" type="slidenum">
              <a:rPr lang="en-GB" smtClean="0"/>
              <a:t>14</a:t>
            </a:fld>
            <a:endParaRPr lang="en-GB"/>
          </a:p>
        </p:txBody>
      </p:sp>
    </p:spTree>
    <p:extLst>
      <p:ext uri="{BB962C8B-B14F-4D97-AF65-F5344CB8AC3E}">
        <p14:creationId xmlns:p14="http://schemas.microsoft.com/office/powerpoint/2010/main" val="2326087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Monica</a:t>
            </a:r>
            <a:endParaRPr lang="en-GB" dirty="0"/>
          </a:p>
        </p:txBody>
      </p:sp>
      <p:sp>
        <p:nvSpPr>
          <p:cNvPr id="4" name="Slide Number Placeholder 3"/>
          <p:cNvSpPr>
            <a:spLocks noGrp="1"/>
          </p:cNvSpPr>
          <p:nvPr>
            <p:ph type="sldNum" sz="quarter" idx="5"/>
          </p:nvPr>
        </p:nvSpPr>
        <p:spPr/>
        <p:txBody>
          <a:bodyPr/>
          <a:lstStyle/>
          <a:p>
            <a:fld id="{5D3A4BF8-13B0-48A4-8576-C974F3ED652C}" type="slidenum">
              <a:rPr lang="en-GB" smtClean="0"/>
              <a:t>15</a:t>
            </a:fld>
            <a:endParaRPr lang="en-GB"/>
          </a:p>
        </p:txBody>
      </p:sp>
    </p:spTree>
    <p:extLst>
      <p:ext uri="{BB962C8B-B14F-4D97-AF65-F5344CB8AC3E}">
        <p14:creationId xmlns:p14="http://schemas.microsoft.com/office/powerpoint/2010/main" val="240504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Samruddhi</a:t>
            </a:r>
            <a:endParaRPr lang="en-GB" dirty="0"/>
          </a:p>
        </p:txBody>
      </p:sp>
      <p:sp>
        <p:nvSpPr>
          <p:cNvPr id="4" name="Slide Number Placeholder 3"/>
          <p:cNvSpPr>
            <a:spLocks noGrp="1"/>
          </p:cNvSpPr>
          <p:nvPr>
            <p:ph type="sldNum" sz="quarter" idx="5"/>
          </p:nvPr>
        </p:nvSpPr>
        <p:spPr/>
        <p:txBody>
          <a:bodyPr/>
          <a:lstStyle/>
          <a:p>
            <a:fld id="{5D3A4BF8-13B0-48A4-8576-C974F3ED652C}" type="slidenum">
              <a:rPr lang="en-GB" smtClean="0"/>
              <a:t>17</a:t>
            </a:fld>
            <a:endParaRPr lang="en-GB"/>
          </a:p>
        </p:txBody>
      </p:sp>
    </p:spTree>
    <p:extLst>
      <p:ext uri="{BB962C8B-B14F-4D97-AF65-F5344CB8AC3E}">
        <p14:creationId xmlns:p14="http://schemas.microsoft.com/office/powerpoint/2010/main" val="3990548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Tejashri</a:t>
            </a:r>
            <a:endParaRPr lang="en-GB" dirty="0"/>
          </a:p>
        </p:txBody>
      </p:sp>
      <p:sp>
        <p:nvSpPr>
          <p:cNvPr id="4" name="Slide Number Placeholder 3"/>
          <p:cNvSpPr>
            <a:spLocks noGrp="1"/>
          </p:cNvSpPr>
          <p:nvPr>
            <p:ph type="sldNum" sz="quarter" idx="5"/>
          </p:nvPr>
        </p:nvSpPr>
        <p:spPr/>
        <p:txBody>
          <a:bodyPr/>
          <a:lstStyle/>
          <a:p>
            <a:fld id="{5D3A4BF8-13B0-48A4-8576-C974F3ED652C}" type="slidenum">
              <a:rPr lang="en-GB" smtClean="0"/>
              <a:t>20</a:t>
            </a:fld>
            <a:endParaRPr lang="en-GB"/>
          </a:p>
        </p:txBody>
      </p:sp>
    </p:spTree>
    <p:extLst>
      <p:ext uri="{BB962C8B-B14F-4D97-AF65-F5344CB8AC3E}">
        <p14:creationId xmlns:p14="http://schemas.microsoft.com/office/powerpoint/2010/main" val="412582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71FB-990C-C746-EB98-89BC1DFB13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F2BC7D-F383-5B6A-87C0-57ABA3C3F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CEDA1B-2885-1421-3842-EEE9799B1411}"/>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5" name="Footer Placeholder 4">
            <a:extLst>
              <a:ext uri="{FF2B5EF4-FFF2-40B4-BE49-F238E27FC236}">
                <a16:creationId xmlns:a16="http://schemas.microsoft.com/office/drawing/2014/main" id="{94059F1A-CD73-BA1F-EA4F-09F5385CF5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15206-E061-0D15-4697-B3B604A20C7F}"/>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392706111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7E14-2A3D-6F82-427C-29DF556CA72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7A942E-0296-225E-9103-03F6499377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43FF0D-4907-92D5-DBA0-541CDD8DD82E}"/>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5" name="Footer Placeholder 4">
            <a:extLst>
              <a:ext uri="{FF2B5EF4-FFF2-40B4-BE49-F238E27FC236}">
                <a16:creationId xmlns:a16="http://schemas.microsoft.com/office/drawing/2014/main" id="{989C486D-5C7E-CE76-4813-D84E1B4D66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6F21F2-4A3E-1D1E-3D10-214D4E6F1ED4}"/>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384182580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8DB93-6E8D-B6D6-42F5-3096215F8A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A78F7D-AEBE-232E-63DA-CDB6FA8D0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F81011-F1AE-8F9A-543A-6EAC2FAEE5F5}"/>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5" name="Footer Placeholder 4">
            <a:extLst>
              <a:ext uri="{FF2B5EF4-FFF2-40B4-BE49-F238E27FC236}">
                <a16:creationId xmlns:a16="http://schemas.microsoft.com/office/drawing/2014/main" id="{36663C49-8358-65B6-F82F-5040D1B4F9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97790-54D8-4527-5A23-0A35C98AE269}"/>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8258513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E5C9-AEC3-DC26-6ED8-6CA598040A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19F362-D634-3942-4AEE-9A3E17D1E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80C699-95F9-2A8D-9CCC-6A2D0495E0EB}"/>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5" name="Footer Placeholder 4">
            <a:extLst>
              <a:ext uri="{FF2B5EF4-FFF2-40B4-BE49-F238E27FC236}">
                <a16:creationId xmlns:a16="http://schemas.microsoft.com/office/drawing/2014/main" id="{67973D95-52F3-4668-E18B-8CCD055CDC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1AB780-7E88-ECA8-8EE5-421978B7D44D}"/>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115994276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E277-CE21-F61D-5DED-02A657B95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825FF5-1ACA-5378-EE31-F78244C0CB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9447DA-2F07-3435-68D8-5D3B1CD4F514}"/>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5" name="Footer Placeholder 4">
            <a:extLst>
              <a:ext uri="{FF2B5EF4-FFF2-40B4-BE49-F238E27FC236}">
                <a16:creationId xmlns:a16="http://schemas.microsoft.com/office/drawing/2014/main" id="{28BD3F5B-40ED-4B35-866B-1E4D44589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AF3C46-FC73-EAD2-3050-ED1AD1CE3132}"/>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118229087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712D-4BFA-C95D-B9C6-602D44B6D7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357AFE-063F-F10A-44FE-E31D8BB97F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CBD3F6-090D-00B2-CB79-90F27E8ED1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F416C3-251A-0683-8935-7B055F68957B}"/>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6" name="Footer Placeholder 5">
            <a:extLst>
              <a:ext uri="{FF2B5EF4-FFF2-40B4-BE49-F238E27FC236}">
                <a16:creationId xmlns:a16="http://schemas.microsoft.com/office/drawing/2014/main" id="{CD648257-AA5F-E1E5-E433-48995564DC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672587-DE27-B34E-1282-190999834199}"/>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118684448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41B9-EB22-A89A-3CF0-99090AE5EB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87CA16-A655-1EAC-4B3B-C561469FC3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8E70E-A89F-A521-3AAF-35303C8017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F8DFA4-1817-16C9-BE5C-0958D32DE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E34BF-92E2-838E-3F9D-77F1B12197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2ED10D-90EC-E416-D664-F876EE2B722B}"/>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8" name="Footer Placeholder 7">
            <a:extLst>
              <a:ext uri="{FF2B5EF4-FFF2-40B4-BE49-F238E27FC236}">
                <a16:creationId xmlns:a16="http://schemas.microsoft.com/office/drawing/2014/main" id="{79B76DE0-2ACB-87B2-3A4A-67F473FEC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B80DA0-8476-6C0D-9B3B-5C5686A64588}"/>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279682991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A659-DE80-6679-E846-8E08A59852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C82D477-BE0D-55EC-D54C-927F65E56B82}"/>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4" name="Footer Placeholder 3">
            <a:extLst>
              <a:ext uri="{FF2B5EF4-FFF2-40B4-BE49-F238E27FC236}">
                <a16:creationId xmlns:a16="http://schemas.microsoft.com/office/drawing/2014/main" id="{A3FE11C2-D072-CBC5-79E8-3CBFC2C11FA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CEB270-38D6-3D72-5858-C414E2A6D341}"/>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67442709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977A5-7B57-C469-FD42-2DC20128461D}"/>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3" name="Footer Placeholder 2">
            <a:extLst>
              <a:ext uri="{FF2B5EF4-FFF2-40B4-BE49-F238E27FC236}">
                <a16:creationId xmlns:a16="http://schemas.microsoft.com/office/drawing/2014/main" id="{F4512285-CE3F-A2D5-0AE9-39431FD2073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AE68223-90B5-A831-A8D5-10CFA48F0FA9}"/>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49257565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EC51-08A4-847D-1794-B2932DA4B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D0B5C1-B062-5326-551B-EDD90270C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17350B-6D87-4DEF-261A-B11676469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EEDF8-99D9-8F0C-E164-1CD6B289D085}"/>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6" name="Footer Placeholder 5">
            <a:extLst>
              <a:ext uri="{FF2B5EF4-FFF2-40B4-BE49-F238E27FC236}">
                <a16:creationId xmlns:a16="http://schemas.microsoft.com/office/drawing/2014/main" id="{F0391042-E182-28B2-120F-82BAD8EE1C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1B5400-B5DC-B063-C68A-94D037949BCC}"/>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408900597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2A92-AB74-E53E-6CDD-FD506ED38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E908935-F949-0EA6-0A0D-7FE236517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40E468E-A920-37BD-3ED6-E020EBFC9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E0C63-1676-1E37-AE6F-656F4120693A}"/>
              </a:ext>
            </a:extLst>
          </p:cNvPr>
          <p:cNvSpPr>
            <a:spLocks noGrp="1"/>
          </p:cNvSpPr>
          <p:nvPr>
            <p:ph type="dt" sz="half" idx="10"/>
          </p:nvPr>
        </p:nvSpPr>
        <p:spPr/>
        <p:txBody>
          <a:bodyPr/>
          <a:lstStyle/>
          <a:p>
            <a:fld id="{C426AA5B-A7A8-4F8A-8043-FE2978257AAD}" type="datetimeFigureOut">
              <a:rPr lang="en-GB" smtClean="0"/>
              <a:t>13/05/2023</a:t>
            </a:fld>
            <a:endParaRPr lang="en-GB"/>
          </a:p>
        </p:txBody>
      </p:sp>
      <p:sp>
        <p:nvSpPr>
          <p:cNvPr id="6" name="Footer Placeholder 5">
            <a:extLst>
              <a:ext uri="{FF2B5EF4-FFF2-40B4-BE49-F238E27FC236}">
                <a16:creationId xmlns:a16="http://schemas.microsoft.com/office/drawing/2014/main" id="{9B0FCEC8-293D-2A14-ACAB-3381D7A3DD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7C027-9DBA-73A6-12DC-C0109C941923}"/>
              </a:ext>
            </a:extLst>
          </p:cNvPr>
          <p:cNvSpPr>
            <a:spLocks noGrp="1"/>
          </p:cNvSpPr>
          <p:nvPr>
            <p:ph type="sldNum" sz="quarter" idx="12"/>
          </p:nvPr>
        </p:nvSpPr>
        <p:spPr/>
        <p:txBody>
          <a:bodyPr/>
          <a:lstStyle/>
          <a:p>
            <a:fld id="{93BF635A-D090-4271-B9CD-F82CC1BC67AA}" type="slidenum">
              <a:rPr lang="en-GB" smtClean="0"/>
              <a:t>‹#›</a:t>
            </a:fld>
            <a:endParaRPr lang="en-GB"/>
          </a:p>
        </p:txBody>
      </p:sp>
    </p:spTree>
    <p:extLst>
      <p:ext uri="{BB962C8B-B14F-4D97-AF65-F5344CB8AC3E}">
        <p14:creationId xmlns:p14="http://schemas.microsoft.com/office/powerpoint/2010/main" val="5175913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alpha val="17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FEC6A-C7CA-E4BB-190A-E47C4241D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0E6033-26CA-1216-DC31-01AF6BF47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3B7DFA-9FA7-09E4-9FF5-AB1C3E2E3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6AA5B-A7A8-4F8A-8043-FE2978257AAD}" type="datetimeFigureOut">
              <a:rPr lang="en-GB" smtClean="0"/>
              <a:t>13/05/2023</a:t>
            </a:fld>
            <a:endParaRPr lang="en-GB"/>
          </a:p>
        </p:txBody>
      </p:sp>
      <p:sp>
        <p:nvSpPr>
          <p:cNvPr id="5" name="Footer Placeholder 4">
            <a:extLst>
              <a:ext uri="{FF2B5EF4-FFF2-40B4-BE49-F238E27FC236}">
                <a16:creationId xmlns:a16="http://schemas.microsoft.com/office/drawing/2014/main" id="{877CE337-013B-2C2E-556C-37D0C58C3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139AC72-63F4-D86F-20AB-7711F6DFF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F635A-D090-4271-B9CD-F82CC1BC67AA}" type="slidenum">
              <a:rPr lang="en-GB" smtClean="0"/>
              <a:t>‹#›</a:t>
            </a:fld>
            <a:endParaRPr lang="en-GB"/>
          </a:p>
        </p:txBody>
      </p:sp>
    </p:spTree>
    <p:extLst>
      <p:ext uri="{BB962C8B-B14F-4D97-AF65-F5344CB8AC3E}">
        <p14:creationId xmlns:p14="http://schemas.microsoft.com/office/powerpoint/2010/main" val="118902590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45F2-9498-9B78-D632-0DDA9E3FECD9}"/>
              </a:ext>
            </a:extLst>
          </p:cNvPr>
          <p:cNvSpPr>
            <a:spLocks noGrp="1"/>
          </p:cNvSpPr>
          <p:nvPr>
            <p:ph type="ctrTitle"/>
          </p:nvPr>
        </p:nvSpPr>
        <p:spPr>
          <a:xfrm>
            <a:off x="540026" y="1585291"/>
            <a:ext cx="11111947" cy="3687417"/>
          </a:xfrm>
        </p:spPr>
        <p:txBody>
          <a:bodyPr>
            <a:noAutofit/>
          </a:bodyPr>
          <a:lstStyle/>
          <a:p>
            <a:r>
              <a:rPr lang="en-US" sz="6600" b="1" u="sng" dirty="0">
                <a:solidFill>
                  <a:schemeClr val="accent1">
                    <a:lumMod val="50000"/>
                  </a:schemeClr>
                </a:solidFill>
                <a:effectLst>
                  <a:outerShdw blurRad="38100" dist="38100" dir="2700000" algn="tl">
                    <a:srgbClr val="000000">
                      <a:alpha val="43137"/>
                    </a:srgbClr>
                  </a:outerShdw>
                </a:effectLst>
              </a:rPr>
              <a:t>STATISTICAL ANALYSIS OF WATER QUALITY USING PREDICTIVE MODELING AND MACHINE LEARNING TECHNIQUES</a:t>
            </a:r>
            <a:endParaRPr lang="en-GB" sz="6600" b="1" u="sng" dirty="0">
              <a:solidFill>
                <a:schemeClr val="accent1">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877F73C6-0607-C50B-EDFB-4BC0D0D9523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Tree>
    <p:extLst>
      <p:ext uri="{BB962C8B-B14F-4D97-AF65-F5344CB8AC3E}">
        <p14:creationId xmlns:p14="http://schemas.microsoft.com/office/powerpoint/2010/main" val="21277769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pic>
        <p:nvPicPr>
          <p:cNvPr id="4" name="Picture 3">
            <a:hlinkClick r:id="" action="ppaction://hlinkshowjump?jump=lastslideviewed"/>
            <a:extLst>
              <a:ext uri="{FF2B5EF4-FFF2-40B4-BE49-F238E27FC236}">
                <a16:creationId xmlns:a16="http://schemas.microsoft.com/office/drawing/2014/main" id="{D4C2A849-9F26-F6CE-7BA9-D5D3A27B96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14528" y="838201"/>
            <a:ext cx="7762943" cy="4452256"/>
          </a:xfrm>
          <a:prstGeom prst="rect">
            <a:avLst/>
          </a:prstGeom>
        </p:spPr>
      </p:pic>
      <p:sp>
        <p:nvSpPr>
          <p:cNvPr id="2" name="TextBox 1">
            <a:extLst>
              <a:ext uri="{FF2B5EF4-FFF2-40B4-BE49-F238E27FC236}">
                <a16:creationId xmlns:a16="http://schemas.microsoft.com/office/drawing/2014/main" id="{9D04430C-67A7-44F2-5F9B-4DDCA15C40DB}"/>
              </a:ext>
            </a:extLst>
          </p:cNvPr>
          <p:cNvSpPr txBox="1"/>
          <p:nvPr/>
        </p:nvSpPr>
        <p:spPr>
          <a:xfrm>
            <a:off x="1001486" y="315686"/>
            <a:ext cx="7620000" cy="400110"/>
          </a:xfrm>
          <a:prstGeom prst="rect">
            <a:avLst/>
          </a:prstGeom>
          <a:noFill/>
        </p:spPr>
        <p:txBody>
          <a:bodyPr wrap="square" rtlCol="0">
            <a:spAutoFit/>
          </a:bodyPr>
          <a:lstStyle/>
          <a:p>
            <a:r>
              <a:rPr lang="en-US" sz="2000" b="1" dirty="0">
                <a:solidFill>
                  <a:schemeClr val="accent1">
                    <a:lumMod val="75000"/>
                  </a:schemeClr>
                </a:solidFill>
              </a:rPr>
              <a:t>GRAPHICAL REPRESENTATION OF PARAMETERS USING HISTOGRAM </a:t>
            </a:r>
          </a:p>
        </p:txBody>
      </p:sp>
      <p:sp>
        <p:nvSpPr>
          <p:cNvPr id="5" name="TextBox 4">
            <a:extLst>
              <a:ext uri="{FF2B5EF4-FFF2-40B4-BE49-F238E27FC236}">
                <a16:creationId xmlns:a16="http://schemas.microsoft.com/office/drawing/2014/main" id="{3338EC5D-3729-8CF8-D090-8DE118C816B3}"/>
              </a:ext>
            </a:extLst>
          </p:cNvPr>
          <p:cNvSpPr txBox="1"/>
          <p:nvPr/>
        </p:nvSpPr>
        <p:spPr>
          <a:xfrm>
            <a:off x="1001486" y="5764696"/>
            <a:ext cx="9633857" cy="369332"/>
          </a:xfrm>
          <a:prstGeom prst="rect">
            <a:avLst/>
          </a:prstGeom>
          <a:noFill/>
        </p:spPr>
        <p:txBody>
          <a:bodyPr wrap="square" rtlCol="0">
            <a:spAutoFit/>
          </a:bodyPr>
          <a:lstStyle/>
          <a:p>
            <a:r>
              <a:rPr lang="en-US" b="1" dirty="0"/>
              <a:t>CONCLUSION: </a:t>
            </a:r>
            <a:r>
              <a:rPr lang="en-US" dirty="0"/>
              <a:t>Data does not follow normal distribution.by Shapiro-wilk test also it was confirmed.</a:t>
            </a:r>
          </a:p>
        </p:txBody>
      </p:sp>
    </p:spTree>
    <p:extLst>
      <p:ext uri="{BB962C8B-B14F-4D97-AF65-F5344CB8AC3E}">
        <p14:creationId xmlns:p14="http://schemas.microsoft.com/office/powerpoint/2010/main" val="38537075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pic>
        <p:nvPicPr>
          <p:cNvPr id="4" name="Picture 3">
            <a:hlinkClick r:id="" action="ppaction://hlinkshowjump?jump=lastslideviewed"/>
            <a:extLst>
              <a:ext uri="{FF2B5EF4-FFF2-40B4-BE49-F238E27FC236}">
                <a16:creationId xmlns:a16="http://schemas.microsoft.com/office/drawing/2014/main" id="{D4C2A849-9F26-F6CE-7BA9-D5D3A27B96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86743" y="1687286"/>
            <a:ext cx="6792328" cy="4767943"/>
          </a:xfrm>
          <a:prstGeom prst="rect">
            <a:avLst/>
          </a:prstGeom>
        </p:spPr>
      </p:pic>
      <p:sp>
        <p:nvSpPr>
          <p:cNvPr id="2" name="TextBox 1">
            <a:extLst>
              <a:ext uri="{FF2B5EF4-FFF2-40B4-BE49-F238E27FC236}">
                <a16:creationId xmlns:a16="http://schemas.microsoft.com/office/drawing/2014/main" id="{9BC3EDA9-B67F-24A8-DA7F-CBC0312B19AC}"/>
              </a:ext>
            </a:extLst>
          </p:cNvPr>
          <p:cNvSpPr txBox="1"/>
          <p:nvPr/>
        </p:nvSpPr>
        <p:spPr>
          <a:xfrm>
            <a:off x="957943" y="435429"/>
            <a:ext cx="9775371" cy="830997"/>
          </a:xfrm>
          <a:prstGeom prst="rect">
            <a:avLst/>
          </a:prstGeom>
          <a:noFill/>
        </p:spPr>
        <p:txBody>
          <a:bodyPr wrap="square" rtlCol="0">
            <a:spAutoFit/>
          </a:bodyPr>
          <a:lstStyle/>
          <a:p>
            <a:r>
              <a:rPr lang="en-US" sz="2400" b="1" dirty="0">
                <a:solidFill>
                  <a:schemeClr val="accent1">
                    <a:lumMod val="75000"/>
                  </a:schemeClr>
                </a:solidFill>
              </a:rPr>
              <a:t>GRAPHICAL REPRESENTATION OF RELATIONSHIP BETWEEN THE PARAMETERS USING PAIRPLOTS:</a:t>
            </a:r>
          </a:p>
        </p:txBody>
      </p:sp>
    </p:spTree>
    <p:extLst>
      <p:ext uri="{BB962C8B-B14F-4D97-AF65-F5344CB8AC3E}">
        <p14:creationId xmlns:p14="http://schemas.microsoft.com/office/powerpoint/2010/main" val="410697797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62D672-12E0-0183-0B33-4225AA95A0DE}"/>
              </a:ext>
            </a:extLst>
          </p:cNvPr>
          <p:cNvSpPr/>
          <p:nvPr/>
        </p:nvSpPr>
        <p:spPr>
          <a:xfrm>
            <a:off x="705678" y="884583"/>
            <a:ext cx="3672000"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10" name="TextBox 9">
            <a:extLst>
              <a:ext uri="{FF2B5EF4-FFF2-40B4-BE49-F238E27FC236}">
                <a16:creationId xmlns:a16="http://schemas.microsoft.com/office/drawing/2014/main" id="{D5FE6E22-E78D-FD78-A78C-B83FC011244F}"/>
              </a:ext>
            </a:extLst>
          </p:cNvPr>
          <p:cNvSpPr txBox="1"/>
          <p:nvPr/>
        </p:nvSpPr>
        <p:spPr>
          <a:xfrm>
            <a:off x="705678" y="337930"/>
            <a:ext cx="3776870" cy="584775"/>
          </a:xfrm>
          <a:prstGeom prst="rect">
            <a:avLst/>
          </a:prstGeom>
          <a:noFill/>
        </p:spPr>
        <p:txBody>
          <a:bodyPr wrap="square" rtlCol="0">
            <a:spAutoFit/>
          </a:bodyPr>
          <a:lstStyle/>
          <a:p>
            <a:r>
              <a:rPr lang="en-US" sz="3200" b="1" dirty="0">
                <a:solidFill>
                  <a:schemeClr val="accent1">
                    <a:lumMod val="75000"/>
                  </a:schemeClr>
                </a:solidFill>
              </a:rPr>
              <a:t>MACHINE LEARNING</a:t>
            </a:r>
            <a:endParaRPr lang="en-GB" b="1" dirty="0">
              <a:solidFill>
                <a:schemeClr val="accent1">
                  <a:lumMod val="75000"/>
                </a:schemeClr>
              </a:solidFill>
            </a:endParaRPr>
          </a:p>
        </p:txBody>
      </p:sp>
      <p:sp>
        <p:nvSpPr>
          <p:cNvPr id="2" name="TextBox 1">
            <a:extLst>
              <a:ext uri="{FF2B5EF4-FFF2-40B4-BE49-F238E27FC236}">
                <a16:creationId xmlns:a16="http://schemas.microsoft.com/office/drawing/2014/main" id="{EFCF95C2-1FBF-456A-8F8E-8F7ACB9E81CB}"/>
              </a:ext>
            </a:extLst>
          </p:cNvPr>
          <p:cNvSpPr txBox="1"/>
          <p:nvPr/>
        </p:nvSpPr>
        <p:spPr>
          <a:xfrm>
            <a:off x="705678" y="1252331"/>
            <a:ext cx="10267122" cy="4734629"/>
          </a:xfrm>
          <a:prstGeom prst="rect">
            <a:avLst/>
          </a:prstGeom>
          <a:noFill/>
        </p:spPr>
        <p:txBody>
          <a:bodyPr wrap="square" rtlCol="0">
            <a:spAutoFit/>
          </a:bodyPr>
          <a:lstStyle/>
          <a:p>
            <a:pPr marL="228600" indent="-228600">
              <a:spcBef>
                <a:spcPts val="1000"/>
              </a:spcBef>
              <a:buFont typeface="Arial" panose="020B0604020202020204" pitchFamily="34" charset="0"/>
              <a:buChar char="•"/>
            </a:pPr>
            <a:r>
              <a:rPr lang="en-US" sz="2000" dirty="0">
                <a:solidFill>
                  <a:schemeClr val="accent1">
                    <a:lumMod val="50000"/>
                  </a:schemeClr>
                </a:solidFill>
              </a:rPr>
              <a:t>Machine Learning (ML) is basically the study of computer algorithms that can improve automatically through experience and by the use of past data.</a:t>
            </a:r>
          </a:p>
          <a:p>
            <a:pPr marL="228600" indent="-228600">
              <a:spcBef>
                <a:spcPts val="1000"/>
              </a:spcBef>
              <a:buFont typeface="Arial" panose="020B0604020202020204" pitchFamily="34" charset="0"/>
              <a:buChar char="•"/>
            </a:pPr>
            <a:r>
              <a:rPr lang="en-US" sz="2000" dirty="0">
                <a:solidFill>
                  <a:schemeClr val="accent1">
                    <a:lumMod val="50000"/>
                  </a:schemeClr>
                </a:solidFill>
              </a:rPr>
              <a:t>This includes: • Outlier detection • Missing value imputation • Data sampling • Data scaling • Variable encoding</a:t>
            </a:r>
          </a:p>
          <a:p>
            <a:pPr marL="228600" indent="-228600">
              <a:spcBef>
                <a:spcPts val="1000"/>
              </a:spcBef>
              <a:buFont typeface="Arial" panose="020B0604020202020204" pitchFamily="34" charset="0"/>
              <a:buChar char="•"/>
            </a:pPr>
            <a:r>
              <a:rPr lang="en-US" sz="2000" dirty="0">
                <a:solidFill>
                  <a:schemeClr val="accent1">
                    <a:lumMod val="50000"/>
                  </a:schemeClr>
                </a:solidFill>
              </a:rPr>
              <a:t>The response variable of our data was in the form of classification type. So, we classify our data in two groups namely potable water or non-potable water as like a binary variable. Potable water = 1 Non-Potable water = 0</a:t>
            </a:r>
          </a:p>
          <a:p>
            <a:pPr marL="228600" indent="-228600">
              <a:spcBef>
                <a:spcPts val="1000"/>
              </a:spcBef>
              <a:buFont typeface="Arial" panose="020B0604020202020204" pitchFamily="34" charset="0"/>
              <a:buChar char="•"/>
            </a:pPr>
            <a:r>
              <a:rPr lang="en-US" sz="2000" dirty="0">
                <a:solidFill>
                  <a:schemeClr val="accent1">
                    <a:lumMod val="50000"/>
                  </a:schemeClr>
                </a:solidFill>
              </a:rPr>
              <a:t>There are several classification models that are used in machine learning. Out of that we used three methods : 1. Logistic Regression 2. K-Nearest Neighbors 3. Decision Tree.</a:t>
            </a:r>
          </a:p>
          <a:p>
            <a:pPr marL="228600" indent="-228600">
              <a:spcBef>
                <a:spcPts val="1000"/>
              </a:spcBef>
              <a:buFont typeface="Arial" panose="020B0604020202020204" pitchFamily="34" charset="0"/>
              <a:buChar char="•"/>
            </a:pPr>
            <a:r>
              <a:rPr lang="en-US" sz="2000" dirty="0">
                <a:solidFill>
                  <a:schemeClr val="accent1">
                    <a:lumMod val="50000"/>
                  </a:schemeClr>
                </a:solidFill>
              </a:rPr>
              <a:t>To head start the ML process, the cleaning of data is must.</a:t>
            </a:r>
          </a:p>
          <a:p>
            <a:pPr marL="228600" indent="-228600">
              <a:spcBef>
                <a:spcPts val="1000"/>
              </a:spcBef>
              <a:buFont typeface="Arial" panose="020B0604020202020204" pitchFamily="34" charset="0"/>
              <a:buChar char="•"/>
            </a:pPr>
            <a:r>
              <a:rPr lang="en-US" sz="2000" dirty="0">
                <a:solidFill>
                  <a:schemeClr val="accent1">
                    <a:lumMod val="50000"/>
                  </a:schemeClr>
                </a:solidFill>
              </a:rPr>
              <a:t>To reduce the errors and to increase the efficiency of model we need to clean our data. We will clean our data set using Python</a:t>
            </a:r>
          </a:p>
          <a:p>
            <a:pPr marL="285750" indent="-285750">
              <a:buFont typeface="Wingdings" panose="05000000000000000000" pitchFamily="2" charset="2"/>
              <a:buChar char="Ø"/>
            </a:pPr>
            <a:endParaRPr lang="en-US" sz="2000" dirty="0">
              <a:solidFill>
                <a:schemeClr val="accent1">
                  <a:lumMod val="75000"/>
                </a:schemeClr>
              </a:solidFill>
            </a:endParaRPr>
          </a:p>
        </p:txBody>
      </p:sp>
    </p:spTree>
    <p:extLst>
      <p:ext uri="{BB962C8B-B14F-4D97-AF65-F5344CB8AC3E}">
        <p14:creationId xmlns:p14="http://schemas.microsoft.com/office/powerpoint/2010/main" val="27034985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62D672-12E0-0183-0B33-4225AA95A0DE}"/>
              </a:ext>
            </a:extLst>
          </p:cNvPr>
          <p:cNvSpPr/>
          <p:nvPr/>
        </p:nvSpPr>
        <p:spPr>
          <a:xfrm>
            <a:off x="705678" y="884583"/>
            <a:ext cx="2772000"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10" name="TextBox 9">
            <a:extLst>
              <a:ext uri="{FF2B5EF4-FFF2-40B4-BE49-F238E27FC236}">
                <a16:creationId xmlns:a16="http://schemas.microsoft.com/office/drawing/2014/main" id="{D5FE6E22-E78D-FD78-A78C-B83FC011244F}"/>
              </a:ext>
            </a:extLst>
          </p:cNvPr>
          <p:cNvSpPr txBox="1"/>
          <p:nvPr/>
        </p:nvSpPr>
        <p:spPr>
          <a:xfrm>
            <a:off x="705678" y="337930"/>
            <a:ext cx="3776870" cy="584775"/>
          </a:xfrm>
          <a:prstGeom prst="rect">
            <a:avLst/>
          </a:prstGeom>
          <a:noFill/>
        </p:spPr>
        <p:txBody>
          <a:bodyPr wrap="square" rtlCol="0">
            <a:spAutoFit/>
          </a:bodyPr>
          <a:lstStyle/>
          <a:p>
            <a:r>
              <a:rPr lang="en-US" sz="3200" b="1" dirty="0">
                <a:solidFill>
                  <a:schemeClr val="accent1">
                    <a:lumMod val="75000"/>
                  </a:schemeClr>
                </a:solidFill>
              </a:rPr>
              <a:t>DECISION TREE</a:t>
            </a:r>
            <a:endParaRPr lang="en-GB" b="1" dirty="0">
              <a:solidFill>
                <a:schemeClr val="accent1">
                  <a:lumMod val="75000"/>
                </a:schemeClr>
              </a:solidFill>
            </a:endParaRPr>
          </a:p>
        </p:txBody>
      </p:sp>
      <p:sp>
        <p:nvSpPr>
          <p:cNvPr id="2" name="TextBox 1">
            <a:extLst>
              <a:ext uri="{FF2B5EF4-FFF2-40B4-BE49-F238E27FC236}">
                <a16:creationId xmlns:a16="http://schemas.microsoft.com/office/drawing/2014/main" id="{87094E8D-E03B-2278-DEEC-9612EBD1F98F}"/>
              </a:ext>
            </a:extLst>
          </p:cNvPr>
          <p:cNvSpPr txBox="1"/>
          <p:nvPr/>
        </p:nvSpPr>
        <p:spPr>
          <a:xfrm>
            <a:off x="616226" y="1083366"/>
            <a:ext cx="10267122" cy="5678478"/>
          </a:xfrm>
          <a:prstGeom prst="rect">
            <a:avLst/>
          </a:prstGeom>
          <a:noFill/>
        </p:spPr>
        <p:txBody>
          <a:bodyPr wrap="square" rtlCol="0">
            <a:spAutoFit/>
          </a:bodyPr>
          <a:lstStyle/>
          <a:p>
            <a:pPr marL="228600" indent="-228600" algn="just">
              <a:spcBef>
                <a:spcPts val="1000"/>
              </a:spcBef>
              <a:spcAft>
                <a:spcPts val="800"/>
              </a:spcAft>
              <a:buFont typeface="Arial" panose="020B0604020202020204" pitchFamily="34" charset="0"/>
              <a:buChar char="•"/>
            </a:pPr>
            <a:r>
              <a:rPr lang="en-IN" sz="2000" dirty="0">
                <a:solidFill>
                  <a:schemeClr val="accent1">
                    <a:lumMod val="50000"/>
                  </a:schemeClr>
                </a:solidFill>
              </a:rPr>
              <a:t>Decision tree is a decision support tool that uses a tree-like model of decisions and their possible consequences, including chance event outcomes, resource. It is Supervised Machine learning algorithm which uses set of rules to make decisions. It is one of the classification algorithms which uses rule-based approach.</a:t>
            </a:r>
          </a:p>
          <a:p>
            <a:pPr marL="228600" indent="-228600">
              <a:spcBef>
                <a:spcPts val="1000"/>
              </a:spcBef>
              <a:spcAft>
                <a:spcPts val="800"/>
              </a:spcAft>
              <a:buFont typeface="Arial" panose="020B0604020202020204" pitchFamily="34" charset="0"/>
              <a:buChar char="•"/>
            </a:pPr>
            <a:r>
              <a:rPr lang="en-IN" sz="2000" dirty="0">
                <a:solidFill>
                  <a:schemeClr val="accent1">
                    <a:lumMod val="50000"/>
                  </a:schemeClr>
                </a:solidFill>
              </a:rPr>
              <a:t>#Model fitting decision tree:</a:t>
            </a:r>
          </a:p>
          <a:p>
            <a:pPr lvl="1">
              <a:spcBef>
                <a:spcPts val="1000"/>
              </a:spcBef>
              <a:spcAft>
                <a:spcPts val="800"/>
              </a:spcAft>
            </a:pPr>
            <a:r>
              <a:rPr lang="en-IN" sz="1600" dirty="0">
                <a:solidFill>
                  <a:schemeClr val="accent1">
                    <a:lumMod val="50000"/>
                  </a:schemeClr>
                </a:solidFill>
              </a:rPr>
              <a:t>from </a:t>
            </a:r>
            <a:r>
              <a:rPr lang="en-IN" sz="1600" dirty="0" err="1">
                <a:solidFill>
                  <a:schemeClr val="accent1">
                    <a:lumMod val="50000"/>
                  </a:schemeClr>
                </a:solidFill>
              </a:rPr>
              <a:t>sklearn.tree</a:t>
            </a:r>
            <a:r>
              <a:rPr lang="en-IN" sz="1600" dirty="0">
                <a:solidFill>
                  <a:schemeClr val="accent1">
                    <a:lumMod val="50000"/>
                  </a:schemeClr>
                </a:solidFill>
              </a:rPr>
              <a:t> import </a:t>
            </a:r>
            <a:r>
              <a:rPr lang="en-IN" sz="1600" dirty="0" err="1">
                <a:solidFill>
                  <a:schemeClr val="accent1">
                    <a:lumMod val="50000"/>
                  </a:schemeClr>
                </a:solidFill>
              </a:rPr>
              <a:t>DecisionTreeClassifier</a:t>
            </a:r>
            <a:endParaRPr lang="en-IN" sz="1600" dirty="0">
              <a:solidFill>
                <a:schemeClr val="accent1">
                  <a:lumMod val="50000"/>
                </a:schemeClr>
              </a:solidFill>
            </a:endParaRPr>
          </a:p>
          <a:p>
            <a:pPr lvl="1">
              <a:spcBef>
                <a:spcPts val="1000"/>
              </a:spcBef>
              <a:spcAft>
                <a:spcPts val="800"/>
              </a:spcAft>
            </a:pPr>
            <a:r>
              <a:rPr lang="en-IN" sz="1600" dirty="0">
                <a:solidFill>
                  <a:schemeClr val="accent1">
                    <a:lumMod val="50000"/>
                  </a:schemeClr>
                </a:solidFill>
              </a:rPr>
              <a:t>from </a:t>
            </a:r>
            <a:r>
              <a:rPr lang="en-IN" sz="1600" dirty="0" err="1">
                <a:solidFill>
                  <a:schemeClr val="accent1">
                    <a:lumMod val="50000"/>
                  </a:schemeClr>
                </a:solidFill>
              </a:rPr>
              <a:t>sklearn.metrics</a:t>
            </a:r>
            <a:r>
              <a:rPr lang="en-IN" sz="1600" dirty="0">
                <a:solidFill>
                  <a:schemeClr val="accent1">
                    <a:lumMod val="50000"/>
                  </a:schemeClr>
                </a:solidFill>
              </a:rPr>
              <a:t> import </a:t>
            </a:r>
            <a:r>
              <a:rPr lang="en-IN" sz="1600" dirty="0" err="1">
                <a:solidFill>
                  <a:schemeClr val="accent1">
                    <a:lumMod val="50000"/>
                  </a:schemeClr>
                </a:solidFill>
              </a:rPr>
              <a:t>accuracy_score,confusion_matrix,precision_score</a:t>
            </a:r>
            <a:endParaRPr lang="en-IN" sz="1600" dirty="0">
              <a:solidFill>
                <a:schemeClr val="accent1">
                  <a:lumMod val="50000"/>
                </a:schemeClr>
              </a:solidFill>
            </a:endParaRPr>
          </a:p>
          <a:p>
            <a:pPr lvl="1">
              <a:spcBef>
                <a:spcPts val="1000"/>
              </a:spcBef>
              <a:spcAft>
                <a:spcPts val="800"/>
              </a:spcAft>
            </a:pPr>
            <a:r>
              <a:rPr lang="en-IN" sz="1600" dirty="0">
                <a:solidFill>
                  <a:schemeClr val="accent1">
                    <a:lumMod val="50000"/>
                  </a:schemeClr>
                </a:solidFill>
              </a:rPr>
              <a:t>data=</a:t>
            </a:r>
            <a:r>
              <a:rPr lang="en-IN" sz="1600" dirty="0" err="1">
                <a:solidFill>
                  <a:schemeClr val="accent1">
                    <a:lumMod val="50000"/>
                  </a:schemeClr>
                </a:solidFill>
              </a:rPr>
              <a:t>DecisionTreeClassifier</a:t>
            </a:r>
            <a:r>
              <a:rPr lang="en-IN" sz="1600" dirty="0">
                <a:solidFill>
                  <a:schemeClr val="accent1">
                    <a:lumMod val="50000"/>
                  </a:schemeClr>
                </a:solidFill>
              </a:rPr>
              <a:t>(criterion= '</a:t>
            </a:r>
            <a:r>
              <a:rPr lang="en-IN" sz="1600" dirty="0" err="1">
                <a:solidFill>
                  <a:schemeClr val="accent1">
                    <a:lumMod val="50000"/>
                  </a:schemeClr>
                </a:solidFill>
              </a:rPr>
              <a:t>gini</a:t>
            </a:r>
            <a:r>
              <a:rPr lang="en-IN" sz="1600" dirty="0">
                <a:solidFill>
                  <a:schemeClr val="accent1">
                    <a:lumMod val="50000"/>
                  </a:schemeClr>
                </a:solidFill>
              </a:rPr>
              <a:t>', </a:t>
            </a:r>
            <a:r>
              <a:rPr lang="en-IN" sz="1600" dirty="0" err="1">
                <a:solidFill>
                  <a:schemeClr val="accent1">
                    <a:lumMod val="50000"/>
                  </a:schemeClr>
                </a:solidFill>
              </a:rPr>
              <a:t>min_samples_split</a:t>
            </a:r>
            <a:r>
              <a:rPr lang="en-IN" sz="1600" dirty="0">
                <a:solidFill>
                  <a:schemeClr val="accent1">
                    <a:lumMod val="50000"/>
                  </a:schemeClr>
                </a:solidFill>
              </a:rPr>
              <a:t>= 10, splitter= 'best')</a:t>
            </a:r>
          </a:p>
          <a:p>
            <a:pPr lvl="1">
              <a:spcBef>
                <a:spcPts val="1000"/>
              </a:spcBef>
              <a:spcAft>
                <a:spcPts val="800"/>
              </a:spcAft>
            </a:pPr>
            <a:r>
              <a:rPr lang="en-IN" sz="1600" dirty="0" err="1">
                <a:solidFill>
                  <a:schemeClr val="accent1">
                    <a:lumMod val="50000"/>
                  </a:schemeClr>
                </a:solidFill>
              </a:rPr>
              <a:t>data.fit</a:t>
            </a:r>
            <a:r>
              <a:rPr lang="en-IN" sz="1600" dirty="0">
                <a:solidFill>
                  <a:schemeClr val="accent1">
                    <a:lumMod val="50000"/>
                  </a:schemeClr>
                </a:solidFill>
              </a:rPr>
              <a:t>(</a:t>
            </a:r>
            <a:r>
              <a:rPr lang="en-IN" sz="1600" dirty="0" err="1">
                <a:solidFill>
                  <a:schemeClr val="accent1">
                    <a:lumMod val="50000"/>
                  </a:schemeClr>
                </a:solidFill>
              </a:rPr>
              <a:t>X_train,Y_train</a:t>
            </a:r>
            <a:r>
              <a:rPr lang="en-IN" sz="1600" dirty="0">
                <a:solidFill>
                  <a:schemeClr val="accent1">
                    <a:lumMod val="50000"/>
                  </a:schemeClr>
                </a:solidFill>
              </a:rPr>
              <a:t>)</a:t>
            </a:r>
          </a:p>
          <a:p>
            <a:pPr lvl="1">
              <a:spcBef>
                <a:spcPts val="1000"/>
              </a:spcBef>
            </a:pPr>
            <a:r>
              <a:rPr lang="en-US" altLang="en-US" sz="1600" dirty="0">
                <a:solidFill>
                  <a:schemeClr val="accent1">
                    <a:lumMod val="50000"/>
                  </a:schemeClr>
                </a:solidFill>
              </a:rPr>
              <a:t>#Prediction for test dataset:</a:t>
            </a:r>
            <a:endParaRPr lang="en-IN" sz="1600" dirty="0">
              <a:solidFill>
                <a:schemeClr val="accent1">
                  <a:lumMod val="50000"/>
                </a:schemeClr>
              </a:solidFill>
            </a:endParaRPr>
          </a:p>
          <a:p>
            <a:pPr lvl="1">
              <a:spcBef>
                <a:spcPts val="1000"/>
              </a:spcBef>
            </a:pPr>
            <a:r>
              <a:rPr lang="en-US" altLang="en-US" sz="1600" dirty="0">
                <a:solidFill>
                  <a:schemeClr val="accent1">
                    <a:lumMod val="50000"/>
                  </a:schemeClr>
                </a:solidFill>
              </a:rPr>
              <a:t>#Prediction for test dataset</a:t>
            </a:r>
          </a:p>
          <a:p>
            <a:pPr lvl="1">
              <a:spcBef>
                <a:spcPts val="1000"/>
              </a:spcBef>
            </a:pPr>
            <a:r>
              <a:rPr lang="en-US" altLang="en-US" sz="1600" dirty="0">
                <a:solidFill>
                  <a:schemeClr val="accent1">
                    <a:lumMod val="50000"/>
                  </a:schemeClr>
                </a:solidFill>
              </a:rPr>
              <a:t>prediction=</a:t>
            </a:r>
            <a:r>
              <a:rPr lang="en-US" altLang="en-US" sz="1600" dirty="0" err="1">
                <a:solidFill>
                  <a:schemeClr val="accent1">
                    <a:lumMod val="50000"/>
                  </a:schemeClr>
                </a:solidFill>
              </a:rPr>
              <a:t>data.predict</a:t>
            </a:r>
            <a:r>
              <a:rPr lang="en-US" altLang="en-US" sz="1600" dirty="0">
                <a:solidFill>
                  <a:schemeClr val="accent1">
                    <a:lumMod val="50000"/>
                  </a:schemeClr>
                </a:solidFill>
              </a:rPr>
              <a:t>(</a:t>
            </a:r>
            <a:r>
              <a:rPr lang="en-US" altLang="en-US" sz="1600" dirty="0" err="1">
                <a:solidFill>
                  <a:schemeClr val="accent1">
                    <a:lumMod val="50000"/>
                  </a:schemeClr>
                </a:solidFill>
              </a:rPr>
              <a:t>X_test</a:t>
            </a:r>
            <a:r>
              <a:rPr lang="en-US" altLang="en-US" sz="1600" dirty="0">
                <a:solidFill>
                  <a:schemeClr val="accent1">
                    <a:lumMod val="50000"/>
                  </a:schemeClr>
                </a:solidFill>
              </a:rPr>
              <a:t>)</a:t>
            </a:r>
          </a:p>
          <a:p>
            <a:pPr lvl="1">
              <a:spcBef>
                <a:spcPts val="1000"/>
              </a:spcBef>
            </a:pPr>
            <a:r>
              <a:rPr lang="en-US" altLang="en-US" sz="1600" dirty="0">
                <a:solidFill>
                  <a:schemeClr val="accent1">
                    <a:lumMod val="50000"/>
                  </a:schemeClr>
                </a:solidFill>
              </a:rPr>
              <a:t>prediction </a:t>
            </a:r>
          </a:p>
          <a:p>
            <a:pPr marL="285750" indent="-285750">
              <a:buFont typeface="Wingdings" panose="05000000000000000000" pitchFamily="2" charset="2"/>
              <a:buChar char="Ø"/>
            </a:pPr>
            <a:endParaRPr lang="en-US" sz="2000" dirty="0">
              <a:solidFill>
                <a:schemeClr val="accent1">
                  <a:lumMod val="50000"/>
                </a:schemeClr>
              </a:solidFill>
            </a:endParaRPr>
          </a:p>
        </p:txBody>
      </p:sp>
    </p:spTree>
    <p:extLst>
      <p:ext uri="{BB962C8B-B14F-4D97-AF65-F5344CB8AC3E}">
        <p14:creationId xmlns:p14="http://schemas.microsoft.com/office/powerpoint/2010/main" val="248916501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91C3B-A790-00C2-0F26-8B141E05B2B8}"/>
              </a:ext>
            </a:extLst>
          </p:cNvPr>
          <p:cNvSpPr>
            <a:spLocks noGrp="1"/>
          </p:cNvSpPr>
          <p:nvPr>
            <p:ph idx="1"/>
          </p:nvPr>
        </p:nvSpPr>
        <p:spPr>
          <a:xfrm>
            <a:off x="705677" y="1253331"/>
            <a:ext cx="10515600" cy="4720086"/>
          </a:xfrm>
        </p:spPr>
        <p:txBody>
          <a:bodyPr>
            <a:normAutofit fontScale="77500" lnSpcReduction="20000"/>
          </a:bodyPr>
          <a:lstStyle/>
          <a:p>
            <a:pPr>
              <a:lnSpc>
                <a:spcPct val="150000"/>
              </a:lnSpc>
            </a:pPr>
            <a:r>
              <a:rPr lang="en-IN" sz="2400" dirty="0">
                <a:solidFill>
                  <a:schemeClr val="accent1">
                    <a:lumMod val="50000"/>
                  </a:schemeClr>
                </a:solidFill>
              </a:rPr>
              <a:t>#Model Evaluation: </a:t>
            </a:r>
          </a:p>
          <a:p>
            <a:pPr marL="457200" lvl="1" indent="0">
              <a:lnSpc>
                <a:spcPct val="150000"/>
              </a:lnSpc>
              <a:buNone/>
            </a:pPr>
            <a:r>
              <a:rPr lang="en-US" sz="1400" dirty="0">
                <a:solidFill>
                  <a:schemeClr val="accent1">
                    <a:lumMod val="50000"/>
                  </a:schemeClr>
                </a:solidFill>
              </a:rPr>
              <a:t>#Confusion Matrix array([[272, 132], [140, 112]], </a:t>
            </a:r>
            <a:r>
              <a:rPr lang="en-US" sz="1400" dirty="0" err="1">
                <a:solidFill>
                  <a:schemeClr val="accent1">
                    <a:lumMod val="50000"/>
                  </a:schemeClr>
                </a:solidFill>
              </a:rPr>
              <a:t>dtype</a:t>
            </a:r>
            <a:r>
              <a:rPr lang="en-US" sz="1400" dirty="0">
                <a:solidFill>
                  <a:schemeClr val="accent1">
                    <a:lumMod val="50000"/>
                  </a:schemeClr>
                </a:solidFill>
              </a:rPr>
              <a:t>=int64) </a:t>
            </a:r>
          </a:p>
          <a:p>
            <a:pPr marL="457200" lvl="1" indent="0">
              <a:lnSpc>
                <a:spcPct val="150000"/>
              </a:lnSpc>
              <a:buNone/>
            </a:pPr>
            <a:r>
              <a:rPr lang="en-US" sz="1400" dirty="0">
                <a:solidFill>
                  <a:schemeClr val="accent1">
                    <a:lumMod val="50000"/>
                  </a:schemeClr>
                </a:solidFill>
              </a:rPr>
              <a:t>#Accuracy: </a:t>
            </a:r>
            <a:r>
              <a:rPr lang="en-US" sz="1400" dirty="0" err="1">
                <a:solidFill>
                  <a:schemeClr val="accent1">
                    <a:lumMod val="50000"/>
                  </a:schemeClr>
                </a:solidFill>
              </a:rPr>
              <a:t>accuracy_score</a:t>
            </a:r>
            <a:r>
              <a:rPr lang="en-US" sz="1400" dirty="0">
                <a:solidFill>
                  <a:schemeClr val="accent1">
                    <a:lumMod val="50000"/>
                  </a:schemeClr>
                </a:solidFill>
              </a:rPr>
              <a:t>: 58.536585365853654</a:t>
            </a:r>
            <a:r>
              <a:rPr lang="en-US" sz="1400" b="1" dirty="0">
                <a:solidFill>
                  <a:schemeClr val="accent1">
                    <a:lumMod val="50000"/>
                  </a:schemeClr>
                </a:solidFill>
              </a:rPr>
              <a:t> </a:t>
            </a:r>
            <a:r>
              <a:rPr lang="en-US" sz="1400" dirty="0">
                <a:solidFill>
                  <a:schemeClr val="accent1">
                    <a:lumMod val="50000"/>
                  </a:schemeClr>
                </a:solidFill>
              </a:rPr>
              <a:t>%</a:t>
            </a:r>
          </a:p>
          <a:p>
            <a:pPr marL="457200" lvl="1" indent="0">
              <a:lnSpc>
                <a:spcPct val="150000"/>
              </a:lnSpc>
              <a:buNone/>
            </a:pPr>
            <a:r>
              <a:rPr lang="en-US" sz="1400" dirty="0">
                <a:solidFill>
                  <a:schemeClr val="accent1">
                    <a:lumMod val="50000"/>
                  </a:schemeClr>
                </a:solidFill>
              </a:rPr>
              <a:t>#Conclusion: Accuracy rate for fitting model given by Decision tree is </a:t>
            </a:r>
            <a:r>
              <a:rPr lang="en-US" sz="1400" b="1" dirty="0">
                <a:solidFill>
                  <a:schemeClr val="accent1">
                    <a:lumMod val="50000"/>
                  </a:schemeClr>
                </a:solidFill>
              </a:rPr>
              <a:t>58.53% </a:t>
            </a:r>
            <a:r>
              <a:rPr lang="en-US" sz="1400" dirty="0">
                <a:solidFill>
                  <a:schemeClr val="accent1">
                    <a:lumMod val="50000"/>
                  </a:schemeClr>
                </a:solidFill>
              </a:rPr>
              <a:t>of our data.</a:t>
            </a:r>
          </a:p>
          <a:p>
            <a:pPr>
              <a:lnSpc>
                <a:spcPct val="150000"/>
              </a:lnSpc>
            </a:pPr>
            <a:r>
              <a:rPr lang="en-US" sz="2600" dirty="0">
                <a:solidFill>
                  <a:schemeClr val="accent1">
                    <a:lumMod val="50000"/>
                  </a:schemeClr>
                </a:solidFill>
              </a:rPr>
              <a:t>Advantage: </a:t>
            </a:r>
          </a:p>
          <a:p>
            <a:pPr marL="719138" lvl="1" indent="-261938">
              <a:lnSpc>
                <a:spcPct val="150000"/>
              </a:lnSpc>
              <a:buFont typeface="+mj-lt"/>
              <a:buAutoNum type="arabicPeriod"/>
            </a:pPr>
            <a:r>
              <a:rPr lang="en-US" sz="2100" dirty="0">
                <a:solidFill>
                  <a:schemeClr val="accent1">
                    <a:lumMod val="50000"/>
                  </a:schemeClr>
                </a:solidFill>
              </a:rPr>
              <a:t>Simple to understand and to interpret </a:t>
            </a:r>
          </a:p>
          <a:p>
            <a:pPr marL="719138" lvl="1" indent="-261938">
              <a:lnSpc>
                <a:spcPct val="150000"/>
              </a:lnSpc>
              <a:buFont typeface="+mj-lt"/>
              <a:buAutoNum type="arabicPeriod"/>
            </a:pPr>
            <a:r>
              <a:rPr lang="en-US" sz="2100" dirty="0">
                <a:solidFill>
                  <a:schemeClr val="accent1">
                    <a:lumMod val="50000"/>
                  </a:schemeClr>
                </a:solidFill>
              </a:rPr>
              <a:t>It can handle both numerical as well as categorical data. </a:t>
            </a:r>
          </a:p>
          <a:p>
            <a:pPr>
              <a:lnSpc>
                <a:spcPct val="150000"/>
              </a:lnSpc>
            </a:pPr>
            <a:r>
              <a:rPr lang="en-US" sz="2600" dirty="0">
                <a:solidFill>
                  <a:schemeClr val="accent1">
                    <a:lumMod val="50000"/>
                  </a:schemeClr>
                </a:solidFill>
              </a:rPr>
              <a:t>Disadvantage: </a:t>
            </a:r>
          </a:p>
          <a:p>
            <a:pPr marL="719138" lvl="1" indent="-261938">
              <a:lnSpc>
                <a:spcPct val="150000"/>
              </a:lnSpc>
              <a:buFont typeface="+mj-lt"/>
              <a:buAutoNum type="arabicPeriod"/>
            </a:pPr>
            <a:r>
              <a:rPr lang="en-US" sz="2100" dirty="0">
                <a:solidFill>
                  <a:schemeClr val="accent1">
                    <a:lumMod val="50000"/>
                  </a:schemeClr>
                </a:solidFill>
              </a:rPr>
              <a:t>Unstable: change sensitive </a:t>
            </a:r>
          </a:p>
          <a:p>
            <a:pPr marL="719138" lvl="1" indent="-261938">
              <a:lnSpc>
                <a:spcPct val="150000"/>
              </a:lnSpc>
              <a:buFont typeface="+mj-lt"/>
              <a:buAutoNum type="arabicPeriod"/>
            </a:pPr>
            <a:r>
              <a:rPr lang="en-US" sz="2100" dirty="0">
                <a:solidFill>
                  <a:schemeClr val="accent1">
                    <a:lumMod val="50000"/>
                  </a:schemeClr>
                </a:solidFill>
              </a:rPr>
              <a:t>Relatively inaccurate </a:t>
            </a:r>
          </a:p>
          <a:p>
            <a:pPr marL="719138" lvl="1" indent="-261938">
              <a:lnSpc>
                <a:spcPct val="150000"/>
              </a:lnSpc>
              <a:buFont typeface="+mj-lt"/>
              <a:buAutoNum type="arabicPeriod"/>
            </a:pPr>
            <a:r>
              <a:rPr lang="en-US" sz="2100" dirty="0">
                <a:solidFill>
                  <a:schemeClr val="accent1">
                    <a:lumMod val="50000"/>
                  </a:schemeClr>
                </a:solidFill>
              </a:rPr>
              <a:t>Bias in favor of attributes with more level </a:t>
            </a:r>
          </a:p>
          <a:p>
            <a:pPr marL="719138" lvl="1" indent="-261938">
              <a:lnSpc>
                <a:spcPct val="150000"/>
              </a:lnSpc>
              <a:buFont typeface="+mj-lt"/>
              <a:buAutoNum type="arabicPeriod"/>
            </a:pPr>
            <a:r>
              <a:rPr lang="en-US" sz="2100" dirty="0">
                <a:solidFill>
                  <a:schemeClr val="accent1">
                    <a:lumMod val="50000"/>
                  </a:schemeClr>
                </a:solidFill>
              </a:rPr>
              <a:t>Calculations can get very complex</a:t>
            </a:r>
            <a:endParaRPr lang="en-IN" sz="2000" dirty="0">
              <a:solidFill>
                <a:schemeClr val="accent1">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sz="2000" dirty="0">
              <a:solidFill>
                <a:schemeClr val="accent1">
                  <a:lumMod val="50000"/>
                </a:schemeClr>
              </a:solidFill>
            </a:endParaRPr>
          </a:p>
        </p:txBody>
      </p:sp>
      <p:pic>
        <p:nvPicPr>
          <p:cNvPr id="2" name="Picture 1">
            <a:extLst>
              <a:ext uri="{FF2B5EF4-FFF2-40B4-BE49-F238E27FC236}">
                <a16:creationId xmlns:a16="http://schemas.microsoft.com/office/drawing/2014/main" id="{020FA8F7-BC1A-F5A0-A57D-5FC69134651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4" name="Rectangle 3">
            <a:extLst>
              <a:ext uri="{FF2B5EF4-FFF2-40B4-BE49-F238E27FC236}">
                <a16:creationId xmlns:a16="http://schemas.microsoft.com/office/drawing/2014/main" id="{30AFD010-9972-34B8-1A42-E6988F3353DF}"/>
              </a:ext>
            </a:extLst>
          </p:cNvPr>
          <p:cNvSpPr/>
          <p:nvPr/>
        </p:nvSpPr>
        <p:spPr>
          <a:xfrm>
            <a:off x="705677" y="884583"/>
            <a:ext cx="4794057"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EF31DA1-892A-D790-BBAC-531CDF93E0E4}"/>
              </a:ext>
            </a:extLst>
          </p:cNvPr>
          <p:cNvSpPr txBox="1"/>
          <p:nvPr/>
        </p:nvSpPr>
        <p:spPr>
          <a:xfrm>
            <a:off x="705677" y="337930"/>
            <a:ext cx="4880113" cy="584775"/>
          </a:xfrm>
          <a:prstGeom prst="rect">
            <a:avLst/>
          </a:prstGeom>
          <a:noFill/>
        </p:spPr>
        <p:txBody>
          <a:bodyPr wrap="square" rtlCol="0">
            <a:spAutoFit/>
          </a:bodyPr>
          <a:lstStyle/>
          <a:p>
            <a:r>
              <a:rPr lang="en-US" sz="3200" b="1" dirty="0">
                <a:solidFill>
                  <a:schemeClr val="accent1">
                    <a:lumMod val="75000"/>
                  </a:schemeClr>
                </a:solidFill>
              </a:rPr>
              <a:t>DECISION TREE : Evaluation</a:t>
            </a:r>
            <a:endParaRPr lang="en-GB" b="1" dirty="0">
              <a:solidFill>
                <a:schemeClr val="accent1">
                  <a:lumMod val="75000"/>
                </a:schemeClr>
              </a:solidFill>
            </a:endParaRPr>
          </a:p>
        </p:txBody>
      </p:sp>
    </p:spTree>
    <p:extLst>
      <p:ext uri="{BB962C8B-B14F-4D97-AF65-F5344CB8AC3E}">
        <p14:creationId xmlns:p14="http://schemas.microsoft.com/office/powerpoint/2010/main" val="30185028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62D672-12E0-0183-0B33-4225AA95A0DE}"/>
              </a:ext>
            </a:extLst>
          </p:cNvPr>
          <p:cNvSpPr/>
          <p:nvPr/>
        </p:nvSpPr>
        <p:spPr>
          <a:xfrm>
            <a:off x="705678" y="884583"/>
            <a:ext cx="3996000"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10" name="TextBox 9">
            <a:extLst>
              <a:ext uri="{FF2B5EF4-FFF2-40B4-BE49-F238E27FC236}">
                <a16:creationId xmlns:a16="http://schemas.microsoft.com/office/drawing/2014/main" id="{D5FE6E22-E78D-FD78-A78C-B83FC011244F}"/>
              </a:ext>
            </a:extLst>
          </p:cNvPr>
          <p:cNvSpPr txBox="1"/>
          <p:nvPr/>
        </p:nvSpPr>
        <p:spPr>
          <a:xfrm>
            <a:off x="705678" y="337930"/>
            <a:ext cx="4214192" cy="584775"/>
          </a:xfrm>
          <a:prstGeom prst="rect">
            <a:avLst/>
          </a:prstGeom>
          <a:noFill/>
        </p:spPr>
        <p:txBody>
          <a:bodyPr wrap="square" rtlCol="0">
            <a:spAutoFit/>
          </a:bodyPr>
          <a:lstStyle/>
          <a:p>
            <a:r>
              <a:rPr lang="en-US" sz="3200" b="1" dirty="0">
                <a:solidFill>
                  <a:schemeClr val="accent1">
                    <a:lumMod val="75000"/>
                  </a:schemeClr>
                </a:solidFill>
              </a:rPr>
              <a:t>K-NEAREST NEIGHBOR</a:t>
            </a:r>
            <a:endParaRPr lang="en-GB" b="1" dirty="0">
              <a:solidFill>
                <a:schemeClr val="accent1">
                  <a:lumMod val="75000"/>
                </a:schemeClr>
              </a:solidFill>
            </a:endParaRPr>
          </a:p>
        </p:txBody>
      </p:sp>
      <p:sp>
        <p:nvSpPr>
          <p:cNvPr id="2" name="TextBox 1">
            <a:extLst>
              <a:ext uri="{FF2B5EF4-FFF2-40B4-BE49-F238E27FC236}">
                <a16:creationId xmlns:a16="http://schemas.microsoft.com/office/drawing/2014/main" id="{87094E8D-E03B-2278-DEEC-9612EBD1F98F}"/>
              </a:ext>
            </a:extLst>
          </p:cNvPr>
          <p:cNvSpPr txBox="1"/>
          <p:nvPr/>
        </p:nvSpPr>
        <p:spPr>
          <a:xfrm>
            <a:off x="705678" y="1252331"/>
            <a:ext cx="10267122" cy="4190891"/>
          </a:xfrm>
          <a:prstGeom prst="rect">
            <a:avLst/>
          </a:prstGeom>
          <a:noFill/>
        </p:spPr>
        <p:txBody>
          <a:bodyPr wrap="square" rtlCol="0">
            <a:spAutoFit/>
          </a:bodyPr>
          <a:lstStyle/>
          <a:p>
            <a:pPr marL="228600" indent="-228600">
              <a:spcBef>
                <a:spcPts val="1000"/>
              </a:spcBef>
              <a:buFont typeface="Arial" panose="020B0604020202020204" pitchFamily="34" charset="0"/>
              <a:buChar char="•"/>
            </a:pPr>
            <a:r>
              <a:rPr lang="en-US" sz="2000" dirty="0">
                <a:solidFill>
                  <a:schemeClr val="accent1">
                    <a:lumMod val="50000"/>
                  </a:schemeClr>
                </a:solidFill>
              </a:rPr>
              <a:t> K-Nearest Neighbor is one is one of the simplest ML algorithms based on Supervised Learning Technique.</a:t>
            </a:r>
          </a:p>
          <a:p>
            <a:pPr marL="228600" indent="-228600">
              <a:spcBef>
                <a:spcPts val="1000"/>
              </a:spcBef>
              <a:buFont typeface="Arial" panose="020B0604020202020204" pitchFamily="34" charset="0"/>
              <a:buChar char="•"/>
            </a:pPr>
            <a:r>
              <a:rPr lang="it-IT" sz="2000" dirty="0">
                <a:solidFill>
                  <a:schemeClr val="accent1">
                    <a:lumMod val="50000"/>
                  </a:schemeClr>
                </a:solidFill>
              </a:rPr>
              <a:t>K-NN is a non-parametric algorithm</a:t>
            </a:r>
            <a:endParaRPr lang="en-US" sz="2000" dirty="0">
              <a:solidFill>
                <a:schemeClr val="accent1">
                  <a:lumMod val="50000"/>
                </a:schemeClr>
              </a:solidFill>
            </a:endParaRPr>
          </a:p>
          <a:p>
            <a:pPr marL="228600" indent="-228600">
              <a:spcBef>
                <a:spcPts val="1000"/>
              </a:spcBef>
              <a:buFont typeface="Arial" panose="020B0604020202020204" pitchFamily="34" charset="0"/>
              <a:buChar char="•"/>
            </a:pPr>
            <a:r>
              <a:rPr lang="en-US" sz="2000" dirty="0">
                <a:solidFill>
                  <a:schemeClr val="accent1">
                    <a:lumMod val="50000"/>
                  </a:schemeClr>
                </a:solidFill>
              </a:rPr>
              <a:t>Both for classification and regression, a useful technique can be to assign weight to the neighbors</a:t>
            </a:r>
          </a:p>
          <a:p>
            <a:pPr marL="228600" indent="-228600">
              <a:spcBef>
                <a:spcPts val="1000"/>
              </a:spcBef>
              <a:buFont typeface="Arial" panose="020B0604020202020204" pitchFamily="34" charset="0"/>
              <a:buChar char="•"/>
            </a:pPr>
            <a:r>
              <a:rPr lang="en-US" sz="2000" dirty="0">
                <a:solidFill>
                  <a:schemeClr val="accent1">
                    <a:lumMod val="50000"/>
                  </a:schemeClr>
                </a:solidFill>
              </a:rPr>
              <a:t>Among the various methods of supervised statistical pattern recognition, Nearest Neighbor rule achieves consistently high performance</a:t>
            </a:r>
          </a:p>
          <a:p>
            <a:pPr marL="228600" indent="-228600">
              <a:spcBef>
                <a:spcPts val="1000"/>
              </a:spcBef>
              <a:buFont typeface="Arial" panose="020B0604020202020204" pitchFamily="34" charset="0"/>
              <a:buChar char="•"/>
            </a:pPr>
            <a:r>
              <a:rPr lang="en-US" sz="2000" dirty="0">
                <a:solidFill>
                  <a:schemeClr val="accent1">
                    <a:lumMod val="50000"/>
                  </a:schemeClr>
                </a:solidFill>
              </a:rPr>
              <a:t>#Model fitting and prediction for KNN</a:t>
            </a:r>
          </a:p>
          <a:p>
            <a:pPr lvl="1">
              <a:spcBef>
                <a:spcPts val="1000"/>
              </a:spcBef>
            </a:pPr>
            <a:r>
              <a:rPr lang="en-US" sz="1600" dirty="0" err="1">
                <a:solidFill>
                  <a:schemeClr val="accent1">
                    <a:lumMod val="50000"/>
                  </a:schemeClr>
                </a:solidFill>
              </a:rPr>
              <a:t>knn</a:t>
            </a:r>
            <a:r>
              <a:rPr lang="en-US" sz="1600" dirty="0">
                <a:solidFill>
                  <a:schemeClr val="accent1">
                    <a:lumMod val="50000"/>
                  </a:schemeClr>
                </a:solidFill>
              </a:rPr>
              <a:t>=</a:t>
            </a:r>
            <a:r>
              <a:rPr lang="en-US" sz="1600" dirty="0" err="1">
                <a:solidFill>
                  <a:schemeClr val="accent1">
                    <a:lumMod val="50000"/>
                  </a:schemeClr>
                </a:solidFill>
              </a:rPr>
              <a:t>KNeighborsClassifier</a:t>
            </a:r>
            <a:r>
              <a:rPr lang="en-US" sz="1600" dirty="0">
                <a:solidFill>
                  <a:schemeClr val="accent1">
                    <a:lumMod val="50000"/>
                  </a:schemeClr>
                </a:solidFill>
              </a:rPr>
              <a:t>(metric='</a:t>
            </a:r>
            <a:r>
              <a:rPr lang="en-US" sz="1600" dirty="0" err="1">
                <a:solidFill>
                  <a:schemeClr val="accent1">
                    <a:lumMod val="50000"/>
                  </a:schemeClr>
                </a:solidFill>
              </a:rPr>
              <a:t>euclidean</a:t>
            </a:r>
            <a:r>
              <a:rPr lang="en-US" sz="1600" dirty="0">
                <a:solidFill>
                  <a:schemeClr val="accent1">
                    <a:lumMod val="50000"/>
                  </a:schemeClr>
                </a:solidFill>
              </a:rPr>
              <a:t>',</a:t>
            </a:r>
            <a:r>
              <a:rPr lang="en-US" sz="1600" dirty="0" err="1">
                <a:solidFill>
                  <a:schemeClr val="accent1">
                    <a:lumMod val="50000"/>
                  </a:schemeClr>
                </a:solidFill>
              </a:rPr>
              <a:t>n_neighbors</a:t>
            </a:r>
            <a:r>
              <a:rPr lang="en-US" sz="1600" dirty="0">
                <a:solidFill>
                  <a:schemeClr val="accent1">
                    <a:lumMod val="50000"/>
                  </a:schemeClr>
                </a:solidFill>
              </a:rPr>
              <a:t>=22) </a:t>
            </a:r>
            <a:r>
              <a:rPr lang="en-US" sz="1600" dirty="0" err="1">
                <a:solidFill>
                  <a:schemeClr val="accent1">
                    <a:lumMod val="50000"/>
                  </a:schemeClr>
                </a:solidFill>
              </a:rPr>
              <a:t>knn.fit</a:t>
            </a:r>
            <a:r>
              <a:rPr lang="en-US" sz="1600" dirty="0">
                <a:solidFill>
                  <a:schemeClr val="accent1">
                    <a:lumMod val="50000"/>
                  </a:schemeClr>
                </a:solidFill>
              </a:rPr>
              <a:t>(</a:t>
            </a:r>
            <a:r>
              <a:rPr lang="en-US" sz="1600" dirty="0" err="1">
                <a:solidFill>
                  <a:schemeClr val="accent1">
                    <a:lumMod val="50000"/>
                  </a:schemeClr>
                </a:solidFill>
              </a:rPr>
              <a:t>X_train,Y_train</a:t>
            </a:r>
            <a:r>
              <a:rPr lang="en-US" sz="1600" dirty="0">
                <a:solidFill>
                  <a:schemeClr val="accent1">
                    <a:lumMod val="50000"/>
                  </a:schemeClr>
                </a:solidFill>
              </a:rPr>
              <a:t>)</a:t>
            </a:r>
          </a:p>
          <a:p>
            <a:pPr lvl="1">
              <a:spcBef>
                <a:spcPts val="1000"/>
              </a:spcBef>
            </a:pPr>
            <a:r>
              <a:rPr lang="en-IN" sz="1600" dirty="0">
                <a:solidFill>
                  <a:schemeClr val="accent1">
                    <a:lumMod val="50000"/>
                  </a:schemeClr>
                </a:solidFill>
              </a:rPr>
              <a:t>#Prediction for test dataset:</a:t>
            </a:r>
          </a:p>
          <a:p>
            <a:pPr lvl="1">
              <a:spcBef>
                <a:spcPts val="1000"/>
              </a:spcBef>
            </a:pPr>
            <a:r>
              <a:rPr lang="en-US" sz="1600" dirty="0" err="1">
                <a:solidFill>
                  <a:schemeClr val="accent1">
                    <a:lumMod val="50000"/>
                  </a:schemeClr>
                </a:solidFill>
              </a:rPr>
              <a:t>prediction_knn</a:t>
            </a:r>
            <a:r>
              <a:rPr lang="en-US" sz="1600" dirty="0">
                <a:solidFill>
                  <a:schemeClr val="accent1">
                    <a:lumMod val="50000"/>
                  </a:schemeClr>
                </a:solidFill>
              </a:rPr>
              <a:t>=</a:t>
            </a:r>
            <a:r>
              <a:rPr lang="en-US" sz="1600" dirty="0" err="1">
                <a:solidFill>
                  <a:schemeClr val="accent1">
                    <a:lumMod val="50000"/>
                  </a:schemeClr>
                </a:solidFill>
              </a:rPr>
              <a:t>knn.predict</a:t>
            </a:r>
            <a:r>
              <a:rPr lang="en-US" sz="1600" dirty="0">
                <a:solidFill>
                  <a:schemeClr val="accent1">
                    <a:lumMod val="50000"/>
                  </a:schemeClr>
                </a:solidFill>
              </a:rPr>
              <a:t>(</a:t>
            </a:r>
            <a:r>
              <a:rPr lang="en-US" sz="1600" dirty="0" err="1">
                <a:solidFill>
                  <a:schemeClr val="accent1">
                    <a:lumMod val="50000"/>
                  </a:schemeClr>
                </a:solidFill>
              </a:rPr>
              <a:t>X_test</a:t>
            </a:r>
            <a:r>
              <a:rPr lang="en-US" sz="1600" dirty="0">
                <a:solidFill>
                  <a:schemeClr val="accent1">
                    <a:lumMod val="50000"/>
                  </a:schemeClr>
                </a:solidFill>
              </a:rPr>
              <a:t>)</a:t>
            </a:r>
          </a:p>
        </p:txBody>
      </p:sp>
    </p:spTree>
    <p:extLst>
      <p:ext uri="{BB962C8B-B14F-4D97-AF65-F5344CB8AC3E}">
        <p14:creationId xmlns:p14="http://schemas.microsoft.com/office/powerpoint/2010/main" val="13016020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E5D4E-C7F9-049D-2029-0CB28D335BC0}"/>
              </a:ext>
            </a:extLst>
          </p:cNvPr>
          <p:cNvSpPr>
            <a:spLocks noGrp="1"/>
          </p:cNvSpPr>
          <p:nvPr>
            <p:ph idx="1"/>
          </p:nvPr>
        </p:nvSpPr>
        <p:spPr>
          <a:xfrm>
            <a:off x="705677" y="1253331"/>
            <a:ext cx="10515600" cy="4720086"/>
          </a:xfrm>
        </p:spPr>
        <p:txBody>
          <a:bodyPr>
            <a:normAutofit fontScale="85000" lnSpcReduction="20000"/>
          </a:bodyPr>
          <a:lstStyle/>
          <a:p>
            <a:pPr>
              <a:lnSpc>
                <a:spcPct val="150000"/>
              </a:lnSpc>
            </a:pPr>
            <a:r>
              <a:rPr lang="en-IN" sz="2400" dirty="0">
                <a:solidFill>
                  <a:schemeClr val="accent1">
                    <a:lumMod val="50000"/>
                  </a:schemeClr>
                </a:solidFill>
              </a:rPr>
              <a:t>#Model Evaluation: </a:t>
            </a:r>
            <a:endParaRPr lang="fr-FR" sz="2400" dirty="0">
              <a:solidFill>
                <a:schemeClr val="accent1">
                  <a:lumMod val="50000"/>
                </a:schemeClr>
              </a:solidFill>
            </a:endParaRPr>
          </a:p>
          <a:p>
            <a:pPr marL="457200" lvl="1" indent="0">
              <a:lnSpc>
                <a:spcPct val="150000"/>
              </a:lnSpc>
              <a:buNone/>
            </a:pPr>
            <a:r>
              <a:rPr lang="fr-FR" sz="1600" dirty="0">
                <a:solidFill>
                  <a:schemeClr val="accent1">
                    <a:lumMod val="50000"/>
                  </a:schemeClr>
                </a:solidFill>
              </a:rPr>
              <a:t>#Confusion matrix: </a:t>
            </a:r>
            <a:r>
              <a:rPr lang="fr-FR" sz="1600" dirty="0" err="1">
                <a:solidFill>
                  <a:schemeClr val="accent1">
                    <a:lumMod val="50000"/>
                  </a:schemeClr>
                </a:solidFill>
              </a:rPr>
              <a:t>confusion_matrix</a:t>
            </a:r>
            <a:r>
              <a:rPr lang="fr-FR" sz="1600" dirty="0">
                <a:solidFill>
                  <a:schemeClr val="accent1">
                    <a:lumMod val="50000"/>
                  </a:schemeClr>
                </a:solidFill>
              </a:rPr>
              <a:t>(</a:t>
            </a:r>
            <a:r>
              <a:rPr lang="fr-FR" sz="1600" dirty="0" err="1">
                <a:solidFill>
                  <a:schemeClr val="accent1">
                    <a:lumMod val="50000"/>
                  </a:schemeClr>
                </a:solidFill>
              </a:rPr>
              <a:t>prediction,Y_test</a:t>
            </a:r>
            <a:r>
              <a:rPr lang="fr-FR" sz="1600" dirty="0">
                <a:solidFill>
                  <a:schemeClr val="accent1">
                    <a:lumMod val="50000"/>
                  </a:schemeClr>
                </a:solidFill>
              </a:rPr>
              <a:t>) </a:t>
            </a:r>
            <a:r>
              <a:rPr lang="fr-FR" sz="1600" dirty="0" err="1">
                <a:solidFill>
                  <a:schemeClr val="accent1">
                    <a:lumMod val="50000"/>
                  </a:schemeClr>
                </a:solidFill>
              </a:rPr>
              <a:t>array</a:t>
            </a:r>
            <a:r>
              <a:rPr lang="fr-FR" sz="1600" dirty="0">
                <a:solidFill>
                  <a:schemeClr val="accent1">
                    <a:lumMod val="50000"/>
                  </a:schemeClr>
                </a:solidFill>
              </a:rPr>
              <a:t>([[272, 132], [140, 112]], </a:t>
            </a:r>
            <a:r>
              <a:rPr lang="fr-FR" sz="1600" dirty="0" err="1">
                <a:solidFill>
                  <a:schemeClr val="accent1">
                    <a:lumMod val="50000"/>
                  </a:schemeClr>
                </a:solidFill>
              </a:rPr>
              <a:t>dtype</a:t>
            </a:r>
            <a:r>
              <a:rPr lang="fr-FR" sz="1600" dirty="0">
                <a:solidFill>
                  <a:schemeClr val="accent1">
                    <a:lumMod val="50000"/>
                  </a:schemeClr>
                </a:solidFill>
              </a:rPr>
              <a:t>=int64)</a:t>
            </a:r>
          </a:p>
          <a:p>
            <a:pPr marL="457200" lvl="1" indent="0">
              <a:lnSpc>
                <a:spcPct val="150000"/>
              </a:lnSpc>
              <a:buNone/>
            </a:pPr>
            <a:r>
              <a:rPr lang="en-US" sz="1600" dirty="0">
                <a:solidFill>
                  <a:schemeClr val="accent1">
                    <a:lumMod val="50000"/>
                  </a:schemeClr>
                </a:solidFill>
              </a:rPr>
              <a:t>#Accuracy </a:t>
            </a:r>
            <a:r>
              <a:rPr lang="en-US" sz="1600" dirty="0" err="1">
                <a:solidFill>
                  <a:schemeClr val="accent1">
                    <a:lumMod val="50000"/>
                  </a:schemeClr>
                </a:solidFill>
              </a:rPr>
              <a:t>accuracy_score</a:t>
            </a:r>
            <a:r>
              <a:rPr lang="en-US" sz="1600" dirty="0">
                <a:solidFill>
                  <a:schemeClr val="accent1">
                    <a:lumMod val="50000"/>
                  </a:schemeClr>
                </a:solidFill>
              </a:rPr>
              <a:t>: 60.97560975609756 %</a:t>
            </a:r>
            <a:endParaRPr lang="fr-FR" sz="1600" dirty="0">
              <a:solidFill>
                <a:schemeClr val="accent1">
                  <a:lumMod val="50000"/>
                </a:schemeClr>
              </a:solidFill>
            </a:endParaRPr>
          </a:p>
          <a:p>
            <a:pPr marL="457200" lvl="1" indent="0">
              <a:lnSpc>
                <a:spcPct val="150000"/>
              </a:lnSpc>
              <a:buNone/>
            </a:pPr>
            <a:r>
              <a:rPr lang="en-US" sz="1600" dirty="0">
                <a:solidFill>
                  <a:schemeClr val="accent1">
                    <a:lumMod val="50000"/>
                  </a:schemeClr>
                </a:solidFill>
              </a:rPr>
              <a:t>#Conclusion: Accuracy rate for fitting model given by KNN is </a:t>
            </a:r>
            <a:r>
              <a:rPr lang="en-US" sz="1600" b="1" dirty="0">
                <a:solidFill>
                  <a:schemeClr val="accent1">
                    <a:lumMod val="50000"/>
                  </a:schemeClr>
                </a:solidFill>
              </a:rPr>
              <a:t>60.97%</a:t>
            </a:r>
            <a:r>
              <a:rPr lang="en-US" sz="1600" dirty="0">
                <a:solidFill>
                  <a:schemeClr val="accent1">
                    <a:lumMod val="50000"/>
                  </a:schemeClr>
                </a:solidFill>
              </a:rPr>
              <a:t> of our data. </a:t>
            </a:r>
            <a:endParaRPr lang="fr-FR" sz="1600" dirty="0">
              <a:solidFill>
                <a:schemeClr val="accent1">
                  <a:lumMod val="50000"/>
                </a:schemeClr>
              </a:solidFill>
            </a:endParaRPr>
          </a:p>
          <a:p>
            <a:pPr>
              <a:lnSpc>
                <a:spcPct val="150000"/>
              </a:lnSpc>
            </a:pPr>
            <a:r>
              <a:rPr lang="en-US" sz="2200" dirty="0">
                <a:solidFill>
                  <a:schemeClr val="accent1">
                    <a:lumMod val="50000"/>
                  </a:schemeClr>
                </a:solidFill>
              </a:rPr>
              <a:t>Advantages: </a:t>
            </a:r>
          </a:p>
          <a:p>
            <a:pPr marL="800100" lvl="1" indent="-342900">
              <a:lnSpc>
                <a:spcPct val="150000"/>
              </a:lnSpc>
              <a:buAutoNum type="arabicPeriod"/>
            </a:pPr>
            <a:r>
              <a:rPr lang="en-US" sz="1600" dirty="0">
                <a:solidFill>
                  <a:schemeClr val="accent1">
                    <a:lumMod val="50000"/>
                  </a:schemeClr>
                </a:solidFill>
              </a:rPr>
              <a:t>It is easy to implement </a:t>
            </a:r>
          </a:p>
          <a:p>
            <a:pPr marL="800100" lvl="1" indent="-342900">
              <a:lnSpc>
                <a:spcPct val="150000"/>
              </a:lnSpc>
              <a:buAutoNum type="arabicPeriod"/>
            </a:pPr>
            <a:r>
              <a:rPr lang="en-US" sz="1600" dirty="0">
                <a:solidFill>
                  <a:schemeClr val="accent1">
                    <a:lumMod val="50000"/>
                  </a:schemeClr>
                </a:solidFill>
              </a:rPr>
              <a:t>It is robust to noisy training data</a:t>
            </a:r>
          </a:p>
          <a:p>
            <a:pPr marL="800100" lvl="1" indent="-342900">
              <a:lnSpc>
                <a:spcPct val="150000"/>
              </a:lnSpc>
              <a:buAutoNum type="arabicPeriod"/>
            </a:pPr>
            <a:r>
              <a:rPr lang="en-US" sz="1600" dirty="0">
                <a:solidFill>
                  <a:schemeClr val="accent1">
                    <a:lumMod val="50000"/>
                  </a:schemeClr>
                </a:solidFill>
              </a:rPr>
              <a:t>It can be more effective if the training data is large </a:t>
            </a:r>
          </a:p>
          <a:p>
            <a:pPr>
              <a:lnSpc>
                <a:spcPct val="150000"/>
              </a:lnSpc>
            </a:pPr>
            <a:r>
              <a:rPr lang="en-US" sz="2400" dirty="0">
                <a:solidFill>
                  <a:schemeClr val="accent1">
                    <a:lumMod val="50000"/>
                  </a:schemeClr>
                </a:solidFill>
              </a:rPr>
              <a:t>Disadvantages: </a:t>
            </a:r>
          </a:p>
          <a:p>
            <a:pPr marL="800100" lvl="1" indent="-342900">
              <a:lnSpc>
                <a:spcPct val="150000"/>
              </a:lnSpc>
              <a:buAutoNum type="arabicPeriod"/>
            </a:pPr>
            <a:r>
              <a:rPr lang="en-US" sz="1600" dirty="0">
                <a:solidFill>
                  <a:schemeClr val="accent1">
                    <a:lumMod val="50000"/>
                  </a:schemeClr>
                </a:solidFill>
              </a:rPr>
              <a:t>It is computationally intensive </a:t>
            </a:r>
          </a:p>
          <a:p>
            <a:pPr marL="800100" lvl="1" indent="-342900">
              <a:lnSpc>
                <a:spcPct val="150000"/>
              </a:lnSpc>
              <a:buAutoNum type="arabicPeriod"/>
            </a:pPr>
            <a:r>
              <a:rPr lang="en-US" sz="1600" dirty="0">
                <a:solidFill>
                  <a:schemeClr val="accent1">
                    <a:lumMod val="50000"/>
                  </a:schemeClr>
                </a:solidFill>
              </a:rPr>
              <a:t>Sensitive to outliers </a:t>
            </a:r>
          </a:p>
          <a:p>
            <a:pPr marL="800100" lvl="1" indent="-342900">
              <a:lnSpc>
                <a:spcPct val="150000"/>
              </a:lnSpc>
              <a:buAutoNum type="arabicPeriod"/>
            </a:pPr>
            <a:r>
              <a:rPr lang="en-US" sz="1600" dirty="0">
                <a:solidFill>
                  <a:schemeClr val="accent1">
                    <a:lumMod val="50000"/>
                  </a:schemeClr>
                </a:solidFill>
              </a:rPr>
              <a:t>Requires feature scaling</a:t>
            </a:r>
          </a:p>
        </p:txBody>
      </p:sp>
      <p:pic>
        <p:nvPicPr>
          <p:cNvPr id="2" name="Picture 1">
            <a:extLst>
              <a:ext uri="{FF2B5EF4-FFF2-40B4-BE49-F238E27FC236}">
                <a16:creationId xmlns:a16="http://schemas.microsoft.com/office/drawing/2014/main" id="{C7C1CAA5-39CC-1C56-E8F9-F704896177F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4" name="Rectangle 3">
            <a:extLst>
              <a:ext uri="{FF2B5EF4-FFF2-40B4-BE49-F238E27FC236}">
                <a16:creationId xmlns:a16="http://schemas.microsoft.com/office/drawing/2014/main" id="{21C25308-AAAE-4FC0-EB14-4C3E4E072FB5}"/>
              </a:ext>
            </a:extLst>
          </p:cNvPr>
          <p:cNvSpPr/>
          <p:nvPr/>
        </p:nvSpPr>
        <p:spPr>
          <a:xfrm>
            <a:off x="705677" y="884583"/>
            <a:ext cx="5952298"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A7C8A066-AE3B-8A49-92A0-86449D075CCC}"/>
              </a:ext>
            </a:extLst>
          </p:cNvPr>
          <p:cNvSpPr txBox="1"/>
          <p:nvPr/>
        </p:nvSpPr>
        <p:spPr>
          <a:xfrm>
            <a:off x="705677" y="337930"/>
            <a:ext cx="6087010" cy="584775"/>
          </a:xfrm>
          <a:prstGeom prst="rect">
            <a:avLst/>
          </a:prstGeom>
          <a:noFill/>
        </p:spPr>
        <p:txBody>
          <a:bodyPr wrap="square" rtlCol="0">
            <a:spAutoFit/>
          </a:bodyPr>
          <a:lstStyle/>
          <a:p>
            <a:r>
              <a:rPr lang="en-US" sz="3200" b="1" dirty="0">
                <a:solidFill>
                  <a:schemeClr val="accent1">
                    <a:lumMod val="75000"/>
                  </a:schemeClr>
                </a:solidFill>
              </a:rPr>
              <a:t>K-NEAREST NEIGHBOR: Evaluation</a:t>
            </a:r>
            <a:endParaRPr lang="en-GB" b="1" dirty="0">
              <a:solidFill>
                <a:schemeClr val="accent1">
                  <a:lumMod val="75000"/>
                </a:schemeClr>
              </a:solidFill>
            </a:endParaRPr>
          </a:p>
        </p:txBody>
      </p:sp>
    </p:spTree>
    <p:extLst>
      <p:ext uri="{BB962C8B-B14F-4D97-AF65-F5344CB8AC3E}">
        <p14:creationId xmlns:p14="http://schemas.microsoft.com/office/powerpoint/2010/main" val="177071120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62D672-12E0-0183-0B33-4225AA95A0DE}"/>
              </a:ext>
            </a:extLst>
          </p:cNvPr>
          <p:cNvSpPr/>
          <p:nvPr/>
        </p:nvSpPr>
        <p:spPr>
          <a:xfrm>
            <a:off x="705678" y="884583"/>
            <a:ext cx="3924000"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10" name="TextBox 9">
            <a:extLst>
              <a:ext uri="{FF2B5EF4-FFF2-40B4-BE49-F238E27FC236}">
                <a16:creationId xmlns:a16="http://schemas.microsoft.com/office/drawing/2014/main" id="{D5FE6E22-E78D-FD78-A78C-B83FC011244F}"/>
              </a:ext>
            </a:extLst>
          </p:cNvPr>
          <p:cNvSpPr txBox="1"/>
          <p:nvPr/>
        </p:nvSpPr>
        <p:spPr>
          <a:xfrm>
            <a:off x="705678" y="337930"/>
            <a:ext cx="4214192" cy="584775"/>
          </a:xfrm>
          <a:prstGeom prst="rect">
            <a:avLst/>
          </a:prstGeom>
          <a:noFill/>
        </p:spPr>
        <p:txBody>
          <a:bodyPr wrap="square" rtlCol="0">
            <a:spAutoFit/>
          </a:bodyPr>
          <a:lstStyle/>
          <a:p>
            <a:r>
              <a:rPr lang="en-US" sz="3200" b="1" dirty="0">
                <a:solidFill>
                  <a:schemeClr val="accent1">
                    <a:lumMod val="75000"/>
                  </a:schemeClr>
                </a:solidFill>
              </a:rPr>
              <a:t>LOGISTIC REGRESSION</a:t>
            </a:r>
            <a:endParaRPr lang="en-GB" b="1" dirty="0">
              <a:solidFill>
                <a:schemeClr val="accent1">
                  <a:lumMod val="75000"/>
                </a:schemeClr>
              </a:solidFill>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7094E8D-E03B-2278-DEEC-9612EBD1F98F}"/>
                  </a:ext>
                </a:extLst>
              </p:cNvPr>
              <p:cNvSpPr txBox="1"/>
              <p:nvPr/>
            </p:nvSpPr>
            <p:spPr>
              <a:xfrm>
                <a:off x="705678" y="1065475"/>
                <a:ext cx="10267122" cy="6118085"/>
              </a:xfrm>
              <a:prstGeom prst="rect">
                <a:avLst/>
              </a:prstGeom>
              <a:noFill/>
            </p:spPr>
            <p:txBody>
              <a:bodyPr wrap="square" rtlCol="0">
                <a:spAutoFit/>
              </a:bodyPr>
              <a:lstStyle/>
              <a:p>
                <a:pPr marL="228600" indent="-228600">
                  <a:spcBef>
                    <a:spcPts val="1000"/>
                  </a:spcBef>
                  <a:buFont typeface="Arial" panose="020B0604020202020204" pitchFamily="34" charset="0"/>
                  <a:buChar char="•"/>
                </a:pPr>
                <a:r>
                  <a:rPr lang="en-US" sz="2000" dirty="0">
                    <a:solidFill>
                      <a:schemeClr val="accent1">
                        <a:lumMod val="50000"/>
                      </a:schemeClr>
                    </a:solidFill>
                  </a:rPr>
                  <a:t>Types of Logistic Regression: 1)Binomial  2)Multinomial  3) Ordinal</a:t>
                </a:r>
              </a:p>
              <a:p>
                <a:pPr marL="228600" indent="-228600">
                  <a:spcBef>
                    <a:spcPts val="1000"/>
                  </a:spcBef>
                  <a:buFont typeface="Arial" panose="020B0604020202020204" pitchFamily="34" charset="0"/>
                  <a:buChar char="•"/>
                </a:pPr>
                <a:r>
                  <a:rPr lang="en-US" sz="2000" dirty="0">
                    <a:solidFill>
                      <a:schemeClr val="accent1">
                        <a:lumMod val="50000"/>
                      </a:schemeClr>
                    </a:solidFill>
                  </a:rPr>
                  <a:t>Model of Logistic Regression: </a:t>
                </a:r>
              </a:p>
              <a:p>
                <a:pPr lvl="1">
                  <a:spcBef>
                    <a:spcPts val="1000"/>
                  </a:spcBef>
                </a:pPr>
                <a:r>
                  <a:rPr lang="en-US" sz="1400" dirty="0">
                    <a:solidFill>
                      <a:schemeClr val="accent1">
                        <a:lumMod val="50000"/>
                      </a:schemeClr>
                    </a:solidFill>
                  </a:rPr>
                  <a:t>1. Y = E(</a:t>
                </a:r>
                <a:r>
                  <a:rPr lang="en-US" sz="1400" dirty="0" err="1">
                    <a:solidFill>
                      <a:schemeClr val="accent1">
                        <a:lumMod val="50000"/>
                      </a:schemeClr>
                    </a:solidFill>
                  </a:rPr>
                  <a:t>Y|x</a:t>
                </a:r>
                <a:r>
                  <a:rPr lang="en-US" sz="1400" dirty="0">
                    <a:solidFill>
                      <a:schemeClr val="accent1">
                        <a:lumMod val="50000"/>
                      </a:schemeClr>
                    </a:solidFill>
                  </a:rPr>
                  <a:t>) + </a:t>
                </a:r>
                <a:r>
                  <a:rPr lang="el-GR" sz="1400" dirty="0">
                    <a:solidFill>
                      <a:schemeClr val="accent1">
                        <a:lumMod val="50000"/>
                      </a:schemeClr>
                    </a:solidFill>
                  </a:rPr>
                  <a:t>ε </a:t>
                </a:r>
                <a:endParaRPr lang="en-US" sz="1400" dirty="0">
                  <a:solidFill>
                    <a:schemeClr val="accent1">
                      <a:lumMod val="50000"/>
                    </a:schemeClr>
                  </a:solidFill>
                </a:endParaRPr>
              </a:p>
              <a:p>
                <a:pPr lvl="1">
                  <a:spcBef>
                    <a:spcPts val="1000"/>
                  </a:spcBef>
                </a:pPr>
                <a:r>
                  <a:rPr lang="el-GR" sz="1400" dirty="0">
                    <a:solidFill>
                      <a:schemeClr val="accent1">
                        <a:lumMod val="50000"/>
                      </a:schemeClr>
                    </a:solidFill>
                  </a:rPr>
                  <a:t>2. </a:t>
                </a:r>
                <a:r>
                  <a:rPr lang="en-US" sz="1400" dirty="0">
                    <a:solidFill>
                      <a:schemeClr val="accent1">
                        <a:lumMod val="50000"/>
                      </a:schemeClr>
                    </a:solidFill>
                  </a:rPr>
                  <a:t>Y = </a:t>
                </a:r>
                <a:r>
                  <a:rPr lang="el-GR" sz="1400" dirty="0">
                    <a:solidFill>
                      <a:schemeClr val="accent1">
                        <a:lumMod val="50000"/>
                      </a:schemeClr>
                    </a:solidFill>
                  </a:rPr>
                  <a:t>Π(</a:t>
                </a:r>
                <a:r>
                  <a:rPr lang="en-US" sz="1400" dirty="0">
                    <a:solidFill>
                      <a:schemeClr val="accent1">
                        <a:lumMod val="50000"/>
                      </a:schemeClr>
                    </a:solidFill>
                  </a:rPr>
                  <a:t>x) + </a:t>
                </a:r>
                <a:r>
                  <a:rPr lang="el-GR" sz="1400" dirty="0">
                    <a:solidFill>
                      <a:schemeClr val="accent1">
                        <a:lumMod val="50000"/>
                      </a:schemeClr>
                    </a:solidFill>
                  </a:rPr>
                  <a:t>ε </a:t>
                </a:r>
                <a:endParaRPr lang="en-US" sz="1400" dirty="0">
                  <a:solidFill>
                    <a:schemeClr val="accent1">
                      <a:lumMod val="50000"/>
                    </a:schemeClr>
                  </a:solidFill>
                </a:endParaRPr>
              </a:p>
              <a:p>
                <a:pPr lvl="1">
                  <a:spcBef>
                    <a:spcPts val="1000"/>
                  </a:spcBef>
                </a:pPr>
                <a:r>
                  <a:rPr lang="en-US" sz="1400" dirty="0">
                    <a:solidFill>
                      <a:schemeClr val="accent1">
                        <a:lumMod val="50000"/>
                      </a:schemeClr>
                    </a:solidFill>
                  </a:rPr>
                  <a:t>Where, </a:t>
                </a:r>
                <a:r>
                  <a:rPr lang="el-GR" sz="1400" dirty="0">
                    <a:solidFill>
                      <a:schemeClr val="accent1">
                        <a:lumMod val="50000"/>
                      </a:schemeClr>
                    </a:solidFill>
                  </a:rPr>
                  <a:t>ε </a:t>
                </a:r>
                <a:r>
                  <a:rPr lang="en-US" sz="1400" dirty="0">
                    <a:solidFill>
                      <a:schemeClr val="accent1">
                        <a:lumMod val="50000"/>
                      </a:schemeClr>
                    </a:solidFill>
                  </a:rPr>
                  <a:t>is Bernoulli random variable with a. </a:t>
                </a:r>
              </a:p>
              <a:p>
                <a:pPr lvl="1">
                  <a:spcBef>
                    <a:spcPts val="1000"/>
                  </a:spcBef>
                </a:pPr>
                <a:r>
                  <a:rPr lang="en-US" sz="1400" dirty="0">
                    <a:solidFill>
                      <a:schemeClr val="accent1">
                        <a:lumMod val="50000"/>
                      </a:schemeClr>
                    </a:solidFill>
                  </a:rPr>
                  <a:t>E(</a:t>
                </a:r>
                <a:r>
                  <a:rPr lang="el-GR" sz="1400" dirty="0">
                    <a:solidFill>
                      <a:schemeClr val="accent1">
                        <a:lumMod val="50000"/>
                      </a:schemeClr>
                    </a:solidFill>
                  </a:rPr>
                  <a:t>ε) = 0 </a:t>
                </a:r>
                <a:r>
                  <a:rPr lang="en-US" sz="1400" dirty="0">
                    <a:solidFill>
                      <a:schemeClr val="accent1">
                        <a:lumMod val="50000"/>
                      </a:schemeClr>
                    </a:solidFill>
                  </a:rPr>
                  <a:t>b. </a:t>
                </a:r>
              </a:p>
              <a:p>
                <a:pPr lvl="1">
                  <a:spcBef>
                    <a:spcPts val="1000"/>
                  </a:spcBef>
                </a:pPr>
                <a:r>
                  <a:rPr lang="en-US" sz="1400" dirty="0">
                    <a:solidFill>
                      <a:schemeClr val="accent1">
                        <a:lumMod val="50000"/>
                      </a:schemeClr>
                    </a:solidFill>
                  </a:rPr>
                  <a:t>Var(</a:t>
                </a:r>
                <a:r>
                  <a:rPr lang="el-GR" sz="1400" dirty="0">
                    <a:solidFill>
                      <a:schemeClr val="accent1">
                        <a:lumMod val="50000"/>
                      </a:schemeClr>
                    </a:solidFill>
                  </a:rPr>
                  <a:t>ε) = π(</a:t>
                </a:r>
                <a:r>
                  <a:rPr lang="en-US" sz="1400" dirty="0">
                    <a:solidFill>
                      <a:schemeClr val="accent1">
                        <a:lumMod val="50000"/>
                      </a:schemeClr>
                    </a:solidFill>
                  </a:rPr>
                  <a:t>x)(1-</a:t>
                </a:r>
                <a:r>
                  <a:rPr lang="el-GR" sz="1400" dirty="0">
                    <a:solidFill>
                      <a:schemeClr val="accent1">
                        <a:lumMod val="50000"/>
                      </a:schemeClr>
                    </a:solidFill>
                  </a:rPr>
                  <a:t>π(</a:t>
                </a:r>
                <a:r>
                  <a:rPr lang="en-US" sz="1400" dirty="0">
                    <a:solidFill>
                      <a:schemeClr val="accent1">
                        <a:lumMod val="50000"/>
                      </a:schemeClr>
                    </a:solidFill>
                  </a:rPr>
                  <a:t>x)) 𝜋(𝑥) = 𝑒 ^(𝛽0 +𝛽1 𝑋1+𝛽2 𝑋2+𝛽3 𝑋3+𝛽4 𝑋4+𝛽5 𝑋5+𝛽6 𝑋6+𝛽7 𝑋7+𝛽8 𝑋8+𝛽9 𝑋9 )/(1 + 𝑒 ^(𝛽0 +𝛽1 𝑋1+𝛽2 𝑋2+𝛽3 𝑋3+𝛽4 𝑋4+𝛽5 𝑋5+𝛽6 𝑋6+𝛽7 𝑋7+𝛽8 𝑋8+𝛽9 𝑋9 )</a:t>
                </a:r>
              </a:p>
              <a:p>
                <a:pPr lvl="1">
                  <a:spcBef>
                    <a:spcPts val="1000"/>
                  </a:spcBef>
                </a:pPr>
                <a:r>
                  <a:rPr lang="en-US" sz="1400" dirty="0">
                    <a:solidFill>
                      <a:schemeClr val="accent1">
                        <a:lumMod val="50000"/>
                      </a:schemeClr>
                    </a:solidFill>
                  </a:rPr>
                  <a:t>Where </a:t>
                </a:r>
                <a:r>
                  <a:rPr lang="el-GR" sz="1400" dirty="0">
                    <a:solidFill>
                      <a:schemeClr val="accent1">
                        <a:lumMod val="50000"/>
                      </a:schemeClr>
                    </a:solidFill>
                  </a:rPr>
                  <a:t>β1, β2, β3, β4, β5, β6, β7, β8, β9 </a:t>
                </a:r>
                <a:r>
                  <a:rPr lang="en-US" sz="1400" dirty="0">
                    <a:solidFill>
                      <a:schemeClr val="accent1">
                        <a:lumMod val="50000"/>
                      </a:schemeClr>
                    </a:solidFill>
                  </a:rPr>
                  <a:t>are regression coefficients</a:t>
                </a:r>
              </a:p>
              <a:p>
                <a:pPr marL="228600" indent="-228600">
                  <a:spcBef>
                    <a:spcPts val="1000"/>
                  </a:spcBef>
                  <a:buFont typeface="Arial" panose="020B0604020202020204" pitchFamily="34" charset="0"/>
                  <a:buChar char="•"/>
                </a:pPr>
                <a:r>
                  <a:rPr lang="en-US" sz="2000" dirty="0">
                    <a:solidFill>
                      <a:schemeClr val="accent1">
                        <a:lumMod val="50000"/>
                      </a:schemeClr>
                    </a:solidFill>
                  </a:rPr>
                  <a:t>Logistic model considers probability using which we are going to allocate new observation to specify class. For this purpose, the threshold probability is decided and by default it is consider as P=0.5</a:t>
                </a:r>
              </a:p>
              <a:p>
                <a:pPr marL="228600" indent="-228600">
                  <a:spcBef>
                    <a:spcPts val="1000"/>
                  </a:spcBef>
                  <a:buFont typeface="Arial" panose="020B0604020202020204" pitchFamily="34" charset="0"/>
                  <a:buChar char="•"/>
                </a:pPr>
                <a:r>
                  <a:rPr lang="en-US" sz="2000" dirty="0">
                    <a:solidFill>
                      <a:schemeClr val="accent1">
                        <a:lumMod val="50000"/>
                      </a:schemeClr>
                    </a:solidFill>
                  </a:rPr>
                  <a:t>LOGIT TRANSFORMATION:        </a:t>
                </a:r>
              </a:p>
              <a:p>
                <a:pPr lvl="1">
                  <a:spcBef>
                    <a:spcPts val="1000"/>
                  </a:spcBef>
                </a:pPr>
                <a:r>
                  <a:rPr lang="en-US" dirty="0">
                    <a:solidFill>
                      <a:schemeClr val="accent1">
                        <a:lumMod val="50000"/>
                      </a:schemeClr>
                    </a:solidFill>
                  </a:rPr>
                  <a:t>h(x) = ln[</a:t>
                </a:r>
                <a14:m>
                  <m:oMath xmlns:m="http://schemas.openxmlformats.org/officeDocument/2006/math">
                    <m:r>
                      <a:rPr lang="el-GR">
                        <a:solidFill>
                          <a:schemeClr val="accent1">
                            <a:lumMod val="50000"/>
                          </a:schemeClr>
                        </a:solidFill>
                        <a:latin typeface="Cambria Math" panose="02040503050406030204" pitchFamily="18" charset="0"/>
                      </a:rPr>
                      <m:t>𝜋</m:t>
                    </m:r>
                    <m:r>
                      <a:rPr lang="en-US">
                        <a:solidFill>
                          <a:schemeClr val="accent1">
                            <a:lumMod val="50000"/>
                          </a:schemeClr>
                        </a:solidFill>
                        <a:latin typeface="Cambria Math" panose="02040503050406030204" pitchFamily="18" charset="0"/>
                      </a:rPr>
                      <m:t>(</m:t>
                    </m:r>
                    <m:r>
                      <a:rPr lang="en-US">
                        <a:solidFill>
                          <a:schemeClr val="accent1">
                            <a:lumMod val="50000"/>
                          </a:schemeClr>
                        </a:solidFill>
                        <a:latin typeface="Cambria Math" panose="02040503050406030204" pitchFamily="18" charset="0"/>
                      </a:rPr>
                      <m:t>𝑥</m:t>
                    </m:r>
                    <m:r>
                      <a:rPr lang="en-US">
                        <a:solidFill>
                          <a:schemeClr val="accent1">
                            <a:lumMod val="50000"/>
                          </a:schemeClr>
                        </a:solidFill>
                        <a:latin typeface="Cambria Math" panose="02040503050406030204" pitchFamily="18" charset="0"/>
                      </a:rPr>
                      <m:t>)</m:t>
                    </m:r>
                  </m:oMath>
                </a14:m>
                <a:r>
                  <a:rPr lang="en-US" dirty="0">
                    <a:solidFill>
                      <a:schemeClr val="accent1">
                        <a:lumMod val="50000"/>
                      </a:schemeClr>
                    </a:solidFill>
                  </a:rPr>
                  <a:t>/(1-</a:t>
                </a:r>
                <a:r>
                  <a:rPr lang="el-GR" dirty="0">
                    <a:solidFill>
                      <a:schemeClr val="accent1">
                        <a:lumMod val="50000"/>
                      </a:schemeClr>
                    </a:solidFill>
                  </a:rPr>
                  <a:t> </a:t>
                </a:r>
                <a14:m>
                  <m:oMath xmlns:m="http://schemas.openxmlformats.org/officeDocument/2006/math">
                    <m:r>
                      <a:rPr lang="el-GR">
                        <a:solidFill>
                          <a:schemeClr val="accent1">
                            <a:lumMod val="50000"/>
                          </a:schemeClr>
                        </a:solidFill>
                        <a:latin typeface="Cambria Math" panose="02040503050406030204" pitchFamily="18" charset="0"/>
                      </a:rPr>
                      <m:t>𝜋</m:t>
                    </m:r>
                    <m:r>
                      <a:rPr lang="en-US">
                        <a:solidFill>
                          <a:schemeClr val="accent1">
                            <a:lumMod val="50000"/>
                          </a:schemeClr>
                        </a:solidFill>
                        <a:latin typeface="Cambria Math" panose="02040503050406030204" pitchFamily="18" charset="0"/>
                      </a:rPr>
                      <m:t>(</m:t>
                    </m:r>
                    <m:r>
                      <a:rPr lang="en-US">
                        <a:solidFill>
                          <a:schemeClr val="accent1">
                            <a:lumMod val="50000"/>
                          </a:schemeClr>
                        </a:solidFill>
                        <a:latin typeface="Cambria Math" panose="02040503050406030204" pitchFamily="18" charset="0"/>
                      </a:rPr>
                      <m:t>𝑥</m:t>
                    </m:r>
                    <m:r>
                      <a:rPr lang="en-US">
                        <a:solidFill>
                          <a:schemeClr val="accent1">
                            <a:lumMod val="50000"/>
                          </a:schemeClr>
                        </a:solidFill>
                        <a:latin typeface="Cambria Math" panose="02040503050406030204" pitchFamily="18" charset="0"/>
                      </a:rPr>
                      <m:t>)]</m:t>
                    </m:r>
                  </m:oMath>
                </a14:m>
                <a:endParaRPr lang="en-US" dirty="0">
                  <a:solidFill>
                    <a:schemeClr val="accent1">
                      <a:lumMod val="50000"/>
                    </a:schemeClr>
                  </a:solidFill>
                </a:endParaRPr>
              </a:p>
              <a:p>
                <a:pPr lvl="1">
                  <a:spcBef>
                    <a:spcPts val="1000"/>
                  </a:spcBef>
                </a:pPr>
                <a:r>
                  <a:rPr lang="en-US" dirty="0">
                    <a:solidFill>
                      <a:schemeClr val="accent1">
                        <a:lumMod val="50000"/>
                      </a:schemeClr>
                    </a:solidFill>
                  </a:rPr>
                  <a:t>	 = 𝛽0 +𝛽1 𝑋1+𝛽2 𝑋2+𝛽3 𝑋3+𝛽4𝑋4+𝛽5𝑋5+𝛽6 𝑋6+𝛽7𝑋7+𝛽8 𝑋8+𝛽9 𝑋9 </a:t>
                </a:r>
              </a:p>
              <a:p>
                <a:pPr marL="285750" indent="-285750">
                  <a:buFont typeface="Wingdings" panose="05000000000000000000" pitchFamily="2" charset="2"/>
                  <a:buChar char="Ø"/>
                </a:pPr>
                <a:endParaRPr lang="en-US" sz="2000" dirty="0">
                  <a:solidFill>
                    <a:schemeClr val="accent1">
                      <a:lumMod val="50000"/>
                    </a:schemeClr>
                  </a:solidFill>
                </a:endParaRPr>
              </a:p>
              <a:p>
                <a:pPr marL="285750" indent="-285750">
                  <a:buFont typeface="Wingdings" panose="05000000000000000000" pitchFamily="2" charset="2"/>
                  <a:buChar char="Ø"/>
                </a:pPr>
                <a:endParaRPr lang="en-US" sz="2000" dirty="0">
                  <a:solidFill>
                    <a:schemeClr val="accent1">
                      <a:lumMod val="50000"/>
                    </a:schemeClr>
                  </a:solidFill>
                </a:endParaRPr>
              </a:p>
            </p:txBody>
          </p:sp>
        </mc:Choice>
        <mc:Fallback>
          <p:sp>
            <p:nvSpPr>
              <p:cNvPr id="2" name="TextBox 1">
                <a:extLst>
                  <a:ext uri="{FF2B5EF4-FFF2-40B4-BE49-F238E27FC236}">
                    <a16:creationId xmlns:a16="http://schemas.microsoft.com/office/drawing/2014/main" id="{87094E8D-E03B-2278-DEEC-9612EBD1F98F}"/>
                  </a:ext>
                </a:extLst>
              </p:cNvPr>
              <p:cNvSpPr txBox="1">
                <a:spLocks noRot="1" noChangeAspect="1" noMove="1" noResize="1" noEditPoints="1" noAdjustHandles="1" noChangeArrowheads="1" noChangeShapeType="1" noTextEdit="1"/>
              </p:cNvSpPr>
              <p:nvPr/>
            </p:nvSpPr>
            <p:spPr>
              <a:xfrm>
                <a:off x="705678" y="1065475"/>
                <a:ext cx="10267122" cy="6118085"/>
              </a:xfrm>
              <a:prstGeom prst="rect">
                <a:avLst/>
              </a:prstGeom>
              <a:blipFill>
                <a:blip r:embed="rId5"/>
                <a:stretch>
                  <a:fillRect l="-534" t="-598" r="-59"/>
                </a:stretch>
              </a:blipFill>
            </p:spPr>
            <p:txBody>
              <a:bodyPr/>
              <a:lstStyle/>
              <a:p>
                <a:r>
                  <a:rPr lang="en-GB">
                    <a:noFill/>
                  </a:rPr>
                  <a:t> </a:t>
                </a:r>
              </a:p>
            </p:txBody>
          </p:sp>
        </mc:Fallback>
      </mc:AlternateContent>
    </p:spTree>
    <p:extLst>
      <p:ext uri="{BB962C8B-B14F-4D97-AF65-F5344CB8AC3E}">
        <p14:creationId xmlns:p14="http://schemas.microsoft.com/office/powerpoint/2010/main" val="115227937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E694D-DC63-4480-8B85-68317876652E}"/>
              </a:ext>
            </a:extLst>
          </p:cNvPr>
          <p:cNvSpPr>
            <a:spLocks noGrp="1"/>
          </p:cNvSpPr>
          <p:nvPr>
            <p:ph idx="1"/>
          </p:nvPr>
        </p:nvSpPr>
        <p:spPr>
          <a:xfrm>
            <a:off x="705677" y="1216818"/>
            <a:ext cx="10515600" cy="4424363"/>
          </a:xfrm>
        </p:spPr>
        <p:txBody>
          <a:bodyPr>
            <a:normAutofit/>
          </a:bodyPr>
          <a:lstStyle/>
          <a:p>
            <a:pPr>
              <a:lnSpc>
                <a:spcPct val="150000"/>
              </a:lnSpc>
            </a:pPr>
            <a:r>
              <a:rPr lang="en-US" sz="2000" dirty="0">
                <a:solidFill>
                  <a:schemeClr val="accent1">
                    <a:lumMod val="50000"/>
                  </a:schemeClr>
                </a:solidFill>
              </a:rPr>
              <a:t>#Model fitting and prediction for Logistic Regression Model:</a:t>
            </a:r>
          </a:p>
          <a:p>
            <a:pPr marL="457200" lvl="1" indent="0">
              <a:lnSpc>
                <a:spcPct val="150000"/>
              </a:lnSpc>
              <a:buNone/>
            </a:pPr>
            <a:r>
              <a:rPr lang="en-US" sz="1800" dirty="0">
                <a:solidFill>
                  <a:schemeClr val="accent1">
                    <a:lumMod val="50000"/>
                  </a:schemeClr>
                </a:solidFill>
              </a:rPr>
              <a:t>#from </a:t>
            </a:r>
            <a:r>
              <a:rPr lang="en-US" sz="1800" dirty="0" err="1">
                <a:solidFill>
                  <a:schemeClr val="accent1">
                    <a:lumMod val="50000"/>
                  </a:schemeClr>
                </a:solidFill>
              </a:rPr>
              <a:t>sklearn.linear_model</a:t>
            </a:r>
            <a:r>
              <a:rPr lang="en-US" sz="1800" dirty="0">
                <a:solidFill>
                  <a:schemeClr val="accent1">
                    <a:lumMod val="50000"/>
                  </a:schemeClr>
                </a:solidFill>
              </a:rPr>
              <a:t> import </a:t>
            </a:r>
            <a:r>
              <a:rPr lang="en-US" sz="1800" dirty="0" err="1">
                <a:solidFill>
                  <a:schemeClr val="accent1">
                    <a:lumMod val="50000"/>
                  </a:schemeClr>
                </a:solidFill>
              </a:rPr>
              <a:t>LogisticRegression</a:t>
            </a:r>
            <a:r>
              <a:rPr lang="en-US" sz="1800" dirty="0">
                <a:solidFill>
                  <a:schemeClr val="accent1">
                    <a:lumMod val="50000"/>
                  </a:schemeClr>
                </a:solidFill>
              </a:rPr>
              <a:t> model = </a:t>
            </a:r>
            <a:r>
              <a:rPr lang="en-US" sz="1800" dirty="0" err="1">
                <a:solidFill>
                  <a:schemeClr val="accent1">
                    <a:lumMod val="50000"/>
                  </a:schemeClr>
                </a:solidFill>
              </a:rPr>
              <a:t>LogisticRegression</a:t>
            </a:r>
            <a:r>
              <a:rPr lang="en-US" sz="1800" dirty="0">
                <a:solidFill>
                  <a:schemeClr val="accent1">
                    <a:lumMod val="50000"/>
                  </a:schemeClr>
                </a:solidFill>
              </a:rPr>
              <a:t>() </a:t>
            </a:r>
            <a:r>
              <a:rPr lang="en-US" sz="1800" dirty="0" err="1">
                <a:solidFill>
                  <a:schemeClr val="accent1">
                    <a:lumMod val="50000"/>
                  </a:schemeClr>
                </a:solidFill>
              </a:rPr>
              <a:t>model.fit</a:t>
            </a:r>
            <a:r>
              <a:rPr lang="en-US" sz="1800" dirty="0">
                <a:solidFill>
                  <a:schemeClr val="accent1">
                    <a:lumMod val="50000"/>
                  </a:schemeClr>
                </a:solidFill>
              </a:rPr>
              <a:t>(</a:t>
            </a:r>
            <a:r>
              <a:rPr lang="en-US" sz="1800" dirty="0" err="1">
                <a:solidFill>
                  <a:schemeClr val="accent1">
                    <a:lumMod val="50000"/>
                  </a:schemeClr>
                </a:solidFill>
              </a:rPr>
              <a:t>X_train</a:t>
            </a:r>
            <a:r>
              <a:rPr lang="en-US" sz="1800" dirty="0">
                <a:solidFill>
                  <a:schemeClr val="accent1">
                    <a:lumMod val="50000"/>
                  </a:schemeClr>
                </a:solidFill>
              </a:rPr>
              <a:t>, </a:t>
            </a:r>
            <a:r>
              <a:rPr lang="en-US" sz="1800" dirty="0" err="1">
                <a:solidFill>
                  <a:schemeClr val="accent1">
                    <a:lumMod val="50000"/>
                  </a:schemeClr>
                </a:solidFill>
              </a:rPr>
              <a:t>Y_train</a:t>
            </a:r>
            <a:r>
              <a:rPr lang="en-US" sz="1800" dirty="0">
                <a:solidFill>
                  <a:schemeClr val="accent1">
                    <a:lumMod val="50000"/>
                  </a:schemeClr>
                </a:solidFill>
              </a:rPr>
              <a:t>)</a:t>
            </a:r>
          </a:p>
          <a:p>
            <a:pPr marL="457200" lvl="1" indent="0">
              <a:lnSpc>
                <a:spcPct val="150000"/>
              </a:lnSpc>
              <a:buNone/>
            </a:pPr>
            <a:r>
              <a:rPr lang="en-US" sz="1800" dirty="0">
                <a:solidFill>
                  <a:schemeClr val="accent1">
                    <a:lumMod val="50000"/>
                  </a:schemeClr>
                </a:solidFill>
              </a:rPr>
              <a:t>#Prediction for test dataset: prediction=</a:t>
            </a:r>
            <a:r>
              <a:rPr lang="en-US" sz="1800" dirty="0" err="1">
                <a:solidFill>
                  <a:schemeClr val="accent1">
                    <a:lumMod val="50000"/>
                  </a:schemeClr>
                </a:solidFill>
              </a:rPr>
              <a:t>data.predict</a:t>
            </a:r>
            <a:r>
              <a:rPr lang="en-US" sz="1800" dirty="0">
                <a:solidFill>
                  <a:schemeClr val="accent1">
                    <a:lumMod val="50000"/>
                  </a:schemeClr>
                </a:solidFill>
              </a:rPr>
              <a:t>(</a:t>
            </a:r>
            <a:r>
              <a:rPr lang="en-US" sz="1800" dirty="0" err="1">
                <a:solidFill>
                  <a:schemeClr val="accent1">
                    <a:lumMod val="50000"/>
                  </a:schemeClr>
                </a:solidFill>
              </a:rPr>
              <a:t>X_test</a:t>
            </a:r>
            <a:r>
              <a:rPr lang="en-US" sz="1800" dirty="0">
                <a:solidFill>
                  <a:schemeClr val="accent1">
                    <a:lumMod val="50000"/>
                  </a:schemeClr>
                </a:solidFill>
              </a:rPr>
              <a:t>)</a:t>
            </a:r>
          </a:p>
          <a:p>
            <a:pPr marL="457200" lvl="1" indent="0">
              <a:lnSpc>
                <a:spcPct val="150000"/>
              </a:lnSpc>
              <a:buNone/>
            </a:pPr>
            <a:r>
              <a:rPr lang="en-US" sz="1800" dirty="0">
                <a:solidFill>
                  <a:schemeClr val="accent1">
                    <a:lumMod val="50000"/>
                  </a:schemeClr>
                </a:solidFill>
              </a:rPr>
              <a:t>#Accuracy : The Accuracy for Test Set is 58.536585365853654 % </a:t>
            </a:r>
          </a:p>
          <a:p>
            <a:pPr marL="457200" lvl="1" indent="0">
              <a:lnSpc>
                <a:spcPct val="150000"/>
              </a:lnSpc>
              <a:buNone/>
            </a:pPr>
            <a:r>
              <a:rPr lang="en-US" sz="1800" dirty="0">
                <a:solidFill>
                  <a:schemeClr val="accent1">
                    <a:lumMod val="50000"/>
                  </a:schemeClr>
                </a:solidFill>
              </a:rPr>
              <a:t>#Conclusion : Accuracy rate for fitting model given by logistic regression model is </a:t>
            </a:r>
            <a:r>
              <a:rPr lang="en-US" sz="1800" b="1" dirty="0">
                <a:solidFill>
                  <a:schemeClr val="accent1">
                    <a:lumMod val="50000"/>
                  </a:schemeClr>
                </a:solidFill>
              </a:rPr>
              <a:t>58.53%</a:t>
            </a:r>
            <a:r>
              <a:rPr lang="en-US" sz="1800" dirty="0">
                <a:solidFill>
                  <a:schemeClr val="accent1">
                    <a:lumMod val="50000"/>
                  </a:schemeClr>
                </a:solidFill>
              </a:rPr>
              <a:t> of our data.</a:t>
            </a:r>
          </a:p>
          <a:p>
            <a:pPr>
              <a:lnSpc>
                <a:spcPct val="150000"/>
              </a:lnSpc>
            </a:pPr>
            <a:endParaRPr lang="en-US" sz="2400" dirty="0">
              <a:solidFill>
                <a:schemeClr val="accent1">
                  <a:lumMod val="50000"/>
                </a:schemeClr>
              </a:solidFill>
            </a:endParaRPr>
          </a:p>
          <a:p>
            <a:pPr marL="0" indent="0">
              <a:lnSpc>
                <a:spcPct val="150000"/>
              </a:lnSpc>
              <a:buNone/>
            </a:pPr>
            <a:endParaRPr lang="en-US" sz="2400" dirty="0">
              <a:solidFill>
                <a:schemeClr val="accent1">
                  <a:lumMod val="50000"/>
                </a:schemeClr>
              </a:solidFill>
            </a:endParaRPr>
          </a:p>
        </p:txBody>
      </p:sp>
      <p:pic>
        <p:nvPicPr>
          <p:cNvPr id="2" name="Picture 1">
            <a:extLst>
              <a:ext uri="{FF2B5EF4-FFF2-40B4-BE49-F238E27FC236}">
                <a16:creationId xmlns:a16="http://schemas.microsoft.com/office/drawing/2014/main" id="{28084073-6334-4736-50EA-3A22BBB4C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4" name="Rectangle 3">
            <a:extLst>
              <a:ext uri="{FF2B5EF4-FFF2-40B4-BE49-F238E27FC236}">
                <a16:creationId xmlns:a16="http://schemas.microsoft.com/office/drawing/2014/main" id="{B8CFEB97-D8AF-2B0C-7FD9-C1712FA0801A}"/>
              </a:ext>
            </a:extLst>
          </p:cNvPr>
          <p:cNvSpPr/>
          <p:nvPr/>
        </p:nvSpPr>
        <p:spPr>
          <a:xfrm>
            <a:off x="705677" y="884583"/>
            <a:ext cx="5952298"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31D92EC-C20E-6A34-C3C6-5D959386AEAC}"/>
              </a:ext>
            </a:extLst>
          </p:cNvPr>
          <p:cNvSpPr txBox="1"/>
          <p:nvPr/>
        </p:nvSpPr>
        <p:spPr>
          <a:xfrm>
            <a:off x="705677" y="337930"/>
            <a:ext cx="6087010" cy="584775"/>
          </a:xfrm>
          <a:prstGeom prst="rect">
            <a:avLst/>
          </a:prstGeom>
          <a:noFill/>
        </p:spPr>
        <p:txBody>
          <a:bodyPr wrap="square" rtlCol="0">
            <a:spAutoFit/>
          </a:bodyPr>
          <a:lstStyle/>
          <a:p>
            <a:r>
              <a:rPr lang="en-US" sz="3200" b="1" dirty="0">
                <a:solidFill>
                  <a:schemeClr val="accent1">
                    <a:lumMod val="75000"/>
                  </a:schemeClr>
                </a:solidFill>
              </a:rPr>
              <a:t>LOGISTIC REGRESSION: Evaluation</a:t>
            </a:r>
            <a:endParaRPr lang="en-GB" b="1" dirty="0">
              <a:solidFill>
                <a:schemeClr val="accent1">
                  <a:lumMod val="75000"/>
                </a:schemeClr>
              </a:solidFill>
            </a:endParaRPr>
          </a:p>
        </p:txBody>
      </p:sp>
    </p:spTree>
    <p:extLst>
      <p:ext uri="{BB962C8B-B14F-4D97-AF65-F5344CB8AC3E}">
        <p14:creationId xmlns:p14="http://schemas.microsoft.com/office/powerpoint/2010/main" val="288781174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pic>
        <p:nvPicPr>
          <p:cNvPr id="4" name="Picture 3">
            <a:hlinkClick r:id="" action="ppaction://hlinkshowjump?jump=lastslideviewed"/>
            <a:extLst>
              <a:ext uri="{FF2B5EF4-FFF2-40B4-BE49-F238E27FC236}">
                <a16:creationId xmlns:a16="http://schemas.microsoft.com/office/drawing/2014/main" id="{D4C2A849-9F26-F6CE-7BA9-D5D3A27B96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60071" y="1095197"/>
            <a:ext cx="8871858" cy="4667605"/>
          </a:xfrm>
          <a:prstGeom prst="rect">
            <a:avLst/>
          </a:prstGeom>
        </p:spPr>
      </p:pic>
      <p:sp>
        <p:nvSpPr>
          <p:cNvPr id="2" name="TextBox 1">
            <a:extLst>
              <a:ext uri="{FF2B5EF4-FFF2-40B4-BE49-F238E27FC236}">
                <a16:creationId xmlns:a16="http://schemas.microsoft.com/office/drawing/2014/main" id="{BA97C876-C037-CF84-9430-C70D29C772D9}"/>
              </a:ext>
            </a:extLst>
          </p:cNvPr>
          <p:cNvSpPr txBox="1"/>
          <p:nvPr/>
        </p:nvSpPr>
        <p:spPr>
          <a:xfrm>
            <a:off x="851989" y="449217"/>
            <a:ext cx="8752114" cy="523220"/>
          </a:xfrm>
          <a:prstGeom prst="rect">
            <a:avLst/>
          </a:prstGeom>
          <a:noFill/>
        </p:spPr>
        <p:txBody>
          <a:bodyPr wrap="square" rtlCol="0">
            <a:spAutoFit/>
          </a:bodyPr>
          <a:lstStyle/>
          <a:p>
            <a:r>
              <a:rPr lang="en-US" sz="2800" b="1" dirty="0">
                <a:solidFill>
                  <a:schemeClr val="accent1">
                    <a:lumMod val="50000"/>
                  </a:schemeClr>
                </a:solidFill>
              </a:rPr>
              <a:t>CONFUSION MATRIX</a:t>
            </a:r>
          </a:p>
        </p:txBody>
      </p:sp>
    </p:spTree>
    <p:extLst>
      <p:ext uri="{BB962C8B-B14F-4D97-AF65-F5344CB8AC3E}">
        <p14:creationId xmlns:p14="http://schemas.microsoft.com/office/powerpoint/2010/main" val="42561162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62D672-12E0-0183-0B33-4225AA95A0DE}"/>
              </a:ext>
            </a:extLst>
          </p:cNvPr>
          <p:cNvSpPr/>
          <p:nvPr/>
        </p:nvSpPr>
        <p:spPr>
          <a:xfrm>
            <a:off x="705678" y="884583"/>
            <a:ext cx="2808000"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3" name="TextBox 2">
            <a:extLst>
              <a:ext uri="{FF2B5EF4-FFF2-40B4-BE49-F238E27FC236}">
                <a16:creationId xmlns:a16="http://schemas.microsoft.com/office/drawing/2014/main" id="{6A081EC4-792D-AA3C-1FBF-ADEFE7FC7DA4}"/>
              </a:ext>
            </a:extLst>
          </p:cNvPr>
          <p:cNvSpPr txBox="1"/>
          <p:nvPr/>
        </p:nvSpPr>
        <p:spPr>
          <a:xfrm>
            <a:off x="705678" y="1267646"/>
            <a:ext cx="10393018" cy="4093428"/>
          </a:xfrm>
          <a:prstGeom prst="rect">
            <a:avLst/>
          </a:prstGeom>
          <a:noFill/>
        </p:spPr>
        <p:txBody>
          <a:bodyPr wrap="square">
            <a:spAutoFit/>
          </a:bodyPr>
          <a:lstStyle/>
          <a:p>
            <a:pPr>
              <a:lnSpc>
                <a:spcPct val="200000"/>
              </a:lnSpc>
            </a:pPr>
            <a:r>
              <a:rPr lang="en-US" sz="2000" b="1" u="sng" dirty="0">
                <a:solidFill>
                  <a:schemeClr val="accent1">
                    <a:lumMod val="75000"/>
                  </a:schemeClr>
                </a:solidFill>
              </a:rPr>
              <a:t>Submitted By</a:t>
            </a:r>
            <a:r>
              <a:rPr lang="en-GB" sz="2000" b="1" u="sng" dirty="0">
                <a:solidFill>
                  <a:schemeClr val="accent1">
                    <a:lumMod val="75000"/>
                  </a:schemeClr>
                </a:solidFill>
              </a:rPr>
              <a:t>:</a:t>
            </a:r>
          </a:p>
          <a:p>
            <a:pPr>
              <a:lnSpc>
                <a:spcPct val="200000"/>
              </a:lnSpc>
            </a:pPr>
            <a:r>
              <a:rPr lang="en-GB" sz="2000" b="1" dirty="0" err="1">
                <a:solidFill>
                  <a:schemeClr val="accent1">
                    <a:lumMod val="75000"/>
                  </a:schemeClr>
                </a:solidFill>
              </a:rPr>
              <a:t>Samruddhi</a:t>
            </a:r>
            <a:r>
              <a:rPr lang="en-GB" sz="2000" b="1" dirty="0">
                <a:solidFill>
                  <a:schemeClr val="accent1">
                    <a:lumMod val="75000"/>
                  </a:schemeClr>
                </a:solidFill>
              </a:rPr>
              <a:t> </a:t>
            </a:r>
            <a:r>
              <a:rPr lang="en-GB" sz="2000" b="1" dirty="0" err="1">
                <a:solidFill>
                  <a:schemeClr val="accent1">
                    <a:lumMod val="75000"/>
                  </a:schemeClr>
                </a:solidFill>
              </a:rPr>
              <a:t>Rohokale</a:t>
            </a:r>
            <a:r>
              <a:rPr lang="en-GB" sz="2000" b="1" dirty="0">
                <a:solidFill>
                  <a:schemeClr val="accent1">
                    <a:lumMod val="75000"/>
                  </a:schemeClr>
                </a:solidFill>
              </a:rPr>
              <a:t> 			</a:t>
            </a:r>
            <a:r>
              <a:rPr lang="en-GB" sz="2000" b="1" dirty="0" err="1">
                <a:solidFill>
                  <a:schemeClr val="accent1">
                    <a:lumMod val="75000"/>
                  </a:schemeClr>
                </a:solidFill>
              </a:rPr>
              <a:t>Tejashri</a:t>
            </a:r>
            <a:r>
              <a:rPr lang="en-GB" sz="2000" b="1" dirty="0">
                <a:solidFill>
                  <a:schemeClr val="accent1">
                    <a:lumMod val="75000"/>
                  </a:schemeClr>
                </a:solidFill>
              </a:rPr>
              <a:t> </a:t>
            </a:r>
            <a:r>
              <a:rPr lang="en-GB" sz="2000" b="1" dirty="0" err="1">
                <a:solidFill>
                  <a:schemeClr val="accent1">
                    <a:lumMod val="75000"/>
                  </a:schemeClr>
                </a:solidFill>
              </a:rPr>
              <a:t>Tapare</a:t>
            </a:r>
            <a:r>
              <a:rPr lang="en-GB" sz="2000" b="1" dirty="0">
                <a:solidFill>
                  <a:schemeClr val="accent1">
                    <a:lumMod val="75000"/>
                  </a:schemeClr>
                </a:solidFill>
              </a:rPr>
              <a:t> 		                Rajesh </a:t>
            </a:r>
            <a:r>
              <a:rPr lang="en-GB" sz="2000" b="1" dirty="0" err="1">
                <a:solidFill>
                  <a:schemeClr val="accent1">
                    <a:lumMod val="75000"/>
                  </a:schemeClr>
                </a:solidFill>
              </a:rPr>
              <a:t>Rasane</a:t>
            </a:r>
            <a:r>
              <a:rPr lang="en-GB" sz="2000" b="1" dirty="0">
                <a:solidFill>
                  <a:schemeClr val="accent1">
                    <a:lumMod val="75000"/>
                  </a:schemeClr>
                </a:solidFill>
              </a:rPr>
              <a:t> </a:t>
            </a:r>
          </a:p>
          <a:p>
            <a:pPr>
              <a:lnSpc>
                <a:spcPct val="200000"/>
              </a:lnSpc>
            </a:pPr>
            <a:r>
              <a:rPr lang="en-GB" sz="2000" b="1" dirty="0">
                <a:solidFill>
                  <a:schemeClr val="accent1">
                    <a:lumMod val="75000"/>
                  </a:schemeClr>
                </a:solidFill>
              </a:rPr>
              <a:t>Zahra Merchant 				</a:t>
            </a:r>
            <a:r>
              <a:rPr lang="en-GB" sz="2000" b="1" dirty="0" err="1">
                <a:solidFill>
                  <a:schemeClr val="accent1">
                    <a:lumMod val="75000"/>
                  </a:schemeClr>
                </a:solidFill>
              </a:rPr>
              <a:t>Zoha</a:t>
            </a:r>
            <a:r>
              <a:rPr lang="en-GB" sz="2000" b="1" dirty="0">
                <a:solidFill>
                  <a:schemeClr val="accent1">
                    <a:lumMod val="75000"/>
                  </a:schemeClr>
                </a:solidFill>
              </a:rPr>
              <a:t> </a:t>
            </a:r>
            <a:r>
              <a:rPr lang="en-GB" sz="2000" b="1" dirty="0" err="1">
                <a:solidFill>
                  <a:schemeClr val="accent1">
                    <a:lumMod val="75000"/>
                  </a:schemeClr>
                </a:solidFill>
              </a:rPr>
              <a:t>Bahlooli</a:t>
            </a:r>
            <a:r>
              <a:rPr lang="en-GB" sz="2000" b="1" dirty="0">
                <a:solidFill>
                  <a:schemeClr val="accent1">
                    <a:lumMod val="75000"/>
                  </a:schemeClr>
                </a:solidFill>
              </a:rPr>
              <a:t> 			Monika </a:t>
            </a:r>
            <a:r>
              <a:rPr lang="en-GB" sz="2000" b="1" dirty="0" err="1">
                <a:solidFill>
                  <a:schemeClr val="accent1">
                    <a:lumMod val="75000"/>
                  </a:schemeClr>
                </a:solidFill>
              </a:rPr>
              <a:t>Borude</a:t>
            </a:r>
            <a:r>
              <a:rPr lang="en-GB" sz="2000" b="1" dirty="0">
                <a:solidFill>
                  <a:schemeClr val="accent1">
                    <a:lumMod val="75000"/>
                  </a:schemeClr>
                </a:solidFill>
              </a:rPr>
              <a:t> </a:t>
            </a:r>
          </a:p>
          <a:p>
            <a:pPr>
              <a:lnSpc>
                <a:spcPct val="200000"/>
              </a:lnSpc>
            </a:pPr>
            <a:endParaRPr lang="en-GB" sz="2000" b="1" dirty="0">
              <a:solidFill>
                <a:schemeClr val="accent1">
                  <a:lumMod val="75000"/>
                </a:schemeClr>
              </a:solidFill>
            </a:endParaRPr>
          </a:p>
          <a:p>
            <a:pPr>
              <a:lnSpc>
                <a:spcPct val="200000"/>
              </a:lnSpc>
            </a:pPr>
            <a:r>
              <a:rPr lang="en-GB" sz="2000" b="1" u="sng" dirty="0">
                <a:solidFill>
                  <a:schemeClr val="accent1">
                    <a:lumMod val="75000"/>
                  </a:schemeClr>
                </a:solidFill>
              </a:rPr>
              <a:t>Guided By:</a:t>
            </a:r>
          </a:p>
          <a:p>
            <a:pPr>
              <a:lnSpc>
                <a:spcPct val="200000"/>
              </a:lnSpc>
            </a:pPr>
            <a:r>
              <a:rPr lang="en-GB" sz="2000" b="1" dirty="0">
                <a:solidFill>
                  <a:schemeClr val="accent1">
                    <a:lumMod val="75000"/>
                  </a:schemeClr>
                </a:solidFill>
              </a:rPr>
              <a:t>Mr. Yogesh </a:t>
            </a:r>
            <a:r>
              <a:rPr lang="en-GB" sz="2000" b="1" dirty="0" err="1">
                <a:solidFill>
                  <a:schemeClr val="accent1">
                    <a:lumMod val="75000"/>
                  </a:schemeClr>
                </a:solidFill>
              </a:rPr>
              <a:t>Yewale</a:t>
            </a:r>
            <a:r>
              <a:rPr lang="en-GB" sz="2000" b="1" dirty="0">
                <a:solidFill>
                  <a:schemeClr val="accent1">
                    <a:lumMod val="75000"/>
                  </a:schemeClr>
                </a:solidFill>
              </a:rPr>
              <a:t> 					</a:t>
            </a:r>
          </a:p>
          <a:p>
            <a:r>
              <a:rPr lang="en-GB" sz="2000" dirty="0">
                <a:solidFill>
                  <a:schemeClr val="accent1">
                    <a:lumMod val="75000"/>
                  </a:schemeClr>
                </a:solidFill>
              </a:rPr>
              <a:t>Project Guide					</a:t>
            </a:r>
          </a:p>
        </p:txBody>
      </p:sp>
      <p:sp>
        <p:nvSpPr>
          <p:cNvPr id="9" name="TextBox 8">
            <a:extLst>
              <a:ext uri="{FF2B5EF4-FFF2-40B4-BE49-F238E27FC236}">
                <a16:creationId xmlns:a16="http://schemas.microsoft.com/office/drawing/2014/main" id="{966E2749-60B2-EF0A-E372-2E03C93FE544}"/>
              </a:ext>
            </a:extLst>
          </p:cNvPr>
          <p:cNvSpPr txBox="1"/>
          <p:nvPr/>
        </p:nvSpPr>
        <p:spPr>
          <a:xfrm>
            <a:off x="705678" y="340805"/>
            <a:ext cx="618710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strike="noStrike" kern="1200" cap="none" spc="0" normalizeH="0" baseline="0" noProof="0" dirty="0">
                <a:ln>
                  <a:noFill/>
                </a:ln>
                <a:solidFill>
                  <a:srgbClr val="4472C4">
                    <a:lumMod val="75000"/>
                  </a:srgbClr>
                </a:solidFill>
                <a:effectLst/>
                <a:uLnTx/>
                <a:uFillTx/>
                <a:latin typeface="Calibri" panose="020F0502020204030204"/>
                <a:ea typeface="+mn-ea"/>
                <a:cs typeface="+mn-cs"/>
              </a:rPr>
              <a:t>CONTRIBUTORS</a:t>
            </a:r>
            <a:endParaRPr kumimoji="0" lang="en-GB" sz="1800" b="1" i="0"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3523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62D672-12E0-0183-0B33-4225AA95A0DE}"/>
              </a:ext>
            </a:extLst>
          </p:cNvPr>
          <p:cNvSpPr/>
          <p:nvPr/>
        </p:nvSpPr>
        <p:spPr>
          <a:xfrm>
            <a:off x="705678" y="884583"/>
            <a:ext cx="2376000"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10" name="TextBox 9">
            <a:extLst>
              <a:ext uri="{FF2B5EF4-FFF2-40B4-BE49-F238E27FC236}">
                <a16:creationId xmlns:a16="http://schemas.microsoft.com/office/drawing/2014/main" id="{D5FE6E22-E78D-FD78-A78C-B83FC011244F}"/>
              </a:ext>
            </a:extLst>
          </p:cNvPr>
          <p:cNvSpPr txBox="1"/>
          <p:nvPr/>
        </p:nvSpPr>
        <p:spPr>
          <a:xfrm>
            <a:off x="705678" y="337930"/>
            <a:ext cx="3776870" cy="584775"/>
          </a:xfrm>
          <a:prstGeom prst="rect">
            <a:avLst/>
          </a:prstGeom>
          <a:noFill/>
        </p:spPr>
        <p:txBody>
          <a:bodyPr wrap="square" rtlCol="0">
            <a:spAutoFit/>
          </a:bodyPr>
          <a:lstStyle/>
          <a:p>
            <a:r>
              <a:rPr lang="en-US" sz="3200" b="1" dirty="0">
                <a:solidFill>
                  <a:schemeClr val="accent1">
                    <a:lumMod val="75000"/>
                  </a:schemeClr>
                </a:solidFill>
              </a:rPr>
              <a:t>CONCLUSION</a:t>
            </a:r>
            <a:endParaRPr lang="en-GB" b="1" dirty="0">
              <a:solidFill>
                <a:schemeClr val="accent1">
                  <a:lumMod val="75000"/>
                </a:schemeClr>
              </a:solidFill>
            </a:endParaRPr>
          </a:p>
        </p:txBody>
      </p:sp>
      <p:sp>
        <p:nvSpPr>
          <p:cNvPr id="2" name="TextBox 1">
            <a:extLst>
              <a:ext uri="{FF2B5EF4-FFF2-40B4-BE49-F238E27FC236}">
                <a16:creationId xmlns:a16="http://schemas.microsoft.com/office/drawing/2014/main" id="{D76947E4-AC09-8753-F9EF-678A0790E387}"/>
              </a:ext>
            </a:extLst>
          </p:cNvPr>
          <p:cNvSpPr txBox="1"/>
          <p:nvPr/>
        </p:nvSpPr>
        <p:spPr>
          <a:xfrm>
            <a:off x="705678" y="1235413"/>
            <a:ext cx="10393018" cy="477175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2000" dirty="0">
                <a:solidFill>
                  <a:schemeClr val="accent1">
                    <a:lumMod val="50000"/>
                  </a:schemeClr>
                </a:solidFill>
              </a:rPr>
              <a:t> The classification models were used to analyze the water quality. </a:t>
            </a:r>
          </a:p>
          <a:p>
            <a:pPr marL="285750" indent="-285750" algn="just">
              <a:lnSpc>
                <a:spcPct val="200000"/>
              </a:lnSpc>
              <a:buFont typeface="Wingdings" panose="05000000000000000000" pitchFamily="2" charset="2"/>
              <a:buChar char="Ø"/>
            </a:pPr>
            <a:r>
              <a:rPr lang="en-US" sz="2000" dirty="0">
                <a:solidFill>
                  <a:schemeClr val="accent1">
                    <a:lumMod val="50000"/>
                  </a:schemeClr>
                </a:solidFill>
              </a:rPr>
              <a:t> The supervised classification models namely decision tree, KNN model and Logistic Model were fitted to our sample data of 3276 sample points. </a:t>
            </a:r>
          </a:p>
          <a:p>
            <a:pPr marL="285750" indent="-285750" algn="just">
              <a:lnSpc>
                <a:spcPct val="200000"/>
              </a:lnSpc>
              <a:buFont typeface="Wingdings" panose="05000000000000000000" pitchFamily="2" charset="2"/>
              <a:buChar char="Ø"/>
            </a:pPr>
            <a:r>
              <a:rPr lang="en-US" sz="2000" dirty="0">
                <a:solidFill>
                  <a:schemeClr val="accent1">
                    <a:lumMod val="50000"/>
                  </a:schemeClr>
                </a:solidFill>
              </a:rPr>
              <a:t> Of the three models that were fitted to this data, KNN model proved to be the best fit with accuracy 60.97%. With this accuracy, it concludes that our data is correct fitted.</a:t>
            </a:r>
          </a:p>
          <a:p>
            <a:pPr marL="285750" indent="-285750" algn="just">
              <a:lnSpc>
                <a:spcPct val="200000"/>
              </a:lnSpc>
              <a:buFont typeface="Wingdings" panose="05000000000000000000" pitchFamily="2" charset="2"/>
              <a:buChar char="Ø"/>
            </a:pPr>
            <a:r>
              <a:rPr lang="en-US" sz="2000" dirty="0">
                <a:solidFill>
                  <a:schemeClr val="accent1">
                    <a:lumMod val="50000"/>
                  </a:schemeClr>
                </a:solidFill>
              </a:rPr>
              <a:t> Among all the three models’ logistic regression classifier has highest accuracy due to the very less miss classification. Hence, we can say that Logistics Regression model is best for our data.</a:t>
            </a:r>
          </a:p>
          <a:p>
            <a:pPr>
              <a:lnSpc>
                <a:spcPct val="200000"/>
              </a:lnSpc>
            </a:pPr>
            <a:endParaRPr lang="en-GB" sz="1400" dirty="0"/>
          </a:p>
        </p:txBody>
      </p:sp>
    </p:spTree>
    <p:extLst>
      <p:ext uri="{BB962C8B-B14F-4D97-AF65-F5344CB8AC3E}">
        <p14:creationId xmlns:p14="http://schemas.microsoft.com/office/powerpoint/2010/main" val="103178047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62D672-12E0-0183-0B33-4225AA95A0DE}"/>
              </a:ext>
            </a:extLst>
          </p:cNvPr>
          <p:cNvSpPr/>
          <p:nvPr/>
        </p:nvSpPr>
        <p:spPr>
          <a:xfrm>
            <a:off x="705678" y="884583"/>
            <a:ext cx="2304000"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10" name="TextBox 9">
            <a:extLst>
              <a:ext uri="{FF2B5EF4-FFF2-40B4-BE49-F238E27FC236}">
                <a16:creationId xmlns:a16="http://schemas.microsoft.com/office/drawing/2014/main" id="{D5FE6E22-E78D-FD78-A78C-B83FC011244F}"/>
              </a:ext>
            </a:extLst>
          </p:cNvPr>
          <p:cNvSpPr txBox="1"/>
          <p:nvPr/>
        </p:nvSpPr>
        <p:spPr>
          <a:xfrm>
            <a:off x="705678" y="337930"/>
            <a:ext cx="3776870" cy="584775"/>
          </a:xfrm>
          <a:prstGeom prst="rect">
            <a:avLst/>
          </a:prstGeom>
          <a:noFill/>
        </p:spPr>
        <p:txBody>
          <a:bodyPr wrap="square" rtlCol="0">
            <a:spAutoFit/>
          </a:bodyPr>
          <a:lstStyle/>
          <a:p>
            <a:r>
              <a:rPr lang="en-US" sz="3200" b="1" dirty="0">
                <a:solidFill>
                  <a:schemeClr val="accent1">
                    <a:lumMod val="75000"/>
                  </a:schemeClr>
                </a:solidFill>
              </a:rPr>
              <a:t>REFERENCES</a:t>
            </a:r>
            <a:endParaRPr lang="en-GB" b="1" dirty="0">
              <a:solidFill>
                <a:schemeClr val="accent1">
                  <a:lumMod val="75000"/>
                </a:schemeClr>
              </a:solidFill>
            </a:endParaRPr>
          </a:p>
        </p:txBody>
      </p:sp>
      <p:sp>
        <p:nvSpPr>
          <p:cNvPr id="2" name="TextBox 1">
            <a:extLst>
              <a:ext uri="{FF2B5EF4-FFF2-40B4-BE49-F238E27FC236}">
                <a16:creationId xmlns:a16="http://schemas.microsoft.com/office/drawing/2014/main" id="{BA3A5CD5-A803-6C71-1905-E489DDF4FCB3}"/>
              </a:ext>
            </a:extLst>
          </p:cNvPr>
          <p:cNvSpPr txBox="1"/>
          <p:nvPr/>
        </p:nvSpPr>
        <p:spPr>
          <a:xfrm>
            <a:off x="705678" y="1235413"/>
            <a:ext cx="10780644" cy="4401205"/>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solidFill>
                  <a:schemeClr val="accent1">
                    <a:lumMod val="50000"/>
                  </a:schemeClr>
                </a:solidFill>
              </a:rPr>
              <a:t>BOOKS</a:t>
            </a:r>
          </a:p>
          <a:p>
            <a:pPr lvl="1"/>
            <a:r>
              <a:rPr lang="en-GB" sz="2000" dirty="0">
                <a:solidFill>
                  <a:schemeClr val="accent1">
                    <a:lumMod val="50000"/>
                  </a:schemeClr>
                </a:solidFill>
              </a:rPr>
              <a:t>1. Data Mining Concepts and Techniques (Third Edition) by Jiawei Han , Micheline </a:t>
            </a:r>
            <a:r>
              <a:rPr lang="en-GB" sz="2000" dirty="0" err="1">
                <a:solidFill>
                  <a:schemeClr val="accent1">
                    <a:lumMod val="50000"/>
                  </a:schemeClr>
                </a:solidFill>
              </a:rPr>
              <a:t>Kamber</a:t>
            </a:r>
            <a:r>
              <a:rPr lang="en-GB" sz="2000" dirty="0">
                <a:solidFill>
                  <a:schemeClr val="accent1">
                    <a:lumMod val="50000"/>
                  </a:schemeClr>
                </a:solidFill>
              </a:rPr>
              <a:t>, Jian Pei</a:t>
            </a:r>
          </a:p>
          <a:p>
            <a:pPr lvl="1"/>
            <a:r>
              <a:rPr lang="en-GB" sz="2000" dirty="0">
                <a:solidFill>
                  <a:schemeClr val="accent1">
                    <a:lumMod val="50000"/>
                  </a:schemeClr>
                </a:solidFill>
              </a:rPr>
              <a:t>2. Fundamentals of Python Programming by Richard </a:t>
            </a:r>
            <a:r>
              <a:rPr lang="en-GB" sz="2000" dirty="0" err="1">
                <a:solidFill>
                  <a:schemeClr val="accent1">
                    <a:lumMod val="50000"/>
                  </a:schemeClr>
                </a:solidFill>
              </a:rPr>
              <a:t>L.Halterman</a:t>
            </a:r>
            <a:endParaRPr lang="en-GB" sz="2000" dirty="0">
              <a:solidFill>
                <a:schemeClr val="accent1">
                  <a:lumMod val="50000"/>
                </a:schemeClr>
              </a:solidFill>
            </a:endParaRPr>
          </a:p>
          <a:p>
            <a:pPr lvl="1"/>
            <a:endParaRPr lang="en-GB" sz="2000" dirty="0">
              <a:solidFill>
                <a:schemeClr val="accent1">
                  <a:lumMod val="50000"/>
                </a:schemeClr>
              </a:solidFill>
            </a:endParaRPr>
          </a:p>
          <a:p>
            <a:pPr marL="285750" indent="-285750">
              <a:buFont typeface="Wingdings" panose="05000000000000000000" pitchFamily="2" charset="2"/>
              <a:buChar char="Ø"/>
            </a:pPr>
            <a:r>
              <a:rPr lang="en-GB" sz="2000" dirty="0">
                <a:solidFill>
                  <a:schemeClr val="accent1">
                    <a:lumMod val="50000"/>
                  </a:schemeClr>
                </a:solidFill>
              </a:rPr>
              <a:t>LINKS</a:t>
            </a:r>
          </a:p>
          <a:p>
            <a:pPr lvl="1"/>
            <a:r>
              <a:rPr lang="en-GB" sz="2000" dirty="0">
                <a:solidFill>
                  <a:schemeClr val="accent1">
                    <a:lumMod val="50000"/>
                  </a:schemeClr>
                </a:solidFill>
              </a:rPr>
              <a:t>1. https://www.kaggle.com/datasets/adityakadiwal/water-potability</a:t>
            </a:r>
          </a:p>
          <a:p>
            <a:pPr lvl="1"/>
            <a:r>
              <a:rPr lang="en-GB" sz="2000" dirty="0">
                <a:solidFill>
                  <a:schemeClr val="accent1">
                    <a:lumMod val="50000"/>
                  </a:schemeClr>
                </a:solidFill>
              </a:rPr>
              <a:t>2. https://www.analyticsvidhya.com/blog/2021/06/hypothesis-testingparametric-and-nonparametric-tests-in-statistics/</a:t>
            </a:r>
          </a:p>
          <a:p>
            <a:pPr lvl="1"/>
            <a:r>
              <a:rPr lang="en-GB" sz="2000" dirty="0">
                <a:solidFill>
                  <a:schemeClr val="accent1">
                    <a:lumMod val="50000"/>
                  </a:schemeClr>
                </a:solidFill>
              </a:rPr>
              <a:t>3. https://www.javatpoint.com/machine-learning</a:t>
            </a:r>
          </a:p>
          <a:p>
            <a:pPr lvl="1"/>
            <a:r>
              <a:rPr lang="en-GB" sz="2000" dirty="0">
                <a:solidFill>
                  <a:schemeClr val="accent1">
                    <a:lumMod val="50000"/>
                  </a:schemeClr>
                </a:solidFill>
              </a:rPr>
              <a:t>4. https://www.wikipedia.org/</a:t>
            </a:r>
          </a:p>
          <a:p>
            <a:pPr lvl="1"/>
            <a:r>
              <a:rPr lang="en-GB" sz="2000" dirty="0">
                <a:solidFill>
                  <a:schemeClr val="accent1">
                    <a:lumMod val="50000"/>
                  </a:schemeClr>
                </a:solidFill>
              </a:rPr>
              <a:t>5. https://github.com/python</a:t>
            </a:r>
          </a:p>
          <a:p>
            <a:pPr lvl="1"/>
            <a:r>
              <a:rPr lang="en-GB" sz="2000" dirty="0">
                <a:solidFill>
                  <a:schemeClr val="accent1">
                    <a:lumMod val="50000"/>
                  </a:schemeClr>
                </a:solidFill>
              </a:rPr>
              <a:t>6. https://www.analyticsvidhya.com/blog/2020/11/</a:t>
            </a:r>
            <a:r>
              <a:rPr lang="en-GB" sz="2000" dirty="0" err="1">
                <a:solidFill>
                  <a:schemeClr val="accent1">
                    <a:lumMod val="50000"/>
                  </a:schemeClr>
                </a:solidFill>
              </a:rPr>
              <a:t>popular-classificationmodels-for-machinelearning</a:t>
            </a:r>
            <a:r>
              <a:rPr lang="en-GB" sz="2000" dirty="0">
                <a:solidFill>
                  <a:schemeClr val="accent1">
                    <a:lumMod val="50000"/>
                  </a:schemeClr>
                </a:solidFill>
              </a:rPr>
              <a:t>/</a:t>
            </a:r>
          </a:p>
          <a:p>
            <a:pPr lvl="1"/>
            <a:r>
              <a:rPr lang="en-GB" sz="2000" dirty="0">
                <a:solidFill>
                  <a:schemeClr val="accent1">
                    <a:lumMod val="50000"/>
                  </a:schemeClr>
                </a:solidFill>
              </a:rPr>
              <a:t>7. https://www.kdnuggets.com/2020/01/decision-tree-algorithmexplained.htm</a:t>
            </a:r>
          </a:p>
        </p:txBody>
      </p:sp>
    </p:spTree>
    <p:extLst>
      <p:ext uri="{BB962C8B-B14F-4D97-AF65-F5344CB8AC3E}">
        <p14:creationId xmlns:p14="http://schemas.microsoft.com/office/powerpoint/2010/main" val="175790238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3" name="TextBox 2">
            <a:extLst>
              <a:ext uri="{FF2B5EF4-FFF2-40B4-BE49-F238E27FC236}">
                <a16:creationId xmlns:a16="http://schemas.microsoft.com/office/drawing/2014/main" id="{108A3E1A-3373-6A01-8266-25D409CF1987}"/>
              </a:ext>
            </a:extLst>
          </p:cNvPr>
          <p:cNvSpPr txBox="1"/>
          <p:nvPr/>
        </p:nvSpPr>
        <p:spPr>
          <a:xfrm>
            <a:off x="2398643" y="2644170"/>
            <a:ext cx="7394713" cy="1569660"/>
          </a:xfrm>
          <a:prstGeom prst="rect">
            <a:avLst/>
          </a:prstGeom>
          <a:noFill/>
        </p:spPr>
        <p:txBody>
          <a:bodyPr wrap="square" rtlCol="0">
            <a:spAutoFit/>
          </a:bodyPr>
          <a:lstStyle/>
          <a:p>
            <a:r>
              <a:rPr lang="en-US" sz="9600" b="1" dirty="0">
                <a:solidFill>
                  <a:schemeClr val="accent1">
                    <a:lumMod val="75000"/>
                  </a:schemeClr>
                </a:solidFill>
              </a:rPr>
              <a:t>THANK YOU!</a:t>
            </a:r>
            <a:endParaRPr lang="en-GB" sz="9600" b="1" dirty="0">
              <a:solidFill>
                <a:schemeClr val="accent1">
                  <a:lumMod val="75000"/>
                </a:schemeClr>
              </a:solidFill>
            </a:endParaRPr>
          </a:p>
        </p:txBody>
      </p:sp>
    </p:spTree>
    <p:extLst>
      <p:ext uri="{BB962C8B-B14F-4D97-AF65-F5344CB8AC3E}">
        <p14:creationId xmlns:p14="http://schemas.microsoft.com/office/powerpoint/2010/main" val="27066230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62D672-12E0-0183-0B33-4225AA95A0DE}"/>
              </a:ext>
            </a:extLst>
          </p:cNvPr>
          <p:cNvSpPr/>
          <p:nvPr/>
        </p:nvSpPr>
        <p:spPr>
          <a:xfrm>
            <a:off x="705678" y="884583"/>
            <a:ext cx="1656000"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10" name="TextBox 9">
            <a:extLst>
              <a:ext uri="{FF2B5EF4-FFF2-40B4-BE49-F238E27FC236}">
                <a16:creationId xmlns:a16="http://schemas.microsoft.com/office/drawing/2014/main" id="{D5FE6E22-E78D-FD78-A78C-B83FC011244F}"/>
              </a:ext>
            </a:extLst>
          </p:cNvPr>
          <p:cNvSpPr txBox="1"/>
          <p:nvPr/>
        </p:nvSpPr>
        <p:spPr>
          <a:xfrm>
            <a:off x="705678" y="337930"/>
            <a:ext cx="3518452" cy="584775"/>
          </a:xfrm>
          <a:prstGeom prst="rect">
            <a:avLst/>
          </a:prstGeom>
          <a:noFill/>
        </p:spPr>
        <p:txBody>
          <a:bodyPr wrap="square" rtlCol="0">
            <a:spAutoFit/>
          </a:bodyPr>
          <a:lstStyle/>
          <a:p>
            <a:r>
              <a:rPr lang="en-US" sz="3200" b="1" dirty="0">
                <a:solidFill>
                  <a:schemeClr val="accent1">
                    <a:lumMod val="75000"/>
                  </a:schemeClr>
                </a:solidFill>
              </a:rPr>
              <a:t>AGENDA</a:t>
            </a:r>
            <a:endParaRPr lang="en-GB" b="1" dirty="0">
              <a:solidFill>
                <a:schemeClr val="accent1">
                  <a:lumMod val="75000"/>
                </a:schemeClr>
              </a:solidFill>
            </a:endParaRPr>
          </a:p>
        </p:txBody>
      </p:sp>
      <p:sp>
        <p:nvSpPr>
          <p:cNvPr id="11" name="TextBox 10">
            <a:extLst>
              <a:ext uri="{FF2B5EF4-FFF2-40B4-BE49-F238E27FC236}">
                <a16:creationId xmlns:a16="http://schemas.microsoft.com/office/drawing/2014/main" id="{A56702E5-AA66-EAB4-9D03-F19BF094962B}"/>
              </a:ext>
            </a:extLst>
          </p:cNvPr>
          <p:cNvSpPr txBox="1"/>
          <p:nvPr/>
        </p:nvSpPr>
        <p:spPr>
          <a:xfrm>
            <a:off x="705678" y="1252331"/>
            <a:ext cx="10267122" cy="50860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solidFill>
                  <a:schemeClr val="accent1">
                    <a:lumMod val="75000"/>
                  </a:schemeClr>
                </a:solidFill>
              </a:rPr>
              <a:t> Introduction</a:t>
            </a:r>
          </a:p>
          <a:p>
            <a:pPr>
              <a:lnSpc>
                <a:spcPct val="150000"/>
              </a:lnSpc>
            </a:pPr>
            <a:endParaRPr lang="en-US" sz="900" dirty="0">
              <a:solidFill>
                <a:schemeClr val="accent1">
                  <a:lumMod val="75000"/>
                </a:schemeClr>
              </a:solidFill>
            </a:endParaRPr>
          </a:p>
          <a:p>
            <a:pPr marL="285750" indent="-285750">
              <a:lnSpc>
                <a:spcPct val="150000"/>
              </a:lnSpc>
              <a:buFont typeface="Wingdings" panose="05000000000000000000" pitchFamily="2" charset="2"/>
              <a:buChar char="Ø"/>
            </a:pPr>
            <a:r>
              <a:rPr lang="en-US" sz="2000" dirty="0">
                <a:solidFill>
                  <a:schemeClr val="accent1">
                    <a:lumMod val="75000"/>
                  </a:schemeClr>
                </a:solidFill>
              </a:rPr>
              <a:t> Statistical Analysis</a:t>
            </a:r>
          </a:p>
          <a:p>
            <a:pPr marL="742950" lvl="1" indent="-285750">
              <a:lnSpc>
                <a:spcPct val="150000"/>
              </a:lnSpc>
              <a:buFont typeface="Wingdings" panose="05000000000000000000" pitchFamily="2" charset="2"/>
              <a:buChar char="§"/>
            </a:pPr>
            <a:r>
              <a:rPr lang="en-US" sz="2000" dirty="0">
                <a:solidFill>
                  <a:schemeClr val="accent1">
                    <a:lumMod val="75000"/>
                  </a:schemeClr>
                </a:solidFill>
              </a:rPr>
              <a:t>Data Collection &amp; Preprocessing</a:t>
            </a:r>
          </a:p>
          <a:p>
            <a:pPr marL="742950" lvl="1" indent="-285750">
              <a:lnSpc>
                <a:spcPct val="150000"/>
              </a:lnSpc>
              <a:buFont typeface="Wingdings" panose="05000000000000000000" pitchFamily="2" charset="2"/>
              <a:buChar char="§"/>
            </a:pPr>
            <a:r>
              <a:rPr lang="en-US" sz="2000" dirty="0">
                <a:solidFill>
                  <a:schemeClr val="accent1">
                    <a:lumMod val="75000"/>
                  </a:schemeClr>
                </a:solidFill>
              </a:rPr>
              <a:t>Exploratory Visualization</a:t>
            </a:r>
          </a:p>
          <a:p>
            <a:pPr lvl="1">
              <a:lnSpc>
                <a:spcPct val="150000"/>
              </a:lnSpc>
            </a:pPr>
            <a:endParaRPr lang="en-US" sz="900" dirty="0">
              <a:solidFill>
                <a:schemeClr val="accent1">
                  <a:lumMod val="75000"/>
                </a:schemeClr>
              </a:solidFill>
            </a:endParaRPr>
          </a:p>
          <a:p>
            <a:pPr marL="285750" indent="-285750">
              <a:lnSpc>
                <a:spcPct val="150000"/>
              </a:lnSpc>
              <a:buFont typeface="Wingdings" panose="05000000000000000000" pitchFamily="2" charset="2"/>
              <a:buChar char="Ø"/>
            </a:pPr>
            <a:r>
              <a:rPr lang="en-US" sz="2000" dirty="0">
                <a:solidFill>
                  <a:schemeClr val="accent1">
                    <a:lumMod val="75000"/>
                  </a:schemeClr>
                </a:solidFill>
              </a:rPr>
              <a:t> Machine Learning</a:t>
            </a:r>
          </a:p>
          <a:p>
            <a:pPr marL="742950" lvl="1" indent="-285750">
              <a:lnSpc>
                <a:spcPct val="150000"/>
              </a:lnSpc>
              <a:buFont typeface="Wingdings" panose="05000000000000000000" pitchFamily="2" charset="2"/>
              <a:buChar char="§"/>
            </a:pPr>
            <a:r>
              <a:rPr lang="en-US" sz="2000" dirty="0">
                <a:solidFill>
                  <a:schemeClr val="accent1">
                    <a:lumMod val="75000"/>
                  </a:schemeClr>
                </a:solidFill>
              </a:rPr>
              <a:t>Decision Tree</a:t>
            </a:r>
          </a:p>
          <a:p>
            <a:pPr marL="742950" lvl="1" indent="-285750">
              <a:lnSpc>
                <a:spcPct val="150000"/>
              </a:lnSpc>
              <a:buFont typeface="Wingdings" panose="05000000000000000000" pitchFamily="2" charset="2"/>
              <a:buChar char="§"/>
            </a:pPr>
            <a:r>
              <a:rPr lang="en-US" sz="2000" dirty="0">
                <a:solidFill>
                  <a:schemeClr val="accent1">
                    <a:lumMod val="75000"/>
                  </a:schemeClr>
                </a:solidFill>
              </a:rPr>
              <a:t>K-NN Classifier</a:t>
            </a:r>
          </a:p>
          <a:p>
            <a:pPr marL="742950" lvl="1" indent="-285750">
              <a:lnSpc>
                <a:spcPct val="150000"/>
              </a:lnSpc>
              <a:buFont typeface="Wingdings" panose="05000000000000000000" pitchFamily="2" charset="2"/>
              <a:buChar char="§"/>
            </a:pPr>
            <a:r>
              <a:rPr lang="en-US" sz="2000" dirty="0">
                <a:solidFill>
                  <a:schemeClr val="accent1">
                    <a:lumMod val="75000"/>
                  </a:schemeClr>
                </a:solidFill>
              </a:rPr>
              <a:t>Logistic Regression</a:t>
            </a:r>
          </a:p>
          <a:p>
            <a:pPr marL="742950" lvl="1" indent="-285750">
              <a:lnSpc>
                <a:spcPct val="150000"/>
              </a:lnSpc>
              <a:buFont typeface="Wingdings" panose="05000000000000000000" pitchFamily="2" charset="2"/>
              <a:buChar char="§"/>
            </a:pPr>
            <a:endParaRPr lang="en-US" sz="900" dirty="0">
              <a:solidFill>
                <a:schemeClr val="accent1">
                  <a:lumMod val="75000"/>
                </a:schemeClr>
              </a:solidFill>
            </a:endParaRPr>
          </a:p>
          <a:p>
            <a:pPr marL="285750" indent="-285750">
              <a:lnSpc>
                <a:spcPct val="150000"/>
              </a:lnSpc>
              <a:buFont typeface="Wingdings" panose="05000000000000000000" pitchFamily="2" charset="2"/>
              <a:buChar char="Ø"/>
            </a:pPr>
            <a:r>
              <a:rPr lang="en-US" sz="2000" dirty="0">
                <a:solidFill>
                  <a:schemeClr val="accent1">
                    <a:lumMod val="75000"/>
                  </a:schemeClr>
                </a:solidFill>
              </a:rPr>
              <a:t> Conclusion</a:t>
            </a:r>
          </a:p>
          <a:p>
            <a:pPr marL="285750" indent="-285750">
              <a:buFont typeface="Wingdings" panose="05000000000000000000" pitchFamily="2" charset="2"/>
              <a:buChar char="Ø"/>
            </a:pPr>
            <a:endParaRPr lang="en-GB" sz="1400" dirty="0"/>
          </a:p>
        </p:txBody>
      </p:sp>
    </p:spTree>
    <p:extLst>
      <p:ext uri="{BB962C8B-B14F-4D97-AF65-F5344CB8AC3E}">
        <p14:creationId xmlns:p14="http://schemas.microsoft.com/office/powerpoint/2010/main" val="19744618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7E7-5075-7DD9-3452-5927FC31944E}"/>
              </a:ext>
            </a:extLst>
          </p:cNvPr>
          <p:cNvSpPr>
            <a:spLocks noGrp="1"/>
          </p:cNvSpPr>
          <p:nvPr>
            <p:ph type="title"/>
          </p:nvPr>
        </p:nvSpPr>
        <p:spPr>
          <a:xfrm>
            <a:off x="705678" y="-228599"/>
            <a:ext cx="10648122" cy="1919288"/>
          </a:xfrm>
        </p:spPr>
        <p:txBody>
          <a:bodyPr>
            <a:normAutofit/>
          </a:bodyPr>
          <a:lstStyle/>
          <a:p>
            <a:r>
              <a:rPr lang="en-US" sz="3200" b="1" dirty="0">
                <a:solidFill>
                  <a:schemeClr val="accent1">
                    <a:lumMod val="75000"/>
                  </a:schemeClr>
                </a:solidFill>
                <a:latin typeface="+mn-lt"/>
                <a:ea typeface="+mn-ea"/>
                <a:cs typeface="+mn-cs"/>
              </a:rPr>
              <a:t>MOTIVATION</a:t>
            </a:r>
          </a:p>
        </p:txBody>
      </p:sp>
      <p:sp>
        <p:nvSpPr>
          <p:cNvPr id="3" name="Content Placeholder 2">
            <a:extLst>
              <a:ext uri="{FF2B5EF4-FFF2-40B4-BE49-F238E27FC236}">
                <a16:creationId xmlns:a16="http://schemas.microsoft.com/office/drawing/2014/main" id="{BA5BF41B-96C4-2EA5-9B4E-7994C4A4BE28}"/>
              </a:ext>
            </a:extLst>
          </p:cNvPr>
          <p:cNvSpPr>
            <a:spLocks noGrp="1"/>
          </p:cNvSpPr>
          <p:nvPr>
            <p:ph idx="1"/>
          </p:nvPr>
        </p:nvSpPr>
        <p:spPr>
          <a:xfrm>
            <a:off x="838200" y="1253331"/>
            <a:ext cx="10515600" cy="4351338"/>
          </a:xfrm>
        </p:spPr>
        <p:txBody>
          <a:bodyPr>
            <a:normAutofit/>
          </a:bodyPr>
          <a:lstStyle/>
          <a:p>
            <a:pPr>
              <a:lnSpc>
                <a:spcPct val="200000"/>
              </a:lnSpc>
            </a:pPr>
            <a:r>
              <a:rPr lang="en-US" sz="2000" dirty="0">
                <a:solidFill>
                  <a:schemeClr val="accent1">
                    <a:lumMod val="50000"/>
                  </a:schemeClr>
                </a:solidFill>
              </a:rPr>
              <a:t>Water plays the very crucial role in our life. Also, quality of drinkable water is very important. Main motive of this project is to classify whether the water is drinkable or not. So that we provide quality of water to the people</a:t>
            </a:r>
          </a:p>
          <a:p>
            <a:pPr>
              <a:lnSpc>
                <a:spcPct val="200000"/>
              </a:lnSpc>
            </a:pPr>
            <a:r>
              <a:rPr lang="en-US" sz="2000" dirty="0">
                <a:solidFill>
                  <a:schemeClr val="accent1">
                    <a:lumMod val="50000"/>
                  </a:schemeClr>
                </a:solidFill>
              </a:rPr>
              <a:t>The polluted water affects environment greatly and leads to many waterborne diseases such as Cholera, Diarrhea, Typhoid, Hepatitis and various skin diseases. Motivation behind the project was to check the water quality. </a:t>
            </a:r>
          </a:p>
          <a:p>
            <a:endParaRPr lang="en-US" dirty="0"/>
          </a:p>
        </p:txBody>
      </p:sp>
      <p:pic>
        <p:nvPicPr>
          <p:cNvPr id="4" name="Picture 3">
            <a:extLst>
              <a:ext uri="{FF2B5EF4-FFF2-40B4-BE49-F238E27FC236}">
                <a16:creationId xmlns:a16="http://schemas.microsoft.com/office/drawing/2014/main" id="{DC0F1A77-FFBA-A5BE-2592-794724D6FD4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5" name="Rectangle 4">
            <a:extLst>
              <a:ext uri="{FF2B5EF4-FFF2-40B4-BE49-F238E27FC236}">
                <a16:creationId xmlns:a16="http://schemas.microsoft.com/office/drawing/2014/main" id="{0A875F7D-5AD8-88BE-ECDF-4AA4AD7D8389}"/>
              </a:ext>
            </a:extLst>
          </p:cNvPr>
          <p:cNvSpPr/>
          <p:nvPr/>
        </p:nvSpPr>
        <p:spPr>
          <a:xfrm>
            <a:off x="705678" y="884583"/>
            <a:ext cx="2431857"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26514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62D672-12E0-0183-0B33-4225AA95A0DE}"/>
              </a:ext>
            </a:extLst>
          </p:cNvPr>
          <p:cNvSpPr/>
          <p:nvPr/>
        </p:nvSpPr>
        <p:spPr>
          <a:xfrm>
            <a:off x="705678" y="884583"/>
            <a:ext cx="2808000"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10" name="TextBox 9">
            <a:extLst>
              <a:ext uri="{FF2B5EF4-FFF2-40B4-BE49-F238E27FC236}">
                <a16:creationId xmlns:a16="http://schemas.microsoft.com/office/drawing/2014/main" id="{D5FE6E22-E78D-FD78-A78C-B83FC011244F}"/>
              </a:ext>
            </a:extLst>
          </p:cNvPr>
          <p:cNvSpPr txBox="1"/>
          <p:nvPr/>
        </p:nvSpPr>
        <p:spPr>
          <a:xfrm>
            <a:off x="705678" y="299808"/>
            <a:ext cx="3518452" cy="584775"/>
          </a:xfrm>
          <a:prstGeom prst="rect">
            <a:avLst/>
          </a:prstGeom>
          <a:noFill/>
        </p:spPr>
        <p:txBody>
          <a:bodyPr wrap="square" rtlCol="0">
            <a:spAutoFit/>
          </a:bodyPr>
          <a:lstStyle/>
          <a:p>
            <a:r>
              <a:rPr lang="en-US" sz="3200" b="1" dirty="0">
                <a:solidFill>
                  <a:schemeClr val="accent1">
                    <a:lumMod val="75000"/>
                  </a:schemeClr>
                </a:solidFill>
              </a:rPr>
              <a:t>INTRODUCTION</a:t>
            </a:r>
            <a:endParaRPr lang="en-GB" b="1" dirty="0">
              <a:solidFill>
                <a:schemeClr val="accent1">
                  <a:lumMod val="75000"/>
                </a:schemeClr>
              </a:solidFill>
            </a:endParaRPr>
          </a:p>
        </p:txBody>
      </p:sp>
      <p:sp>
        <p:nvSpPr>
          <p:cNvPr id="2" name="TextBox 1">
            <a:extLst>
              <a:ext uri="{FF2B5EF4-FFF2-40B4-BE49-F238E27FC236}">
                <a16:creationId xmlns:a16="http://schemas.microsoft.com/office/drawing/2014/main" id="{28C23A41-58E4-C5B8-A5F8-9BA5CBC02A8E}"/>
              </a:ext>
            </a:extLst>
          </p:cNvPr>
          <p:cNvSpPr txBox="1"/>
          <p:nvPr/>
        </p:nvSpPr>
        <p:spPr>
          <a:xfrm>
            <a:off x="705678" y="974035"/>
            <a:ext cx="10267122" cy="7533857"/>
          </a:xfrm>
          <a:prstGeom prst="rect">
            <a:avLst/>
          </a:prstGeom>
          <a:noFill/>
        </p:spPr>
        <p:txBody>
          <a:bodyPr wrap="square" rtlCol="0">
            <a:spAutoFit/>
          </a:bodyPr>
          <a:lstStyle/>
          <a:p>
            <a:pPr marL="228600" indent="-228600">
              <a:lnSpc>
                <a:spcPct val="150000"/>
              </a:lnSpc>
              <a:spcBef>
                <a:spcPts val="1000"/>
              </a:spcBef>
              <a:buFont typeface="Arial" panose="020B0604020202020204" pitchFamily="34" charset="0"/>
              <a:buChar char="•"/>
            </a:pPr>
            <a:r>
              <a:rPr lang="en-US" sz="2000" dirty="0">
                <a:solidFill>
                  <a:schemeClr val="accent1">
                    <a:lumMod val="50000"/>
                  </a:schemeClr>
                </a:solidFill>
              </a:rPr>
              <a:t>Water is one of the most fundamental necessities of life. Life would not be nearly possible without water.</a:t>
            </a:r>
          </a:p>
          <a:p>
            <a:pPr marL="228600" indent="-228600">
              <a:lnSpc>
                <a:spcPct val="150000"/>
              </a:lnSpc>
              <a:spcBef>
                <a:spcPts val="1000"/>
              </a:spcBef>
              <a:buFont typeface="Arial" panose="020B0604020202020204" pitchFamily="34" charset="0"/>
              <a:buChar char="•"/>
            </a:pPr>
            <a:r>
              <a:rPr lang="en-US" sz="2000" dirty="0">
                <a:solidFill>
                  <a:schemeClr val="accent1">
                    <a:lumMod val="50000"/>
                  </a:schemeClr>
                </a:solidFill>
              </a:rPr>
              <a:t>We can’t decide water quality by our naked eyes. Different classifiers are used to check whether the given sample of water is drinkable or not</a:t>
            </a:r>
          </a:p>
          <a:p>
            <a:pPr marL="228600" indent="-228600">
              <a:lnSpc>
                <a:spcPct val="150000"/>
              </a:lnSpc>
              <a:spcBef>
                <a:spcPts val="1000"/>
              </a:spcBef>
              <a:buFont typeface="Arial" panose="020B0604020202020204" pitchFamily="34" charset="0"/>
              <a:buChar char="•"/>
            </a:pPr>
            <a:r>
              <a:rPr lang="en-US" sz="2000" dirty="0">
                <a:solidFill>
                  <a:schemeClr val="accent1">
                    <a:lumMod val="50000"/>
                  </a:schemeClr>
                </a:solidFill>
              </a:rPr>
              <a:t>There are lot of classification model like Naïve bayes, Logistic regression, KNN, SVM, etc.</a:t>
            </a:r>
          </a:p>
          <a:p>
            <a:pPr marL="228600" indent="-228600">
              <a:lnSpc>
                <a:spcPct val="150000"/>
              </a:lnSpc>
              <a:spcBef>
                <a:spcPts val="1000"/>
              </a:spcBef>
              <a:buFont typeface="Arial" panose="020B0604020202020204" pitchFamily="34" charset="0"/>
              <a:buChar char="•"/>
            </a:pPr>
            <a:r>
              <a:rPr lang="en-US" sz="2000" dirty="0">
                <a:solidFill>
                  <a:schemeClr val="accent1">
                    <a:lumMod val="50000"/>
                  </a:schemeClr>
                </a:solidFill>
              </a:rPr>
              <a:t>This project uses data provided from Kaggle.  </a:t>
            </a:r>
          </a:p>
          <a:p>
            <a:pPr marL="228600" indent="-228600">
              <a:lnSpc>
                <a:spcPct val="150000"/>
              </a:lnSpc>
              <a:spcBef>
                <a:spcPts val="1000"/>
              </a:spcBef>
              <a:buFont typeface="Arial" panose="020B0604020202020204" pitchFamily="34" charset="0"/>
              <a:buChar char="•"/>
            </a:pPr>
            <a:r>
              <a:rPr lang="en-US" sz="2000" dirty="0">
                <a:solidFill>
                  <a:schemeClr val="accent1">
                    <a:lumMod val="50000"/>
                  </a:schemeClr>
                </a:solidFill>
              </a:rPr>
              <a:t>The data which we used contains components which are in the water.</a:t>
            </a:r>
          </a:p>
          <a:p>
            <a:pPr marL="228600" indent="-228600">
              <a:lnSpc>
                <a:spcPct val="150000"/>
              </a:lnSpc>
              <a:spcBef>
                <a:spcPts val="1000"/>
              </a:spcBef>
              <a:buFont typeface="Arial" panose="020B0604020202020204" pitchFamily="34" charset="0"/>
              <a:buChar char="•"/>
            </a:pPr>
            <a:r>
              <a:rPr lang="en-US" sz="2000" dirty="0">
                <a:solidFill>
                  <a:schemeClr val="accent1">
                    <a:lumMod val="50000"/>
                  </a:schemeClr>
                </a:solidFill>
              </a:rPr>
              <a:t>The sample of water is analyzed in the lab , for that we check the parameters like Ph, Hardness, Solids, Chloramines, Sulphate, Conductivity, </a:t>
            </a:r>
            <a:r>
              <a:rPr lang="en-US" sz="2000" dirty="0" err="1">
                <a:solidFill>
                  <a:schemeClr val="accent1">
                    <a:lumMod val="50000"/>
                  </a:schemeClr>
                </a:solidFill>
              </a:rPr>
              <a:t>Organic_Carbon</a:t>
            </a:r>
            <a:r>
              <a:rPr lang="en-US" sz="2000" dirty="0">
                <a:solidFill>
                  <a:schemeClr val="accent1">
                    <a:lumMod val="50000"/>
                  </a:schemeClr>
                </a:solidFill>
              </a:rPr>
              <a:t>, Trihalomethanes, Turbidity which have standard set of values. </a:t>
            </a:r>
          </a:p>
          <a:p>
            <a:pPr marL="228600" indent="-228600">
              <a:lnSpc>
                <a:spcPct val="150000"/>
              </a:lnSpc>
              <a:spcBef>
                <a:spcPts val="1000"/>
              </a:spcBef>
              <a:buFont typeface="Arial" panose="020B0604020202020204" pitchFamily="34" charset="0"/>
              <a:buChar char="•"/>
            </a:pPr>
            <a:endParaRPr lang="en-US" sz="2000" dirty="0">
              <a:solidFill>
                <a:schemeClr val="accent1">
                  <a:lumMod val="50000"/>
                </a:schemeClr>
              </a:solidFill>
            </a:endParaRPr>
          </a:p>
          <a:p>
            <a:pPr marL="228600" indent="-228600">
              <a:lnSpc>
                <a:spcPct val="150000"/>
              </a:lnSpc>
              <a:spcBef>
                <a:spcPts val="1000"/>
              </a:spcBef>
              <a:buFont typeface="Arial" panose="020B0604020202020204" pitchFamily="34" charset="0"/>
              <a:buChar char="•"/>
            </a:pPr>
            <a:endParaRPr lang="en-US" sz="2000" dirty="0">
              <a:solidFill>
                <a:schemeClr val="accent1">
                  <a:lumMod val="50000"/>
                </a:schemeClr>
              </a:solidFill>
            </a:endParaRPr>
          </a:p>
          <a:p>
            <a:pPr marL="228600" indent="-228600">
              <a:lnSpc>
                <a:spcPct val="150000"/>
              </a:lnSpc>
              <a:spcBef>
                <a:spcPts val="1000"/>
              </a:spcBef>
              <a:buFont typeface="Arial" panose="020B0604020202020204" pitchFamily="34" charset="0"/>
              <a:buChar char="•"/>
            </a:pPr>
            <a:endParaRPr lang="en-US" sz="2000" dirty="0">
              <a:solidFill>
                <a:schemeClr val="accent1">
                  <a:lumMod val="50000"/>
                </a:schemeClr>
              </a:solidFill>
            </a:endParaRPr>
          </a:p>
          <a:p>
            <a:pPr marL="285750" indent="-285750">
              <a:lnSpc>
                <a:spcPct val="150000"/>
              </a:lnSpc>
              <a:buFont typeface="Wingdings" panose="05000000000000000000" pitchFamily="2" charset="2"/>
              <a:buChar char="Ø"/>
            </a:pPr>
            <a:endParaRPr lang="en-US" sz="2000" dirty="0">
              <a:solidFill>
                <a:schemeClr val="accent1">
                  <a:lumMod val="75000"/>
                </a:schemeClr>
              </a:solidFill>
            </a:endParaRPr>
          </a:p>
        </p:txBody>
      </p:sp>
    </p:spTree>
    <p:extLst>
      <p:ext uri="{BB962C8B-B14F-4D97-AF65-F5344CB8AC3E}">
        <p14:creationId xmlns:p14="http://schemas.microsoft.com/office/powerpoint/2010/main" val="10468849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B498-8D2A-BF0B-BC80-0A88540018EF}"/>
              </a:ext>
            </a:extLst>
          </p:cNvPr>
          <p:cNvSpPr>
            <a:spLocks noGrp="1"/>
          </p:cNvSpPr>
          <p:nvPr>
            <p:ph type="title"/>
          </p:nvPr>
        </p:nvSpPr>
        <p:spPr>
          <a:xfrm>
            <a:off x="705678" y="-355599"/>
            <a:ext cx="10648122" cy="2046288"/>
          </a:xfrm>
        </p:spPr>
        <p:txBody>
          <a:bodyPr>
            <a:normAutofit/>
          </a:bodyPr>
          <a:lstStyle/>
          <a:p>
            <a:r>
              <a:rPr lang="en-US" sz="3200" b="1" dirty="0">
                <a:solidFill>
                  <a:schemeClr val="accent1">
                    <a:lumMod val="75000"/>
                  </a:schemeClr>
                </a:solidFill>
                <a:latin typeface="+mn-lt"/>
                <a:ea typeface="+mn-ea"/>
                <a:cs typeface="+mn-cs"/>
              </a:rPr>
              <a:t>HYPOTHESIS TESTING</a:t>
            </a:r>
          </a:p>
        </p:txBody>
      </p:sp>
      <p:sp>
        <p:nvSpPr>
          <p:cNvPr id="3" name="Content Placeholder 2">
            <a:extLst>
              <a:ext uri="{FF2B5EF4-FFF2-40B4-BE49-F238E27FC236}">
                <a16:creationId xmlns:a16="http://schemas.microsoft.com/office/drawing/2014/main" id="{9DB53136-4305-CEB7-6BBF-6E3A23A7B365}"/>
              </a:ext>
            </a:extLst>
          </p:cNvPr>
          <p:cNvSpPr>
            <a:spLocks noGrp="1"/>
          </p:cNvSpPr>
          <p:nvPr>
            <p:ph idx="1"/>
          </p:nvPr>
        </p:nvSpPr>
        <p:spPr>
          <a:xfrm>
            <a:off x="705678" y="1102518"/>
            <a:ext cx="10515600" cy="4652963"/>
          </a:xfrm>
        </p:spPr>
        <p:txBody>
          <a:bodyPr>
            <a:normAutofit fontScale="92500" lnSpcReduction="10000"/>
          </a:bodyPr>
          <a:lstStyle/>
          <a:p>
            <a:pPr>
              <a:lnSpc>
                <a:spcPct val="110000"/>
              </a:lnSpc>
            </a:pPr>
            <a:r>
              <a:rPr lang="en-US" sz="1800" dirty="0">
                <a:solidFill>
                  <a:schemeClr val="accent1">
                    <a:lumMod val="50000"/>
                  </a:schemeClr>
                </a:solidFill>
              </a:rPr>
              <a:t>As our project aim is to check whether water is drinkable or not i.e., the given water is potable or not potable. So, for testing this claim we have to perform the hypothesis testing for each parameter </a:t>
            </a:r>
          </a:p>
          <a:p>
            <a:pPr>
              <a:lnSpc>
                <a:spcPct val="110000"/>
              </a:lnSpc>
            </a:pPr>
            <a:r>
              <a:rPr lang="en-US" sz="1800" dirty="0">
                <a:solidFill>
                  <a:schemeClr val="accent1">
                    <a:lumMod val="50000"/>
                  </a:schemeClr>
                </a:solidFill>
              </a:rPr>
              <a:t>The first step to proceed by parameter testing we want to check whether the given sample is coming from normal population or not. </a:t>
            </a:r>
          </a:p>
          <a:p>
            <a:pPr>
              <a:lnSpc>
                <a:spcPct val="110000"/>
              </a:lnSpc>
            </a:pPr>
            <a:r>
              <a:rPr lang="en-US" sz="1800" dirty="0">
                <a:solidFill>
                  <a:schemeClr val="accent1">
                    <a:lumMod val="50000"/>
                  </a:schemeClr>
                </a:solidFill>
              </a:rPr>
              <a:t>Shapiro-Wilk normality test (l .o . s = 5%)</a:t>
            </a:r>
          </a:p>
          <a:p>
            <a:pPr>
              <a:lnSpc>
                <a:spcPct val="110000"/>
              </a:lnSpc>
            </a:pPr>
            <a:r>
              <a:rPr lang="en-US" sz="1800" dirty="0">
                <a:solidFill>
                  <a:schemeClr val="accent1">
                    <a:lumMod val="50000"/>
                  </a:schemeClr>
                </a:solidFill>
              </a:rPr>
              <a:t> To test: H0 = pH is normally distributed        H1 = pH is not normally distributed.</a:t>
            </a:r>
          </a:p>
          <a:p>
            <a:pPr>
              <a:lnSpc>
                <a:spcPct val="110000"/>
              </a:lnSpc>
            </a:pPr>
            <a:r>
              <a:rPr lang="en-US" sz="1800" dirty="0">
                <a:solidFill>
                  <a:schemeClr val="accent1">
                    <a:lumMod val="50000"/>
                  </a:schemeClr>
                </a:solidFill>
              </a:rPr>
              <a:t>Conclusion : As p-value for each test is less than 0.05 so we reject null hypothesis at 5%  l .o . s we can easily conclude that the data does not follow normal distribution.</a:t>
            </a:r>
          </a:p>
          <a:p>
            <a:pPr>
              <a:lnSpc>
                <a:spcPct val="110000"/>
              </a:lnSpc>
            </a:pPr>
            <a:r>
              <a:rPr lang="en-US" sz="1800" dirty="0">
                <a:solidFill>
                  <a:schemeClr val="accent1">
                    <a:lumMod val="50000"/>
                  </a:schemeClr>
                </a:solidFill>
              </a:rPr>
              <a:t>As data does not follow normal distribution. So, we should go with corresponding non parametric test.</a:t>
            </a:r>
          </a:p>
          <a:p>
            <a:pPr>
              <a:lnSpc>
                <a:spcPct val="110000"/>
              </a:lnSpc>
            </a:pPr>
            <a:r>
              <a:rPr lang="en-US" sz="1800" dirty="0">
                <a:solidFill>
                  <a:schemeClr val="accent1">
                    <a:lumMod val="50000"/>
                  </a:schemeClr>
                </a:solidFill>
              </a:rPr>
              <a:t>Hypothesis is given as: H0: M = M0  VS H1: M ≠ M0</a:t>
            </a:r>
          </a:p>
          <a:p>
            <a:pPr>
              <a:lnSpc>
                <a:spcPct val="110000"/>
              </a:lnSpc>
            </a:pPr>
            <a:r>
              <a:rPr lang="en-US" sz="1800" dirty="0">
                <a:solidFill>
                  <a:schemeClr val="accent1">
                    <a:lumMod val="50000"/>
                  </a:schemeClr>
                </a:solidFill>
              </a:rPr>
              <a:t>As all the null hypothesis is rejected for the given parameters, we can conclude that all the parameters are in suitable range.</a:t>
            </a:r>
          </a:p>
          <a:p>
            <a:pPr>
              <a:lnSpc>
                <a:spcPct val="110000"/>
              </a:lnSpc>
            </a:pPr>
            <a:r>
              <a:rPr lang="en-US" sz="1800" dirty="0">
                <a:solidFill>
                  <a:schemeClr val="accent1">
                    <a:lumMod val="50000"/>
                  </a:schemeClr>
                </a:solidFill>
              </a:rPr>
              <a:t>But in future the decision may or may not be same as it is in the present because it depends on the given sample.</a:t>
            </a:r>
          </a:p>
        </p:txBody>
      </p:sp>
      <p:pic>
        <p:nvPicPr>
          <p:cNvPr id="4" name="Picture 3">
            <a:extLst>
              <a:ext uri="{FF2B5EF4-FFF2-40B4-BE49-F238E27FC236}">
                <a16:creationId xmlns:a16="http://schemas.microsoft.com/office/drawing/2014/main" id="{635830E3-380F-6003-7A80-3DBCCB03A40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5" name="Rectangle 4">
            <a:extLst>
              <a:ext uri="{FF2B5EF4-FFF2-40B4-BE49-F238E27FC236}">
                <a16:creationId xmlns:a16="http://schemas.microsoft.com/office/drawing/2014/main" id="{5FA170A6-7582-91D6-B93F-6C77F5B8F89C}"/>
              </a:ext>
            </a:extLst>
          </p:cNvPr>
          <p:cNvSpPr/>
          <p:nvPr/>
        </p:nvSpPr>
        <p:spPr>
          <a:xfrm>
            <a:off x="705678" y="884583"/>
            <a:ext cx="3843462"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04576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5D9E-67B5-4E45-CF32-7870E726475C}"/>
              </a:ext>
            </a:extLst>
          </p:cNvPr>
          <p:cNvSpPr>
            <a:spLocks noGrp="1"/>
          </p:cNvSpPr>
          <p:nvPr>
            <p:ph type="title"/>
          </p:nvPr>
        </p:nvSpPr>
        <p:spPr>
          <a:xfrm>
            <a:off x="705678" y="-294639"/>
            <a:ext cx="10648122" cy="1985328"/>
          </a:xfrm>
        </p:spPr>
        <p:txBody>
          <a:bodyPr>
            <a:normAutofit/>
          </a:bodyPr>
          <a:lstStyle/>
          <a:p>
            <a:r>
              <a:rPr lang="en-US" sz="3200" b="1" dirty="0">
                <a:solidFill>
                  <a:schemeClr val="accent1">
                    <a:lumMod val="75000"/>
                  </a:schemeClr>
                </a:solidFill>
                <a:latin typeface="+mn-lt"/>
                <a:ea typeface="+mn-ea"/>
                <a:cs typeface="+mn-cs"/>
              </a:rPr>
              <a:t>HEAT MAP</a:t>
            </a:r>
          </a:p>
        </p:txBody>
      </p:sp>
      <p:sp>
        <p:nvSpPr>
          <p:cNvPr id="3" name="Content Placeholder 2">
            <a:extLst>
              <a:ext uri="{FF2B5EF4-FFF2-40B4-BE49-F238E27FC236}">
                <a16:creationId xmlns:a16="http://schemas.microsoft.com/office/drawing/2014/main" id="{25DCA05C-CBC0-A32A-1E1B-E54480C3D8F0}"/>
              </a:ext>
            </a:extLst>
          </p:cNvPr>
          <p:cNvSpPr>
            <a:spLocks noGrp="1"/>
          </p:cNvSpPr>
          <p:nvPr>
            <p:ph idx="1"/>
          </p:nvPr>
        </p:nvSpPr>
        <p:spPr>
          <a:xfrm>
            <a:off x="705678" y="1139825"/>
            <a:ext cx="10515600" cy="4351338"/>
          </a:xfrm>
        </p:spPr>
        <p:txBody>
          <a:bodyPr>
            <a:normAutofit fontScale="92500" lnSpcReduction="10000"/>
          </a:bodyPr>
          <a:lstStyle/>
          <a:p>
            <a:pPr>
              <a:lnSpc>
                <a:spcPct val="200000"/>
              </a:lnSpc>
            </a:pPr>
            <a:r>
              <a:rPr lang="en-US" sz="2000" dirty="0">
                <a:solidFill>
                  <a:schemeClr val="accent1">
                    <a:lumMod val="50000"/>
                  </a:schemeClr>
                </a:solidFill>
              </a:rPr>
              <a:t>A heat map is basically the representation of two-dimensional information (data) with the help of colors.</a:t>
            </a:r>
          </a:p>
          <a:p>
            <a:pPr>
              <a:lnSpc>
                <a:spcPct val="200000"/>
              </a:lnSpc>
            </a:pPr>
            <a:r>
              <a:rPr lang="en-US" sz="2000" dirty="0">
                <a:solidFill>
                  <a:schemeClr val="accent1">
                    <a:lumMod val="50000"/>
                  </a:schemeClr>
                </a:solidFill>
              </a:rPr>
              <a:t>The dark color represents the low correlation and the light color gives high  correlation between the variable.</a:t>
            </a:r>
          </a:p>
          <a:p>
            <a:pPr>
              <a:lnSpc>
                <a:spcPct val="200000"/>
              </a:lnSpc>
            </a:pPr>
            <a:r>
              <a:rPr lang="en-US" sz="2000" dirty="0">
                <a:solidFill>
                  <a:schemeClr val="accent1">
                    <a:lumMod val="50000"/>
                  </a:schemeClr>
                </a:solidFill>
              </a:rPr>
              <a:t>By using Python, we plot the heatmap for our data.</a:t>
            </a:r>
          </a:p>
          <a:p>
            <a:pPr>
              <a:lnSpc>
                <a:spcPct val="200000"/>
              </a:lnSpc>
            </a:pPr>
            <a:r>
              <a:rPr lang="en-US" sz="2000" dirty="0">
                <a:solidFill>
                  <a:schemeClr val="accent1">
                    <a:lumMod val="50000"/>
                  </a:schemeClr>
                </a:solidFill>
              </a:rPr>
              <a:t>Conclusion of heat map :  As the correlation coefficient are negligible, we can conclude that the parameters are uncorrelated.</a:t>
            </a:r>
          </a:p>
        </p:txBody>
      </p:sp>
      <p:pic>
        <p:nvPicPr>
          <p:cNvPr id="4" name="Picture 3">
            <a:extLst>
              <a:ext uri="{FF2B5EF4-FFF2-40B4-BE49-F238E27FC236}">
                <a16:creationId xmlns:a16="http://schemas.microsoft.com/office/drawing/2014/main" id="{E10C9F3D-FE61-D5AA-25F6-06C5C73EA62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sp>
        <p:nvSpPr>
          <p:cNvPr id="5" name="Rectangle 4">
            <a:extLst>
              <a:ext uri="{FF2B5EF4-FFF2-40B4-BE49-F238E27FC236}">
                <a16:creationId xmlns:a16="http://schemas.microsoft.com/office/drawing/2014/main" id="{5B74BCC1-AF9F-499D-B8C9-3F1ED82B119A}"/>
              </a:ext>
            </a:extLst>
          </p:cNvPr>
          <p:cNvSpPr/>
          <p:nvPr/>
        </p:nvSpPr>
        <p:spPr>
          <a:xfrm>
            <a:off x="705678" y="884583"/>
            <a:ext cx="2118802" cy="8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4951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pic>
        <p:nvPicPr>
          <p:cNvPr id="4" name="Picture 3">
            <a:hlinkClick r:id="" action="ppaction://hlinkshowjump?jump=lastslideviewed"/>
            <a:extLst>
              <a:ext uri="{FF2B5EF4-FFF2-40B4-BE49-F238E27FC236}">
                <a16:creationId xmlns:a16="http://schemas.microsoft.com/office/drawing/2014/main" id="{D4C2A849-9F26-F6CE-7BA9-D5D3A27B9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629" y="1110343"/>
            <a:ext cx="7713086" cy="5624061"/>
          </a:xfrm>
          <a:prstGeom prst="rect">
            <a:avLst/>
          </a:prstGeom>
        </p:spPr>
      </p:pic>
      <p:sp>
        <p:nvSpPr>
          <p:cNvPr id="2" name="TextBox 1">
            <a:extLst>
              <a:ext uri="{FF2B5EF4-FFF2-40B4-BE49-F238E27FC236}">
                <a16:creationId xmlns:a16="http://schemas.microsoft.com/office/drawing/2014/main" id="{6DCD2D2E-2476-7DA6-A535-6C4F1CA9CA3E}"/>
              </a:ext>
            </a:extLst>
          </p:cNvPr>
          <p:cNvSpPr txBox="1"/>
          <p:nvPr/>
        </p:nvSpPr>
        <p:spPr>
          <a:xfrm>
            <a:off x="1055914" y="123596"/>
            <a:ext cx="5040086" cy="584775"/>
          </a:xfrm>
          <a:prstGeom prst="rect">
            <a:avLst/>
          </a:prstGeom>
          <a:noFill/>
        </p:spPr>
        <p:txBody>
          <a:bodyPr wrap="square" rtlCol="0">
            <a:spAutoFit/>
          </a:bodyPr>
          <a:lstStyle/>
          <a:p>
            <a:r>
              <a:rPr lang="en-US" sz="3200" b="1" dirty="0">
                <a:solidFill>
                  <a:schemeClr val="accent1">
                    <a:lumMod val="75000"/>
                  </a:schemeClr>
                </a:solidFill>
                <a:latin typeface="+mn-lt"/>
                <a:ea typeface="+mn-ea"/>
                <a:cs typeface="+mn-cs"/>
              </a:rPr>
              <a:t>HEAT MAP</a:t>
            </a:r>
            <a:endParaRPr lang="en-US" sz="3200" b="1" dirty="0">
              <a:solidFill>
                <a:srgbClr val="0070C0"/>
              </a:solidFill>
            </a:endParaRPr>
          </a:p>
        </p:txBody>
      </p:sp>
    </p:spTree>
    <p:extLst>
      <p:ext uri="{BB962C8B-B14F-4D97-AF65-F5344CB8AC3E}">
        <p14:creationId xmlns:p14="http://schemas.microsoft.com/office/powerpoint/2010/main" val="13591956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45E11A-EC7A-BF7F-4D72-E3991A88F7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0444" y1="40889" x2="20444" y2="40889"/>
                        <a14:foregroundMark x1="78222" y1="40889" x2="78222" y2="40889"/>
                        <a14:foregroundMark x1="54667" y1="38667" x2="54667" y2="38667"/>
                        <a14:foregroundMark x1="51556" y1="46222" x2="51556" y2="46222"/>
                        <a14:foregroundMark x1="35111" y1="71556" x2="35111" y2="71556"/>
                        <a14:foregroundMark x1="66667" y1="70667" x2="66667" y2="70667"/>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11098696" y="5764696"/>
            <a:ext cx="1093304" cy="1093304"/>
          </a:xfrm>
          <a:prstGeom prst="rect">
            <a:avLst/>
          </a:prstGeom>
          <a:noFill/>
          <a:effectLst>
            <a:glow rad="127000">
              <a:schemeClr val="accent1">
                <a:alpha val="0"/>
              </a:schemeClr>
            </a:glow>
            <a:outerShdw blurRad="50800" dist="50800" dir="5400000" algn="ctr" rotWithShape="0">
              <a:srgbClr val="000000">
                <a:alpha val="0"/>
              </a:srgbClr>
            </a:outerShdw>
          </a:effectLst>
        </p:spPr>
      </p:pic>
      <p:pic>
        <p:nvPicPr>
          <p:cNvPr id="4" name="Picture 3">
            <a:hlinkClick r:id="" action="ppaction://hlinkshowjump?jump=lastslideviewed"/>
            <a:extLst>
              <a:ext uri="{FF2B5EF4-FFF2-40B4-BE49-F238E27FC236}">
                <a16:creationId xmlns:a16="http://schemas.microsoft.com/office/drawing/2014/main" id="{D4C2A849-9F26-F6CE-7BA9-D5D3A27B96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58886" y="1143000"/>
            <a:ext cx="6375816" cy="4136571"/>
          </a:xfrm>
          <a:prstGeom prst="rect">
            <a:avLst/>
          </a:prstGeom>
        </p:spPr>
      </p:pic>
      <p:sp>
        <p:nvSpPr>
          <p:cNvPr id="2" name="TextBox 1">
            <a:extLst>
              <a:ext uri="{FF2B5EF4-FFF2-40B4-BE49-F238E27FC236}">
                <a16:creationId xmlns:a16="http://schemas.microsoft.com/office/drawing/2014/main" id="{E3F55724-9A10-E894-4F5C-8E23148CF338}"/>
              </a:ext>
            </a:extLst>
          </p:cNvPr>
          <p:cNvSpPr txBox="1"/>
          <p:nvPr/>
        </p:nvSpPr>
        <p:spPr>
          <a:xfrm>
            <a:off x="593272" y="161393"/>
            <a:ext cx="4931228" cy="461665"/>
          </a:xfrm>
          <a:prstGeom prst="rect">
            <a:avLst/>
          </a:prstGeom>
          <a:noFill/>
        </p:spPr>
        <p:txBody>
          <a:bodyPr wrap="square" rtlCol="0">
            <a:spAutoFit/>
          </a:bodyPr>
          <a:lstStyle/>
          <a:p>
            <a:r>
              <a:rPr lang="en-US" sz="2400" b="1" dirty="0">
                <a:solidFill>
                  <a:schemeClr val="accent1">
                    <a:lumMod val="75000"/>
                  </a:schemeClr>
                </a:solidFill>
              </a:rPr>
              <a:t>COUNT PLOT FOR POTABILITY</a:t>
            </a:r>
          </a:p>
        </p:txBody>
      </p:sp>
      <p:sp>
        <p:nvSpPr>
          <p:cNvPr id="6" name="TextBox 5">
            <a:extLst>
              <a:ext uri="{FF2B5EF4-FFF2-40B4-BE49-F238E27FC236}">
                <a16:creationId xmlns:a16="http://schemas.microsoft.com/office/drawing/2014/main" id="{0779E0D6-E48C-F789-5E99-1EC07C1FA5F6}"/>
              </a:ext>
            </a:extLst>
          </p:cNvPr>
          <p:cNvSpPr txBox="1"/>
          <p:nvPr/>
        </p:nvSpPr>
        <p:spPr>
          <a:xfrm>
            <a:off x="1045029" y="5558135"/>
            <a:ext cx="8719457" cy="369332"/>
          </a:xfrm>
          <a:prstGeom prst="rect">
            <a:avLst/>
          </a:prstGeom>
          <a:noFill/>
        </p:spPr>
        <p:txBody>
          <a:bodyPr wrap="square" rtlCol="0">
            <a:spAutoFit/>
          </a:bodyPr>
          <a:lstStyle/>
          <a:p>
            <a:r>
              <a:rPr lang="en-US" b="1" dirty="0"/>
              <a:t>We just want to see the count of potability in data set.</a:t>
            </a:r>
          </a:p>
        </p:txBody>
      </p:sp>
    </p:spTree>
    <p:extLst>
      <p:ext uri="{BB962C8B-B14F-4D97-AF65-F5344CB8AC3E}">
        <p14:creationId xmlns:p14="http://schemas.microsoft.com/office/powerpoint/2010/main" val="44067213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TotalTime>
  <Words>1893</Words>
  <Application>Microsoft Office PowerPoint</Application>
  <PresentationFormat>Widescreen</PresentationFormat>
  <Paragraphs>160</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STATISTICAL ANALYSIS OF WATER QUALITY USING PREDICTIVE MODELING AND MACHINE LEARNING TECHNIQUES</vt:lpstr>
      <vt:lpstr>PowerPoint Presentation</vt:lpstr>
      <vt:lpstr>PowerPoint Presentation</vt:lpstr>
      <vt:lpstr>MOTIVATION</vt:lpstr>
      <vt:lpstr>PowerPoint Presentation</vt:lpstr>
      <vt:lpstr>HYPOTHESIS TESTING</vt:lpstr>
      <vt:lpstr>HEAT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WATER QUALITY USING PREDICTIVE MODELING AND MACHINE LEARNING TECHNIQUES</dc:title>
  <dc:creator>Zahra</dc:creator>
  <cp:lastModifiedBy>Zahra</cp:lastModifiedBy>
  <cp:revision>12</cp:revision>
  <dcterms:created xsi:type="dcterms:W3CDTF">2023-04-16T15:35:01Z</dcterms:created>
  <dcterms:modified xsi:type="dcterms:W3CDTF">2023-05-13T02:45:20Z</dcterms:modified>
</cp:coreProperties>
</file>