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eedkhaki92/CNN-RNN-Yield-Predi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ublic.tableau.com/views/FinalProject-LA558-ZahraKhalilzadeh/Resultsofthethree-wayANOVA?:language=en-US&amp;publish=yes&amp;:display_count=n&amp;:origin=viz_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4000" dirty="0"/>
              <a:t>LA 558 Web Mapping and Spatial </a:t>
            </a:r>
            <a:r>
              <a:rPr lang="en-US" sz="4000" dirty="0" smtClean="0"/>
              <a:t>Data Visualization Spring 2023 </a:t>
            </a:r>
            <a:r>
              <a:rPr lang="en-US" sz="4000" dirty="0"/>
              <a:t>Final </a:t>
            </a:r>
            <a:r>
              <a:rPr lang="en-US" sz="4000" dirty="0" smtClean="0"/>
              <a:t>Project Documentation</a:t>
            </a:r>
            <a:endParaRPr lang="en-US" sz="4000" dirty="0"/>
          </a:p>
        </p:txBody>
      </p:sp>
      <p:sp>
        <p:nvSpPr>
          <p:cNvPr id="3" name="Subtitle 2"/>
          <p:cNvSpPr>
            <a:spLocks noGrp="1"/>
          </p:cNvSpPr>
          <p:nvPr>
            <p:ph type="subTitle" idx="1"/>
          </p:nvPr>
        </p:nvSpPr>
        <p:spPr/>
        <p:txBody>
          <a:bodyPr/>
          <a:lstStyle/>
          <a:p>
            <a:pPr algn="l"/>
            <a:r>
              <a:rPr lang="en-US" dirty="0" smtClean="0"/>
              <a:t>Zahra </a:t>
            </a:r>
            <a:r>
              <a:rPr lang="en-US" dirty="0" err="1" smtClean="0"/>
              <a:t>Khalilzadeh</a:t>
            </a:r>
            <a:endParaRPr lang="en-US" dirty="0" smtClean="0"/>
          </a:p>
          <a:p>
            <a:pPr algn="l"/>
            <a:r>
              <a:rPr lang="en-US" dirty="0"/>
              <a:t>Impacts of Weather Variables on Corn Yield in Iowa</a:t>
            </a:r>
          </a:p>
        </p:txBody>
      </p:sp>
    </p:spTree>
    <p:extLst>
      <p:ext uri="{BB962C8B-B14F-4D97-AF65-F5344CB8AC3E}">
        <p14:creationId xmlns:p14="http://schemas.microsoft.com/office/powerpoint/2010/main" val="244819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2: Show </a:t>
            </a:r>
            <a:r>
              <a:rPr lang="en-US" dirty="0"/>
              <a:t>the </a:t>
            </a:r>
            <a:r>
              <a:rPr lang="en-US" dirty="0" smtClean="0"/>
              <a:t>Yearly Corn Yield </a:t>
            </a:r>
            <a:r>
              <a:rPr lang="en-US" dirty="0"/>
              <a:t>in Iowa </a:t>
            </a:r>
            <a:r>
              <a:rPr lang="en-US" dirty="0" smtClean="0"/>
              <a:t>Counties </a:t>
            </a:r>
            <a:r>
              <a:rPr lang="en-US" dirty="0"/>
              <a:t>from 1980 to 2018 </a:t>
            </a:r>
            <a:r>
              <a:rPr lang="en-US" dirty="0" smtClean="0"/>
              <a:t/>
            </a:r>
            <a:br>
              <a:rPr lang="en-US" dirty="0" smtClean="0"/>
            </a:br>
            <a:r>
              <a:rPr lang="en-US" dirty="0" smtClean="0"/>
              <a:t>2-2-Create Second Tableau dashboard</a:t>
            </a:r>
            <a:endParaRPr lang="en-US" dirty="0"/>
          </a:p>
        </p:txBody>
      </p:sp>
      <p:sp>
        <p:nvSpPr>
          <p:cNvPr id="3" name="Content Placeholder 2"/>
          <p:cNvSpPr>
            <a:spLocks noGrp="1"/>
          </p:cNvSpPr>
          <p:nvPr>
            <p:ph idx="1"/>
          </p:nvPr>
        </p:nvSpPr>
        <p:spPr>
          <a:xfrm>
            <a:off x="694150" y="2160589"/>
            <a:ext cx="8596668" cy="3880773"/>
          </a:xfrm>
        </p:spPr>
        <p:txBody>
          <a:bodyPr/>
          <a:lstStyle/>
          <a:p>
            <a:r>
              <a:rPr lang="en-US" dirty="0" smtClean="0"/>
              <a:t>After uploading the second </a:t>
            </a:r>
            <a:r>
              <a:rPr lang="en-US" dirty="0" err="1" smtClean="0"/>
              <a:t>csv</a:t>
            </a:r>
            <a:r>
              <a:rPr lang="en-US" dirty="0" smtClean="0"/>
              <a:t> final in the long format</a:t>
            </a:r>
            <a:r>
              <a:rPr lang="en-US" dirty="0"/>
              <a:t>: </a:t>
            </a:r>
            <a:r>
              <a:rPr lang="en-US" dirty="0" smtClean="0"/>
              <a:t>IowaLocIDsYielForallYearsfinalLongFormat.csv, I faced the unknown problem. I was able to solve this problem by choosing state of Iowa in the following table:</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509931" y="3338422"/>
            <a:ext cx="7826418" cy="3414575"/>
          </a:xfrm>
          <a:prstGeom prst="rect">
            <a:avLst/>
          </a:prstGeom>
        </p:spPr>
      </p:pic>
      <p:sp>
        <p:nvSpPr>
          <p:cNvPr id="5" name="Right Arrow 4"/>
          <p:cNvSpPr/>
          <p:nvPr/>
        </p:nvSpPr>
        <p:spPr>
          <a:xfrm rot="6961838">
            <a:off x="8639131" y="5420118"/>
            <a:ext cx="1303374" cy="7533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6961838">
            <a:off x="3109227" y="3340551"/>
            <a:ext cx="689878" cy="7533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13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2: Show </a:t>
            </a:r>
            <a:r>
              <a:rPr lang="en-US" dirty="0"/>
              <a:t>the </a:t>
            </a:r>
            <a:r>
              <a:rPr lang="en-US" dirty="0" smtClean="0"/>
              <a:t>Yearly Corn Yield </a:t>
            </a:r>
            <a:r>
              <a:rPr lang="en-US" dirty="0"/>
              <a:t>in Iowa </a:t>
            </a:r>
            <a:r>
              <a:rPr lang="en-US" dirty="0" smtClean="0"/>
              <a:t>Counties </a:t>
            </a:r>
            <a:r>
              <a:rPr lang="en-US" dirty="0"/>
              <a:t>from 1980 to 2018 </a:t>
            </a:r>
            <a:r>
              <a:rPr lang="en-US" dirty="0" smtClean="0"/>
              <a:t/>
            </a:r>
            <a:br>
              <a:rPr lang="en-US" dirty="0" smtClean="0"/>
            </a:br>
            <a:r>
              <a:rPr lang="en-US" dirty="0" smtClean="0"/>
              <a:t>2-2-Create Second Tableau dashboard</a:t>
            </a:r>
            <a:endParaRPr lang="en-US" dirty="0"/>
          </a:p>
        </p:txBody>
      </p:sp>
      <p:sp>
        <p:nvSpPr>
          <p:cNvPr id="3" name="Content Placeholder 2"/>
          <p:cNvSpPr>
            <a:spLocks noGrp="1"/>
          </p:cNvSpPr>
          <p:nvPr>
            <p:ph idx="1"/>
          </p:nvPr>
        </p:nvSpPr>
        <p:spPr/>
        <p:txBody>
          <a:bodyPr/>
          <a:lstStyle/>
          <a:p>
            <a:r>
              <a:rPr lang="en-US" dirty="0" smtClean="0"/>
              <a:t>After uploading the </a:t>
            </a:r>
            <a:r>
              <a:rPr lang="en-US" dirty="0" err="1" smtClean="0"/>
              <a:t>csv</a:t>
            </a:r>
            <a:r>
              <a:rPr lang="en-US" dirty="0" smtClean="0"/>
              <a:t> final </a:t>
            </a:r>
            <a:r>
              <a:rPr lang="en-US" dirty="0" err="1" smtClean="0"/>
              <a:t>csv</a:t>
            </a:r>
            <a:r>
              <a:rPr lang="en-US" dirty="0"/>
              <a:t> file: IowaLocIDsYielForallYearsfinalLongFormat.csv to </a:t>
            </a:r>
            <a:r>
              <a:rPr lang="en-US" dirty="0" smtClean="0"/>
              <a:t>Tableau, we created a parameter and named it as select year, and select years as a list from Year column.</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267383" y="3079630"/>
            <a:ext cx="3673158" cy="3550664"/>
          </a:xfrm>
          <a:prstGeom prst="rect">
            <a:avLst/>
          </a:prstGeom>
        </p:spPr>
      </p:pic>
    </p:spTree>
    <p:extLst>
      <p:ext uri="{BB962C8B-B14F-4D97-AF65-F5344CB8AC3E}">
        <p14:creationId xmlns:p14="http://schemas.microsoft.com/office/powerpoint/2010/main" val="36057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2: Show </a:t>
            </a:r>
            <a:r>
              <a:rPr lang="en-US" dirty="0"/>
              <a:t>the </a:t>
            </a:r>
            <a:r>
              <a:rPr lang="en-US" dirty="0" smtClean="0"/>
              <a:t>Yearly Corn Yield </a:t>
            </a:r>
            <a:r>
              <a:rPr lang="en-US" dirty="0"/>
              <a:t>in Iowa </a:t>
            </a:r>
            <a:r>
              <a:rPr lang="en-US" dirty="0" smtClean="0"/>
              <a:t>Counties </a:t>
            </a:r>
            <a:r>
              <a:rPr lang="en-US" dirty="0"/>
              <a:t>from 1980 to 2018 </a:t>
            </a:r>
            <a:r>
              <a:rPr lang="en-US" dirty="0" smtClean="0"/>
              <a:t/>
            </a:r>
            <a:br>
              <a:rPr lang="en-US" dirty="0" smtClean="0"/>
            </a:br>
            <a:r>
              <a:rPr lang="en-US" dirty="0" smtClean="0"/>
              <a:t>2-2-Create Second Tableau dashboard</a:t>
            </a:r>
            <a:endParaRPr lang="en-US" dirty="0"/>
          </a:p>
        </p:txBody>
      </p:sp>
      <p:sp>
        <p:nvSpPr>
          <p:cNvPr id="3" name="Content Placeholder 2"/>
          <p:cNvSpPr>
            <a:spLocks noGrp="1"/>
          </p:cNvSpPr>
          <p:nvPr>
            <p:ph idx="1"/>
          </p:nvPr>
        </p:nvSpPr>
        <p:spPr/>
        <p:txBody>
          <a:bodyPr/>
          <a:lstStyle/>
          <a:p>
            <a:r>
              <a:rPr lang="en-US" dirty="0" smtClean="0"/>
              <a:t>Then we created a calculated field and used it as a filter so that it will show the yield of counties based on the selected year by the user.</a:t>
            </a:r>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240771" y="3100807"/>
            <a:ext cx="8192210" cy="2347163"/>
          </a:xfrm>
          <a:prstGeom prst="rect">
            <a:avLst/>
          </a:prstGeom>
        </p:spPr>
      </p:pic>
    </p:spTree>
    <p:extLst>
      <p:ext uri="{BB962C8B-B14F-4D97-AF65-F5344CB8AC3E}">
        <p14:creationId xmlns:p14="http://schemas.microsoft.com/office/powerpoint/2010/main" val="306632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2: Show </a:t>
            </a:r>
            <a:r>
              <a:rPr lang="en-US" dirty="0"/>
              <a:t>the </a:t>
            </a:r>
            <a:r>
              <a:rPr lang="en-US" dirty="0" smtClean="0"/>
              <a:t>Yearly Corn Yield </a:t>
            </a:r>
            <a:r>
              <a:rPr lang="en-US" dirty="0"/>
              <a:t>in Iowa </a:t>
            </a:r>
            <a:r>
              <a:rPr lang="en-US" dirty="0" smtClean="0"/>
              <a:t>Counties </a:t>
            </a:r>
            <a:r>
              <a:rPr lang="en-US" dirty="0"/>
              <a:t>from 1980 to 2018 </a:t>
            </a:r>
            <a:r>
              <a:rPr lang="en-US" dirty="0" smtClean="0"/>
              <a:t/>
            </a:r>
            <a:br>
              <a:rPr lang="en-US" dirty="0" smtClean="0"/>
            </a:br>
            <a:r>
              <a:rPr lang="en-US" dirty="0" smtClean="0"/>
              <a:t>2-2-Create Second Tableau dashboard</a:t>
            </a:r>
            <a:endParaRPr lang="en-US" dirty="0"/>
          </a:p>
        </p:txBody>
      </p:sp>
      <p:sp>
        <p:nvSpPr>
          <p:cNvPr id="3" name="Content Placeholder 2"/>
          <p:cNvSpPr>
            <a:spLocks noGrp="1"/>
          </p:cNvSpPr>
          <p:nvPr>
            <p:ph idx="1"/>
          </p:nvPr>
        </p:nvSpPr>
        <p:spPr/>
        <p:txBody>
          <a:bodyPr/>
          <a:lstStyle/>
          <a:p>
            <a:r>
              <a:rPr lang="en-US" dirty="0" smtClean="0"/>
              <a:t>Results of </a:t>
            </a:r>
            <a:r>
              <a:rPr lang="en-US" dirty="0"/>
              <a:t>the </a:t>
            </a:r>
            <a:r>
              <a:rPr lang="en-US" dirty="0" smtClean="0"/>
              <a:t>second </a:t>
            </a:r>
            <a:r>
              <a:rPr lang="en-US" dirty="0"/>
              <a:t>dashboard:</a:t>
            </a:r>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627471" y="2622430"/>
            <a:ext cx="7712108" cy="4071668"/>
          </a:xfrm>
          <a:prstGeom prst="rect">
            <a:avLst/>
          </a:prstGeom>
        </p:spPr>
      </p:pic>
    </p:spTree>
    <p:extLst>
      <p:ext uri="{BB962C8B-B14F-4D97-AF65-F5344CB8AC3E}">
        <p14:creationId xmlns:p14="http://schemas.microsoft.com/office/powerpoint/2010/main" val="255741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3</a:t>
            </a:r>
            <a:r>
              <a:rPr lang="en-US" dirty="0"/>
              <a:t>: Impacts of Weather Variables on Corn Yield in Iowa</a:t>
            </a:r>
            <a:r>
              <a:rPr lang="en-US" dirty="0" smtClean="0"/>
              <a:t/>
            </a:r>
            <a:br>
              <a:rPr lang="en-US" dirty="0" smtClean="0"/>
            </a:br>
            <a:r>
              <a:rPr lang="en-US" dirty="0" smtClean="0"/>
              <a:t>3-1-Data Preprocessing</a:t>
            </a:r>
            <a:endParaRPr lang="en-US" dirty="0"/>
          </a:p>
        </p:txBody>
      </p:sp>
      <p:sp>
        <p:nvSpPr>
          <p:cNvPr id="3" name="Content Placeholder 2"/>
          <p:cNvSpPr>
            <a:spLocks noGrp="1"/>
          </p:cNvSpPr>
          <p:nvPr>
            <p:ph idx="1"/>
          </p:nvPr>
        </p:nvSpPr>
        <p:spPr/>
        <p:txBody>
          <a:bodyPr/>
          <a:lstStyle/>
          <a:p>
            <a:r>
              <a:rPr lang="en-US" dirty="0" smtClean="0"/>
              <a:t>First, we put all the weather variables that we wanted to analyze including, precipitation, solar radiation, and average temperature from weeks of growing season which are week 10 to week 44 and took the average over the whole weeks for each county in excel.</a:t>
            </a:r>
          </a:p>
          <a:p>
            <a:endParaRPr lang="en-US" dirty="0"/>
          </a:p>
          <a:p>
            <a:endParaRPr lang="en-US" dirty="0" smtClean="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2206216" y="3441940"/>
            <a:ext cx="5630334" cy="3122762"/>
          </a:xfrm>
          <a:prstGeom prst="rect">
            <a:avLst/>
          </a:prstGeom>
        </p:spPr>
      </p:pic>
    </p:spTree>
    <p:extLst>
      <p:ext uri="{BB962C8B-B14F-4D97-AF65-F5344CB8AC3E}">
        <p14:creationId xmlns:p14="http://schemas.microsoft.com/office/powerpoint/2010/main" val="351351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3</a:t>
            </a:r>
            <a:r>
              <a:rPr lang="en-US" dirty="0"/>
              <a:t>: Impacts of Weather Variables on Corn Yield in Iowa</a:t>
            </a:r>
            <a:r>
              <a:rPr lang="en-US" dirty="0" smtClean="0"/>
              <a:t/>
            </a:r>
            <a:br>
              <a:rPr lang="en-US" dirty="0" smtClean="0"/>
            </a:br>
            <a:r>
              <a:rPr lang="en-US" dirty="0" smtClean="0"/>
              <a:t>3-1-Data Preprocessing</a:t>
            </a:r>
            <a:endParaRPr lang="en-US" dirty="0"/>
          </a:p>
        </p:txBody>
      </p:sp>
      <p:sp>
        <p:nvSpPr>
          <p:cNvPr id="3" name="Content Placeholder 2"/>
          <p:cNvSpPr>
            <a:spLocks noGrp="1"/>
          </p:cNvSpPr>
          <p:nvPr>
            <p:ph idx="1"/>
          </p:nvPr>
        </p:nvSpPr>
        <p:spPr/>
        <p:txBody>
          <a:bodyPr/>
          <a:lstStyle/>
          <a:p>
            <a:r>
              <a:rPr lang="en-US" dirty="0" smtClean="0"/>
              <a:t>To </a:t>
            </a:r>
            <a:r>
              <a:rPr lang="en-US" dirty="0"/>
              <a:t>assess whether there is also an interaction effect between these three independent variables on a corn yield, we implemented a three-way ANOVA in R. </a:t>
            </a:r>
            <a:r>
              <a:rPr lang="en-US" dirty="0" smtClean="0"/>
              <a:t>For this matter, we used the following formula in excel to create 3 </a:t>
            </a:r>
            <a:r>
              <a:rPr lang="en-US" dirty="0"/>
              <a:t>levels for </a:t>
            </a:r>
            <a:r>
              <a:rPr lang="en-US" dirty="0" smtClean="0"/>
              <a:t>weather </a:t>
            </a:r>
            <a:r>
              <a:rPr lang="en-US" dirty="0"/>
              <a:t>variables that we wanted to analyze including, precipitation, solar radiation, and average temperature .</a:t>
            </a:r>
            <a:endParaRPr lang="en-US" dirty="0" smtClean="0"/>
          </a:p>
          <a:p>
            <a:r>
              <a:rPr lang="en-US" dirty="0"/>
              <a:t>For precipitation: =IF(E2&lt;2.35,"P1",IF(E2&lt;3.05,"P2",IF(E2&lt;3.98,"P3</a:t>
            </a:r>
            <a:r>
              <a:rPr lang="en-US" dirty="0" smtClean="0"/>
              <a:t>")))</a:t>
            </a:r>
          </a:p>
          <a:p>
            <a:r>
              <a:rPr lang="en-US" dirty="0" smtClean="0"/>
              <a:t>For </a:t>
            </a:r>
            <a:r>
              <a:rPr lang="en-US" dirty="0"/>
              <a:t>solar radiation: =IF(F2&lt;394.6,"S1",IF(F2&lt;405.88,"S2",IF(F2&lt;423.46,"S3</a:t>
            </a:r>
            <a:r>
              <a:rPr lang="en-US" dirty="0" smtClean="0"/>
              <a:t>")))</a:t>
            </a:r>
          </a:p>
          <a:p>
            <a:r>
              <a:rPr lang="en-US" dirty="0" smtClean="0"/>
              <a:t>For </a:t>
            </a:r>
            <a:r>
              <a:rPr lang="en-US" dirty="0"/>
              <a:t>average temperature : =IF(I2&lt;5.49,"T1",IF(I2&lt;6.96,"T2",IF(I2&lt;8.81,"T3")))</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34434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3</a:t>
            </a:r>
            <a:r>
              <a:rPr lang="en-US" dirty="0"/>
              <a:t>: Impacts of Weather Variables on Corn Yield in Iowa</a:t>
            </a:r>
            <a:r>
              <a:rPr lang="en-US" dirty="0" smtClean="0"/>
              <a:t/>
            </a:r>
            <a:br>
              <a:rPr lang="en-US" dirty="0" smtClean="0"/>
            </a:br>
            <a:r>
              <a:rPr lang="en-US" dirty="0" smtClean="0"/>
              <a:t>3-2-Create 3</a:t>
            </a:r>
            <a:r>
              <a:rPr lang="en-US" baseline="30000" dirty="0" smtClean="0"/>
              <a:t>rd</a:t>
            </a:r>
            <a:r>
              <a:rPr lang="en-US" dirty="0" smtClean="0"/>
              <a:t>  dashboard including 3 maps</a:t>
            </a:r>
            <a:endParaRPr lang="en-US" dirty="0"/>
          </a:p>
        </p:txBody>
      </p:sp>
      <p:sp>
        <p:nvSpPr>
          <p:cNvPr id="3" name="Content Placeholder 2"/>
          <p:cNvSpPr>
            <a:spLocks noGrp="1"/>
          </p:cNvSpPr>
          <p:nvPr>
            <p:ph idx="1"/>
          </p:nvPr>
        </p:nvSpPr>
        <p:spPr/>
        <p:txBody>
          <a:bodyPr/>
          <a:lstStyle/>
          <a:p>
            <a:r>
              <a:rPr lang="en-US" dirty="0" smtClean="0"/>
              <a:t>We did the same process to generate 3 maps that show 2018 corn yield of Iowa counties along with average precipitation, average solar radiation, and average temperature through the growing season.</a:t>
            </a:r>
          </a:p>
          <a:p>
            <a:r>
              <a:rPr lang="en-US" dirty="0" smtClean="0"/>
              <a:t>To do it first we generated two maps first with the value of the weather variable with colors, and second with the values of yield in shapes and selected circle as the shape of the second map.</a:t>
            </a:r>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929981" y="4252823"/>
            <a:ext cx="6091373" cy="2318653"/>
          </a:xfrm>
          <a:prstGeom prst="rect">
            <a:avLst/>
          </a:prstGeom>
        </p:spPr>
      </p:pic>
    </p:spTree>
    <p:extLst>
      <p:ext uri="{BB962C8B-B14F-4D97-AF65-F5344CB8AC3E}">
        <p14:creationId xmlns:p14="http://schemas.microsoft.com/office/powerpoint/2010/main" val="406762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3</a:t>
            </a:r>
            <a:r>
              <a:rPr lang="en-US" dirty="0"/>
              <a:t>: Impacts of Weather Variables on Corn Yield in Iowa</a:t>
            </a:r>
            <a:r>
              <a:rPr lang="en-US" dirty="0" smtClean="0"/>
              <a:t/>
            </a:r>
            <a:br>
              <a:rPr lang="en-US" dirty="0" smtClean="0"/>
            </a:br>
            <a:r>
              <a:rPr lang="en-US" dirty="0" smtClean="0"/>
              <a:t>3-2-Create 3</a:t>
            </a:r>
            <a:r>
              <a:rPr lang="en-US" baseline="30000" dirty="0" smtClean="0"/>
              <a:t>rd</a:t>
            </a:r>
            <a:r>
              <a:rPr lang="en-US" dirty="0" smtClean="0"/>
              <a:t>  dashboard including 3 maps</a:t>
            </a:r>
            <a:endParaRPr lang="en-US" dirty="0"/>
          </a:p>
        </p:txBody>
      </p:sp>
      <p:sp>
        <p:nvSpPr>
          <p:cNvPr id="3" name="Content Placeholder 2"/>
          <p:cNvSpPr>
            <a:spLocks noGrp="1"/>
          </p:cNvSpPr>
          <p:nvPr>
            <p:ph idx="1"/>
          </p:nvPr>
        </p:nvSpPr>
        <p:spPr/>
        <p:txBody>
          <a:bodyPr/>
          <a:lstStyle/>
          <a:p>
            <a:r>
              <a:rPr lang="en-US" dirty="0" smtClean="0"/>
              <a:t>The to merge them right click on the second </a:t>
            </a:r>
            <a:r>
              <a:rPr lang="en-US" dirty="0" err="1" smtClean="0"/>
              <a:t>Latitued</a:t>
            </a:r>
            <a:r>
              <a:rPr lang="en-US" dirty="0" smtClean="0"/>
              <a:t> and select Dual axis:</a:t>
            </a:r>
          </a:p>
          <a:p>
            <a:endParaRPr lang="en-US" dirty="0" smtClean="0"/>
          </a:p>
          <a:p>
            <a:endParaRPr lang="en-US" dirty="0" smtClean="0"/>
          </a:p>
          <a:p>
            <a:endParaRPr lang="en-US" dirty="0"/>
          </a:p>
          <a:p>
            <a:r>
              <a:rPr lang="en-US" dirty="0" smtClean="0"/>
              <a:t>Then we can see the merged map:</a:t>
            </a:r>
          </a:p>
          <a:p>
            <a:endParaRPr lang="en-US" dirty="0"/>
          </a:p>
        </p:txBody>
      </p:sp>
      <p:pic>
        <p:nvPicPr>
          <p:cNvPr id="5" name="Picture 4"/>
          <p:cNvPicPr>
            <a:picLocks noChangeAspect="1"/>
          </p:cNvPicPr>
          <p:nvPr/>
        </p:nvPicPr>
        <p:blipFill>
          <a:blip r:embed="rId2"/>
          <a:stretch>
            <a:fillRect/>
          </a:stretch>
        </p:blipFill>
        <p:spPr>
          <a:xfrm>
            <a:off x="2438667" y="3058179"/>
            <a:ext cx="3795089" cy="655377"/>
          </a:xfrm>
          <a:prstGeom prst="rect">
            <a:avLst/>
          </a:prstGeom>
        </p:spPr>
      </p:pic>
      <p:sp>
        <p:nvSpPr>
          <p:cNvPr id="6" name="Down Arrow 5"/>
          <p:cNvSpPr/>
          <p:nvPr/>
        </p:nvSpPr>
        <p:spPr>
          <a:xfrm>
            <a:off x="5279366" y="2501660"/>
            <a:ext cx="638356" cy="87989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775990" y="4169873"/>
            <a:ext cx="6325778" cy="2212560"/>
          </a:xfrm>
          <a:prstGeom prst="rect">
            <a:avLst/>
          </a:prstGeom>
        </p:spPr>
      </p:pic>
    </p:spTree>
    <p:extLst>
      <p:ext uri="{BB962C8B-B14F-4D97-AF65-F5344CB8AC3E}">
        <p14:creationId xmlns:p14="http://schemas.microsoft.com/office/powerpoint/2010/main" val="169903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3</a:t>
            </a:r>
            <a:r>
              <a:rPr lang="en-US" dirty="0"/>
              <a:t>: Impacts of Weather Variables on Corn Yield in Iowa</a:t>
            </a:r>
            <a:r>
              <a:rPr lang="en-US" dirty="0" smtClean="0"/>
              <a:t/>
            </a:r>
            <a:br>
              <a:rPr lang="en-US" dirty="0" smtClean="0"/>
            </a:br>
            <a:r>
              <a:rPr lang="en-US" dirty="0" smtClean="0"/>
              <a:t>3-2-Create 3</a:t>
            </a:r>
            <a:r>
              <a:rPr lang="en-US" baseline="30000" dirty="0" smtClean="0"/>
              <a:t>rd</a:t>
            </a:r>
            <a:r>
              <a:rPr lang="en-US" dirty="0" smtClean="0"/>
              <a:t>  dashboard including 3 maps</a:t>
            </a:r>
            <a:endParaRPr lang="en-US" dirty="0"/>
          </a:p>
        </p:txBody>
      </p:sp>
      <p:sp>
        <p:nvSpPr>
          <p:cNvPr id="3" name="Content Placeholder 2"/>
          <p:cNvSpPr>
            <a:spLocks noGrp="1"/>
          </p:cNvSpPr>
          <p:nvPr>
            <p:ph idx="1"/>
          </p:nvPr>
        </p:nvSpPr>
        <p:spPr/>
        <p:txBody>
          <a:bodyPr/>
          <a:lstStyle/>
          <a:p>
            <a:r>
              <a:rPr lang="en-US" dirty="0" smtClean="0"/>
              <a:t>We did the same process for average solar radiation and average temperature and got the following maps:</a:t>
            </a:r>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575841" y="3017404"/>
            <a:ext cx="4651767" cy="3499239"/>
          </a:xfrm>
          <a:prstGeom prst="rect">
            <a:avLst/>
          </a:prstGeom>
        </p:spPr>
      </p:pic>
      <p:pic>
        <p:nvPicPr>
          <p:cNvPr id="8" name="Picture 7"/>
          <p:cNvPicPr>
            <a:picLocks noChangeAspect="1"/>
          </p:cNvPicPr>
          <p:nvPr/>
        </p:nvPicPr>
        <p:blipFill>
          <a:blip r:embed="rId3"/>
          <a:stretch>
            <a:fillRect/>
          </a:stretch>
        </p:blipFill>
        <p:spPr>
          <a:xfrm>
            <a:off x="5589918" y="3014506"/>
            <a:ext cx="4744528" cy="3502137"/>
          </a:xfrm>
          <a:prstGeom prst="rect">
            <a:avLst/>
          </a:prstGeom>
        </p:spPr>
      </p:pic>
    </p:spTree>
    <p:extLst>
      <p:ext uri="{BB962C8B-B14F-4D97-AF65-F5344CB8AC3E}">
        <p14:creationId xmlns:p14="http://schemas.microsoft.com/office/powerpoint/2010/main" val="120166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41" y="604899"/>
            <a:ext cx="8596668" cy="1320800"/>
          </a:xfrm>
        </p:spPr>
        <p:txBody>
          <a:bodyPr>
            <a:normAutofit fontScale="90000"/>
          </a:bodyPr>
          <a:lstStyle/>
          <a:p>
            <a:r>
              <a:rPr lang="en-US" dirty="0" smtClean="0"/>
              <a:t>Dashboard 3</a:t>
            </a:r>
            <a:r>
              <a:rPr lang="en-US" dirty="0"/>
              <a:t>: Impacts of Weather Variables on Corn Yield in Iowa</a:t>
            </a:r>
            <a:br>
              <a:rPr lang="en-US" dirty="0"/>
            </a:br>
            <a:r>
              <a:rPr lang="en-US" dirty="0" smtClean="0"/>
              <a:t>3-4-A </a:t>
            </a:r>
            <a:r>
              <a:rPr lang="en-US" dirty="0"/>
              <a:t>three-way ANOVA in R</a:t>
            </a:r>
          </a:p>
        </p:txBody>
      </p:sp>
      <p:sp>
        <p:nvSpPr>
          <p:cNvPr id="3" name="Content Placeholder 2"/>
          <p:cNvSpPr>
            <a:spLocks noGrp="1"/>
          </p:cNvSpPr>
          <p:nvPr>
            <p:ph idx="1"/>
          </p:nvPr>
        </p:nvSpPr>
        <p:spPr/>
        <p:txBody>
          <a:bodyPr/>
          <a:lstStyle/>
          <a:p>
            <a:r>
              <a:rPr lang="en-US" dirty="0" smtClean="0"/>
              <a:t>We used R to do the three-way ANOVA. The following is my code in R and the box plot from my code.</a:t>
            </a:r>
          </a:p>
          <a:p>
            <a:endParaRPr lang="en-US" dirty="0" smtClean="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974560" y="2906692"/>
            <a:ext cx="5585944" cy="2804403"/>
          </a:xfrm>
          <a:prstGeom prst="rect">
            <a:avLst/>
          </a:prstGeom>
        </p:spPr>
      </p:pic>
    </p:spTree>
    <p:extLst>
      <p:ext uri="{BB962C8B-B14F-4D97-AF65-F5344CB8AC3E}">
        <p14:creationId xmlns:p14="http://schemas.microsoft.com/office/powerpoint/2010/main" val="41981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r>
              <a:rPr lang="en-US" dirty="0" smtClean="0"/>
              <a:t>The data used in this project included the weather variables and corn yield for years of </a:t>
            </a:r>
            <a:r>
              <a:rPr lang="en-US" dirty="0"/>
              <a:t>1980-2018 </a:t>
            </a:r>
            <a:r>
              <a:rPr lang="en-US" dirty="0" smtClean="0"/>
              <a:t>corn_data_soilgrid250_modified_states_9.csv from this link: </a:t>
            </a:r>
            <a:r>
              <a:rPr lang="en-US" dirty="0">
                <a:hlinkClick r:id="rId2"/>
              </a:rPr>
              <a:t>https://</a:t>
            </a:r>
            <a:r>
              <a:rPr lang="en-US" dirty="0" smtClean="0">
                <a:hlinkClick r:id="rId2"/>
              </a:rPr>
              <a:t>github.com/saeedkhaki92/CNN-RNN-Yield-Prediction</a:t>
            </a:r>
            <a:endParaRPr lang="en-US" dirty="0" smtClean="0"/>
          </a:p>
          <a:p>
            <a:endParaRPr lang="en-US" dirty="0"/>
          </a:p>
        </p:txBody>
      </p:sp>
    </p:spTree>
    <p:extLst>
      <p:ext uri="{BB962C8B-B14F-4D97-AF65-F5344CB8AC3E}">
        <p14:creationId xmlns:p14="http://schemas.microsoft.com/office/powerpoint/2010/main" val="214708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41" y="604899"/>
            <a:ext cx="8596668" cy="1320800"/>
          </a:xfrm>
        </p:spPr>
        <p:txBody>
          <a:bodyPr>
            <a:normAutofit fontScale="90000"/>
          </a:bodyPr>
          <a:lstStyle/>
          <a:p>
            <a:r>
              <a:rPr lang="en-US" dirty="0" smtClean="0"/>
              <a:t>Dashboard 3</a:t>
            </a:r>
            <a:r>
              <a:rPr lang="en-US" dirty="0"/>
              <a:t>: Impacts of Weather Variables on Corn Yield in Iowa</a:t>
            </a:r>
            <a:br>
              <a:rPr lang="en-US" dirty="0"/>
            </a:br>
            <a:r>
              <a:rPr lang="en-US" dirty="0" smtClean="0"/>
              <a:t>3-4-A </a:t>
            </a:r>
            <a:r>
              <a:rPr lang="en-US" dirty="0"/>
              <a:t>three-way ANOVA in R</a:t>
            </a:r>
          </a:p>
        </p:txBody>
      </p:sp>
      <p:sp>
        <p:nvSpPr>
          <p:cNvPr id="3" name="Content Placeholder 2"/>
          <p:cNvSpPr>
            <a:spLocks noGrp="1"/>
          </p:cNvSpPr>
          <p:nvPr>
            <p:ph idx="1"/>
          </p:nvPr>
        </p:nvSpPr>
        <p:spPr/>
        <p:txBody>
          <a:bodyPr/>
          <a:lstStyle/>
          <a:p>
            <a:r>
              <a:rPr lang="en-US" dirty="0" smtClean="0"/>
              <a:t>We used R to do the three-way ANOVA. The following is my code in R and the box plot from my code.</a:t>
            </a:r>
          </a:p>
          <a:p>
            <a:endParaRPr lang="en-US" dirty="0" smtClean="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694" y="2928437"/>
            <a:ext cx="4424363" cy="3929563"/>
          </a:xfrm>
          <a:prstGeom prst="rect">
            <a:avLst/>
          </a:prstGeom>
        </p:spPr>
      </p:pic>
    </p:spTree>
    <p:extLst>
      <p:ext uri="{BB962C8B-B14F-4D97-AF65-F5344CB8AC3E}">
        <p14:creationId xmlns:p14="http://schemas.microsoft.com/office/powerpoint/2010/main" val="270885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41" y="604899"/>
            <a:ext cx="8596668" cy="1320800"/>
          </a:xfrm>
        </p:spPr>
        <p:txBody>
          <a:bodyPr>
            <a:normAutofit fontScale="90000"/>
          </a:bodyPr>
          <a:lstStyle/>
          <a:p>
            <a:r>
              <a:rPr lang="en-US" dirty="0" smtClean="0"/>
              <a:t>Dashboard 3</a:t>
            </a:r>
            <a:r>
              <a:rPr lang="en-US" dirty="0"/>
              <a:t>: Impacts of Weather Variables on Corn Yield in Iowa</a:t>
            </a:r>
            <a:br>
              <a:rPr lang="en-US" dirty="0"/>
            </a:br>
            <a:r>
              <a:rPr lang="en-US" dirty="0" smtClean="0"/>
              <a:t>3-4-A </a:t>
            </a:r>
            <a:r>
              <a:rPr lang="en-US" dirty="0"/>
              <a:t>three-way ANOVA in R</a:t>
            </a:r>
          </a:p>
        </p:txBody>
      </p:sp>
      <p:sp>
        <p:nvSpPr>
          <p:cNvPr id="3" name="Content Placeholder 2"/>
          <p:cNvSpPr>
            <a:spLocks noGrp="1"/>
          </p:cNvSpPr>
          <p:nvPr>
            <p:ph idx="1"/>
          </p:nvPr>
        </p:nvSpPr>
        <p:spPr/>
        <p:txBody>
          <a:bodyPr/>
          <a:lstStyle/>
          <a:p>
            <a:r>
              <a:rPr lang="en-US" dirty="0" smtClean="0"/>
              <a:t>Results from ANOVA</a:t>
            </a:r>
            <a:r>
              <a:rPr lang="en-US" dirty="0"/>
              <a:t>: To assess whether there is also an interaction effect between these three independent variables on a corn yield, we implemented a three-way ANOVA in R. The results indicate that the solar radiation and precipitation are statistically significant at level 2 ( between 394.15 and 405.87 and between 2.34 and 3.04 respectively) and average temperature is statistically significant at level 3 (between 6.95 and 8.8). The results also show that solar radiation and precipitation interaction is statistically significant at level 2 ( between 394.15 and 405.87 and between 2.34 and 3.04 for solar radiation and precipitation respectively). Finally, the results indicate that that precipitation and average temperature interaction is statistically significant at level 3 ( between 3.04 and 3.97 and between 6.95 and 8.8 for precipitation and average temperature respectively). </a:t>
            </a:r>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368406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to my Tableau public</a:t>
            </a:r>
            <a:endParaRPr lang="en-US" dirty="0"/>
          </a:p>
        </p:txBody>
      </p:sp>
      <p:sp>
        <p:nvSpPr>
          <p:cNvPr id="3" name="Content Placeholder 2"/>
          <p:cNvSpPr>
            <a:spLocks noGrp="1"/>
          </p:cNvSpPr>
          <p:nvPr>
            <p:ph idx="1"/>
          </p:nvPr>
        </p:nvSpPr>
        <p:spPr/>
        <p:txBody>
          <a:bodyPr/>
          <a:lstStyle/>
          <a:p>
            <a:r>
              <a:rPr lang="en-US" dirty="0">
                <a:hlinkClick r:id="rId2"/>
              </a:rPr>
              <a:t>https://public.tableau.com/views/FinalProject-LA558-ZahraKhalilzadeh/Resultsofthethree-wayANOVA?:language=en-US&amp;publish=yes&amp;:display_count=n&amp;:origin=viz_share_link</a:t>
            </a:r>
            <a:endParaRPr lang="en-US" dirty="0"/>
          </a:p>
        </p:txBody>
      </p:sp>
    </p:spTree>
    <p:extLst>
      <p:ext uri="{BB962C8B-B14F-4D97-AF65-F5344CB8AC3E}">
        <p14:creationId xmlns:p14="http://schemas.microsoft.com/office/powerpoint/2010/main" val="226381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1: </a:t>
            </a:r>
            <a:r>
              <a:rPr lang="en-US" dirty="0"/>
              <a:t>Show Iowa Counties' Corn Yield Percentage Change between 1980 and 2018</a:t>
            </a:r>
            <a:r>
              <a:rPr lang="en-US" dirty="0" smtClean="0"/>
              <a:t/>
            </a:r>
            <a:br>
              <a:rPr lang="en-US" dirty="0" smtClean="0"/>
            </a:br>
            <a:r>
              <a:rPr lang="en-US" dirty="0" smtClean="0"/>
              <a:t>1-1-Data Preprocessing</a:t>
            </a:r>
            <a:endParaRPr lang="en-US" dirty="0"/>
          </a:p>
        </p:txBody>
      </p:sp>
      <p:sp>
        <p:nvSpPr>
          <p:cNvPr id="3" name="Content Placeholder 2"/>
          <p:cNvSpPr>
            <a:spLocks noGrp="1"/>
          </p:cNvSpPr>
          <p:nvPr>
            <p:ph idx="1"/>
          </p:nvPr>
        </p:nvSpPr>
        <p:spPr/>
        <p:txBody>
          <a:bodyPr/>
          <a:lstStyle/>
          <a:p>
            <a:r>
              <a:rPr lang="en-US" dirty="0" smtClean="0"/>
              <a:t>For the first part of the project I wanted to show the yearly corn yield in Iowa counties from 1980 to 2018 and have a wide format of data</a:t>
            </a:r>
            <a:r>
              <a:rPr lang="en-US" dirty="0"/>
              <a:t>. In this format, the data will have the yield values for each county on each row and the corresponding year on the </a:t>
            </a:r>
            <a:r>
              <a:rPr lang="en-US" dirty="0" smtClean="0"/>
              <a:t>columns</a:t>
            </a:r>
            <a:r>
              <a:rPr lang="en-US" dirty="0"/>
              <a:t>. </a:t>
            </a:r>
            <a:r>
              <a:rPr lang="en-US" dirty="0" smtClean="0"/>
              <a:t>Then, by </a:t>
            </a:r>
            <a:r>
              <a:rPr lang="en-US" dirty="0"/>
              <a:t>creating a parameter in Tableau, users can select a year and view the corn yield for different counties of Iowa for the selected year</a:t>
            </a:r>
            <a:r>
              <a:rPr lang="en-US" dirty="0" smtClean="0"/>
              <a:t>.</a:t>
            </a:r>
            <a:endParaRPr lang="en-US" dirty="0"/>
          </a:p>
          <a:p>
            <a:endParaRPr lang="en-US" dirty="0"/>
          </a:p>
        </p:txBody>
      </p:sp>
    </p:spTree>
    <p:extLst>
      <p:ext uri="{BB962C8B-B14F-4D97-AF65-F5344CB8AC3E}">
        <p14:creationId xmlns:p14="http://schemas.microsoft.com/office/powerpoint/2010/main" val="368691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1: </a:t>
            </a:r>
            <a:r>
              <a:rPr lang="en-US" dirty="0"/>
              <a:t>Show Iowa Counties' Corn Yield Percentage Change between 1980 and 2018</a:t>
            </a:r>
            <a:r>
              <a:rPr lang="en-US" dirty="0" smtClean="0"/>
              <a:t/>
            </a:r>
            <a:br>
              <a:rPr lang="en-US" dirty="0" smtClean="0"/>
            </a:br>
            <a:r>
              <a:rPr lang="en-US" dirty="0" smtClean="0"/>
              <a:t>1-1-Data Preprocessing</a:t>
            </a:r>
            <a:endParaRPr lang="en-US" dirty="0"/>
          </a:p>
        </p:txBody>
      </p:sp>
      <p:sp>
        <p:nvSpPr>
          <p:cNvPr id="3" name="Content Placeholder 2"/>
          <p:cNvSpPr>
            <a:spLocks noGrp="1"/>
          </p:cNvSpPr>
          <p:nvPr>
            <p:ph idx="1"/>
          </p:nvPr>
        </p:nvSpPr>
        <p:spPr/>
        <p:txBody>
          <a:bodyPr/>
          <a:lstStyle/>
          <a:p>
            <a:r>
              <a:rPr lang="en-US" dirty="0" smtClean="0"/>
              <a:t>So, I wrote a python </a:t>
            </a:r>
            <a:r>
              <a:rPr lang="en-US" dirty="0"/>
              <a:t>code in </a:t>
            </a:r>
            <a:r>
              <a:rPr lang="en-US" dirty="0" err="1" smtClean="0"/>
              <a:t>CornDataForeachyearIowa.ipynb</a:t>
            </a:r>
            <a:r>
              <a:rPr lang="en-US" dirty="0" smtClean="0"/>
              <a:t> to make the data ready. </a:t>
            </a:r>
          </a:p>
          <a:p>
            <a:r>
              <a:rPr lang="en-US" dirty="0" smtClean="0"/>
              <a:t>1-The data included the corn yield data along with soil and weather variables for all counties of all US states, and I just got the data for Iowa counties, and </a:t>
            </a:r>
            <a:r>
              <a:rPr lang="en-US" dirty="0" err="1" smtClean="0"/>
              <a:t>pivote</a:t>
            </a:r>
            <a:r>
              <a:rPr lang="en-US" dirty="0" smtClean="0"/>
              <a:t> the data to have the wide format:</a:t>
            </a:r>
          </a:p>
          <a:p>
            <a:endParaRPr lang="en-US" dirty="0"/>
          </a:p>
          <a:p>
            <a:endParaRPr lang="en-US" dirty="0"/>
          </a:p>
        </p:txBody>
      </p:sp>
      <p:pic>
        <p:nvPicPr>
          <p:cNvPr id="4" name="Picture 3"/>
          <p:cNvPicPr>
            <a:picLocks noChangeAspect="1"/>
          </p:cNvPicPr>
          <p:nvPr/>
        </p:nvPicPr>
        <p:blipFill>
          <a:blip r:embed="rId2"/>
          <a:stretch>
            <a:fillRect/>
          </a:stretch>
        </p:blipFill>
        <p:spPr>
          <a:xfrm>
            <a:off x="1317461" y="4002657"/>
            <a:ext cx="6843128" cy="2670400"/>
          </a:xfrm>
          <a:prstGeom prst="rect">
            <a:avLst/>
          </a:prstGeom>
        </p:spPr>
      </p:pic>
    </p:spTree>
    <p:extLst>
      <p:ext uri="{BB962C8B-B14F-4D97-AF65-F5344CB8AC3E}">
        <p14:creationId xmlns:p14="http://schemas.microsoft.com/office/powerpoint/2010/main" val="200352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1: </a:t>
            </a:r>
            <a:r>
              <a:rPr lang="en-US" dirty="0"/>
              <a:t>Show Iowa Counties' Corn Yield Percentage Change between 1980 and 2018</a:t>
            </a:r>
            <a:r>
              <a:rPr lang="en-US" dirty="0" smtClean="0"/>
              <a:t/>
            </a:r>
            <a:br>
              <a:rPr lang="en-US" dirty="0" smtClean="0"/>
            </a:br>
            <a:r>
              <a:rPr lang="en-US" dirty="0" smtClean="0"/>
              <a:t>1-1-Data Preprocessing</a:t>
            </a:r>
            <a:endParaRPr lang="en-US" dirty="0"/>
          </a:p>
        </p:txBody>
      </p:sp>
      <p:sp>
        <p:nvSpPr>
          <p:cNvPr id="3" name="Content Placeholder 2"/>
          <p:cNvSpPr>
            <a:spLocks noGrp="1"/>
          </p:cNvSpPr>
          <p:nvPr>
            <p:ph idx="1"/>
          </p:nvPr>
        </p:nvSpPr>
        <p:spPr/>
        <p:txBody>
          <a:bodyPr/>
          <a:lstStyle/>
          <a:p>
            <a:r>
              <a:rPr lang="en-US" dirty="0" smtClean="0"/>
              <a:t>Python code to filter the data for Iowa counties and </a:t>
            </a:r>
            <a:r>
              <a:rPr lang="en-US" dirty="0" err="1" smtClean="0"/>
              <a:t>pivote</a:t>
            </a:r>
            <a:r>
              <a:rPr lang="en-US" dirty="0" smtClean="0"/>
              <a:t> the data to have a wide format:</a:t>
            </a:r>
          </a:p>
          <a:p>
            <a:endParaRPr lang="en-US" dirty="0"/>
          </a:p>
          <a:p>
            <a:endParaRPr lang="en-US" dirty="0"/>
          </a:p>
        </p:txBody>
      </p:sp>
      <p:pic>
        <p:nvPicPr>
          <p:cNvPr id="4" name="Picture 3"/>
          <p:cNvPicPr>
            <a:picLocks noChangeAspect="1"/>
          </p:cNvPicPr>
          <p:nvPr/>
        </p:nvPicPr>
        <p:blipFill>
          <a:blip r:embed="rId2"/>
          <a:stretch>
            <a:fillRect/>
          </a:stretch>
        </p:blipFill>
        <p:spPr>
          <a:xfrm>
            <a:off x="2732193" y="2746605"/>
            <a:ext cx="4608886" cy="1798530"/>
          </a:xfrm>
          <a:prstGeom prst="rect">
            <a:avLst/>
          </a:prstGeom>
        </p:spPr>
      </p:pic>
      <p:pic>
        <p:nvPicPr>
          <p:cNvPr id="5" name="Picture 4"/>
          <p:cNvPicPr>
            <a:picLocks noChangeAspect="1"/>
          </p:cNvPicPr>
          <p:nvPr/>
        </p:nvPicPr>
        <p:blipFill>
          <a:blip r:embed="rId3"/>
          <a:stretch>
            <a:fillRect/>
          </a:stretch>
        </p:blipFill>
        <p:spPr>
          <a:xfrm>
            <a:off x="1451613" y="4804414"/>
            <a:ext cx="1539373" cy="1985061"/>
          </a:xfrm>
          <a:prstGeom prst="rect">
            <a:avLst/>
          </a:prstGeom>
        </p:spPr>
      </p:pic>
      <p:sp>
        <p:nvSpPr>
          <p:cNvPr id="6" name="Right Arrow 5"/>
          <p:cNvSpPr/>
          <p:nvPr/>
        </p:nvSpPr>
        <p:spPr>
          <a:xfrm>
            <a:off x="3467819" y="4911302"/>
            <a:ext cx="2475781" cy="113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 format to wide format</a:t>
            </a:r>
            <a:endParaRPr lang="en-US" dirty="0"/>
          </a:p>
        </p:txBody>
      </p:sp>
      <p:pic>
        <p:nvPicPr>
          <p:cNvPr id="7" name="Picture 6"/>
          <p:cNvPicPr>
            <a:picLocks noChangeAspect="1"/>
          </p:cNvPicPr>
          <p:nvPr/>
        </p:nvPicPr>
        <p:blipFill>
          <a:blip r:embed="rId4"/>
          <a:stretch>
            <a:fillRect/>
          </a:stretch>
        </p:blipFill>
        <p:spPr>
          <a:xfrm>
            <a:off x="6012611" y="4595289"/>
            <a:ext cx="5562782" cy="2194186"/>
          </a:xfrm>
          <a:prstGeom prst="rect">
            <a:avLst/>
          </a:prstGeom>
        </p:spPr>
      </p:pic>
    </p:spTree>
    <p:extLst>
      <p:ext uri="{BB962C8B-B14F-4D97-AF65-F5344CB8AC3E}">
        <p14:creationId xmlns:p14="http://schemas.microsoft.com/office/powerpoint/2010/main" val="290727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1</a:t>
            </a:r>
            <a:r>
              <a:rPr lang="en-US" dirty="0"/>
              <a:t>: Iowa Counties' Corn Yield Percentage Change between 1980 and 2018</a:t>
            </a:r>
            <a:r>
              <a:rPr lang="en-US" dirty="0" smtClean="0"/>
              <a:t/>
            </a:r>
            <a:br>
              <a:rPr lang="en-US" dirty="0" smtClean="0"/>
            </a:br>
            <a:r>
              <a:rPr lang="en-US" dirty="0" smtClean="0"/>
              <a:t>1-1-Data Preprocessing</a:t>
            </a:r>
            <a:endParaRPr lang="en-US" dirty="0"/>
          </a:p>
        </p:txBody>
      </p:sp>
      <p:sp>
        <p:nvSpPr>
          <p:cNvPr id="3" name="Content Placeholder 2"/>
          <p:cNvSpPr>
            <a:spLocks noGrp="1"/>
          </p:cNvSpPr>
          <p:nvPr>
            <p:ph idx="1"/>
          </p:nvPr>
        </p:nvSpPr>
        <p:spPr/>
        <p:txBody>
          <a:bodyPr/>
          <a:lstStyle/>
          <a:p>
            <a:r>
              <a:rPr lang="en-US" dirty="0" smtClean="0"/>
              <a:t>Python code merge the wide data with </a:t>
            </a:r>
            <a:r>
              <a:rPr lang="en-US" dirty="0" err="1" smtClean="0"/>
              <a:t>loc_ID</a:t>
            </a:r>
            <a:r>
              <a:rPr lang="en-US" dirty="0" smtClean="0"/>
              <a:t> to the Iowa counties </a:t>
            </a:r>
            <a:r>
              <a:rPr lang="en-US" dirty="0" err="1" smtClean="0"/>
              <a:t>shapefiel</a:t>
            </a:r>
            <a:r>
              <a:rPr lang="en-US" dirty="0" smtClean="0"/>
              <a:t> details. So that for each county we have these column information </a:t>
            </a:r>
            <a:r>
              <a:rPr lang="en-US" dirty="0"/>
              <a:t>as well: </a:t>
            </a:r>
            <a:r>
              <a:rPr lang="en-US" sz="1600" dirty="0" smtClean="0"/>
              <a:t>['PERIMETER</a:t>
            </a:r>
            <a:r>
              <a:rPr lang="en-US" sz="1600" dirty="0"/>
              <a:t>', '</a:t>
            </a:r>
            <a:r>
              <a:rPr lang="en-US" sz="1600" dirty="0" err="1"/>
              <a:t>DOMCountyI</a:t>
            </a:r>
            <a:r>
              <a:rPr lang="en-US" sz="1600" dirty="0"/>
              <a:t>', 'FIPS', 'FIPS_INT', '</a:t>
            </a:r>
            <a:r>
              <a:rPr lang="en-US" sz="1600" dirty="0" err="1"/>
              <a:t>CountyName</a:t>
            </a:r>
            <a:r>
              <a:rPr lang="en-US" sz="1600" dirty="0"/>
              <a:t>', '</a:t>
            </a:r>
            <a:r>
              <a:rPr lang="en-US" sz="1600" dirty="0" err="1"/>
              <a:t>StateAbbr</a:t>
            </a:r>
            <a:r>
              <a:rPr lang="en-US" sz="1600" dirty="0"/>
              <a:t>', '</a:t>
            </a:r>
            <a:r>
              <a:rPr lang="en-US" sz="1600" dirty="0" err="1"/>
              <a:t>SHAPE_Leng</a:t>
            </a:r>
            <a:r>
              <a:rPr lang="en-US" sz="1600" dirty="0"/>
              <a:t>', 'OBJECTID', 'CountyName_1', 'State', '</a:t>
            </a:r>
            <a:r>
              <a:rPr lang="en-US" sz="1600" dirty="0" err="1"/>
              <a:t>lat</a:t>
            </a:r>
            <a:r>
              <a:rPr lang="en-US" sz="1600" dirty="0"/>
              <a:t>', 'long', 'DOMCountyI_1', '</a:t>
            </a:r>
            <a:r>
              <a:rPr lang="en-US" sz="1600" dirty="0" err="1"/>
              <a:t>Shape_Length</a:t>
            </a:r>
            <a:r>
              <a:rPr lang="en-US" sz="1600" dirty="0"/>
              <a:t>', '</a:t>
            </a:r>
            <a:r>
              <a:rPr lang="en-US" sz="1600" dirty="0" err="1"/>
              <a:t>Shape_Area</a:t>
            </a:r>
            <a:r>
              <a:rPr lang="en-US" sz="1600" dirty="0"/>
              <a:t>' </a:t>
            </a:r>
            <a:r>
              <a:rPr lang="en-US" sz="1600" dirty="0" smtClean="0"/>
              <a:t>]</a:t>
            </a:r>
            <a:endParaRPr lang="en-US" sz="1600" dirty="0"/>
          </a:p>
          <a:p>
            <a:endParaRPr lang="en-US" dirty="0" smtClean="0"/>
          </a:p>
          <a:p>
            <a:endParaRPr lang="en-US" dirty="0"/>
          </a:p>
          <a:p>
            <a:endParaRPr lang="en-US" dirty="0"/>
          </a:p>
        </p:txBody>
      </p:sp>
      <p:pic>
        <p:nvPicPr>
          <p:cNvPr id="8" name="Picture 7"/>
          <p:cNvPicPr>
            <a:picLocks noChangeAspect="1"/>
          </p:cNvPicPr>
          <p:nvPr/>
        </p:nvPicPr>
        <p:blipFill>
          <a:blip r:embed="rId2"/>
          <a:stretch>
            <a:fillRect/>
          </a:stretch>
        </p:blipFill>
        <p:spPr>
          <a:xfrm>
            <a:off x="1114309" y="3575436"/>
            <a:ext cx="9155536" cy="1580327"/>
          </a:xfrm>
          <a:prstGeom prst="rect">
            <a:avLst/>
          </a:prstGeom>
        </p:spPr>
      </p:pic>
      <p:pic>
        <p:nvPicPr>
          <p:cNvPr id="9" name="Picture 8"/>
          <p:cNvPicPr>
            <a:picLocks noChangeAspect="1"/>
          </p:cNvPicPr>
          <p:nvPr/>
        </p:nvPicPr>
        <p:blipFill>
          <a:blip r:embed="rId3"/>
          <a:stretch>
            <a:fillRect/>
          </a:stretch>
        </p:blipFill>
        <p:spPr>
          <a:xfrm>
            <a:off x="2765096" y="5204339"/>
            <a:ext cx="4627743" cy="1653661"/>
          </a:xfrm>
          <a:prstGeom prst="rect">
            <a:avLst/>
          </a:prstGeom>
        </p:spPr>
      </p:pic>
    </p:spTree>
    <p:extLst>
      <p:ext uri="{BB962C8B-B14F-4D97-AF65-F5344CB8AC3E}">
        <p14:creationId xmlns:p14="http://schemas.microsoft.com/office/powerpoint/2010/main" val="340711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1</a:t>
            </a:r>
            <a:r>
              <a:rPr lang="en-US" dirty="0"/>
              <a:t>: Iowa Counties' Corn Yield Percentage Change between 1980 and 2018</a:t>
            </a:r>
            <a:r>
              <a:rPr lang="en-US" dirty="0" smtClean="0"/>
              <a:t/>
            </a:r>
            <a:br>
              <a:rPr lang="en-US" dirty="0" smtClean="0"/>
            </a:br>
            <a:r>
              <a:rPr lang="en-US" dirty="0" smtClean="0"/>
              <a:t>1-2-Create first Tableau dashboard</a:t>
            </a:r>
            <a:endParaRPr lang="en-US" dirty="0"/>
          </a:p>
        </p:txBody>
      </p:sp>
      <p:sp>
        <p:nvSpPr>
          <p:cNvPr id="3" name="Content Placeholder 2"/>
          <p:cNvSpPr>
            <a:spLocks noGrp="1"/>
          </p:cNvSpPr>
          <p:nvPr>
            <p:ph idx="1"/>
          </p:nvPr>
        </p:nvSpPr>
        <p:spPr/>
        <p:txBody>
          <a:bodyPr/>
          <a:lstStyle/>
          <a:p>
            <a:r>
              <a:rPr lang="en-US" dirty="0" smtClean="0"/>
              <a:t>After uploading the </a:t>
            </a:r>
            <a:r>
              <a:rPr lang="en-US" dirty="0" err="1" smtClean="0"/>
              <a:t>csv</a:t>
            </a:r>
            <a:r>
              <a:rPr lang="en-US" dirty="0" smtClean="0"/>
              <a:t> final </a:t>
            </a:r>
            <a:r>
              <a:rPr lang="en-US" dirty="0" err="1" smtClean="0"/>
              <a:t>csv</a:t>
            </a:r>
            <a:r>
              <a:rPr lang="en-US" dirty="0"/>
              <a:t> file: IowaLocIDsYielForallYearsfinal.csv to </a:t>
            </a:r>
            <a:r>
              <a:rPr lang="en-US" dirty="0" smtClean="0"/>
              <a:t>Tableau, we can show the percentage of yearly corn change from 1980 to 2018. So, I created a calculated field and use it as a </a:t>
            </a:r>
            <a:r>
              <a:rPr lang="en-US" dirty="0" err="1" smtClean="0"/>
              <a:t>colur</a:t>
            </a:r>
            <a:r>
              <a:rPr lang="en-US" dirty="0" smtClean="0"/>
              <a:t> marks in the map. I also used the county names and yields of 1980 and 2018 to show as labels on each county when the user select it.</a:t>
            </a:r>
          </a:p>
          <a:p>
            <a:r>
              <a:rPr lang="en-US" dirty="0" smtClean="0"/>
              <a:t>Calculated field</a:t>
            </a:r>
          </a:p>
          <a:p>
            <a:endParaRPr lang="en-US" dirty="0"/>
          </a:p>
          <a:p>
            <a:endParaRPr lang="en-US" dirty="0"/>
          </a:p>
        </p:txBody>
      </p:sp>
      <p:pic>
        <p:nvPicPr>
          <p:cNvPr id="4" name="Picture 3"/>
          <p:cNvPicPr>
            <a:picLocks noChangeAspect="1"/>
          </p:cNvPicPr>
          <p:nvPr/>
        </p:nvPicPr>
        <p:blipFill>
          <a:blip r:embed="rId2"/>
          <a:stretch>
            <a:fillRect/>
          </a:stretch>
        </p:blipFill>
        <p:spPr>
          <a:xfrm>
            <a:off x="1018282" y="4100975"/>
            <a:ext cx="8154107" cy="2347163"/>
          </a:xfrm>
          <a:prstGeom prst="rect">
            <a:avLst/>
          </a:prstGeom>
        </p:spPr>
      </p:pic>
    </p:spTree>
    <p:extLst>
      <p:ext uri="{BB962C8B-B14F-4D97-AF65-F5344CB8AC3E}">
        <p14:creationId xmlns:p14="http://schemas.microsoft.com/office/powerpoint/2010/main" val="244400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1</a:t>
            </a:r>
            <a:r>
              <a:rPr lang="en-US" dirty="0"/>
              <a:t>: Iowa Counties' Corn Yield Percentage Change between 1980 and 2018</a:t>
            </a:r>
            <a:r>
              <a:rPr lang="en-US" dirty="0" smtClean="0"/>
              <a:t/>
            </a:r>
            <a:br>
              <a:rPr lang="en-US" dirty="0" smtClean="0"/>
            </a:br>
            <a:r>
              <a:rPr lang="en-US" dirty="0" smtClean="0"/>
              <a:t>1-2-Create first Tableau dashboard</a:t>
            </a:r>
            <a:endParaRPr lang="en-US" dirty="0"/>
          </a:p>
        </p:txBody>
      </p:sp>
      <p:sp>
        <p:nvSpPr>
          <p:cNvPr id="3" name="Content Placeholder 2"/>
          <p:cNvSpPr>
            <a:spLocks noGrp="1"/>
          </p:cNvSpPr>
          <p:nvPr>
            <p:ph idx="1"/>
          </p:nvPr>
        </p:nvSpPr>
        <p:spPr/>
        <p:txBody>
          <a:bodyPr/>
          <a:lstStyle/>
          <a:p>
            <a:r>
              <a:rPr lang="en-US" dirty="0" smtClean="0"/>
              <a:t>After uploading the </a:t>
            </a:r>
            <a:r>
              <a:rPr lang="en-US" dirty="0" err="1" smtClean="0"/>
              <a:t>csv</a:t>
            </a:r>
            <a:r>
              <a:rPr lang="en-US" dirty="0" smtClean="0"/>
              <a:t> final </a:t>
            </a:r>
            <a:r>
              <a:rPr lang="en-US" dirty="0" err="1" smtClean="0"/>
              <a:t>csv</a:t>
            </a:r>
            <a:r>
              <a:rPr lang="en-US" dirty="0"/>
              <a:t> file: IowaLocIDsYielForallYearsfinal.csv to </a:t>
            </a:r>
            <a:r>
              <a:rPr lang="en-US" dirty="0" smtClean="0"/>
              <a:t>Tableau, we can show the percentage of yearly corn change from 1980 to 2018. So, I created a calculated field and use it as a </a:t>
            </a:r>
            <a:r>
              <a:rPr lang="en-US" dirty="0" err="1" smtClean="0"/>
              <a:t>colur</a:t>
            </a:r>
            <a:r>
              <a:rPr lang="en-US" dirty="0" smtClean="0"/>
              <a:t> marks in the map. I also used the county names and yields of 1980 and 2018 to show as labels on each county when the user select it.</a:t>
            </a:r>
          </a:p>
          <a:p>
            <a:r>
              <a:rPr lang="en-US" dirty="0" smtClean="0"/>
              <a:t>Results of the first dashboard:</a:t>
            </a:r>
          </a:p>
          <a:p>
            <a:endParaRPr lang="en-US" dirty="0"/>
          </a:p>
          <a:p>
            <a:endParaRPr lang="en-US" dirty="0"/>
          </a:p>
        </p:txBody>
      </p:sp>
      <p:pic>
        <p:nvPicPr>
          <p:cNvPr id="5" name="Picture 4"/>
          <p:cNvPicPr>
            <a:picLocks noChangeAspect="1"/>
          </p:cNvPicPr>
          <p:nvPr/>
        </p:nvPicPr>
        <p:blipFill>
          <a:blip r:embed="rId2"/>
          <a:stretch>
            <a:fillRect/>
          </a:stretch>
        </p:blipFill>
        <p:spPr>
          <a:xfrm>
            <a:off x="2747737" y="4129735"/>
            <a:ext cx="5300710" cy="2572990"/>
          </a:xfrm>
          <a:prstGeom prst="rect">
            <a:avLst/>
          </a:prstGeom>
        </p:spPr>
      </p:pic>
    </p:spTree>
    <p:extLst>
      <p:ext uri="{BB962C8B-B14F-4D97-AF65-F5344CB8AC3E}">
        <p14:creationId xmlns:p14="http://schemas.microsoft.com/office/powerpoint/2010/main" val="274986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Dashboard 2: Show </a:t>
            </a:r>
            <a:r>
              <a:rPr lang="en-US" dirty="0"/>
              <a:t>the </a:t>
            </a:r>
            <a:r>
              <a:rPr lang="en-US" dirty="0" smtClean="0"/>
              <a:t>Yearly Corn Yield </a:t>
            </a:r>
            <a:r>
              <a:rPr lang="en-US" dirty="0"/>
              <a:t>in Iowa </a:t>
            </a:r>
            <a:r>
              <a:rPr lang="en-US" dirty="0" smtClean="0"/>
              <a:t>Counties </a:t>
            </a:r>
            <a:r>
              <a:rPr lang="en-US" dirty="0"/>
              <a:t>from 1980 to 2018 </a:t>
            </a:r>
            <a:r>
              <a:rPr lang="en-US" dirty="0" smtClean="0"/>
              <a:t/>
            </a:r>
            <a:br>
              <a:rPr lang="en-US" dirty="0" smtClean="0"/>
            </a:br>
            <a:r>
              <a:rPr lang="en-US" dirty="0" smtClean="0"/>
              <a:t>2-1-Data Preprocessing</a:t>
            </a:r>
            <a:endParaRPr lang="en-US" dirty="0"/>
          </a:p>
        </p:txBody>
      </p:sp>
      <p:sp>
        <p:nvSpPr>
          <p:cNvPr id="3" name="Content Placeholder 2"/>
          <p:cNvSpPr>
            <a:spLocks noGrp="1"/>
          </p:cNvSpPr>
          <p:nvPr>
            <p:ph idx="1"/>
          </p:nvPr>
        </p:nvSpPr>
        <p:spPr/>
        <p:txBody>
          <a:bodyPr>
            <a:normAutofit lnSpcReduction="10000"/>
          </a:bodyPr>
          <a:lstStyle/>
          <a:p>
            <a:r>
              <a:rPr lang="en-US" dirty="0" smtClean="0"/>
              <a:t>Here I wanted to keep the long format of data and just wanted to filter the data to have only Iowa Counties’ data. So, I wrote a python code </a:t>
            </a:r>
            <a:r>
              <a:rPr lang="en-US" dirty="0"/>
              <a:t>to filter the data for Iowa </a:t>
            </a:r>
            <a:r>
              <a:rPr lang="en-US" dirty="0" smtClean="0"/>
              <a:t>counties. </a:t>
            </a:r>
          </a:p>
          <a:p>
            <a:endParaRPr lang="en-US" dirty="0"/>
          </a:p>
          <a:p>
            <a:endParaRPr lang="en-US" dirty="0" smtClean="0"/>
          </a:p>
          <a:p>
            <a:endParaRPr lang="en-US" dirty="0" smtClean="0"/>
          </a:p>
          <a:p>
            <a:endParaRPr lang="en-US" dirty="0"/>
          </a:p>
          <a:p>
            <a:r>
              <a:rPr lang="en-US" dirty="0" smtClean="0"/>
              <a:t>Then </a:t>
            </a:r>
            <a:r>
              <a:rPr lang="en-US" dirty="0"/>
              <a:t>merge </a:t>
            </a:r>
            <a:r>
              <a:rPr lang="en-US" dirty="0" err="1"/>
              <a:t>merge</a:t>
            </a:r>
            <a:r>
              <a:rPr lang="en-US" dirty="0"/>
              <a:t> the wide data with </a:t>
            </a:r>
            <a:r>
              <a:rPr lang="en-US" dirty="0" err="1"/>
              <a:t>loc_ID</a:t>
            </a:r>
            <a:r>
              <a:rPr lang="en-US" dirty="0"/>
              <a:t> to the Iowa counties </a:t>
            </a:r>
            <a:r>
              <a:rPr lang="en-US" dirty="0" err="1"/>
              <a:t>shapefiel</a:t>
            </a:r>
            <a:r>
              <a:rPr lang="en-US" dirty="0"/>
              <a:t> details. So that for each county we have these column information as well: </a:t>
            </a:r>
            <a:r>
              <a:rPr lang="en-US" sz="1600" dirty="0"/>
              <a:t>['PERIMETER', '</a:t>
            </a:r>
            <a:r>
              <a:rPr lang="en-US" sz="1600" dirty="0" err="1"/>
              <a:t>DOMCountyI</a:t>
            </a:r>
            <a:r>
              <a:rPr lang="en-US" sz="1600" dirty="0"/>
              <a:t>', 'FIPS', 'FIPS_INT', '</a:t>
            </a:r>
            <a:r>
              <a:rPr lang="en-US" sz="1600" dirty="0" err="1"/>
              <a:t>CountyName</a:t>
            </a:r>
            <a:r>
              <a:rPr lang="en-US" sz="1600" dirty="0"/>
              <a:t>', '</a:t>
            </a:r>
            <a:r>
              <a:rPr lang="en-US" sz="1600" dirty="0" err="1"/>
              <a:t>StateAbbr</a:t>
            </a:r>
            <a:r>
              <a:rPr lang="en-US" sz="1600" dirty="0"/>
              <a:t>', '</a:t>
            </a:r>
            <a:r>
              <a:rPr lang="en-US" sz="1600" dirty="0" err="1"/>
              <a:t>SHAPE_Leng</a:t>
            </a:r>
            <a:r>
              <a:rPr lang="en-US" sz="1600" dirty="0"/>
              <a:t>', 'OBJECTID', 'CountyName_1', 'State', '</a:t>
            </a:r>
            <a:r>
              <a:rPr lang="en-US" sz="1600" dirty="0" err="1"/>
              <a:t>lat</a:t>
            </a:r>
            <a:r>
              <a:rPr lang="en-US" sz="1600" dirty="0"/>
              <a:t>', 'long', 'DOMCountyI_1', '</a:t>
            </a:r>
            <a:r>
              <a:rPr lang="en-US" sz="1600" dirty="0" err="1"/>
              <a:t>Shape_Length</a:t>
            </a:r>
            <a:r>
              <a:rPr lang="en-US" sz="1600" dirty="0"/>
              <a:t>', '</a:t>
            </a:r>
            <a:r>
              <a:rPr lang="en-US" sz="1600" dirty="0" err="1"/>
              <a:t>Shape_Area</a:t>
            </a:r>
            <a:r>
              <a:rPr lang="en-US" sz="1600" dirty="0"/>
              <a:t>' ]</a:t>
            </a:r>
          </a:p>
          <a:p>
            <a:endParaRPr lang="en-US" dirty="0"/>
          </a:p>
        </p:txBody>
      </p:sp>
      <p:pic>
        <p:nvPicPr>
          <p:cNvPr id="4" name="Picture 3"/>
          <p:cNvPicPr>
            <a:picLocks noChangeAspect="1"/>
          </p:cNvPicPr>
          <p:nvPr/>
        </p:nvPicPr>
        <p:blipFill>
          <a:blip r:embed="rId2"/>
          <a:stretch>
            <a:fillRect/>
          </a:stretch>
        </p:blipFill>
        <p:spPr>
          <a:xfrm>
            <a:off x="2736375" y="3012798"/>
            <a:ext cx="3586788" cy="1403927"/>
          </a:xfrm>
          <a:prstGeom prst="rect">
            <a:avLst/>
          </a:prstGeom>
        </p:spPr>
      </p:pic>
      <p:pic>
        <p:nvPicPr>
          <p:cNvPr id="5" name="Picture 4"/>
          <p:cNvPicPr>
            <a:picLocks noChangeAspect="1"/>
          </p:cNvPicPr>
          <p:nvPr/>
        </p:nvPicPr>
        <p:blipFill>
          <a:blip r:embed="rId3"/>
          <a:stretch>
            <a:fillRect/>
          </a:stretch>
        </p:blipFill>
        <p:spPr>
          <a:xfrm>
            <a:off x="2525769" y="5658928"/>
            <a:ext cx="5427788" cy="1139752"/>
          </a:xfrm>
          <a:prstGeom prst="rect">
            <a:avLst/>
          </a:prstGeom>
        </p:spPr>
      </p:pic>
    </p:spTree>
    <p:extLst>
      <p:ext uri="{BB962C8B-B14F-4D97-AF65-F5344CB8AC3E}">
        <p14:creationId xmlns:p14="http://schemas.microsoft.com/office/powerpoint/2010/main" val="9225930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453</TotalTime>
  <Words>1362</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LA 558 Web Mapping and Spatial Data Visualization Spring 2023 Final Project Documentation</vt:lpstr>
      <vt:lpstr>Data Source:</vt:lpstr>
      <vt:lpstr>Dashboard 1: Show Iowa Counties' Corn Yield Percentage Change between 1980 and 2018 1-1-Data Preprocessing</vt:lpstr>
      <vt:lpstr>Dashboard 1: Show Iowa Counties' Corn Yield Percentage Change between 1980 and 2018 1-1-Data Preprocessing</vt:lpstr>
      <vt:lpstr>Dashboard 1: Show Iowa Counties' Corn Yield Percentage Change between 1980 and 2018 1-1-Data Preprocessing</vt:lpstr>
      <vt:lpstr>Dashboard 1: Iowa Counties' Corn Yield Percentage Change between 1980 and 2018 1-1-Data Preprocessing</vt:lpstr>
      <vt:lpstr>Dashboard 1: Iowa Counties' Corn Yield Percentage Change between 1980 and 2018 1-2-Create first Tableau dashboard</vt:lpstr>
      <vt:lpstr>Dashboard 1: Iowa Counties' Corn Yield Percentage Change between 1980 and 2018 1-2-Create first Tableau dashboard</vt:lpstr>
      <vt:lpstr>Dashboard 2: Show the Yearly Corn Yield in Iowa Counties from 1980 to 2018  2-1-Data Preprocessing</vt:lpstr>
      <vt:lpstr>Dashboard 2: Show the Yearly Corn Yield in Iowa Counties from 1980 to 2018  2-2-Create Second Tableau dashboard</vt:lpstr>
      <vt:lpstr>Dashboard 2: Show the Yearly Corn Yield in Iowa Counties from 1980 to 2018  2-2-Create Second Tableau dashboard</vt:lpstr>
      <vt:lpstr>Dashboard 2: Show the Yearly Corn Yield in Iowa Counties from 1980 to 2018  2-2-Create Second Tableau dashboard</vt:lpstr>
      <vt:lpstr>Dashboard 2: Show the Yearly Corn Yield in Iowa Counties from 1980 to 2018  2-2-Create Second Tableau dashboard</vt:lpstr>
      <vt:lpstr>Dashboard 3: Impacts of Weather Variables on Corn Yield in Iowa 3-1-Data Preprocessing</vt:lpstr>
      <vt:lpstr>Dashboard 3: Impacts of Weather Variables on Corn Yield in Iowa 3-1-Data Preprocessing</vt:lpstr>
      <vt:lpstr>Dashboard 3: Impacts of Weather Variables on Corn Yield in Iowa 3-2-Create 3rd  dashboard including 3 maps</vt:lpstr>
      <vt:lpstr>Dashboard 3: Impacts of Weather Variables on Corn Yield in Iowa 3-2-Create 3rd  dashboard including 3 maps</vt:lpstr>
      <vt:lpstr>Dashboard 3: Impacts of Weather Variables on Corn Yield in Iowa 3-2-Create 3rd  dashboard including 3 maps</vt:lpstr>
      <vt:lpstr>Dashboard 3: Impacts of Weather Variables on Corn Yield in Iowa 3-4-A three-way ANOVA in R</vt:lpstr>
      <vt:lpstr>Dashboard 3: Impacts of Weather Variables on Corn Yield in Iowa 3-4-A three-way ANOVA in R</vt:lpstr>
      <vt:lpstr>Dashboard 3: Impacts of Weather Variables on Corn Yield in Iowa 3-4-A three-way ANOVA in R</vt:lpstr>
      <vt:lpstr>Link to my Tableau public</vt:lpstr>
    </vt:vector>
  </TitlesOfParts>
  <Company>MRT www.Win2Farsi.com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558 Web Mapping and Spatial Data Visualization Spring 2023 Final Project</dc:title>
  <dc:creator>zahrakhalilzadeh1993@gmail.com</dc:creator>
  <cp:lastModifiedBy>zahrakhalilzadeh1993@gmail.com</cp:lastModifiedBy>
  <cp:revision>28</cp:revision>
  <dcterms:created xsi:type="dcterms:W3CDTF">2023-05-06T18:57:50Z</dcterms:created>
  <dcterms:modified xsi:type="dcterms:W3CDTF">2023-05-07T02:31:35Z</dcterms:modified>
</cp:coreProperties>
</file>