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759f0e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759f0e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59f0e2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59f0e2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26900" y="2765625"/>
            <a:ext cx="1762200" cy="2377800"/>
          </a:xfrm>
          <a:prstGeom prst="flowChartAlternateProcess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57175" y="585250"/>
            <a:ext cx="2088900" cy="1986600"/>
          </a:xfrm>
          <a:prstGeom prst="flowChartAlternateProcess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34575" y="261075"/>
            <a:ext cx="3332400" cy="2601000"/>
          </a:xfrm>
          <a:prstGeom prst="flowChartAlternate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2804" l="32253" r="23629" t="10613"/>
          <a:stretch/>
        </p:blipFill>
        <p:spPr>
          <a:xfrm>
            <a:off x="4245475" y="700375"/>
            <a:ext cx="1903375" cy="177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38673" l="8367" r="31952" t="40248"/>
          <a:stretch/>
        </p:blipFill>
        <p:spPr>
          <a:xfrm>
            <a:off x="218600" y="585250"/>
            <a:ext cx="3193675" cy="63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28390" l="10236" r="59727" t="28678"/>
          <a:stretch/>
        </p:blipFill>
        <p:spPr>
          <a:xfrm>
            <a:off x="944200" y="1420925"/>
            <a:ext cx="1672474" cy="13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60308" l="3190" r="69910" t="11183"/>
          <a:stretch/>
        </p:blipFill>
        <p:spPr>
          <a:xfrm>
            <a:off x="6372325" y="2302400"/>
            <a:ext cx="2713426" cy="161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8850" y="2924850"/>
            <a:ext cx="1672475" cy="103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3700" y="4000125"/>
            <a:ext cx="1633200" cy="100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9">
            <a:alphaModFix/>
          </a:blip>
          <a:srcRect b="20459" l="55655" r="18098" t="63242"/>
          <a:stretch/>
        </p:blipFill>
        <p:spPr>
          <a:xfrm>
            <a:off x="159575" y="3695325"/>
            <a:ext cx="1816277" cy="63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10">
            <a:alphaModFix/>
          </a:blip>
          <a:srcRect b="41746" l="68625" r="5126" t="38215"/>
          <a:stretch/>
        </p:blipFill>
        <p:spPr>
          <a:xfrm>
            <a:off x="6934275" y="86391"/>
            <a:ext cx="2042400" cy="87708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161750" y="319350"/>
            <a:ext cx="1307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 Diagram</a:t>
            </a:r>
            <a:endParaRPr b="1"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718038" y="1151400"/>
            <a:ext cx="2042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Unwanted Feature Interactions</a:t>
            </a:r>
            <a:endParaRPr b="1" sz="1000"/>
          </a:p>
        </p:txBody>
      </p:sp>
      <p:sp>
        <p:nvSpPr>
          <p:cNvPr id="67" name="Google Shape;67;p13"/>
          <p:cNvSpPr txBox="1"/>
          <p:nvPr/>
        </p:nvSpPr>
        <p:spPr>
          <a:xfrm>
            <a:off x="821950" y="-80950"/>
            <a:ext cx="2042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Software Repository</a:t>
            </a:r>
            <a:endParaRPr b="1" sz="1100"/>
          </a:p>
        </p:txBody>
      </p:sp>
      <p:sp>
        <p:nvSpPr>
          <p:cNvPr id="68" name="Google Shape;68;p13"/>
          <p:cNvSpPr txBox="1"/>
          <p:nvPr/>
        </p:nvSpPr>
        <p:spPr>
          <a:xfrm>
            <a:off x="4090075" y="136275"/>
            <a:ext cx="1924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Feature Interaction Graph</a:t>
            </a:r>
            <a:endParaRPr b="1" sz="1100"/>
          </a:p>
        </p:txBody>
      </p:sp>
      <p:sp>
        <p:nvSpPr>
          <p:cNvPr id="69" name="Google Shape;69;p13"/>
          <p:cNvSpPr/>
          <p:nvPr/>
        </p:nvSpPr>
        <p:spPr>
          <a:xfrm>
            <a:off x="3466975" y="1435725"/>
            <a:ext cx="690300" cy="2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299875" y="1435725"/>
            <a:ext cx="690300" cy="2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079975" y="1313325"/>
            <a:ext cx="1762200" cy="5487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Calculation of Similarity Indexes</a:t>
            </a:r>
            <a:endParaRPr b="1" sz="1100"/>
          </a:p>
        </p:txBody>
      </p:sp>
      <p:sp>
        <p:nvSpPr>
          <p:cNvPr id="72" name="Google Shape;72;p13"/>
          <p:cNvSpPr/>
          <p:nvPr/>
        </p:nvSpPr>
        <p:spPr>
          <a:xfrm>
            <a:off x="7857125" y="927225"/>
            <a:ext cx="1869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898825" y="1938225"/>
            <a:ext cx="1869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111175" y="4295875"/>
            <a:ext cx="1762200" cy="569100"/>
          </a:xfrm>
          <a:prstGeom prst="flowChartAlternateProcess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Training Machine Learning 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(on 80% of data)</a:t>
            </a:r>
            <a:endParaRPr b="1" sz="1000"/>
          </a:p>
        </p:txBody>
      </p:sp>
      <p:sp>
        <p:nvSpPr>
          <p:cNvPr id="75" name="Google Shape;75;p13"/>
          <p:cNvSpPr/>
          <p:nvPr/>
        </p:nvSpPr>
        <p:spPr>
          <a:xfrm>
            <a:off x="7898825" y="3952950"/>
            <a:ext cx="1869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315600" y="4447000"/>
            <a:ext cx="690300" cy="20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24650" y="3045175"/>
            <a:ext cx="1762200" cy="479700"/>
          </a:xfrm>
          <a:prstGeom prst="flowChartAlternateProcess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Testing </a:t>
            </a:r>
            <a:r>
              <a:rPr b="1" lang="en" sz="1100">
                <a:solidFill>
                  <a:schemeClr val="dk1"/>
                </a:solidFill>
              </a:rPr>
              <a:t>Machine Learning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(on 20% of data)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78" name="Google Shape;78;p13"/>
          <p:cNvSpPr/>
          <p:nvPr/>
        </p:nvSpPr>
        <p:spPr>
          <a:xfrm>
            <a:off x="2408500" y="2952825"/>
            <a:ext cx="1672475" cy="886613"/>
          </a:xfrm>
          <a:prstGeom prst="flowChartMagneticDisk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Saved </a:t>
            </a:r>
            <a:r>
              <a:rPr b="1" lang="en" sz="1100"/>
              <a:t>Machine Learning model</a:t>
            </a:r>
            <a:endParaRPr b="1" sz="1100"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50225" y="4370800"/>
            <a:ext cx="479675" cy="4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2089950" y="3285750"/>
            <a:ext cx="226800" cy="162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4157175" y="3291400"/>
            <a:ext cx="226800" cy="162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2006100" y="4230500"/>
            <a:ext cx="944400" cy="634475"/>
          </a:xfrm>
          <a:prstGeom prst="flowChartPunchedCard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Designing of </a:t>
            </a:r>
            <a:r>
              <a:rPr b="1" lang="en" sz="900"/>
              <a:t>new version or products</a:t>
            </a:r>
            <a:endParaRPr b="1" sz="900"/>
          </a:p>
        </p:txBody>
      </p:sp>
      <p:sp>
        <p:nvSpPr>
          <p:cNvPr id="83" name="Google Shape;83;p13"/>
          <p:cNvSpPr/>
          <p:nvPr/>
        </p:nvSpPr>
        <p:spPr>
          <a:xfrm>
            <a:off x="3043725" y="4087525"/>
            <a:ext cx="1307400" cy="822125"/>
          </a:xfrm>
          <a:prstGeom prst="flowChartPunchedTape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Automatically detected missing or new unwanted feature interactions</a:t>
            </a:r>
            <a:endParaRPr b="1" sz="900"/>
          </a:p>
        </p:txBody>
      </p:sp>
      <p:sp>
        <p:nvSpPr>
          <p:cNvPr id="84" name="Google Shape;84;p13"/>
          <p:cNvSpPr/>
          <p:nvPr/>
        </p:nvSpPr>
        <p:spPr>
          <a:xfrm>
            <a:off x="1020400" y="3570925"/>
            <a:ext cx="186900" cy="16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412275" y="3857628"/>
            <a:ext cx="186900" cy="37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53150" y="3825200"/>
            <a:ext cx="186900" cy="37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