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92" r:id="rId5"/>
    <p:sldId id="275" r:id="rId6"/>
    <p:sldId id="276" r:id="rId7"/>
    <p:sldId id="297" r:id="rId8"/>
    <p:sldId id="278" r:id="rId9"/>
    <p:sldId id="298" r:id="rId10"/>
    <p:sldId id="279" r:id="rId11"/>
    <p:sldId id="294" r:id="rId12"/>
    <p:sldId id="281" r:id="rId13"/>
    <p:sldId id="282" r:id="rId14"/>
    <p:sldId id="296" r:id="rId15"/>
    <p:sldId id="284" r:id="rId16"/>
    <p:sldId id="293" r:id="rId17"/>
    <p:sldId id="299" r:id="rId18"/>
    <p:sldId id="288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28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73" d="100"/>
          <a:sy n="73" d="100"/>
        </p:scale>
        <p:origin x="404" y="3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598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4175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44625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019663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23990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1690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8486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9063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417231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9311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10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71724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3588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jpg"/><Relationship Id="rId5" Type="http://schemas.openxmlformats.org/officeDocument/2006/relationships/image" Target="../media/image17.jpeg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dirty="0"/>
              <a:t>Metaverse</a:t>
            </a:r>
            <a:r>
              <a:rPr lang="en-US" i="1" dirty="0"/>
              <a:t> 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075137" cy="760288"/>
          </a:xfrm>
        </p:spPr>
        <p:txBody>
          <a:bodyPr/>
          <a:lstStyle/>
          <a:p>
            <a:r>
              <a:rPr lang="fa-IR" dirty="0"/>
              <a:t>هوش مصنوعی و سیستم های خبره</a:t>
            </a:r>
            <a:r>
              <a:rPr lang="en-US" dirty="0"/>
              <a:t> </a:t>
            </a:r>
            <a:r>
              <a:rPr lang="fa-IR" dirty="0"/>
              <a:t>استاد عصایی</a:t>
            </a:r>
          </a:p>
          <a:p>
            <a:endParaRPr lang="en-US" dirty="0"/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/>
          <a:stretch/>
        </p:blipFill>
        <p:spPr>
          <a:xfrm>
            <a:off x="6742557" y="1885774"/>
            <a:ext cx="4405503" cy="2938470"/>
          </a:xfr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DBB1F5-43F9-40C7-A0FD-A0BBC913C31D}"/>
              </a:ext>
            </a:extLst>
          </p:cNvPr>
          <p:cNvSpPr txBox="1"/>
          <p:nvPr/>
        </p:nvSpPr>
        <p:spPr>
          <a:xfrm>
            <a:off x="1601365" y="4774321"/>
            <a:ext cx="780983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fa-IR" sz="1200" dirty="0">
                <a:solidFill>
                  <a:schemeClr val="bg1"/>
                </a:solidFill>
              </a:rPr>
              <a:t>1403.3.2</a:t>
            </a:r>
            <a:endParaRPr lang="en-US" sz="1800" dirty="0">
              <a:solidFill>
                <a:schemeClr val="bg1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id="{19576725-5FD5-0E5D-4FD3-2E35020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363" y="503411"/>
            <a:ext cx="3909993" cy="1072205"/>
          </a:xfrm>
        </p:spPr>
        <p:txBody>
          <a:bodyPr/>
          <a:lstStyle/>
          <a:p>
            <a:r>
              <a:rPr lang="fa-IR" dirty="0"/>
              <a:t>چالش‌ها و معضلات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B1ACF-8F27-E766-B1CB-FC58BC47D7A9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dirty="0"/>
          </a:p>
        </p:txBody>
      </p:sp>
      <p:sp>
        <p:nvSpPr>
          <p:cNvPr id="42" name="Slide Number Placeholder 13">
            <a:extLst>
              <a:ext uri="{FF2B5EF4-FFF2-40B4-BE49-F238E27FC236}">
                <a16:creationId xmlns:a16="http://schemas.microsoft.com/office/drawing/2014/main" id="{F8EEF7F7-F511-EC83-1C7D-AE1F07EB4551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C80E09-02CD-412A-BD31-D04EAE9A7DE0}"/>
              </a:ext>
            </a:extLst>
          </p:cNvPr>
          <p:cNvSpPr txBox="1"/>
          <p:nvPr/>
        </p:nvSpPr>
        <p:spPr>
          <a:xfrm>
            <a:off x="5416732" y="1827529"/>
            <a:ext cx="6348549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حریم خصوصی: حفاظت از اطلاعات شخصی کاربران در متاورس بسیار مهم است. کاربران باید اطمینان داشته باشند که داده‌های شخصی آنها در امان است. </a:t>
            </a:r>
            <a:endParaRPr lang="en-U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algn="r"/>
            <a:r>
              <a:rPr lang="fa-IR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امنیت: جلوگیری از نفوذ و حملات سایبری در محیط‌های مجازی یکی از چالش‌های بزرگ متاورس است. امنیت سایبری باید به گونه‌ای طراحی شود که محیط‌های مجازی را از تهدیدات مختلف محافظت کند. </a:t>
            </a:r>
            <a:endParaRPr lang="en-U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algn="r"/>
            <a:r>
              <a:rPr lang="fa-IR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سلامت روان: استفاده بیش از حد از متاورس می‌تواند اثرات منفی بر سلامت روانی کاربران داشته باشد. نیاز به مدیریت زمان و محدودیت‌های استفاده از فضای مجازی وجود دارد.</a:t>
            </a:r>
            <a:endParaRPr lang="en-U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9F9C8A6-01E0-4624-8B77-18EE0E9C9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22" y="1419613"/>
            <a:ext cx="4796052" cy="4796052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315710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72">
            <a:extLst>
              <a:ext uri="{FF2B5EF4-FFF2-40B4-BE49-F238E27FC236}">
                <a16:creationId xmlns:a16="http://schemas.microsoft.com/office/drawing/2014/main" id="{48B2F6FE-2CF0-7F44-B7C7-65EE2B41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آینده متاورس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3C4058BD-8FE5-6A94-927D-47A49DA1E8B0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i="1" dirty="0"/>
              <a:t>Metaverse</a:t>
            </a:r>
            <a:endParaRPr lang="en-US" noProof="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646C5D-2254-4362-B1F1-A8AB5991D475}"/>
              </a:ext>
            </a:extLst>
          </p:cNvPr>
          <p:cNvSpPr txBox="1"/>
          <p:nvPr/>
        </p:nvSpPr>
        <p:spPr>
          <a:xfrm>
            <a:off x="1223678" y="2963091"/>
            <a:ext cx="10130122" cy="255454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پیش‌بینی رشد سریع: انتظار می‌رود متاورس در دهه‌های آینده به سرعت رشد کند و به یکی از اجزای اصلی زندگی دیجیتال ما تبدیل شود.  </a:t>
            </a:r>
            <a:endParaRPr lang="en-US" sz="32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algn="r"/>
            <a:r>
              <a:rPr lang="fa-IR" sz="32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نقش متاورس در جامعه و اقتصاد: متاورس می‌تواند نقش مهمی در شکل‌دهی به جامعه و اقتصاد جهانی ایفا کند. از ایجاد فرصت‌های شغلی جدید گرفته تا تغییرات در نحوه تعاملات اجتماعی و اقتصادی.</a:t>
            </a:r>
            <a:endParaRPr lang="en-US" sz="32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78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457" y="362218"/>
            <a:ext cx="8744712" cy="1325563"/>
          </a:xfrm>
        </p:spPr>
        <p:txBody>
          <a:bodyPr/>
          <a:lstStyle/>
          <a:p>
            <a:r>
              <a:rPr lang="fa-IR" dirty="0"/>
              <a:t>ارتباط متاورس و اینترنت اشیاء</a:t>
            </a:r>
            <a:r>
              <a:rPr lang="en-US" dirty="0"/>
              <a:t>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0155C-EA7D-1AC6-6F40-25FF295F9BD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679DA676-802B-4F1C-F2D7-8AB7BA23BD93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77ED-2E57-8FF5-AFD8-AA79A7B24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5392" y="2066625"/>
            <a:ext cx="10515600" cy="85953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D768C1-6B59-432E-8920-ECAB4D837D99}"/>
              </a:ext>
            </a:extLst>
          </p:cNvPr>
          <p:cNvSpPr txBox="1"/>
          <p:nvPr/>
        </p:nvSpPr>
        <p:spPr>
          <a:xfrm>
            <a:off x="2542032" y="502920"/>
            <a:ext cx="1455848" cy="76944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(IoT)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0CE93E-D013-42B9-B760-795F7094F4FE}"/>
              </a:ext>
            </a:extLst>
          </p:cNvPr>
          <p:cNvSpPr txBox="1"/>
          <p:nvPr/>
        </p:nvSpPr>
        <p:spPr>
          <a:xfrm>
            <a:off x="9688629" y="3120339"/>
            <a:ext cx="150554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fa-IR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اینترنت اشیاء</a:t>
            </a:r>
            <a:endParaRPr lang="en-U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87AD81-4484-4CC8-AA7F-4E56D3197952}"/>
              </a:ext>
            </a:extLst>
          </p:cNvPr>
          <p:cNvSpPr txBox="1"/>
          <p:nvPr/>
        </p:nvSpPr>
        <p:spPr>
          <a:xfrm>
            <a:off x="8774633" y="3122574"/>
            <a:ext cx="106792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: (IoT)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5B63D8-10FF-43FB-B460-9D1DE6C7DAB7}"/>
              </a:ext>
            </a:extLst>
          </p:cNvPr>
          <p:cNvSpPr txBox="1"/>
          <p:nvPr/>
        </p:nvSpPr>
        <p:spPr>
          <a:xfrm>
            <a:off x="673327" y="3151116"/>
            <a:ext cx="8199681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fa-IR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به اتصال دستگاه‌های فیزیکی به اینترنت اشاره دارد که می‌توانند داده‌ها را جمع‌آوری و تبادل کنند.</a:t>
            </a:r>
            <a:endParaRPr lang="en-US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6226C7-16A8-4735-BD05-5D01DC902E3D}"/>
              </a:ext>
            </a:extLst>
          </p:cNvPr>
          <p:cNvSpPr txBox="1"/>
          <p:nvPr/>
        </p:nvSpPr>
        <p:spPr>
          <a:xfrm>
            <a:off x="10366698" y="3774125"/>
            <a:ext cx="827471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fa-IR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ترکیب</a:t>
            </a:r>
            <a:endParaRPr lang="en-U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9E9FC3-60B8-4D0D-B68F-EC91DE0E683C}"/>
              </a:ext>
            </a:extLst>
          </p:cNvPr>
          <p:cNvSpPr txBox="1"/>
          <p:nvPr/>
        </p:nvSpPr>
        <p:spPr>
          <a:xfrm>
            <a:off x="9528970" y="3757400"/>
            <a:ext cx="912429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(IoT)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A80E38-A739-4406-8CF4-007D45544625}"/>
              </a:ext>
            </a:extLst>
          </p:cNvPr>
          <p:cNvSpPr txBox="1"/>
          <p:nvPr/>
        </p:nvSpPr>
        <p:spPr>
          <a:xfrm>
            <a:off x="8325756" y="3740675"/>
            <a:ext cx="136287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fa-IR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و متاورس :</a:t>
            </a:r>
            <a:endParaRPr lang="en-U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A3FA4E-5C3E-4945-9365-4466F11D1E11}"/>
              </a:ext>
            </a:extLst>
          </p:cNvPr>
          <p:cNvSpPr txBox="1"/>
          <p:nvPr/>
        </p:nvSpPr>
        <p:spPr>
          <a:xfrm>
            <a:off x="285310" y="3774125"/>
            <a:ext cx="7621582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در متاورس می‌تواند تجربه‌های فیزیکی را با دنیای مجازی ترکیب کند. به عنوان مثال، </a:t>
            </a:r>
            <a:endParaRPr lang="en-US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253404-B93D-4E30-9189-9D8B3AFAAB95}"/>
              </a:ext>
            </a:extLst>
          </p:cNvPr>
          <p:cNvSpPr txBox="1"/>
          <p:nvPr/>
        </p:nvSpPr>
        <p:spPr>
          <a:xfrm>
            <a:off x="1263437" y="4429892"/>
            <a:ext cx="983474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fa-IR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حسگرهای خانه هوشمند می‌توانند وضعیت فیزیکی را به محیط‌های مجازی منتقل کنند و تجربه کاربر را بهبود بخشند.</a:t>
            </a:r>
            <a:endParaRPr lang="en-US" sz="20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BD0268-ACE7-46AE-8F5E-E65025B639DE}"/>
              </a:ext>
            </a:extLst>
          </p:cNvPr>
          <p:cNvSpPr txBox="1"/>
          <p:nvPr/>
        </p:nvSpPr>
        <p:spPr>
          <a:xfrm>
            <a:off x="7811154" y="3790504"/>
            <a:ext cx="611065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IOT</a:t>
            </a:r>
          </a:p>
        </p:txBody>
      </p:sp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4808" y="457661"/>
            <a:ext cx="6599429" cy="718392"/>
          </a:xfrm>
        </p:spPr>
        <p:txBody>
          <a:bodyPr/>
          <a:lstStyle/>
          <a:p>
            <a:pPr algn="r"/>
            <a:r>
              <a:rPr lang="fa-IR" dirty="0"/>
              <a:t>اقتصاد دیجیتال در متاورس</a:t>
            </a:r>
            <a:endParaRPr lang="en-US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/>
          <a:stretch/>
        </p:blipFill>
        <p:spPr>
          <a:xfrm>
            <a:off x="1351381" y="2400391"/>
            <a:ext cx="3650940" cy="2057218"/>
          </a:xfrm>
        </p:spPr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16D3C8BC-FB28-3127-D29E-D4195120A3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06844" y="3473449"/>
            <a:ext cx="2653545" cy="587964"/>
          </a:xfrm>
        </p:spPr>
        <p:txBody>
          <a:bodyPr/>
          <a:lstStyle/>
          <a:p>
            <a:pPr algn="r"/>
            <a:r>
              <a:rPr lang="fa-IR" sz="2400" dirty="0"/>
              <a:t>تجارت مجازی</a:t>
            </a:r>
            <a:endParaRPr lang="en-US" sz="2400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06845" y="4145044"/>
            <a:ext cx="2653545" cy="1727103"/>
          </a:xfrm>
        </p:spPr>
        <p:txBody>
          <a:bodyPr/>
          <a:lstStyle/>
          <a:p>
            <a:pPr algn="r"/>
            <a:r>
              <a:rPr lang="fa-IR" sz="1800" dirty="0"/>
              <a:t>کاربران می‌توانند کالاها و خدمات دیجیتال را خرید و فروش کنند، کسب و کارهای مجازی ایجاد کنند و درآمدزایی کنند. این شامل فروشگاه‌های مجازی، رویدادهای مجازی و خدمات مبتنی بر اشتراک است.</a:t>
            </a:r>
            <a:endParaRPr lang="en-US" sz="1800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8E94EA-2767-D144-C1BB-32AA2C99723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517472" y="1708161"/>
            <a:ext cx="3054968" cy="587964"/>
          </a:xfrm>
        </p:spPr>
        <p:txBody>
          <a:bodyPr/>
          <a:lstStyle/>
          <a:p>
            <a:pPr algn="r"/>
            <a:r>
              <a:rPr lang="fa-IR" sz="2400" dirty="0"/>
              <a:t>اقتصاد دیجیتال</a:t>
            </a:r>
            <a:endParaRPr lang="en-US" sz="2400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360229" y="2477780"/>
            <a:ext cx="3212211" cy="438695"/>
          </a:xfrm>
        </p:spPr>
        <p:txBody>
          <a:bodyPr/>
          <a:lstStyle/>
          <a:p>
            <a:pPr algn="r"/>
            <a:r>
              <a:rPr lang="fa-IR" sz="1800" dirty="0"/>
              <a:t>در متاورس شامل ارزهای دیجیتال، </a:t>
            </a:r>
            <a:r>
              <a:rPr lang="en-US" sz="1800" dirty="0"/>
              <a:t> </a:t>
            </a:r>
          </a:p>
          <a:p>
            <a:pPr algn="r"/>
            <a:endParaRPr lang="en-US" sz="1800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93FD24-0952-43A2-B98C-ED3DE2F45AF7}"/>
              </a:ext>
            </a:extLst>
          </p:cNvPr>
          <p:cNvSpPr txBox="1"/>
          <p:nvPr/>
        </p:nvSpPr>
        <p:spPr>
          <a:xfrm>
            <a:off x="8352010" y="2477780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NFT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E8BD9-35B1-4D47-B655-9918703A4B7B}"/>
              </a:ext>
            </a:extLst>
          </p:cNvPr>
          <p:cNvSpPr txBox="1"/>
          <p:nvPr/>
        </p:nvSpPr>
        <p:spPr>
          <a:xfrm>
            <a:off x="7189680" y="2847112"/>
            <a:ext cx="4463081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ها (توکن‌های غیرقابل تعویض)، و معاملات مجازی است.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2BBD62-9124-4B52-B1E7-F8233C02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494" y="768065"/>
            <a:ext cx="5184032" cy="2277580"/>
          </a:xfrm>
        </p:spPr>
        <p:txBody>
          <a:bodyPr/>
          <a:lstStyle/>
          <a:p>
            <a:pPr algn="r"/>
            <a:r>
              <a:rPr lang="fa-IR" sz="4800" dirty="0"/>
              <a:t>متاورس و هویت دیجیتال</a:t>
            </a:r>
            <a:endParaRPr lang="en-US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D46ED8-3456-442B-ADE9-E046A62C6371}"/>
              </a:ext>
            </a:extLst>
          </p:cNvPr>
          <p:cNvSpPr txBox="1"/>
          <p:nvPr/>
        </p:nvSpPr>
        <p:spPr>
          <a:xfrm>
            <a:off x="3842222" y="2090172"/>
            <a:ext cx="7766304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هویت دیجیتال: در متاورس، کاربران می‌توانند آواتارهای خود را بسازند و هویت‌های مجازی خود را ایجاد کنند.</a:t>
            </a:r>
            <a:endParaRPr lang="en-US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algn="r"/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 امنیت و حریم خصوصی: موضوعات مهمی مانند حفظ حریم خصوصی و امنیت هویت دیجیتال باید مورد توجه قرار گیرند. این شامل حفاظت از داده‌های شخصی و جلوگیری از تقلب در محیط‌های مجازی است.</a:t>
            </a:r>
            <a:endParaRPr lang="en-US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58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313" y="969915"/>
            <a:ext cx="5297687" cy="1325563"/>
          </a:xfrm>
        </p:spPr>
        <p:txBody>
          <a:bodyPr/>
          <a:lstStyle/>
          <a:p>
            <a:r>
              <a:rPr lang="fa-IR" altLang="zh-CN" dirty="0"/>
              <a:t> تأثیرات اجتماعی متاورس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8000" y="2295478"/>
            <a:ext cx="5297687" cy="2007158"/>
          </a:xfrm>
        </p:spPr>
        <p:txBody>
          <a:bodyPr/>
          <a:lstStyle/>
          <a:p>
            <a:pPr algn="r"/>
            <a:r>
              <a:rPr lang="fa-IR" altLang="zh-CN" sz="2400" dirty="0"/>
              <a:t>تغییر در تعاملات اجتماعی: متاورس می‌تواند نحوه تعاملات اجتماعی را تغییر دهد. ایجاد جوامع مجازی و ارتباطات بین‌المللی بدون مرز از مزایای آن است. </a:t>
            </a:r>
            <a:endParaRPr lang="en-US" altLang="zh-CN" sz="2400" dirty="0"/>
          </a:p>
          <a:p>
            <a:pPr algn="r"/>
            <a:r>
              <a:rPr lang="fa-IR" altLang="zh-CN" sz="2400" dirty="0"/>
              <a:t> - همکاری و مشارکت مجازی: کاربران می‌توانند در پروژه‌های مشترک مجازی همکاری کنند، گروه‌های اجتماعی تشکیل دهند و در رویدادهای اجتماعی مجازی شرکت کنند.</a:t>
            </a:r>
            <a:endParaRPr lang="en-US" sz="2400" dirty="0"/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/>
          <a:stretch/>
        </p:blipFill>
        <p:spPr>
          <a:xfrm>
            <a:off x="7493157" y="1699717"/>
            <a:ext cx="4248873" cy="2389991"/>
          </a:xfrm>
        </p:spPr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8384-8691-DBBE-0A1A-DAFAC40B948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dirty="0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6977-1B37-44AB-86F4-FC7F3457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233" y="1105988"/>
            <a:ext cx="4518122" cy="862861"/>
          </a:xfrm>
        </p:spPr>
        <p:txBody>
          <a:bodyPr/>
          <a:lstStyle/>
          <a:p>
            <a:r>
              <a:rPr lang="fa-IR" sz="4800" dirty="0"/>
              <a:t>متاورس و سلامت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FE49-9E56-4B58-A101-B406872C7A6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04116" y="2066512"/>
            <a:ext cx="5282292" cy="1688906"/>
          </a:xfrm>
        </p:spPr>
        <p:txBody>
          <a:bodyPr/>
          <a:lstStyle/>
          <a:p>
            <a:pPr algn="r"/>
            <a:r>
              <a:rPr lang="fa-IR" sz="2800" dirty="0"/>
              <a:t>سلامت جسمی و روانی: متاورس می‌تواند به بهبود سلامت جسمی و روانی کمک کند. این شامل تمرینات ورزشی مجازی، مراقبه و درمان‌های روانی مجازی است. </a:t>
            </a:r>
            <a:endParaRPr lang="en-US" sz="2800" dirty="0"/>
          </a:p>
          <a:p>
            <a:pPr algn="r"/>
            <a:r>
              <a:rPr lang="fa-IR" sz="2800" dirty="0"/>
              <a:t> محیط‌های حمایتی: متاورس می‌تواند محیط‌های حمایتی برای درمان و توانبخشی ایجاد کند که در آن کاربران می‌توانند به صورت مجازی تحت نظر متخصصان درمانی قرار گیرند.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33ADD-95EF-4907-AC46-68C5DF097615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4397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0906-C6BD-4617-82B3-53D83C74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109" y="4461119"/>
            <a:ext cx="5631725" cy="1688906"/>
          </a:xfrm>
        </p:spPr>
        <p:txBody>
          <a:bodyPr/>
          <a:lstStyle/>
          <a:p>
            <a:pPr algn="r"/>
            <a:r>
              <a:rPr lang="fa-IR" dirty="0"/>
              <a:t>کاهش اثرات زیست‌محیطی: متاورس می‌تواند به کاهش اثرات زیست‌محیطی از طریق کاهش نیاز به سفرهای فیزیکی کمک کند. این به نوبه خود می‌تواند مصرف سوخت‌های فسیلی و انتشار گازهای گلخانه‌ای را کاهش دهد. </a:t>
            </a:r>
            <a:br>
              <a:rPr lang="en-US" dirty="0"/>
            </a:br>
            <a:r>
              <a:rPr lang="fa-IR" dirty="0"/>
              <a:t> زیرساخت‌های انرژی: با این حال، نیاز به زیرساخت‌های انرژی برای پشتیبانی از متاورس باید مد نظر قرار گیرد. سرورها و تجهیزات مورد نیاز برای پشتیبانی از متاورس نیاز به انرژی زیادی دارند.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D91F6-5619-43EA-A6D9-99BAE314D84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54141" y="1012775"/>
            <a:ext cx="4672693" cy="702814"/>
          </a:xfrm>
        </p:spPr>
        <p:txBody>
          <a:bodyPr/>
          <a:lstStyle/>
          <a:p>
            <a:pPr algn="r"/>
            <a:r>
              <a:rPr lang="fa-IR" sz="4400" dirty="0"/>
              <a:t>محیط زیست و متاورس</a:t>
            </a:r>
            <a:endParaRPr lang="en-US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8BAF4-9EC6-4439-9460-36EF5EFAA4D0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107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169B-FE4E-4C6C-A8A9-67BA038B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634194" cy="1740114"/>
          </a:xfrm>
        </p:spPr>
        <p:txBody>
          <a:bodyPr/>
          <a:lstStyle/>
          <a:p>
            <a:r>
              <a:rPr lang="fa-IR" dirty="0"/>
              <a:t>متاورس و هنر دیجیتال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AEBED-ED29-4750-B65F-3B68653636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367234" y="1006573"/>
            <a:ext cx="1913128" cy="1054727"/>
          </a:xfrm>
        </p:spPr>
        <p:txBody>
          <a:bodyPr/>
          <a:lstStyle/>
          <a:p>
            <a:r>
              <a:rPr lang="fa-IR" dirty="0"/>
              <a:t>نمایش آثار هنری دیجیتال :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5DDB3-EE7C-47CB-9313-4D94FC1462C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85415" y="1092646"/>
            <a:ext cx="1904890" cy="1054728"/>
          </a:xfrm>
        </p:spPr>
        <p:txBody>
          <a:bodyPr/>
          <a:lstStyle/>
          <a:p>
            <a:r>
              <a:rPr lang="fa-IR" dirty="0"/>
              <a:t>هنرمندان می‌توانند آثار هنری دیجیتال خود را در متاورس به نمایش بگذارند.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43C6D-ADA0-4729-AE58-82052A89CE6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494957" y="2801688"/>
            <a:ext cx="1914694" cy="1089194"/>
          </a:xfrm>
        </p:spPr>
        <p:txBody>
          <a:bodyPr/>
          <a:lstStyle/>
          <a:p>
            <a:r>
              <a:rPr lang="fa-IR" dirty="0"/>
              <a:t>بازارهای 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97291-0DEB-4FC6-8351-FB95BAC6C7D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a-IR" dirty="0"/>
              <a:t>این شامل گالری‌های هنری مجازی و نمایشگاه‌های هنری دیجیتال است.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778486C-CD6D-4528-B705-E2A4DB647AD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97864" y="4766356"/>
            <a:ext cx="1665040" cy="818606"/>
          </a:xfrm>
        </p:spPr>
        <p:txBody>
          <a:bodyPr/>
          <a:lstStyle/>
          <a:p>
            <a:r>
              <a:rPr lang="fa-IR" sz="1600" dirty="0"/>
              <a:t>به هنرمندان امکان می‌دهند تا آثار دیجیتال خود را به فروش برسانند و مالکیت دیجیتال را اثبات کنند.</a:t>
            </a:r>
            <a:endParaRPr lang="en-US" sz="16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E6903-B163-4BDE-97F5-C4E7F06A618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D9B75-D9E6-4A25-B7E9-81272D6FF618}"/>
              </a:ext>
            </a:extLst>
          </p:cNvPr>
          <p:cNvSpPr txBox="1"/>
          <p:nvPr/>
        </p:nvSpPr>
        <p:spPr>
          <a:xfrm>
            <a:off x="7664760" y="3161619"/>
            <a:ext cx="61587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NFT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583D3-0D4D-479F-9F72-D66047974BC3}"/>
              </a:ext>
            </a:extLst>
          </p:cNvPr>
          <p:cNvSpPr txBox="1"/>
          <p:nvPr/>
        </p:nvSpPr>
        <p:spPr>
          <a:xfrm>
            <a:off x="6445688" y="4436995"/>
            <a:ext cx="1665041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این بازارها می‌توانند به ایجاد اقتصاد جدیدی برای هنر دیجیتال کمک کنند.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AC9D3-5039-4422-8FA7-7626096654FB}"/>
              </a:ext>
            </a:extLst>
          </p:cNvPr>
          <p:cNvSpPr txBox="1"/>
          <p:nvPr/>
        </p:nvSpPr>
        <p:spPr>
          <a:xfrm>
            <a:off x="9806931" y="1982382"/>
            <a:ext cx="250389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a-IR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1</a:t>
            </a:r>
            <a:endParaRPr lang="en-US" sz="1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A83DE-28FC-4CD1-889F-89AC828C1491}"/>
              </a:ext>
            </a:extLst>
          </p:cNvPr>
          <p:cNvSpPr txBox="1"/>
          <p:nvPr/>
        </p:nvSpPr>
        <p:spPr>
          <a:xfrm>
            <a:off x="7237860" y="2281255"/>
            <a:ext cx="285656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a-IR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2</a:t>
            </a:r>
            <a:endParaRPr lang="en-US" sz="1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693837-6F6C-4806-897B-F0D162F4B63F}"/>
              </a:ext>
            </a:extLst>
          </p:cNvPr>
          <p:cNvSpPr txBox="1"/>
          <p:nvPr/>
        </p:nvSpPr>
        <p:spPr>
          <a:xfrm>
            <a:off x="10968671" y="3736993"/>
            <a:ext cx="29206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a-IR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3</a:t>
            </a:r>
            <a:endParaRPr lang="en-US" sz="1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734BF8-B796-49C8-901C-26EBC9ADB5CC}"/>
              </a:ext>
            </a:extLst>
          </p:cNvPr>
          <p:cNvSpPr txBox="1"/>
          <p:nvPr/>
        </p:nvSpPr>
        <p:spPr>
          <a:xfrm>
            <a:off x="8497864" y="3931564"/>
            <a:ext cx="29206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a-IR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4</a:t>
            </a:r>
            <a:endParaRPr lang="en-US" sz="1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1D4877-D6E7-4BFD-8F56-21C767A01B44}"/>
              </a:ext>
            </a:extLst>
          </p:cNvPr>
          <p:cNvSpPr txBox="1"/>
          <p:nvPr/>
        </p:nvSpPr>
        <p:spPr>
          <a:xfrm>
            <a:off x="9330384" y="5865866"/>
            <a:ext cx="292068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a-IR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5</a:t>
            </a:r>
            <a:endParaRPr lang="en-US" sz="1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0956B-9208-4F95-BD27-E8053F48CC08}"/>
              </a:ext>
            </a:extLst>
          </p:cNvPr>
          <p:cNvSpPr txBox="1"/>
          <p:nvPr/>
        </p:nvSpPr>
        <p:spPr>
          <a:xfrm>
            <a:off x="7459043" y="5756254"/>
            <a:ext cx="293671" cy="30777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a-IR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6</a:t>
            </a:r>
            <a:endParaRPr lang="en-US" sz="1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53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BABF8-4F25-47A0-B2FC-A4EFF7D4519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7427" y="3235703"/>
            <a:ext cx="5996142" cy="2007158"/>
          </a:xfrm>
        </p:spPr>
        <p:txBody>
          <a:bodyPr/>
          <a:lstStyle/>
          <a:p>
            <a:pPr algn="r"/>
            <a:r>
              <a:rPr lang="fa-IR" sz="2000" dirty="0"/>
              <a:t>حفاظت از حقوق مالکیت فکری: حفاظت از حقوق مالکیت فکری در محیط‌های مجازی بسیار مهم است. این شامل محافظت از آثار هنری، نرم‌افزارها و دیگر دارایی‌های دیجیتال است. </a:t>
            </a:r>
          </a:p>
          <a:p>
            <a:pPr algn="r"/>
            <a:r>
              <a:rPr lang="fa-IR" sz="2000" dirty="0"/>
              <a:t> چالش‌های کپی‌برداری و تقلب: جلوگیری از کپی‌برداری و تقلب در متاورس یک چالش بزرگ است. تکنولوژی‌های مانند بلاکچین می‌توانند به حفاظت از حقوق مالکیت فکری کمک کنند.</a:t>
            </a:r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EFCD5-A8FA-4AFE-BCA5-A25BE878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متاورس و حقوق مالکیت فکری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B5E0-ABDE-4D07-9E03-52F7ACA40EE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230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zh-CN" dirty="0"/>
              <a:t>مقدمه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fa-IR" dirty="0"/>
              <a:t>متاورس چیست؟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fa-IR" dirty="0"/>
              <a:t>تکنولوژی‌های کلیدی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fa-IR" sz="1600" dirty="0"/>
              <a:t>چرا متاورس اهمیت دارد؟</a:t>
            </a:r>
            <a:endParaRPr lang="en-US" sz="1600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a-IR" dirty="0"/>
              <a:t>آینده متاورس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fa-IR" sz="1400" dirty="0"/>
              <a:t>تاثیرات متاورس بر زندگی ما</a:t>
            </a:r>
            <a:endParaRPr lang="en-US" sz="1400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AEFA-FF6A-45BF-A281-F1E33B66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847853" cy="2057441"/>
          </a:xfrm>
        </p:spPr>
        <p:txBody>
          <a:bodyPr/>
          <a:lstStyle/>
          <a:p>
            <a:r>
              <a:rPr lang="fa-IR" dirty="0"/>
              <a:t>متاورس و دموکراسی دیجیتال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DEB42-D83D-4E7C-82E9-FEF01D533CB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8422200" cy="760288"/>
          </a:xfrm>
        </p:spPr>
        <p:txBody>
          <a:bodyPr/>
          <a:lstStyle/>
          <a:p>
            <a:pPr algn="r"/>
            <a:r>
              <a:rPr lang="fa-IR" dirty="0"/>
              <a:t>مشارکت سیاسی و مدنی: متاورس می‌تواند بستری برای مشارکت سیاسی و مدنی فراهم کند. کاربران می‌توانند در رویدادهای سیاسی مجازی شرکت کنند و نظرات خود را به اشتراک بگذارند.</a:t>
            </a:r>
          </a:p>
          <a:p>
            <a:pPr algn="r"/>
            <a:r>
              <a:rPr lang="fa-IR" dirty="0"/>
              <a:t>اجتماعات مجازی: متاورس می‌تواند اجتماعات مجازی را تقویت کند و به کاربران امکان دهد تا به صورت فعال در امور جامعه مشارکت داشته باشند.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50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0D9E-53CF-4870-967C-8CE988D50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206" y="2455815"/>
            <a:ext cx="4346852" cy="828027"/>
          </a:xfrm>
        </p:spPr>
        <p:txBody>
          <a:bodyPr/>
          <a:lstStyle/>
          <a:p>
            <a:r>
              <a:rPr lang="fa-IR" sz="3600" dirty="0"/>
              <a:t>متاورس و تغییرات فرهنگی</a:t>
            </a: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B317B-DF60-4A40-92BA-0DD0AB0AAF05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1FBBEC0-BD99-41BB-BA0D-BC823277150F}"/>
              </a:ext>
            </a:extLst>
          </p:cNvPr>
          <p:cNvSpPr txBox="1">
            <a:spLocks/>
          </p:cNvSpPr>
          <p:nvPr/>
        </p:nvSpPr>
        <p:spPr>
          <a:xfrm>
            <a:off x="5023571" y="5572455"/>
            <a:ext cx="4518122" cy="8280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r"/>
            <a:r>
              <a:rPr lang="fa-IR" sz="2400" dirty="0"/>
              <a:t>تأثیر بر فرهنگ‌ها: متاورس می‌تواند نحوه بیان فرهنگی و تعاملات فرهنگی را تغییر دهد. کاربران می‌توانند فرهنگ‌های مختلف را در محیط‌های مجازی تجربه کنند.</a:t>
            </a:r>
          </a:p>
          <a:p>
            <a:pPr algn="r"/>
            <a:r>
              <a:rPr lang="fa-IR" sz="2400" dirty="0"/>
              <a:t> تبادل فرهنگی: متاورس می‌تواند به تبادل فرهنگی و تعاملات بین‌المللی کمک کند. کاربران می‌توانند با فرهنگ‌ها و رسوم مختلف آشنا شوند و تجربه‌های جدیدی کسب کنند.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769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55">
            <a:extLst>
              <a:ext uri="{FF2B5EF4-FFF2-40B4-BE49-F238E27FC236}">
                <a16:creationId xmlns:a16="http://schemas.microsoft.com/office/drawing/2014/main" id="{19576725-5FD5-0E5D-4FD3-2E35020D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260" y="1317641"/>
            <a:ext cx="4497501" cy="772337"/>
          </a:xfrm>
        </p:spPr>
        <p:txBody>
          <a:bodyPr/>
          <a:lstStyle/>
          <a:p>
            <a:r>
              <a:rPr lang="fa-IR" dirty="0"/>
              <a:t>آینده کاری در متاورس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B1ACF-8F27-E766-B1CB-FC58BC47D7A9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dirty="0"/>
          </a:p>
        </p:txBody>
      </p:sp>
      <p:sp>
        <p:nvSpPr>
          <p:cNvPr id="42" name="Slide Number Placeholder 13">
            <a:extLst>
              <a:ext uri="{FF2B5EF4-FFF2-40B4-BE49-F238E27FC236}">
                <a16:creationId xmlns:a16="http://schemas.microsoft.com/office/drawing/2014/main" id="{F8EEF7F7-F511-EC83-1C7D-AE1F07EB4551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C80E09-02CD-412A-BD31-D04EAE9A7DE0}"/>
              </a:ext>
            </a:extLst>
          </p:cNvPr>
          <p:cNvSpPr txBox="1"/>
          <p:nvPr/>
        </p:nvSpPr>
        <p:spPr>
          <a:xfrm>
            <a:off x="5242560" y="2315209"/>
            <a:ext cx="6348549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شیوه‌های کاری جدید: متاورس می‌تواند شیوه‌های کاری جدیدی ایجاد کند. کاربران می‌توانند از راه دور کار کنند و در محیط‌های مجازی همکاری کنند.  </a:t>
            </a:r>
          </a:p>
          <a:p>
            <a:pPr marL="342900" indent="-342900" algn="r">
              <a:buFontTx/>
              <a:buChar char="-"/>
            </a:pPr>
            <a:r>
              <a:rPr lang="fa-IR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فرصت‌های شغلی جدید: متاورس می‌تواند فرصت‌های شغلی جدیدی در زمینه‌های مختلف ایجاد کند، از جمله توسعه‌دهندگان محیط‌های مجازی، طراحان آواتار و مشاغل مربوط به مدیریت محیط‌های مجازی.</a:t>
            </a:r>
            <a:endParaRPr lang="en-U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F9F9C8A6-01E0-4624-8B77-18EE0E9C9C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6508" y="1445753"/>
            <a:ext cx="4796052" cy="31973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12950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2AE6C-E566-439A-9013-50A6F39D3F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65173" y="3428999"/>
            <a:ext cx="2891327" cy="2563587"/>
          </a:xfrm>
        </p:spPr>
        <p:txBody>
          <a:bodyPr/>
          <a:lstStyle/>
          <a:p>
            <a:pPr algn="r"/>
            <a:r>
              <a:rPr lang="fa-IR" sz="2400" dirty="0"/>
              <a:t>شبیه‌سازی‌های آموزشی: </a:t>
            </a:r>
          </a:p>
          <a:p>
            <a:pPr algn="r"/>
            <a:r>
              <a:rPr lang="fa-IR" sz="2400" dirty="0"/>
              <a:t>با استفاده از شبیه‌سازی‌های </a:t>
            </a:r>
            <a:r>
              <a:rPr lang="en-US" sz="2400" dirty="0"/>
              <a:t>VR، </a:t>
            </a:r>
            <a:r>
              <a:rPr lang="fa-IR" sz="2400" dirty="0"/>
              <a:t>دانش‌آموزان می‌توانند تجربه‌های عملی کسب کنند که در دنیای واقعی ممکن است دشوار یا خطرناک باشد.</a:t>
            </a:r>
            <a:endParaRPr lang="en-US" sz="2400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EEC3437-F812-42C5-8F75-22BA00C8656E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25248" r="25248"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3F2F5D9-7093-4783-B02C-B4834450D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5207" y="1351244"/>
            <a:ext cx="6599429" cy="1325563"/>
          </a:xfrm>
        </p:spPr>
        <p:txBody>
          <a:bodyPr/>
          <a:lstStyle/>
          <a:p>
            <a:r>
              <a:rPr lang="fa-IR" dirty="0"/>
              <a:t>متاورس و آموزش و پرورش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DDF384-CDAC-4464-92D7-2B150C2DF1A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349952" y="3429000"/>
            <a:ext cx="2891328" cy="2563587"/>
          </a:xfrm>
        </p:spPr>
        <p:txBody>
          <a:bodyPr/>
          <a:lstStyle/>
          <a:p>
            <a:pPr algn="r"/>
            <a:r>
              <a:rPr lang="fa-IR" sz="2400" dirty="0"/>
              <a:t>محیط‌های آموزشی تعاملی: متاورس می‌تواند محیط‌های آموزشی تعاملی و جذاب ایجاد کند که دانش‌آموزان می‌توانند به صورت واقعی‌تر و جذاب‌تر یاد بگیرند.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8727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7172-0302-473E-AF34-AF37FADB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445" y="721538"/>
            <a:ext cx="5709363" cy="1418998"/>
          </a:xfrm>
        </p:spPr>
        <p:txBody>
          <a:bodyPr/>
          <a:lstStyle/>
          <a:p>
            <a:r>
              <a:rPr lang="fa-IR" dirty="0"/>
              <a:t>برندها و تبلیغات در متاورس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7B580-9FFC-4E60-B746-58F3589F3DB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CC2E6-DEA2-4BED-84A8-3CB08340B4C1}"/>
              </a:ext>
            </a:extLst>
          </p:cNvPr>
          <p:cNvSpPr txBox="1"/>
          <p:nvPr/>
        </p:nvSpPr>
        <p:spPr>
          <a:xfrm>
            <a:off x="877019" y="2140536"/>
            <a:ext cx="10159789" cy="206210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sz="32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حضور برندها در متاورس: برندها می‌توانند حضور خود را در متاورس گسترش دهند و با مشتریان به صورت مجازی تعامل کنند.</a:t>
            </a:r>
          </a:p>
          <a:p>
            <a:pPr algn="r"/>
            <a:r>
              <a:rPr lang="fa-IR" sz="32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تبلیغات تعاملی: تبلیغات در متاورس می‌تواند تعاملی و تجربی باشد. کاربران می‌توانند با تبلیغات مجازی تعامل کنند و تجربه‌های جذاب‌تری داشته باشند.</a:t>
            </a:r>
            <a:endParaRPr lang="en-US" sz="32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638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ED5D-86AD-4210-903D-F9C84312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امنیت و حریم خصوصی در متاورس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C32E0-5C3F-4998-B6A8-5B04E5ED681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DF1D9-3F1E-4316-8A5A-601AF77CCC62}"/>
              </a:ext>
            </a:extLst>
          </p:cNvPr>
          <p:cNvSpPr txBox="1"/>
          <p:nvPr/>
        </p:nvSpPr>
        <p:spPr>
          <a:xfrm>
            <a:off x="1622843" y="2225321"/>
            <a:ext cx="8461683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اهمیت امنیت اطلاعات: امنیت اطلاعات در متاورس بسیار مهم است. کاربران باید اطمینان داشته باشند که داده‌های شخصی آنها در امان است.  </a:t>
            </a:r>
          </a:p>
          <a:p>
            <a:pPr algn="r"/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روش‌های حفاظت: روش‌های مختلفی برای حفاظت از امنیت اطلاعات وجود دارد، از جمله رمزنگاری داده‌ها و استفاده از تکنولوژی‌های بلاکچین</a:t>
            </a:r>
            <a:endParaRPr lang="en-US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957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C817-E05D-4109-96B0-3BC7DA9D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3451" y="4355556"/>
            <a:ext cx="4925241" cy="1688906"/>
          </a:xfrm>
        </p:spPr>
        <p:txBody>
          <a:bodyPr/>
          <a:lstStyle/>
          <a:p>
            <a:pPr algn="r"/>
            <a:r>
              <a:rPr lang="fa-IR" dirty="0"/>
              <a:t>اصول بازی‌سازی: استفاده از اصول بازی‌سازی در طراحی تجربه‌های متاورس می‌تواند تجربه کاربران را جذاب‌تر کند.  </a:t>
            </a:r>
            <a:br>
              <a:rPr lang="fa-IR" dirty="0"/>
            </a:br>
            <a:r>
              <a:rPr lang="fa-IR" dirty="0"/>
              <a:t>تجربه‌های انگیزشی: بازی‌سازی می‌تواند به ایجاد تجربه‌های انگیزشی برای کاربران کمک کند و آنها را به مشارکت بیشتر در محیط‌های مجازی تشویق کند.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8903B-26FC-4F70-8CAD-F6FB0D2B80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5999" y="2144889"/>
            <a:ext cx="4672693" cy="876985"/>
          </a:xfrm>
        </p:spPr>
        <p:txBody>
          <a:bodyPr/>
          <a:lstStyle/>
          <a:p>
            <a:pPr algn="r"/>
            <a:r>
              <a:rPr lang="fa-IR" sz="4800" dirty="0"/>
              <a:t>بازی‌سازی و متاورس</a:t>
            </a:r>
            <a:endParaRPr lang="en-US" sz="4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C82C3-AE1E-4FD6-98B6-17620C74CA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6847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97B3-4564-47EC-A119-E4DC20A6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75" y="2028843"/>
            <a:ext cx="5508049" cy="1325563"/>
          </a:xfrm>
        </p:spPr>
        <p:txBody>
          <a:bodyPr/>
          <a:lstStyle/>
          <a:p>
            <a:pPr algn="ctr"/>
            <a:r>
              <a:rPr lang="fa-IR" dirty="0"/>
              <a:t>کاربردهای پزشکی متاورس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1EC43-814A-4F42-AEA6-DABD139091E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40051" y="3165580"/>
            <a:ext cx="5046495" cy="1294530"/>
          </a:xfrm>
        </p:spPr>
        <p:txBody>
          <a:bodyPr/>
          <a:lstStyle/>
          <a:p>
            <a:pPr algn="r"/>
            <a:r>
              <a:rPr lang="fa-IR" sz="2000" dirty="0"/>
              <a:t>تشخیص و درمان پزشکی: متاورس می‌تواند در تشخیص و درمان پزشکی مورد استفاده قرار گیرد. پزشکان می‌توانند از شبیه‌سازی‌های مجازی برای تشخیص بیماری‌ها و برنامه‌ریزی درمان استفاده کنند. </a:t>
            </a:r>
          </a:p>
          <a:p>
            <a:pPr algn="r"/>
            <a:r>
              <a:rPr lang="fa-IR" sz="2000" dirty="0"/>
              <a:t> آموزش و تمرین پزشکان: متاورس می‌تواند محیط‌های شبیه‌سازی پزشکی ایجاد کند که در آن پزشکان می‌توانند مهارت‌های خود را تمرین کنند و آموزش ببینند.</a:t>
            </a:r>
            <a:endParaRPr lang="en-US" sz="2000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0024413-F40F-431C-8A1B-048FD3EB66B6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/>
          <a:stretch/>
        </p:blipFill>
        <p:spPr>
          <a:xfrm>
            <a:off x="5745001" y="1401920"/>
            <a:ext cx="6446999" cy="4297999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072C-A483-41E7-AF3E-CB7AD1913DA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5435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E481-6102-4649-ABE2-3614AD8B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76" y="873962"/>
            <a:ext cx="5117162" cy="1325563"/>
          </a:xfrm>
        </p:spPr>
        <p:txBody>
          <a:bodyPr/>
          <a:lstStyle/>
          <a:p>
            <a:pPr algn="r"/>
            <a:r>
              <a:rPr lang="fa-IR" dirty="0"/>
              <a:t>جمع‌بندی و نگاه به آینده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89F0-8752-4ECA-A6CB-C1D6FEEC6EA0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noProof="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FF11749-A7AB-46A1-8C7E-4C3C4F2E5D90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/>
          <a:stretch/>
        </p:blipFill>
        <p:spPr>
          <a:xfrm>
            <a:off x="6082715" y="1268712"/>
            <a:ext cx="6048805" cy="4320575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C610E8-4C83-4670-935B-87CCEE814677}"/>
              </a:ext>
            </a:extLst>
          </p:cNvPr>
          <p:cNvSpPr txBox="1"/>
          <p:nvPr/>
        </p:nvSpPr>
        <p:spPr>
          <a:xfrm>
            <a:off x="433687" y="2274838"/>
            <a:ext cx="5248551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در این ارائه، به بررسی مفهوم متاورس، تاریخچه آن، تکنولوژی‌های کلیدی، کاربردها، چالش‌ها و آینده آن پرداختیم. متاورس پتانسیل زیادی برای تغییر نحوه تعاملات انسانی، آموزش، تجارت و زندگی روزمره دارد.</a:t>
            </a:r>
          </a:p>
          <a:p>
            <a:pPr algn="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با ادامه پیشرفت‌های تکنولوژی و پذیرش گسترده‌تر متاورس، انتظار می‌رود که این فضاهای مجازی به یکی از اجزای اصلی زندگی دیجیتال ما تبدیل شوند. اهمیت توجه به مسائل امنیتی، حریم خصوصی و اثرات اجتماعی متاورس نیز به همان اندازه است.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329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164" y="2197956"/>
            <a:ext cx="3945003" cy="1325563"/>
          </a:xfrm>
        </p:spPr>
        <p:txBody>
          <a:bodyPr/>
          <a:lstStyle/>
          <a:p>
            <a:pPr algn="r"/>
            <a:r>
              <a:rPr lang="fa-IR" altLang="zh-CN" dirty="0"/>
              <a:t>نتیجه‌گیری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56652" y="3238282"/>
            <a:ext cx="4260180" cy="1294530"/>
          </a:xfrm>
        </p:spPr>
        <p:txBody>
          <a:bodyPr/>
          <a:lstStyle/>
          <a:p>
            <a:pPr algn="r"/>
            <a:r>
              <a:rPr lang="fa-IR" sz="1800" dirty="0"/>
              <a:t>متاورس فرصتی بی‌نظیر برای تجربه‌های جدید و تعاملی فراهم می‌کند، اما توجه به چالش‌ها و معضلات آن نیز ضروری است. </a:t>
            </a:r>
          </a:p>
          <a:p>
            <a:pPr algn="r"/>
            <a:r>
              <a:rPr lang="fa-IR" sz="1800" dirty="0"/>
              <a:t>با ادامه پیشرفت‌های تکنولوژیکی، متاورس می‌تواند به یکی از اجزای اصلی زندگی دیجیتال ما تبدیل شود و تجربیات بی‌نظیری را برای ما فراهم کند.</a:t>
            </a:r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i="1" dirty="0"/>
              <a:t>Metaverse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/>
          <a:stretch/>
        </p:blipFill>
        <p:spPr>
          <a:xfrm>
            <a:off x="5634201" y="1920412"/>
            <a:ext cx="5791245" cy="3705325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3403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30" y="979325"/>
            <a:ext cx="3945003" cy="1325563"/>
          </a:xfrm>
        </p:spPr>
        <p:txBody>
          <a:bodyPr/>
          <a:lstStyle/>
          <a:p>
            <a:pPr algn="r"/>
            <a:r>
              <a:rPr lang="fa-IR" altLang="zh-CN" dirty="0"/>
              <a:t>تعریف متاورس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1155" y="2318599"/>
            <a:ext cx="4260180" cy="1294530"/>
          </a:xfrm>
        </p:spPr>
        <p:txBody>
          <a:bodyPr/>
          <a:lstStyle/>
          <a:p>
            <a:pPr algn="r"/>
            <a:r>
              <a:rPr lang="fa-IR" sz="1800" dirty="0"/>
              <a:t>متاورس یک فضای مجازی مشترک است که از ترکیب واقعیت افزوده</a:t>
            </a:r>
            <a:endParaRPr lang="en-US" sz="1800" dirty="0"/>
          </a:p>
          <a:p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i="1" dirty="0"/>
              <a:t>Metaverse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/>
          <a:stretch/>
        </p:blipFill>
        <p:spPr>
          <a:xfrm>
            <a:off x="5745001" y="2085875"/>
            <a:ext cx="6446999" cy="2686249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B5CD5-76A9-4578-B795-756D404F8814}"/>
              </a:ext>
            </a:extLst>
          </p:cNvPr>
          <p:cNvSpPr txBox="1"/>
          <p:nvPr/>
        </p:nvSpPr>
        <p:spPr>
          <a:xfrm>
            <a:off x="3204795" y="2563876"/>
            <a:ext cx="80118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(AR)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410EF-07A8-436B-B938-E8440D75E07B}"/>
              </a:ext>
            </a:extLst>
          </p:cNvPr>
          <p:cNvSpPr txBox="1"/>
          <p:nvPr/>
        </p:nvSpPr>
        <p:spPr>
          <a:xfrm>
            <a:off x="1956964" y="2539982"/>
            <a:ext cx="146065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و واقعیت مجازی</a:t>
            </a: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7C004-005B-4DD0-A62C-3D98C89CE933}"/>
              </a:ext>
            </a:extLst>
          </p:cNvPr>
          <p:cNvSpPr txBox="1"/>
          <p:nvPr/>
        </p:nvSpPr>
        <p:spPr>
          <a:xfrm>
            <a:off x="1438165" y="2539982"/>
            <a:ext cx="63671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(VR)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34C39-71CC-4A0F-B44D-C37EF48F6BC8}"/>
              </a:ext>
            </a:extLst>
          </p:cNvPr>
          <p:cNvSpPr txBox="1"/>
          <p:nvPr/>
        </p:nvSpPr>
        <p:spPr>
          <a:xfrm>
            <a:off x="3834792" y="2863803"/>
            <a:ext cx="118654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ایجاد می‌شود.</a:t>
            </a: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C404FE-D437-4E45-92ED-29155191A11E}"/>
              </a:ext>
            </a:extLst>
          </p:cNvPr>
          <p:cNvSpPr txBox="1"/>
          <p:nvPr/>
        </p:nvSpPr>
        <p:spPr>
          <a:xfrm>
            <a:off x="761155" y="3163411"/>
            <a:ext cx="4260180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این مفهوم شامل فضاهای مجازی متعدد است که کاربران می‌توانند در آن‌ها با یکدیگر تعامل داشته باشند و تجربیات دیجیتالی مشترک داشته باشند.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796F7D-8293-4700-9E40-6138AF805ACB}"/>
              </a:ext>
            </a:extLst>
          </p:cNvPr>
          <p:cNvSpPr txBox="1"/>
          <p:nvPr/>
        </p:nvSpPr>
        <p:spPr>
          <a:xfrm>
            <a:off x="761156" y="4083600"/>
            <a:ext cx="4260180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چرا متاورس اهمیت دارد*: متاورس می‌تواند نحوه ارتباطات، کار، بازی و زندگی روزمره ما را تغییر دهد. این فضاهای مجازی به ما امکان می‌دهند تا از محدودیت‌های فیزیکی فراتر رویم و تجربه‌های جدید و غنی‌تری داشته باشیم.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Thank you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/>
          <a:srcRect/>
          <a:stretch/>
        </p:blipFill>
        <p:spPr>
          <a:xfrm>
            <a:off x="391110" y="2649224"/>
            <a:ext cx="1465840" cy="977715"/>
          </a:xfrm>
        </p:spPr>
      </p:pic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/>
          <a:stretch/>
        </p:blipFill>
        <p:spPr>
          <a:xfrm>
            <a:off x="2754948" y="2681364"/>
            <a:ext cx="1465840" cy="930861"/>
          </a:xfrm>
        </p:spPr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NEGAR ESFANDYARI</a:t>
            </a:r>
          </a:p>
          <a:p>
            <a:pPr lvl="0"/>
            <a:r>
              <a:rPr lang="en-US" dirty="0"/>
              <a:t>ZAHRA MOHAMMADI</a:t>
            </a:r>
          </a:p>
          <a:p>
            <a:r>
              <a:rPr lang="en-US" dirty="0"/>
              <a:t>CHAT GPT	</a:t>
            </a:r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/>
          <a:srcRect/>
          <a:stretch/>
        </p:blipFill>
        <p:spPr>
          <a:xfrm>
            <a:off x="5151412" y="5526690"/>
            <a:ext cx="1465840" cy="713375"/>
          </a:xfrm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E481-6102-4649-ABE2-3614AD8B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788" y="177276"/>
            <a:ext cx="5117162" cy="1325563"/>
          </a:xfrm>
        </p:spPr>
        <p:txBody>
          <a:bodyPr/>
          <a:lstStyle/>
          <a:p>
            <a:pPr algn="r"/>
            <a:r>
              <a:rPr lang="fa-IR" dirty="0"/>
              <a:t>تاریخچه و پیشینه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89F0-8752-4ECA-A6CB-C1D6FEEC6EA0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noProof="0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FF11749-A7AB-46A1-8C7E-4C3C4F2E5D90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23515" r="23515"/>
          <a:stretch>
            <a:fillRect/>
          </a:stretch>
        </p:blipFill>
        <p:spPr>
          <a:xfrm>
            <a:off x="6082715" y="211709"/>
            <a:ext cx="6048805" cy="643458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C610E8-4C83-4670-935B-87CCEE814677}"/>
              </a:ext>
            </a:extLst>
          </p:cNvPr>
          <p:cNvSpPr txBox="1"/>
          <p:nvPr/>
        </p:nvSpPr>
        <p:spPr>
          <a:xfrm>
            <a:off x="484630" y="1638643"/>
            <a:ext cx="524855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منشأ مفهوم متاورس: اولین بار نیل استفنسون در رمان علمی-تخیلی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4ED54-FE5A-4220-B95A-AA8E35496681}"/>
              </a:ext>
            </a:extLst>
          </p:cNvPr>
          <p:cNvSpPr txBox="1"/>
          <p:nvPr/>
        </p:nvSpPr>
        <p:spPr>
          <a:xfrm>
            <a:off x="4118638" y="1981176"/>
            <a:ext cx="161454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"Snow Crash"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966ED-AC89-4DE8-88D1-C45DFE6D4541}"/>
              </a:ext>
            </a:extLst>
          </p:cNvPr>
          <p:cNvSpPr txBox="1"/>
          <p:nvPr/>
        </p:nvSpPr>
        <p:spPr>
          <a:xfrm>
            <a:off x="484631" y="2457182"/>
            <a:ext cx="5248553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او در این رمان دنیایی مجازی را تصور کرد که کاربران می‌توانند به آن وارد شده و با یکدیگر تعامل داشته باشند.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83429-7610-4D17-BDC7-09343ABCAB47}"/>
              </a:ext>
            </a:extLst>
          </p:cNvPr>
          <p:cNvSpPr txBox="1"/>
          <p:nvPr/>
        </p:nvSpPr>
        <p:spPr>
          <a:xfrm>
            <a:off x="616022" y="1981176"/>
            <a:ext cx="361509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در سال ۱۹۹۲ مفهوم متاورس را معرفی کرد.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A65BC-C955-48AD-92BC-FB57BBB64D96}"/>
              </a:ext>
            </a:extLst>
          </p:cNvPr>
          <p:cNvSpPr txBox="1"/>
          <p:nvPr/>
        </p:nvSpPr>
        <p:spPr>
          <a:xfrm>
            <a:off x="484630" y="3261380"/>
            <a:ext cx="5248553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پیشرفت تکنولوژی‌ها: از دهه ۹۰ میلادی، پیشرفت‌های بزرگی در زمینه واقعیت مجازی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430C04-9F4F-4D62-890E-808414C70E94}"/>
              </a:ext>
            </a:extLst>
          </p:cNvPr>
          <p:cNvSpPr txBox="1"/>
          <p:nvPr/>
        </p:nvSpPr>
        <p:spPr>
          <a:xfrm>
            <a:off x="3481925" y="3542586"/>
            <a:ext cx="63671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(VR)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41C5B0-E989-4D54-90C4-B8EE69945967}"/>
              </a:ext>
            </a:extLst>
          </p:cNvPr>
          <p:cNvSpPr txBox="1"/>
          <p:nvPr/>
        </p:nvSpPr>
        <p:spPr>
          <a:xfrm>
            <a:off x="2191385" y="3538379"/>
            <a:ext cx="140134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و واقعیت افزوده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F41E3B-B1FC-475F-A4BE-7C33681C108E}"/>
              </a:ext>
            </a:extLst>
          </p:cNvPr>
          <p:cNvSpPr txBox="1"/>
          <p:nvPr/>
        </p:nvSpPr>
        <p:spPr>
          <a:xfrm>
            <a:off x="1698263" y="3538379"/>
            <a:ext cx="63671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(AR)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4F3C55-E696-42E8-BBAD-AFA27438122B}"/>
              </a:ext>
            </a:extLst>
          </p:cNvPr>
          <p:cNvSpPr txBox="1"/>
          <p:nvPr/>
        </p:nvSpPr>
        <p:spPr>
          <a:xfrm>
            <a:off x="484630" y="3907711"/>
            <a:ext cx="5248553" cy="9233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که به تحقق مفهوم متاورس کمک کرده است. با توسعه فناوری‌های مرتبط با اینترنت، ارتباطات سریع‌تر و پردازش قوی‌تر، ایده متاورس به واقعیت نزدیک‌تر شده است.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A3F52F-C91B-436B-8DD6-281A37D9D3F1}"/>
              </a:ext>
            </a:extLst>
          </p:cNvPr>
          <p:cNvSpPr txBox="1"/>
          <p:nvPr/>
        </p:nvSpPr>
        <p:spPr>
          <a:xfrm>
            <a:off x="651451" y="3538379"/>
            <a:ext cx="113845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به وجود آمده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9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pPr algn="r"/>
            <a:r>
              <a:rPr lang="fa-IR" dirty="0"/>
              <a:t>تکنولوژی‌های کلیدی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16185-55D3-A290-727A-4996BB9F0A9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i="1" dirty="0"/>
              <a:t>Metaverse</a:t>
            </a:r>
            <a:endParaRPr lang="en-US" dirty="0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CFA8B549-5835-0C7F-9027-5D0D38A50DEB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222F3-2D3D-429A-9143-2F9D5863E76B}"/>
              </a:ext>
            </a:extLst>
          </p:cNvPr>
          <p:cNvSpPr txBox="1"/>
          <p:nvPr/>
        </p:nvSpPr>
        <p:spPr>
          <a:xfrm>
            <a:off x="9411375" y="1767840"/>
            <a:ext cx="201209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واقعیت مجازی </a:t>
            </a:r>
            <a:endParaRPr lang="en-US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69B99-549A-4EC2-BF38-1262DAD5C48B}"/>
              </a:ext>
            </a:extLst>
          </p:cNvPr>
          <p:cNvSpPr txBox="1"/>
          <p:nvPr/>
        </p:nvSpPr>
        <p:spPr>
          <a:xfrm>
            <a:off x="8731088" y="1767840"/>
            <a:ext cx="88678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(VR)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3AD8F-CD4B-4A34-AEBE-D451215328B8}"/>
              </a:ext>
            </a:extLst>
          </p:cNvPr>
          <p:cNvSpPr txBox="1"/>
          <p:nvPr/>
        </p:nvSpPr>
        <p:spPr>
          <a:xfrm>
            <a:off x="9605339" y="2595154"/>
            <a:ext cx="1818126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واقعیت افزوده</a:t>
            </a:r>
            <a:endParaRPr lang="en-US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F315C-289F-49DA-B7E2-06E8DCB3F2D1}"/>
              </a:ext>
            </a:extLst>
          </p:cNvPr>
          <p:cNvSpPr txBox="1"/>
          <p:nvPr/>
        </p:nvSpPr>
        <p:spPr>
          <a:xfrm>
            <a:off x="8731088" y="2592977"/>
            <a:ext cx="88678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(AR)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AED1B-C6A3-4B4C-93D9-CD87E7970A00}"/>
              </a:ext>
            </a:extLst>
          </p:cNvPr>
          <p:cNvSpPr txBox="1"/>
          <p:nvPr/>
        </p:nvSpPr>
        <p:spPr>
          <a:xfrm>
            <a:off x="9437024" y="3429000"/>
            <a:ext cx="198644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هوش مصنوعی</a:t>
            </a:r>
            <a:endParaRPr lang="en-US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E597A2-840B-4E89-BE44-1B8149AAD29B}"/>
              </a:ext>
            </a:extLst>
          </p:cNvPr>
          <p:cNvSpPr txBox="1"/>
          <p:nvPr/>
        </p:nvSpPr>
        <p:spPr>
          <a:xfrm>
            <a:off x="8731088" y="3429000"/>
            <a:ext cx="75854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(AI)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5E9065-0808-4E00-A4EB-BFA8F69EF78A}"/>
              </a:ext>
            </a:extLst>
          </p:cNvPr>
          <p:cNvSpPr txBox="1"/>
          <p:nvPr/>
        </p:nvSpPr>
        <p:spPr>
          <a:xfrm>
            <a:off x="2712248" y="1749507"/>
            <a:ext cx="5870517" cy="615553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تکنولوژی است که کاربران را در محیط‌های کاملاً دیجیتالی غوطه‌ور می‌کند.</a:t>
            </a:r>
          </a:p>
          <a:p>
            <a:pPr algn="r"/>
            <a:r>
              <a:rPr lang="fa-IR" sz="16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کاربران می‌توانند وارد دنیاهای مجازی شوند و با استفاده از هدست‌های</a:t>
            </a:r>
            <a:endParaRPr lang="en-US" sz="16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5D5C3-0D7D-45A5-88AB-23F2B14F078E}"/>
              </a:ext>
            </a:extLst>
          </p:cNvPr>
          <p:cNvSpPr txBox="1"/>
          <p:nvPr/>
        </p:nvSpPr>
        <p:spPr>
          <a:xfrm>
            <a:off x="768534" y="2592977"/>
            <a:ext cx="7773047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تکنولوژی است که عناصر دیجیتالی را با دنیای واقعی ترکیب می‌کند . این تکنولوژی به کاربران امکان می‌دهد تا اطلاعات و اشیاء دیجیتالی را به صورت همزمان در دنیای واقعی ببینند.</a:t>
            </a:r>
            <a:endParaRPr lang="en-US" sz="16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4F402-5DCE-4C4E-889A-8CED4E7AB0B5}"/>
              </a:ext>
            </a:extLst>
          </p:cNvPr>
          <p:cNvSpPr txBox="1"/>
          <p:nvPr/>
        </p:nvSpPr>
        <p:spPr>
          <a:xfrm>
            <a:off x="656486" y="3487129"/>
            <a:ext cx="7599748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در متاورس نقش حیاتی دارد. از بهبود تعاملات کاربران تا ایجاد شخصیت‌های مجازی هوشمند </a:t>
            </a:r>
            <a:endParaRPr lang="en-US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algn="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کمک میکند</a:t>
            </a:r>
            <a:endParaRPr lang="en-US" sz="16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4814DE-D7CB-416F-92D6-BA3FAA0DB91D}"/>
              </a:ext>
            </a:extLst>
          </p:cNvPr>
          <p:cNvSpPr txBox="1"/>
          <p:nvPr/>
        </p:nvSpPr>
        <p:spPr>
          <a:xfrm>
            <a:off x="8131037" y="4327655"/>
            <a:ext cx="2197169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بلاکچین :</a:t>
            </a:r>
            <a:endParaRPr lang="en-U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7777CA-96CF-46A5-8572-52AB12E709FC}"/>
              </a:ext>
            </a:extLst>
          </p:cNvPr>
          <p:cNvSpPr txBox="1"/>
          <p:nvPr/>
        </p:nvSpPr>
        <p:spPr>
          <a:xfrm>
            <a:off x="3405802" y="1995728"/>
            <a:ext cx="48923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VR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8AE9D0-1EDF-45F1-9824-F42F6143719B}"/>
              </a:ext>
            </a:extLst>
          </p:cNvPr>
          <p:cNvSpPr txBox="1"/>
          <p:nvPr/>
        </p:nvSpPr>
        <p:spPr>
          <a:xfrm>
            <a:off x="8541581" y="1777087"/>
            <a:ext cx="26642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:</a:t>
            </a:r>
            <a:endParaRPr lang="en-US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DD46C-F020-4583-A84A-5BFFC5A13819}"/>
              </a:ext>
            </a:extLst>
          </p:cNvPr>
          <p:cNvSpPr txBox="1"/>
          <p:nvPr/>
        </p:nvSpPr>
        <p:spPr>
          <a:xfrm>
            <a:off x="768535" y="2029450"/>
            <a:ext cx="272702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تجربیات کاملاً جدیدی داشته باشند.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8B6B6D-A1E0-4C7E-965C-E7789C93B3E2}"/>
              </a:ext>
            </a:extLst>
          </p:cNvPr>
          <p:cNvSpPr txBox="1"/>
          <p:nvPr/>
        </p:nvSpPr>
        <p:spPr>
          <a:xfrm>
            <a:off x="8541581" y="2570141"/>
            <a:ext cx="26642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:</a:t>
            </a:r>
            <a:endParaRPr lang="en-US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94E4BD-3475-469A-B0AD-5231D8E85ACA}"/>
              </a:ext>
            </a:extLst>
          </p:cNvPr>
          <p:cNvSpPr txBox="1"/>
          <p:nvPr/>
        </p:nvSpPr>
        <p:spPr>
          <a:xfrm>
            <a:off x="8503023" y="3387157"/>
            <a:ext cx="266420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:</a:t>
            </a:r>
            <a:endParaRPr lang="en-US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4C5E02-BA3C-41FD-B6DC-F118D152511A}"/>
              </a:ext>
            </a:extLst>
          </p:cNvPr>
          <p:cNvSpPr txBox="1"/>
          <p:nvPr/>
        </p:nvSpPr>
        <p:spPr>
          <a:xfrm>
            <a:off x="8134097" y="3510268"/>
            <a:ext cx="40748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AI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D903D6-A2EB-4C68-900C-7D950F3FB8F1}"/>
              </a:ext>
            </a:extLst>
          </p:cNvPr>
          <p:cNvSpPr txBox="1"/>
          <p:nvPr/>
        </p:nvSpPr>
        <p:spPr>
          <a:xfrm>
            <a:off x="79742" y="4327655"/>
            <a:ext cx="8503023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بلاکچین تکنولوژی است که امنیت و مالکیت دیجیتال در متاورس را تضمین می‌کند. با استفاده از بلاکچین، کاربران می‌توانند دارایی‌های دیجیتال خود را در متاورس به صورت امن ذخیره و معامله کنند.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D54C-277C-4474-81F2-48DFE955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1" y="2159725"/>
            <a:ext cx="7562088" cy="3909514"/>
          </a:xfrm>
        </p:spPr>
        <p:txBody>
          <a:bodyPr/>
          <a:lstStyle/>
          <a:p>
            <a:pPr algn="r"/>
            <a:r>
              <a:rPr lang="fa-IR" sz="2000" dirty="0"/>
              <a:t>سرگرمی: متاورس می‌تواند به عنوان یک پلتفرم سرگرمی بزرگ عمل کند. از فیلم‌ها و کنسرت‌های مجازی گرفته تا بازی‌های تعاملی، متاورس تجربه‌های سرگرمی بی‌نظیری ارائه می‌دهد.</a:t>
            </a:r>
            <a:br>
              <a:rPr lang="en-US" sz="2000" dirty="0"/>
            </a:br>
            <a:br>
              <a:rPr lang="en-US" sz="2000" dirty="0"/>
            </a:br>
            <a:r>
              <a:rPr lang="fa-IR" sz="2000" dirty="0"/>
              <a:t>شبکه‌های اجتماعی: در متاورس، کاربران می‌توانند با دوستان و خانواده خود به صورت مجازی ملاقات کنند، چت کنند و تجربیات مشترکی داشته باشند.</a:t>
            </a:r>
            <a:br>
              <a:rPr lang="en-US" sz="2000" dirty="0"/>
            </a:br>
            <a:br>
              <a:rPr lang="en-US" sz="2000" dirty="0"/>
            </a:br>
            <a:r>
              <a:rPr lang="fa-IR" sz="2000" dirty="0"/>
              <a:t>آموزش: متاورس می‌تواند محیط‌های آموزشی تعاملی ایجاد کند که دانش‌آموزان و دانشجویان می‌توانند به صورت واقعی‌تر و جذاب‌تر یاد بگیرند. </a:t>
            </a:r>
            <a:br>
              <a:rPr lang="en-US" sz="2000" dirty="0"/>
            </a:br>
            <a:br>
              <a:rPr lang="en-US" sz="2000" dirty="0"/>
            </a:br>
            <a:r>
              <a:rPr lang="fa-IR" sz="2000" dirty="0"/>
              <a:t>تجارت: متاورس فرصت‌های جدیدی برای تجارت ایجاد می‌کند. کاربران می‌توانند فروشگاه‌های مجازی راه‌اندازی کنند، محصولات خود را به نمایش بگذارند و به مشتریان سراسر جهان دسترسی پیدا کنند.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EE451-8103-465A-AB9D-A0C8032962B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156596" y="1290813"/>
            <a:ext cx="4672693" cy="720231"/>
          </a:xfrm>
        </p:spPr>
        <p:txBody>
          <a:bodyPr/>
          <a:lstStyle/>
          <a:p>
            <a:pPr algn="r"/>
            <a:r>
              <a:rPr lang="fa-IR" sz="4800" dirty="0"/>
              <a:t>کاربردهای متاورس</a:t>
            </a:r>
            <a:endParaRPr lang="en-US" sz="4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8A650-B6A0-44C0-B04C-F2B87AA4FEA9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409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متاورس در صنعت بازی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9630B-7BF6-61B1-6AAC-BA71F50283D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dirty="0"/>
          </a:p>
        </p:txBody>
      </p:sp>
      <p:sp>
        <p:nvSpPr>
          <p:cNvPr id="6" name="Slide Number Placeholder 13">
            <a:extLst>
              <a:ext uri="{FF2B5EF4-FFF2-40B4-BE49-F238E27FC236}">
                <a16:creationId xmlns:a16="http://schemas.microsoft.com/office/drawing/2014/main" id="{4800F032-5102-94C2-865C-AE9D448B2744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FCDB5-42FE-4F1F-92DE-0D7A587CE8D0}"/>
              </a:ext>
            </a:extLst>
          </p:cNvPr>
          <p:cNvSpPr txBox="1"/>
          <p:nvPr/>
        </p:nvSpPr>
        <p:spPr>
          <a:xfrm>
            <a:off x="3084273" y="1707550"/>
            <a:ext cx="8387232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صنعت بازی‌های ویدئویی یکی از بزرگترین محرک‌های متاورس است.</a:t>
            </a:r>
            <a:endParaRPr lang="en-US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D51F7-1916-4EEE-B350-E4C3A3EC1DE5}"/>
              </a:ext>
            </a:extLst>
          </p:cNvPr>
          <p:cNvSpPr txBox="1"/>
          <p:nvPr/>
        </p:nvSpPr>
        <p:spPr>
          <a:xfrm>
            <a:off x="9501144" y="2277675"/>
            <a:ext cx="1922321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بازی‌هایی مانند</a:t>
            </a:r>
            <a:endParaRPr lang="en-US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B80B0-0C71-4ADF-9189-8BC3B5087059}"/>
              </a:ext>
            </a:extLst>
          </p:cNvPr>
          <p:cNvSpPr txBox="1"/>
          <p:nvPr/>
        </p:nvSpPr>
        <p:spPr>
          <a:xfrm>
            <a:off x="6645209" y="2230770"/>
            <a:ext cx="2983509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2800" dirty="0" err="1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Fortnite</a:t>
            </a:r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و </a:t>
            </a:r>
            <a:r>
              <a:rPr lang="en-US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Roblox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261910-DB7B-4F55-801A-155241B4CF11}"/>
              </a:ext>
            </a:extLst>
          </p:cNvPr>
          <p:cNvSpPr txBox="1"/>
          <p:nvPr/>
        </p:nvSpPr>
        <p:spPr>
          <a:xfrm>
            <a:off x="1741213" y="2230770"/>
            <a:ext cx="5011307" cy="52322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به کاربران امکان می‌دهند تا در محیط‌های</a:t>
            </a:r>
            <a:endParaRPr lang="en-US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05AF5-8553-4DA7-B415-E5D80801B4E6}"/>
              </a:ext>
            </a:extLst>
          </p:cNvPr>
          <p:cNvSpPr txBox="1"/>
          <p:nvPr/>
        </p:nvSpPr>
        <p:spPr>
          <a:xfrm>
            <a:off x="1741213" y="2800895"/>
            <a:ext cx="9682252" cy="18158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مجازی بازی کنند و با دیگران تعامل داشته باشند. </a:t>
            </a:r>
            <a:endParaRPr lang="en-US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algn="r"/>
            <a:r>
              <a:rPr lang="fa-IR" sz="2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تجربه‌های اجتماعی در بازی‌ها: در متاورس، بازی‌ها فراتر از صرفاً بازی کردن هستند. کاربران می‌توانند به صورت اجتماعی با یکدیگر تعامل داشته باشند، تیم تشکیل دهند و در رویدادهای مجازی شرکت کنند.</a:t>
            </a:r>
            <a:endParaRPr lang="en-US" sz="2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4256" y="2191708"/>
            <a:ext cx="5799209" cy="1323109"/>
          </a:xfrm>
        </p:spPr>
        <p:txBody>
          <a:bodyPr/>
          <a:lstStyle/>
          <a:p>
            <a:pPr algn="r"/>
            <a:r>
              <a:rPr lang="fa-IR" sz="2400" dirty="0"/>
              <a:t>کلاس‌های مجازی: متاورس می‌تواند کلاس‌های مجازی ایجاد کند که دانش‌آموزان و دانشجویان می‌توانند به صورت تعاملی و جذاب در آنها شرکت کنند. این کلاس‌ها می‌توانند شامل شبیه‌سازی‌های تعاملی و محیط‌های یادگیری مجازی باشند.</a:t>
            </a:r>
            <a:endParaRPr lang="en-US" sz="2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750772" y="931313"/>
            <a:ext cx="4672693" cy="922705"/>
          </a:xfrm>
        </p:spPr>
        <p:txBody>
          <a:bodyPr/>
          <a:lstStyle/>
          <a:p>
            <a:pPr algn="r"/>
            <a:r>
              <a:rPr lang="fa-IR" sz="4400" b="1" dirty="0"/>
              <a:t>متاورس در آموزش</a:t>
            </a:r>
            <a:endParaRPr lang="en-US" sz="4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B6FB-DEBA-00AA-0812-B47A64FF054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dirty="0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926A1-735F-4CDA-8250-AB1316481DAB}"/>
              </a:ext>
            </a:extLst>
          </p:cNvPr>
          <p:cNvSpPr txBox="1"/>
          <p:nvPr/>
        </p:nvSpPr>
        <p:spPr>
          <a:xfrm>
            <a:off x="6997253" y="3621674"/>
            <a:ext cx="4426212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fa-IR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یادگیری عملی: با استفاده از شبیه‌سازی‌های</a:t>
            </a:r>
            <a:endParaRPr lang="en-U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E2AFF-98D2-4D1F-8FAC-2EAE9E3ED0C5}"/>
              </a:ext>
            </a:extLst>
          </p:cNvPr>
          <p:cNvSpPr txBox="1"/>
          <p:nvPr/>
        </p:nvSpPr>
        <p:spPr>
          <a:xfrm>
            <a:off x="6564346" y="3621674"/>
            <a:ext cx="591830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VR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1097FE-A8D7-4BE3-ABF9-2B2631E2076F}"/>
              </a:ext>
            </a:extLst>
          </p:cNvPr>
          <p:cNvSpPr txBox="1"/>
          <p:nvPr/>
        </p:nvSpPr>
        <p:spPr>
          <a:xfrm>
            <a:off x="5353442" y="4083339"/>
            <a:ext cx="6056960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دانش‌آموزان می‌توانند تجربه‌های عملی کسب کنند که در دنیای واقعی ممکن است دشوار یا خطرناک باشد.</a:t>
            </a:r>
            <a:endParaRPr lang="en-U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متاورس در تجارت</a:t>
            </a:r>
            <a:endParaRPr lang="en-US" dirty="0"/>
          </a:p>
        </p:txBody>
      </p:sp>
      <p:pic>
        <p:nvPicPr>
          <p:cNvPr id="55" name="Picture Placeholder 54">
            <a:extLst>
              <a:ext uri="{FF2B5EF4-FFF2-40B4-BE49-F238E27FC236}">
                <a16:creationId xmlns:a16="http://schemas.microsoft.com/office/drawing/2014/main" id="{4B0A05F6-A265-D617-87EB-C8B6D39D74E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/>
          <a:stretch/>
        </p:blipFill>
        <p:spPr>
          <a:xfrm>
            <a:off x="2422928" y="2275860"/>
            <a:ext cx="2368061" cy="1481084"/>
          </a:xfrm>
        </p:spPr>
      </p:pic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6FA36B7F-14F3-90DF-9E76-191C5C5FAC68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/>
          <a:stretch/>
        </p:blipFill>
        <p:spPr>
          <a:xfrm>
            <a:off x="4650311" y="1984728"/>
            <a:ext cx="2368061" cy="1332034"/>
          </a:xfrm>
        </p:spPr>
      </p:pic>
      <p:pic>
        <p:nvPicPr>
          <p:cNvPr id="49" name="Picture Placeholder 48">
            <a:extLst>
              <a:ext uri="{FF2B5EF4-FFF2-40B4-BE49-F238E27FC236}">
                <a16:creationId xmlns:a16="http://schemas.microsoft.com/office/drawing/2014/main" id="{554A63EA-7896-2DED-D661-BA5C81B77241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/>
          <a:stretch/>
        </p:blipFill>
        <p:spPr>
          <a:xfrm>
            <a:off x="6888364" y="1523958"/>
            <a:ext cx="2368061" cy="1503805"/>
          </a:xfrm>
        </p:spPr>
      </p:pic>
      <p:pic>
        <p:nvPicPr>
          <p:cNvPr id="46" name="Picture Placeholder 45">
            <a:extLst>
              <a:ext uri="{FF2B5EF4-FFF2-40B4-BE49-F238E27FC236}">
                <a16:creationId xmlns:a16="http://schemas.microsoft.com/office/drawing/2014/main" id="{51777469-AD50-4BAD-6B31-B56D669485CE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6"/>
          <a:srcRect/>
          <a:stretch/>
        </p:blipFill>
        <p:spPr>
          <a:xfrm>
            <a:off x="9126416" y="1042125"/>
            <a:ext cx="2368061" cy="1332034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EC6B0-3600-28A0-E10B-B1F4C99B1E33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i="1" dirty="0"/>
              <a:t>Metaverse</a:t>
            </a:r>
            <a:endParaRPr lang="en-US" dirty="0"/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CE1D66-0BD3-4C0B-94B1-6F93CB0D96F4}"/>
              </a:ext>
            </a:extLst>
          </p:cNvPr>
          <p:cNvSpPr txBox="1"/>
          <p:nvPr/>
        </p:nvSpPr>
        <p:spPr>
          <a:xfrm>
            <a:off x="978877" y="4151664"/>
            <a:ext cx="10515600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fa-IR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فروشگاه‌های مجازی: در متاورس، کاربران می‌توانند فروشگاه‌های مجازی راه‌اندازی کنند که مشتریان می‌توانند محصولات را به صورت سه‌بعدی مشاهده و خرید کنند.</a:t>
            </a:r>
            <a:endParaRPr lang="en-U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  <a:p>
            <a:pPr algn="r"/>
            <a:r>
              <a:rPr lang="fa-IR" sz="2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 جلسات کاری مجازی: متاورس می‌تواند جلسات کاری و کنفرانس‌های مجازی را امکان‌پذیر کند که به شرکت‌ها اجازه می‌دهد تا بدون نیاز به سفر، ارتباطات کاری خود را حفظ کنند.</a:t>
            </a:r>
            <a:endParaRPr lang="en-US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142</TotalTime>
  <Words>2031</Words>
  <Application>Microsoft Office PowerPoint</Application>
  <PresentationFormat>Widescreen</PresentationFormat>
  <Paragraphs>202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Custom</vt:lpstr>
      <vt:lpstr>Metaverse </vt:lpstr>
      <vt:lpstr>مقدمه</vt:lpstr>
      <vt:lpstr>تعریف متاورس</vt:lpstr>
      <vt:lpstr>تاریخچه و پیشینه</vt:lpstr>
      <vt:lpstr>تکنولوژی‌های کلیدی</vt:lpstr>
      <vt:lpstr>سرگرمی: متاورس می‌تواند به عنوان یک پلتفرم سرگرمی بزرگ عمل کند. از فیلم‌ها و کنسرت‌های مجازی گرفته تا بازی‌های تعاملی، متاورس تجربه‌های سرگرمی بی‌نظیری ارائه می‌دهد.  شبکه‌های اجتماعی: در متاورس، کاربران می‌توانند با دوستان و خانواده خود به صورت مجازی ملاقات کنند، چت کنند و تجربیات مشترکی داشته باشند.  آموزش: متاورس می‌تواند محیط‌های آموزشی تعاملی ایجاد کند که دانش‌آموزان و دانشجویان می‌توانند به صورت واقعی‌تر و جذاب‌تر یاد بگیرند.   تجارت: متاورس فرصت‌های جدیدی برای تجارت ایجاد می‌کند. کاربران می‌توانند فروشگاه‌های مجازی راه‌اندازی کنند، محصولات خود را به نمایش بگذارند و به مشتریان سراسر جهان دسترسی پیدا کنند.</vt:lpstr>
      <vt:lpstr>متاورس در صنعت بازی</vt:lpstr>
      <vt:lpstr>کلاس‌های مجازی: متاورس می‌تواند کلاس‌های مجازی ایجاد کند که دانش‌آموزان و دانشجویان می‌توانند به صورت تعاملی و جذاب در آنها شرکت کنند. این کلاس‌ها می‌توانند شامل شبیه‌سازی‌های تعاملی و محیط‌های یادگیری مجازی باشند.</vt:lpstr>
      <vt:lpstr>متاورس در تجارت</vt:lpstr>
      <vt:lpstr>چالش‌ها و معضلات</vt:lpstr>
      <vt:lpstr>آینده متاورس</vt:lpstr>
      <vt:lpstr>ارتباط متاورس و اینترنت اشیاء    </vt:lpstr>
      <vt:lpstr>اقتصاد دیجیتال در متاورس</vt:lpstr>
      <vt:lpstr>متاورس و هویت دیجیتال</vt:lpstr>
      <vt:lpstr> تأثیرات اجتماعی متاورس</vt:lpstr>
      <vt:lpstr>متاورس و سلامت</vt:lpstr>
      <vt:lpstr>کاهش اثرات زیست‌محیطی: متاورس می‌تواند به کاهش اثرات زیست‌محیطی از طریق کاهش نیاز به سفرهای فیزیکی کمک کند. این به نوبه خود می‌تواند مصرف سوخت‌های فسیلی و انتشار گازهای گلخانه‌ای را کاهش دهد.   زیرساخت‌های انرژی: با این حال، نیاز به زیرساخت‌های انرژی برای پشتیبانی از متاورس باید مد نظر قرار گیرد. سرورها و تجهیزات مورد نیاز برای پشتیبانی از متاورس نیاز به انرژی زیادی دارند.</vt:lpstr>
      <vt:lpstr>متاورس و هنر دیجیتال</vt:lpstr>
      <vt:lpstr>متاورس و حقوق مالکیت فکری</vt:lpstr>
      <vt:lpstr>متاورس و دموکراسی دیجیتال</vt:lpstr>
      <vt:lpstr>متاورس و تغییرات فرهنگی</vt:lpstr>
      <vt:lpstr>آینده کاری در متاورس</vt:lpstr>
      <vt:lpstr>متاورس و آموزش و پرورش</vt:lpstr>
      <vt:lpstr>برندها و تبلیغات در متاورس</vt:lpstr>
      <vt:lpstr>امنیت و حریم خصوصی در متاورس</vt:lpstr>
      <vt:lpstr>اصول بازی‌سازی: استفاده از اصول بازی‌سازی در طراحی تجربه‌های متاورس می‌تواند تجربه کاربران را جذاب‌تر کند.   تجربه‌های انگیزشی: بازی‌سازی می‌تواند به ایجاد تجربه‌های انگیزشی برای کاربران کمک کند و آنها را به مشارکت بیشتر در محیط‌های مجازی تشویق کند.</vt:lpstr>
      <vt:lpstr>کاربردهای پزشکی متاورس</vt:lpstr>
      <vt:lpstr>جمع‌بندی و نگاه به آینده</vt:lpstr>
      <vt:lpstr>نتیجه‌گیری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Metaverse </dc:title>
  <dc:creator>Paytakht</dc:creator>
  <cp:lastModifiedBy> </cp:lastModifiedBy>
  <cp:revision>2</cp:revision>
  <dcterms:created xsi:type="dcterms:W3CDTF">2024-05-22T07:45:17Z</dcterms:created>
  <dcterms:modified xsi:type="dcterms:W3CDTF">2024-05-22T10:13:30Z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