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59" r:id="rId3"/>
    <p:sldId id="257" r:id="rId4"/>
    <p:sldId id="258"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6" autoAdjust="0"/>
    <p:restoredTop sz="94718" autoAdjust="0"/>
  </p:normalViewPr>
  <p:slideViewPr>
    <p:cSldViewPr>
      <p:cViewPr varScale="1">
        <p:scale>
          <a:sx n="69" d="100"/>
          <a:sy n="69" d="100"/>
        </p:scale>
        <p:origin x="-141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BF14D9-07F5-46C4-8362-43DD33DD2A92}" type="datetimeFigureOut">
              <a:rPr lang="en-US" smtClean="0"/>
              <a:t>3/22/2024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030634-13FC-465A-B889-AA463D96834B}" type="slidenum">
              <a:rPr lang="en-US" smtClean="0"/>
              <a:t>‹#›</a:t>
            </a:fld>
            <a:endParaRPr lang="en-US"/>
          </a:p>
        </p:txBody>
      </p:sp>
    </p:spTree>
    <p:extLst>
      <p:ext uri="{BB962C8B-B14F-4D97-AF65-F5344CB8AC3E}">
        <p14:creationId xmlns:p14="http://schemas.microsoft.com/office/powerpoint/2010/main" val="638659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030634-13FC-465A-B889-AA463D96834B}" type="slidenum">
              <a:rPr lang="en-US" smtClean="0"/>
              <a:t>3</a:t>
            </a:fld>
            <a:endParaRPr lang="en-US"/>
          </a:p>
        </p:txBody>
      </p:sp>
    </p:spTree>
    <p:extLst>
      <p:ext uri="{BB962C8B-B14F-4D97-AF65-F5344CB8AC3E}">
        <p14:creationId xmlns:p14="http://schemas.microsoft.com/office/powerpoint/2010/main" val="315150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774154-2F27-4D39-8E53-4EE362407CDE}"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FCA4B-A9E1-4164-B8A2-69A83B759403}" type="slidenum">
              <a:rPr lang="en-US" smtClean="0"/>
              <a:t>‹#›</a:t>
            </a:fld>
            <a:endParaRPr lang="en-US"/>
          </a:p>
        </p:txBody>
      </p:sp>
    </p:spTree>
    <p:extLst>
      <p:ext uri="{BB962C8B-B14F-4D97-AF65-F5344CB8AC3E}">
        <p14:creationId xmlns:p14="http://schemas.microsoft.com/office/powerpoint/2010/main" val="302696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74154-2F27-4D39-8E53-4EE362407CDE}"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FCA4B-A9E1-4164-B8A2-69A83B759403}" type="slidenum">
              <a:rPr lang="en-US" smtClean="0"/>
              <a:t>‹#›</a:t>
            </a:fld>
            <a:endParaRPr lang="en-US"/>
          </a:p>
        </p:txBody>
      </p:sp>
    </p:spTree>
    <p:extLst>
      <p:ext uri="{BB962C8B-B14F-4D97-AF65-F5344CB8AC3E}">
        <p14:creationId xmlns:p14="http://schemas.microsoft.com/office/powerpoint/2010/main" val="338004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74154-2F27-4D39-8E53-4EE362407CDE}"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FCA4B-A9E1-4164-B8A2-69A83B759403}" type="slidenum">
              <a:rPr lang="en-US" smtClean="0"/>
              <a:t>‹#›</a:t>
            </a:fld>
            <a:endParaRPr lang="en-US"/>
          </a:p>
        </p:txBody>
      </p:sp>
    </p:spTree>
    <p:extLst>
      <p:ext uri="{BB962C8B-B14F-4D97-AF65-F5344CB8AC3E}">
        <p14:creationId xmlns:p14="http://schemas.microsoft.com/office/powerpoint/2010/main" val="237908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74154-2F27-4D39-8E53-4EE362407CDE}"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FCA4B-A9E1-4164-B8A2-69A83B759403}" type="slidenum">
              <a:rPr lang="en-US" smtClean="0"/>
              <a:t>‹#›</a:t>
            </a:fld>
            <a:endParaRPr lang="en-US"/>
          </a:p>
        </p:txBody>
      </p:sp>
    </p:spTree>
    <p:extLst>
      <p:ext uri="{BB962C8B-B14F-4D97-AF65-F5344CB8AC3E}">
        <p14:creationId xmlns:p14="http://schemas.microsoft.com/office/powerpoint/2010/main" val="1591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4154-2F27-4D39-8E53-4EE362407CDE}"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FCA4B-A9E1-4164-B8A2-69A83B759403}" type="slidenum">
              <a:rPr lang="en-US" smtClean="0"/>
              <a:t>‹#›</a:t>
            </a:fld>
            <a:endParaRPr lang="en-US"/>
          </a:p>
        </p:txBody>
      </p:sp>
    </p:spTree>
    <p:extLst>
      <p:ext uri="{BB962C8B-B14F-4D97-AF65-F5344CB8AC3E}">
        <p14:creationId xmlns:p14="http://schemas.microsoft.com/office/powerpoint/2010/main" val="340682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774154-2F27-4D39-8E53-4EE362407CDE}"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FCA4B-A9E1-4164-B8A2-69A83B759403}" type="slidenum">
              <a:rPr lang="en-US" smtClean="0"/>
              <a:t>‹#›</a:t>
            </a:fld>
            <a:endParaRPr lang="en-US"/>
          </a:p>
        </p:txBody>
      </p:sp>
    </p:spTree>
    <p:extLst>
      <p:ext uri="{BB962C8B-B14F-4D97-AF65-F5344CB8AC3E}">
        <p14:creationId xmlns:p14="http://schemas.microsoft.com/office/powerpoint/2010/main" val="203844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774154-2F27-4D39-8E53-4EE362407CDE}" type="datetimeFigureOut">
              <a:rPr lang="en-US" smtClean="0"/>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FCA4B-A9E1-4164-B8A2-69A83B759403}" type="slidenum">
              <a:rPr lang="en-US" smtClean="0"/>
              <a:t>‹#›</a:t>
            </a:fld>
            <a:endParaRPr lang="en-US"/>
          </a:p>
        </p:txBody>
      </p:sp>
    </p:spTree>
    <p:extLst>
      <p:ext uri="{BB962C8B-B14F-4D97-AF65-F5344CB8AC3E}">
        <p14:creationId xmlns:p14="http://schemas.microsoft.com/office/powerpoint/2010/main" val="82363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774154-2F27-4D39-8E53-4EE362407CDE}" type="datetimeFigureOut">
              <a:rPr lang="en-US" smtClean="0"/>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FCA4B-A9E1-4164-B8A2-69A83B759403}" type="slidenum">
              <a:rPr lang="en-US" smtClean="0"/>
              <a:t>‹#›</a:t>
            </a:fld>
            <a:endParaRPr lang="en-US"/>
          </a:p>
        </p:txBody>
      </p:sp>
    </p:spTree>
    <p:extLst>
      <p:ext uri="{BB962C8B-B14F-4D97-AF65-F5344CB8AC3E}">
        <p14:creationId xmlns:p14="http://schemas.microsoft.com/office/powerpoint/2010/main" val="348619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4154-2F27-4D39-8E53-4EE362407CDE}" type="datetimeFigureOut">
              <a:rPr lang="en-US" smtClean="0"/>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FCA4B-A9E1-4164-B8A2-69A83B759403}" type="slidenum">
              <a:rPr lang="en-US" smtClean="0"/>
              <a:t>‹#›</a:t>
            </a:fld>
            <a:endParaRPr lang="en-US"/>
          </a:p>
        </p:txBody>
      </p:sp>
    </p:spTree>
    <p:extLst>
      <p:ext uri="{BB962C8B-B14F-4D97-AF65-F5344CB8AC3E}">
        <p14:creationId xmlns:p14="http://schemas.microsoft.com/office/powerpoint/2010/main" val="110927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74154-2F27-4D39-8E53-4EE362407CDE}"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FCA4B-A9E1-4164-B8A2-69A83B759403}" type="slidenum">
              <a:rPr lang="en-US" smtClean="0"/>
              <a:t>‹#›</a:t>
            </a:fld>
            <a:endParaRPr lang="en-US"/>
          </a:p>
        </p:txBody>
      </p:sp>
    </p:spTree>
    <p:extLst>
      <p:ext uri="{BB962C8B-B14F-4D97-AF65-F5344CB8AC3E}">
        <p14:creationId xmlns:p14="http://schemas.microsoft.com/office/powerpoint/2010/main" val="190234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74154-2F27-4D39-8E53-4EE362407CDE}"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FCA4B-A9E1-4164-B8A2-69A83B759403}" type="slidenum">
              <a:rPr lang="en-US" smtClean="0"/>
              <a:t>‹#›</a:t>
            </a:fld>
            <a:endParaRPr lang="en-US"/>
          </a:p>
        </p:txBody>
      </p:sp>
    </p:spTree>
    <p:extLst>
      <p:ext uri="{BB962C8B-B14F-4D97-AF65-F5344CB8AC3E}">
        <p14:creationId xmlns:p14="http://schemas.microsoft.com/office/powerpoint/2010/main" val="111818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74154-2F27-4D39-8E53-4EE362407CDE}" type="datetimeFigureOut">
              <a:rPr lang="en-US" smtClean="0"/>
              <a:t>3/22/2024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FCA4B-A9E1-4164-B8A2-69A83B759403}" type="slidenum">
              <a:rPr lang="en-US" smtClean="0"/>
              <a:t>‹#›</a:t>
            </a:fld>
            <a:endParaRPr lang="en-US"/>
          </a:p>
        </p:txBody>
      </p:sp>
    </p:spTree>
    <p:extLst>
      <p:ext uri="{BB962C8B-B14F-4D97-AF65-F5344CB8AC3E}">
        <p14:creationId xmlns:p14="http://schemas.microsoft.com/office/powerpoint/2010/main" val="21869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435280" cy="6192688"/>
          </a:xfrm>
        </p:spPr>
        <p:txBody>
          <a:bodyPr/>
          <a:lstStyle/>
          <a:p>
            <a:pPr marL="0" indent="0" algn="ctr">
              <a:buNone/>
            </a:pPr>
            <a:endParaRPr lang="en-GB" b="1" u="sng" dirty="0" smtClean="0"/>
          </a:p>
          <a:p>
            <a:pPr marL="0" indent="0" algn="ctr">
              <a:buNone/>
            </a:pPr>
            <a:r>
              <a:rPr lang="en-GB" b="1" u="sng" dirty="0" smtClean="0"/>
              <a:t>GROUP WORK</a:t>
            </a:r>
          </a:p>
          <a:p>
            <a:pPr marL="0" indent="0" algn="ctr">
              <a:buNone/>
            </a:pPr>
            <a:endParaRPr lang="en-GB" b="1" u="sng" dirty="0" smtClean="0"/>
          </a:p>
          <a:p>
            <a:pPr marL="0" indent="0">
              <a:buNone/>
            </a:pPr>
            <a:r>
              <a:rPr lang="en-GB" b="1" dirty="0" smtClean="0"/>
              <a:t>LUFENE MARK TRAVIS</a:t>
            </a:r>
          </a:p>
          <a:p>
            <a:pPr marL="0" indent="0">
              <a:buNone/>
            </a:pPr>
            <a:r>
              <a:rPr lang="en-GB" b="1" dirty="0" smtClean="0"/>
              <a:t>ARAPTA HILDA</a:t>
            </a:r>
          </a:p>
          <a:p>
            <a:pPr marL="0" indent="0">
              <a:buNone/>
            </a:pPr>
            <a:r>
              <a:rPr lang="en-GB" b="1" dirty="0" smtClean="0"/>
              <a:t>PUOCH MABOR MAKUEI</a:t>
            </a:r>
          </a:p>
          <a:p>
            <a:pPr marL="0" indent="0">
              <a:buNone/>
            </a:pPr>
            <a:r>
              <a:rPr lang="en-GB" b="1" dirty="0" smtClean="0"/>
              <a:t>NANKYA ZAHARA</a:t>
            </a:r>
          </a:p>
          <a:p>
            <a:pPr marL="0" indent="0">
              <a:buNone/>
            </a:pPr>
            <a:r>
              <a:rPr lang="en-GB" b="1" smtClean="0"/>
              <a:t>SSENDI </a:t>
            </a:r>
            <a:r>
              <a:rPr lang="en-GB" b="1" dirty="0" smtClean="0"/>
              <a:t>MALON</a:t>
            </a:r>
          </a:p>
          <a:p>
            <a:pPr marL="0" indent="0">
              <a:buNone/>
            </a:pPr>
            <a:endParaRPr lang="en-GB" b="1" dirty="0" smtClean="0"/>
          </a:p>
          <a:p>
            <a:pPr marL="0" indent="0">
              <a:buNone/>
            </a:pPr>
            <a:endParaRPr lang="en-US" b="1" dirty="0"/>
          </a:p>
        </p:txBody>
      </p:sp>
    </p:spTree>
    <p:extLst>
      <p:ext uri="{BB962C8B-B14F-4D97-AF65-F5344CB8AC3E}">
        <p14:creationId xmlns:p14="http://schemas.microsoft.com/office/powerpoint/2010/main" val="58771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READING</a:t>
            </a:r>
            <a:endParaRPr lang="en-US" dirty="0"/>
          </a:p>
        </p:txBody>
      </p:sp>
      <p:sp>
        <p:nvSpPr>
          <p:cNvPr id="3" name="Content Placeholder 2"/>
          <p:cNvSpPr>
            <a:spLocks noGrp="1"/>
          </p:cNvSpPr>
          <p:nvPr>
            <p:ph idx="1"/>
          </p:nvPr>
        </p:nvSpPr>
        <p:spPr/>
        <p:txBody>
          <a:bodyPr/>
          <a:lstStyle/>
          <a:p>
            <a:pPr marL="0" indent="0" fontAlgn="base">
              <a:buNone/>
            </a:pPr>
            <a:r>
              <a:rPr lang="en-GB" dirty="0"/>
              <a:t>Graphs are data structures used to represent "connections" between pairs of elements.</a:t>
            </a:r>
          </a:p>
          <a:p>
            <a:pPr marL="0" indent="0" fontAlgn="base">
              <a:buNone/>
            </a:pPr>
            <a:r>
              <a:rPr lang="en-GB" dirty="0"/>
              <a:t>These elements are called </a:t>
            </a:r>
            <a:r>
              <a:rPr lang="en-GB" b="1" dirty="0"/>
              <a:t>nodes</a:t>
            </a:r>
            <a:r>
              <a:rPr lang="en-GB" dirty="0"/>
              <a:t>. They represent real-life objects, persons, or entities.</a:t>
            </a:r>
          </a:p>
          <a:p>
            <a:pPr marL="0" indent="0" fontAlgn="base">
              <a:buNone/>
            </a:pPr>
            <a:r>
              <a:rPr lang="en-GB" dirty="0"/>
              <a:t>The connections between nodes are called </a:t>
            </a:r>
            <a:r>
              <a:rPr lang="en-GB" b="1" dirty="0"/>
              <a:t>edges</a:t>
            </a:r>
            <a:r>
              <a:rPr lang="en-GB" dirty="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4293096"/>
            <a:ext cx="6264696" cy="2473928"/>
          </a:xfrm>
          <a:prstGeom prst="rect">
            <a:avLst/>
          </a:prstGeom>
        </p:spPr>
      </p:pic>
    </p:spTree>
    <p:extLst>
      <p:ext uri="{BB962C8B-B14F-4D97-AF65-F5344CB8AC3E}">
        <p14:creationId xmlns:p14="http://schemas.microsoft.com/office/powerpoint/2010/main" val="156674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u="sng" dirty="0" err="1" smtClean="0"/>
              <a:t>Dijkstra’s</a:t>
            </a:r>
            <a:r>
              <a:rPr lang="en-GB" b="1" u="sng" dirty="0" smtClean="0"/>
              <a:t>  </a:t>
            </a:r>
            <a:r>
              <a:rPr lang="en-GB" b="1" u="sng" dirty="0" err="1" smtClean="0"/>
              <a:t>Alogrithmn</a:t>
            </a:r>
            <a:endParaRPr lang="en-US" b="1" u="sng" dirty="0"/>
          </a:p>
        </p:txBody>
      </p:sp>
      <p:sp>
        <p:nvSpPr>
          <p:cNvPr id="3" name="Content Placeholder 2"/>
          <p:cNvSpPr>
            <a:spLocks noGrp="1"/>
          </p:cNvSpPr>
          <p:nvPr>
            <p:ph idx="1"/>
          </p:nvPr>
        </p:nvSpPr>
        <p:spPr/>
        <p:txBody>
          <a:bodyPr>
            <a:normAutofit lnSpcReduction="10000"/>
          </a:bodyPr>
          <a:lstStyle/>
          <a:p>
            <a:pPr marL="0" indent="0">
              <a:buNone/>
            </a:pPr>
            <a:r>
              <a:rPr lang="en-GB" dirty="0" err="1" smtClean="0"/>
              <a:t>Dijkstra's</a:t>
            </a:r>
            <a:r>
              <a:rPr lang="en-GB" dirty="0" smtClean="0"/>
              <a:t> Algorithm is a graph search algorithm that efficiently finds the shortest path from a single source node to all other nodes in a weighted graph. It is widely used in various applications such as GPS navigation systems, network routing protocols, and airline flight planning. It guarantees the shortest path and provides optimal results for graphs with non-negative edge weights. However, it doesn't work with graphs containing negative edge weights.</a:t>
            </a:r>
          </a:p>
        </p:txBody>
      </p:sp>
    </p:spTree>
    <p:extLst>
      <p:ext uri="{BB962C8B-B14F-4D97-AF65-F5344CB8AC3E}">
        <p14:creationId xmlns:p14="http://schemas.microsoft.com/office/powerpoint/2010/main" val="3766716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Finding the shortest Path using </a:t>
            </a:r>
            <a:r>
              <a:rPr lang="en-GB" dirty="0" err="1" smtClean="0"/>
              <a:t>Dijkstra’s</a:t>
            </a:r>
            <a:r>
              <a:rPr lang="en-GB" dirty="0" smtClean="0"/>
              <a:t>  </a:t>
            </a:r>
            <a:r>
              <a:rPr lang="en-GB" dirty="0" err="1" smtClean="0"/>
              <a:t>Alogrithmn</a:t>
            </a:r>
            <a:endParaRPr lang="en-US" dirty="0"/>
          </a:p>
        </p:txBody>
      </p:sp>
      <p:sp>
        <p:nvSpPr>
          <p:cNvPr id="5" name="Content Placeholder 4"/>
          <p:cNvSpPr>
            <a:spLocks noGrp="1"/>
          </p:cNvSpPr>
          <p:nvPr>
            <p:ph idx="1"/>
          </p:nvPr>
        </p:nvSpPr>
        <p:spPr>
          <a:xfrm>
            <a:off x="457200" y="1600200"/>
            <a:ext cx="8507288" cy="5141168"/>
          </a:xfrm>
        </p:spPr>
        <p:txBody>
          <a:bodyPr>
            <a:normAutofit/>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1524000"/>
            <a:ext cx="9048750" cy="4785320"/>
          </a:xfrm>
          <a:prstGeom prst="rect">
            <a:avLst/>
          </a:prstGeom>
        </p:spPr>
      </p:pic>
    </p:spTree>
    <p:extLst>
      <p:ext uri="{BB962C8B-B14F-4D97-AF65-F5344CB8AC3E}">
        <p14:creationId xmlns:p14="http://schemas.microsoft.com/office/powerpoint/2010/main" val="252272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works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GB" b="1" dirty="0" smtClean="0"/>
              <a:t>Initialization:</a:t>
            </a:r>
          </a:p>
          <a:p>
            <a:pPr marL="0" indent="0">
              <a:buNone/>
            </a:pPr>
            <a:r>
              <a:rPr lang="en-GB" dirty="0" smtClean="0"/>
              <a:t>Start by setting the distance from the source node to itself as 0.</a:t>
            </a:r>
          </a:p>
          <a:p>
            <a:pPr marL="0" indent="0">
              <a:buNone/>
            </a:pPr>
            <a:r>
              <a:rPr lang="en-GB" dirty="0" smtClean="0"/>
              <a:t>Initialize the distances from the source node to all other nodes as infinity.</a:t>
            </a:r>
          </a:p>
          <a:p>
            <a:pPr marL="0" indent="0">
              <a:buNone/>
            </a:pPr>
            <a:r>
              <a:rPr lang="en-GB" b="1" dirty="0" smtClean="0"/>
              <a:t>Selection of Nodes:</a:t>
            </a:r>
          </a:p>
          <a:p>
            <a:pPr marL="0" indent="0">
              <a:buNone/>
            </a:pPr>
            <a:r>
              <a:rPr lang="en-GB" dirty="0" smtClean="0"/>
              <a:t>Select the node with the smallest distance that hasn't been visited yet. This node becomes the current node.</a:t>
            </a:r>
          </a:p>
          <a:p>
            <a:pPr marL="0" indent="0">
              <a:buNone/>
            </a:pPr>
            <a:r>
              <a:rPr lang="en-GB" b="1" dirty="0" smtClean="0"/>
              <a:t>Update Distances:</a:t>
            </a:r>
          </a:p>
          <a:p>
            <a:pPr marL="0" indent="0">
              <a:buNone/>
            </a:pPr>
            <a:r>
              <a:rPr lang="en-GB" dirty="0" smtClean="0"/>
              <a:t>Update the distances to all adjacent nodes of the current node if the total distance through the current node is shorter than the existing distance.</a:t>
            </a:r>
          </a:p>
          <a:p>
            <a:pPr marL="0" indent="0">
              <a:buNone/>
            </a:pPr>
            <a:r>
              <a:rPr lang="en-GB" dirty="0" smtClean="0"/>
              <a:t>Keep track of the shortest distance and the path leading to each node.</a:t>
            </a:r>
          </a:p>
          <a:p>
            <a:pPr marL="0" indent="0">
              <a:buNone/>
            </a:pPr>
            <a:r>
              <a:rPr lang="en-GB" b="1" dirty="0" smtClean="0"/>
              <a:t>Mark as Visited:</a:t>
            </a:r>
          </a:p>
          <a:p>
            <a:pPr marL="0" indent="0">
              <a:buNone/>
            </a:pPr>
            <a:r>
              <a:rPr lang="en-GB" dirty="0" smtClean="0"/>
              <a:t>Once all adjacent nodes are updated, mark the current node as visited.</a:t>
            </a:r>
          </a:p>
          <a:p>
            <a:pPr marL="0" indent="0">
              <a:buNone/>
            </a:pPr>
            <a:r>
              <a:rPr lang="en-GB" b="1" dirty="0" smtClean="0"/>
              <a:t>Repeat Until Completion:</a:t>
            </a:r>
          </a:p>
          <a:p>
            <a:pPr marL="0" indent="0">
              <a:buNone/>
            </a:pPr>
            <a:r>
              <a:rPr lang="en-GB" dirty="0" smtClean="0"/>
              <a:t>Repeat steps 2-4 until all nodes are visited or until the destination node is reached.</a:t>
            </a:r>
            <a:endParaRPr lang="en-US" dirty="0"/>
          </a:p>
        </p:txBody>
      </p:sp>
    </p:spTree>
    <p:extLst>
      <p:ext uri="{BB962C8B-B14F-4D97-AF65-F5344CB8AC3E}">
        <p14:creationId xmlns:p14="http://schemas.microsoft.com/office/powerpoint/2010/main" val="731428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a:t>
            </a:r>
            <a:r>
              <a:rPr lang="en-GB" b="1" u="sng" dirty="0"/>
              <a:t>Minimum Spanning Tree Problem</a:t>
            </a:r>
            <a:endParaRPr lang="en-US" b="1" u="sng" dirty="0"/>
          </a:p>
        </p:txBody>
      </p:sp>
      <p:sp>
        <p:nvSpPr>
          <p:cNvPr id="3" name="Content Placeholder 2"/>
          <p:cNvSpPr>
            <a:spLocks noGrp="1"/>
          </p:cNvSpPr>
          <p:nvPr>
            <p:ph idx="1"/>
          </p:nvPr>
        </p:nvSpPr>
        <p:spPr/>
        <p:txBody>
          <a:bodyPr>
            <a:normAutofit lnSpcReduction="10000"/>
          </a:bodyPr>
          <a:lstStyle/>
          <a:p>
            <a:pPr marL="0" indent="0">
              <a:buNone/>
            </a:pPr>
            <a:r>
              <a:rPr lang="en-GB" dirty="0"/>
              <a:t>A Minimum Spanning Tree (MST) is a fundamental concept in graph theory. It refers to the smallest tree that connects all the vertices of a graph without any cycles.</a:t>
            </a:r>
          </a:p>
          <a:p>
            <a:r>
              <a:rPr lang="en-GB" dirty="0"/>
              <a:t>Key Characteristics:</a:t>
            </a:r>
          </a:p>
          <a:p>
            <a:pPr lvl="1"/>
            <a:r>
              <a:rPr lang="en-GB" dirty="0"/>
              <a:t>Connectivity: The MST ensures that all vertices of the graph are connected.</a:t>
            </a:r>
          </a:p>
          <a:p>
            <a:pPr lvl="1"/>
            <a:r>
              <a:rPr lang="en-GB" dirty="0"/>
              <a:t>Minimal Spanning Cost: The total weight of edges in the MST is minimized, making it the most cost-effective way to connect all vertices.</a:t>
            </a:r>
          </a:p>
          <a:p>
            <a:pPr marL="0" indent="0">
              <a:buNone/>
            </a:pPr>
            <a:endParaRPr lang="en-US" dirty="0"/>
          </a:p>
        </p:txBody>
      </p:sp>
    </p:spTree>
    <p:extLst>
      <p:ext uri="{BB962C8B-B14F-4D97-AF65-F5344CB8AC3E}">
        <p14:creationId xmlns:p14="http://schemas.microsoft.com/office/powerpoint/2010/main" val="5309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works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a:p>
          <a:p>
            <a:pPr marL="0" indent="0">
              <a:buNone/>
            </a:pPr>
            <a:r>
              <a:rPr lang="en-GB" dirty="0"/>
              <a:t>The problem starts with a connected, undirected graph. Each edge of the graph has an associated weight or cost, which may represent distances, time, or any other metric depending on the context of the problem.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1700808"/>
            <a:ext cx="3529822" cy="2188798"/>
          </a:xfrm>
          <a:prstGeom prst="rect">
            <a:avLst/>
          </a:prstGeom>
        </p:spPr>
      </p:pic>
    </p:spTree>
    <p:extLst>
      <p:ext uri="{BB962C8B-B14F-4D97-AF65-F5344CB8AC3E}">
        <p14:creationId xmlns:p14="http://schemas.microsoft.com/office/powerpoint/2010/main" val="303967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147248" cy="6120680"/>
          </a:xfrm>
        </p:spPr>
        <p:txBody>
          <a:bodyPr>
            <a:normAutofit fontScale="77500" lnSpcReduction="20000"/>
          </a:bodyPr>
          <a:lstStyle/>
          <a:p>
            <a:r>
              <a:rPr lang="en-GB" b="1" dirty="0"/>
              <a:t>Selecting Vertices:</a:t>
            </a:r>
            <a:endParaRPr lang="en-GB" dirty="0"/>
          </a:p>
          <a:p>
            <a:pPr marL="457200" lvl="1" indent="0">
              <a:buNone/>
            </a:pPr>
            <a:r>
              <a:rPr lang="en-GB" dirty="0"/>
              <a:t>The algorithm begins by selecting a starting vertex arbitrarily or based on some predefined rule. This vertex becomes the root of the MST.</a:t>
            </a:r>
          </a:p>
          <a:p>
            <a:r>
              <a:rPr lang="en-GB" b="1" dirty="0"/>
              <a:t>Exploring Edges:</a:t>
            </a:r>
            <a:endParaRPr lang="en-GB" dirty="0"/>
          </a:p>
          <a:p>
            <a:pPr marL="457200" lvl="1" indent="0">
              <a:buNone/>
            </a:pPr>
            <a:r>
              <a:rPr lang="en-GB" dirty="0"/>
              <a:t>The algorithm explores the edges connected to the selected vertex. It identifies the edge with the lowest weight that connects to a vertex not yet included in the MST.</a:t>
            </a:r>
          </a:p>
          <a:p>
            <a:pPr marL="457200" lvl="1" indent="0">
              <a:buNone/>
            </a:pPr>
            <a:r>
              <a:rPr lang="en-GB" dirty="0"/>
              <a:t>This process continues until all vertices are included in the MST, forming a connected tree without any cycles.</a:t>
            </a:r>
          </a:p>
          <a:p>
            <a:r>
              <a:rPr lang="en-GB" b="1" dirty="0"/>
              <a:t>Building the MST:</a:t>
            </a:r>
            <a:endParaRPr lang="en-GB" dirty="0"/>
          </a:p>
          <a:p>
            <a:pPr marL="457200" lvl="1" indent="0">
              <a:buNone/>
            </a:pPr>
            <a:r>
              <a:rPr lang="en-GB" dirty="0"/>
              <a:t>As the algorithm progresses, it gradually builds the MST by adding edges with the lowest weights. These edges are selected in a way that ensures connectivity and minimizes the total weight of the tree.</a:t>
            </a:r>
          </a:p>
          <a:p>
            <a:r>
              <a:rPr lang="en-GB" b="1" dirty="0"/>
              <a:t>Avoiding Cycles:</a:t>
            </a:r>
            <a:endParaRPr lang="en-GB" dirty="0"/>
          </a:p>
          <a:p>
            <a:pPr marL="457200" lvl="1" indent="0">
              <a:buNone/>
            </a:pPr>
            <a:r>
              <a:rPr lang="en-GB" dirty="0"/>
              <a:t>During the construction of the MST, it's crucial to avoid creating cycles. If an edge would create a cycle, it's skipped, and the algorithm proceeds to the next edge with the lowest weight.</a:t>
            </a:r>
          </a:p>
          <a:p>
            <a:pPr marL="0" indent="0">
              <a:buNone/>
            </a:pPr>
            <a:endParaRPr lang="en-US" dirty="0"/>
          </a:p>
        </p:txBody>
      </p:sp>
    </p:spTree>
    <p:extLst>
      <p:ext uri="{BB962C8B-B14F-4D97-AF65-F5344CB8AC3E}">
        <p14:creationId xmlns:p14="http://schemas.microsoft.com/office/powerpoint/2010/main" val="271336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435280" cy="6336704"/>
          </a:xfrm>
        </p:spPr>
        <p:txBody>
          <a:bodyPr>
            <a:normAutofit fontScale="85000" lnSpcReduction="10000"/>
          </a:bodyPr>
          <a:lstStyle/>
          <a:p>
            <a:r>
              <a:rPr lang="en-GB" b="1" dirty="0" smtClean="0"/>
              <a:t>Termination:</a:t>
            </a:r>
            <a:endParaRPr lang="en-GB" dirty="0" smtClean="0"/>
          </a:p>
          <a:p>
            <a:pPr marL="0" indent="0">
              <a:buNone/>
            </a:pPr>
            <a:r>
              <a:rPr lang="en-GB" dirty="0" smtClean="0"/>
              <a:t>      The </a:t>
            </a:r>
            <a:r>
              <a:rPr lang="en-GB" dirty="0"/>
              <a:t>algorithm terminates when all vertices are included in the MST, and there are no remaining edges to explore.</a:t>
            </a:r>
          </a:p>
          <a:p>
            <a:pPr marL="0" indent="0">
              <a:buNone/>
            </a:pPr>
            <a:r>
              <a:rPr lang="en-GB" dirty="0" smtClean="0"/>
              <a:t>Examples of </a:t>
            </a:r>
            <a:r>
              <a:rPr lang="en-GB" dirty="0" err="1" smtClean="0"/>
              <a:t>alogrithmns</a:t>
            </a:r>
            <a:r>
              <a:rPr lang="en-GB" dirty="0" smtClean="0"/>
              <a:t> used to solve the minimum spanning tree problem.</a:t>
            </a:r>
          </a:p>
          <a:p>
            <a:r>
              <a:rPr lang="en-GB" b="1" dirty="0"/>
              <a:t>Prim's Algorithm:</a:t>
            </a:r>
            <a:r>
              <a:rPr lang="en-GB" dirty="0"/>
              <a:t> This algorithm starts with an arbitrary vertex and greedily grows the MST one vertex at a time by selecting the edge with the lowest weight that connects to a vertex not yet in the tree.</a:t>
            </a:r>
          </a:p>
          <a:p>
            <a:r>
              <a:rPr lang="en-GB" b="1" dirty="0" err="1"/>
              <a:t>Kruskal's</a:t>
            </a:r>
            <a:r>
              <a:rPr lang="en-GB" b="1" dirty="0"/>
              <a:t> Algorithm:</a:t>
            </a:r>
            <a:r>
              <a:rPr lang="en-GB" dirty="0"/>
              <a:t> This algorithm sorts all the edges of the graph by weight and incrementally adds edges to the MST, avoiding cycles. It ensures that the graph remains acyclic by only adding edges that connect two different connected components of the partially constructed MST.</a:t>
            </a:r>
          </a:p>
          <a:p>
            <a:pPr marL="0" indent="0">
              <a:buNone/>
            </a:pPr>
            <a:endParaRPr lang="en-GB" dirty="0" smtClean="0"/>
          </a:p>
          <a:p>
            <a:pPr marL="0" indent="0">
              <a:buNone/>
            </a:pPr>
            <a:endParaRPr lang="en-US" dirty="0"/>
          </a:p>
        </p:txBody>
      </p:sp>
    </p:spTree>
    <p:extLst>
      <p:ext uri="{BB962C8B-B14F-4D97-AF65-F5344CB8AC3E}">
        <p14:creationId xmlns:p14="http://schemas.microsoft.com/office/powerpoint/2010/main" val="1672004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672</Words>
  <Application>Microsoft Office PowerPoint</Application>
  <PresentationFormat>On-screen Show (4:3)</PresentationFormat>
  <Paragraphs>59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GRAPH READING</vt:lpstr>
      <vt:lpstr>Dijkstra’s  Alogrithmn</vt:lpstr>
      <vt:lpstr>Finding the shortest Path using Dijkstra’s  Alogrithmn</vt:lpstr>
      <vt:lpstr>How it works</vt:lpstr>
      <vt:lpstr> Minimum Spanning Tree Problem</vt:lpstr>
      <vt:lpstr>How it works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PUOCH MABOR MAKUEI</dc:creator>
  <cp:lastModifiedBy>PUOCH MABOR MAKUEI</cp:lastModifiedBy>
  <cp:revision>10</cp:revision>
  <dcterms:created xsi:type="dcterms:W3CDTF">2024-03-22T07:36:08Z</dcterms:created>
  <dcterms:modified xsi:type="dcterms:W3CDTF">2024-03-22T11:20:17Z</dcterms:modified>
</cp:coreProperties>
</file>