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1" r:id="rId6"/>
    <p:sldId id="266" r:id="rId7"/>
    <p:sldId id="274" r:id="rId8"/>
    <p:sldId id="275" r:id="rId9"/>
    <p:sldId id="276" r:id="rId10"/>
    <p:sldId id="277" r:id="rId11"/>
    <p:sldId id="273" r:id="rId1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F411311-EC85-4D3C-A37A-70ADE2D740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77A1D2-69E4-4BC7-9E13-AAABBCF065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6CBD7E-3564-4840-A3F0-1E2D6CA94862}" type="datetime1">
              <a:rPr lang="ru-RU" smtClean="0"/>
              <a:t>22.12.2023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72A1B1-3904-40D2-8573-A90EB3B51D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83964B0C-ADAA-48EF-8DAF-5B5FB665CE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45AECB-6015-4480-938D-9A5BD0E958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176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932A-6679-4426-9AE7-A299D9D4B753}" type="datetime1">
              <a:rPr lang="ru-RU" smtClean="0"/>
              <a:pPr/>
              <a:t>22.12.2023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FFE2E9-7827-482E-8149-B87DE7FAEC7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9527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73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59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38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416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86CE0BF-D82A-4615-B187-E8505ED27023}" type="datetime1">
              <a:rPr lang="ru-RU" noProof="0" smtClean="0"/>
              <a:t>22.12.2023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Полилиния 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Полилиния 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D22D8C-F36D-4540-8740-7A10AE8B59F3}" type="datetime1">
              <a:rPr lang="ru-RU" noProof="0" smtClean="0"/>
              <a:t>22.12.2023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9C7E5-2025-468B-9939-93C4193044AC}" type="datetime1">
              <a:rPr lang="ru-RU" noProof="0" smtClean="0"/>
              <a:t>22.12.2023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49D491-771E-40CD-87BF-9A06F9D57207}" type="datetime1">
              <a:rPr lang="ru-RU" noProof="0" smtClean="0"/>
              <a:t>22.12.2023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B88F96E-F465-40B5-B5AF-1CC1CF1C58D6}" type="datetime1">
              <a:rPr lang="ru-RU" noProof="0" smtClean="0"/>
              <a:t>22.12.2023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7" name="Полилиния 6" title="Отметки-уголки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503E9-289C-4434-A891-EDE39B242351}" type="datetime1">
              <a:rPr lang="ru-RU" noProof="0" smtClean="0"/>
              <a:t>22.12.2023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AC43A-C8C5-45D5-AF70-E1DA0BCD3397}" type="datetime1">
              <a:rPr lang="ru-RU" noProof="0" smtClean="0"/>
              <a:t>22.12.2023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1A49F7-7C20-4C24-8BE0-A78A261BE1DE}" type="datetime1">
              <a:rPr lang="ru-RU" noProof="0" smtClean="0"/>
              <a:t>22.12.2023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A5D9E5-39F3-49A4-9495-135B2F864F63}" type="datetime1">
              <a:rPr lang="ru-RU" noProof="0" smtClean="0"/>
              <a:t>22.12.2023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 title="Фоновая фигура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784F23C-4DE4-4707-ACF1-F4CE84FC1DD3}" type="datetime1">
              <a:rPr lang="ru-RU" noProof="0" smtClean="0"/>
              <a:t>22.12.2023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Прямоугольник 8" title="Разделительная линия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 title="Фоновая фигура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FFA6E3E-B6D7-4432-A866-F81BB477C92E}" type="datetime1">
              <a:rPr lang="ru-RU" noProof="0" smtClean="0"/>
              <a:t>22.12.2023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Прямоугольник 8" title="Разделительная линия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BF402BE2-E39C-4F65-B072-E6EF693F29F1}" type="datetime1">
              <a:rPr lang="ru-RU" noProof="0" smtClean="0"/>
              <a:t>22.12.2023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Прямоугольник 8" title="Боковая панель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 24" descr="человек с рюкзаком смотрит на горы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58" y="120326"/>
            <a:ext cx="12191999" cy="6859300"/>
          </a:xfrm>
          <a:prstGeom prst="rect">
            <a:avLst/>
          </a:prstGeom>
        </p:spPr>
      </p:pic>
      <p:sp>
        <p:nvSpPr>
          <p:cNvPr id="30" name="Прямоугольник 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2" name="Полилиния 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Полилиния 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671" y="1685652"/>
            <a:ext cx="10381146" cy="3216684"/>
          </a:xfrm>
        </p:spPr>
        <p:txBody>
          <a:bodyPr rtlCol="0">
            <a:noAutofit/>
          </a:bodyPr>
          <a:lstStyle/>
          <a:p>
            <a:pPr rtl="0"/>
            <a:r>
              <a:rPr lang="en-US" sz="6600" b="1" dirty="0" err="1">
                <a:solidFill>
                  <a:schemeClr val="bg2"/>
                </a:solidFill>
              </a:rPr>
              <a:t>Postgre</a:t>
            </a:r>
            <a:r>
              <a:rPr lang="en-US" sz="6600" b="1" dirty="0">
                <a:solidFill>
                  <a:schemeClr val="bg2"/>
                </a:solidFill>
              </a:rPr>
              <a:t> </a:t>
            </a:r>
            <a:r>
              <a:rPr lang="en-US" sz="6600" b="1" dirty="0" err="1">
                <a:solidFill>
                  <a:schemeClr val="bg2"/>
                </a:solidFill>
              </a:rPr>
              <a:t>sql</a:t>
            </a:r>
            <a:r>
              <a:rPr lang="en-US" sz="6600" b="1" dirty="0">
                <a:solidFill>
                  <a:schemeClr val="bg2"/>
                </a:solidFill>
              </a:rPr>
              <a:t> </a:t>
            </a:r>
            <a:br>
              <a:rPr lang="en-US" sz="6600" b="1" dirty="0">
                <a:solidFill>
                  <a:schemeClr val="bg2"/>
                </a:solidFill>
              </a:rPr>
            </a:br>
            <a:endParaRPr lang="ru-RU" sz="6600" b="1" dirty="0">
              <a:solidFill>
                <a:schemeClr val="bg2"/>
              </a:solidFill>
            </a:endParaRPr>
          </a:p>
        </p:txBody>
      </p:sp>
      <p:sp>
        <p:nvSpPr>
          <p:cNvPr id="4" name="Подзаголовок 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320766"/>
            <a:ext cx="6831673" cy="1086237"/>
          </a:xfrm>
        </p:spPr>
        <p:txBody>
          <a:bodyPr rtlCol="0">
            <a:normAutofit/>
          </a:bodyPr>
          <a:lstStyle/>
          <a:p>
            <a:pPr rtl="0"/>
            <a:r>
              <a:rPr lang="en-US" sz="2400" b="1" dirty="0">
                <a:solidFill>
                  <a:schemeClr val="bg2"/>
                </a:solidFill>
              </a:rPr>
              <a:t>Xatamov Zaxiriddin</a:t>
            </a:r>
            <a:endParaRPr lang="ru-RU" sz="2400" b="1" dirty="0">
              <a:solidFill>
                <a:schemeClr val="bg2"/>
              </a:solidFill>
            </a:endParaRPr>
          </a:p>
          <a:p>
            <a:pPr rtl="0"/>
            <a:endParaRPr lang="ru-RU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381740"/>
            <a:ext cx="6176776" cy="913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dirty="0" err="1"/>
              <a:t>Malumotlar</a:t>
            </a:r>
            <a:r>
              <a:rPr lang="en-US" dirty="0"/>
              <a:t> </a:t>
            </a:r>
            <a:r>
              <a:rPr lang="en-US" dirty="0" err="1"/>
              <a:t>bazasi</a:t>
            </a:r>
            <a:r>
              <a:rPr lang="en-US" dirty="0"/>
              <a:t> </a:t>
            </a:r>
            <a:r>
              <a:rPr lang="en-US" dirty="0" err="1"/>
              <a:t>nima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15" name="Объект 14" descr="Человек работает на ноутбуке">
            <a:extLst>
              <a:ext uri="{FF2B5EF4-FFF2-40B4-BE49-F238E27FC236}">
                <a16:creationId xmlns:a16="http://schemas.microsoft.com/office/drawing/2014/main" id="{C7F36DA5-3286-4EAB-8CE6-344245727B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" r="-1" b="-1"/>
          <a:stretch/>
        </p:blipFill>
        <p:spPr>
          <a:xfrm>
            <a:off x="-1" y="-376"/>
            <a:ext cx="4373546" cy="6857990"/>
          </a:xfrm>
          <a:prstGeom prst="rect">
            <a:avLst/>
          </a:prstGeom>
        </p:spPr>
      </p:pic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4B743F-6E72-4B46-90E4-0AEC0B64B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0824" y="1367161"/>
            <a:ext cx="5872365" cy="450023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Maʼlumotlar</a:t>
            </a:r>
            <a:r>
              <a:rPr lang="en-US" dirty="0"/>
              <a:t> </a:t>
            </a:r>
            <a:r>
              <a:rPr lang="en-US" dirty="0" err="1"/>
              <a:t>bazasi</a:t>
            </a:r>
            <a:r>
              <a:rPr lang="en-US" dirty="0"/>
              <a:t> — </a:t>
            </a:r>
            <a:r>
              <a:rPr lang="en-US" dirty="0" err="1"/>
              <a:t>markazlashtirilgan</a:t>
            </a:r>
            <a:r>
              <a:rPr lang="en-US" dirty="0"/>
              <a:t> </a:t>
            </a:r>
            <a:r>
              <a:rPr lang="en-US" dirty="0" err="1"/>
              <a:t>maʼlumotlar</a:t>
            </a:r>
            <a:r>
              <a:rPr lang="en-US" dirty="0"/>
              <a:t> </a:t>
            </a:r>
            <a:r>
              <a:rPr lang="en-US" dirty="0" err="1"/>
              <a:t>ombori</a:t>
            </a:r>
            <a:r>
              <a:rPr lang="en-US" dirty="0"/>
              <a:t>. </a:t>
            </a:r>
            <a:r>
              <a:rPr lang="en-US" dirty="0" err="1"/>
              <a:t>Maʼlumotlarni</a:t>
            </a:r>
            <a:r>
              <a:rPr lang="en-US" dirty="0"/>
              <a:t> </a:t>
            </a:r>
            <a:r>
              <a:rPr lang="en-US" dirty="0" err="1"/>
              <a:t>oʻqish</a:t>
            </a:r>
            <a:r>
              <a:rPr lang="en-US" dirty="0"/>
              <a:t>, </a:t>
            </a:r>
            <a:r>
              <a:rPr lang="en-US" dirty="0" err="1"/>
              <a:t>saqlash</a:t>
            </a:r>
            <a:r>
              <a:rPr lang="en-US" dirty="0"/>
              <a:t>,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qidirish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moʻljallangan</a:t>
            </a:r>
            <a:r>
              <a:rPr lang="en-US" dirty="0"/>
              <a:t>. </a:t>
            </a:r>
            <a:r>
              <a:rPr lang="en-US" dirty="0" err="1"/>
              <a:t>O´zining</a:t>
            </a:r>
            <a:r>
              <a:rPr lang="en-US" dirty="0"/>
              <a:t> </a:t>
            </a:r>
            <a:r>
              <a:rPr lang="en-US" dirty="0" err="1"/>
              <a:t>tezligi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ajralib</a:t>
            </a:r>
            <a:r>
              <a:rPr lang="en-US" dirty="0"/>
              <a:t> </a:t>
            </a:r>
            <a:r>
              <a:rPr lang="en-US" dirty="0" err="1"/>
              <a:t>turadi</a:t>
            </a:r>
            <a:r>
              <a:rPr lang="en-US" dirty="0"/>
              <a:t>.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mashhur</a:t>
            </a:r>
            <a:r>
              <a:rPr lang="en-US" dirty="0"/>
              <a:t> </a:t>
            </a:r>
            <a:r>
              <a:rPr lang="en-US" dirty="0" err="1"/>
              <a:t>maʼlumotlar</a:t>
            </a:r>
            <a:r>
              <a:rPr lang="en-US" dirty="0"/>
              <a:t> </a:t>
            </a:r>
            <a:r>
              <a:rPr lang="en-US" dirty="0" err="1"/>
              <a:t>bazasiga</a:t>
            </a:r>
            <a:r>
              <a:rPr lang="en-US" dirty="0"/>
              <a:t> Oracle, </a:t>
            </a:r>
            <a:r>
              <a:rPr lang="en-US" dirty="0" err="1"/>
              <a:t>MsSQl</a:t>
            </a:r>
            <a:r>
              <a:rPr lang="en-US" dirty="0"/>
              <a:t>, MySQL, PostgreSQL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boshqalar</a:t>
            </a:r>
            <a:r>
              <a:rPr lang="en-US" dirty="0"/>
              <a:t> </a:t>
            </a:r>
            <a:r>
              <a:rPr lang="en-US" dirty="0" err="1"/>
              <a:t>kiradi</a:t>
            </a:r>
            <a:r>
              <a:rPr lang="en-US" dirty="0"/>
              <a:t>.</a:t>
            </a:r>
          </a:p>
          <a:p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</a:t>
            </a:r>
            <a:r>
              <a:rPr lang="en-US" dirty="0"/>
              <a:t> </a:t>
            </a:r>
            <a:r>
              <a:rPr lang="en-US" dirty="0" err="1"/>
              <a:t>biror</a:t>
            </a:r>
            <a:r>
              <a:rPr lang="en-US" dirty="0"/>
              <a:t> </a:t>
            </a:r>
            <a:r>
              <a:rPr lang="en-US" dirty="0" err="1"/>
              <a:t>sohaga</a:t>
            </a:r>
            <a:r>
              <a:rPr lang="en-US" dirty="0"/>
              <a:t> </a:t>
            </a:r>
            <a:r>
              <a:rPr lang="en-US" dirty="0" err="1"/>
              <a:t>oid</a:t>
            </a:r>
            <a:r>
              <a:rPr lang="en-US" dirty="0"/>
              <a:t> </a:t>
            </a:r>
            <a:r>
              <a:rPr lang="en-US" dirty="0" err="1"/>
              <a:t>o'zaro</a:t>
            </a:r>
            <a:r>
              <a:rPr lang="en-US" dirty="0"/>
              <a:t> </a:t>
            </a:r>
            <a:r>
              <a:rPr lang="en-US" dirty="0" err="1"/>
              <a:t>bog'langan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yig'indisining</a:t>
            </a:r>
            <a:r>
              <a:rPr lang="en-US" dirty="0"/>
              <a:t> disk </a:t>
            </a:r>
            <a:r>
              <a:rPr lang="en-US" dirty="0" err="1"/>
              <a:t>tashuvchidagi</a:t>
            </a:r>
            <a:r>
              <a:rPr lang="en-US" dirty="0"/>
              <a:t> </a:t>
            </a:r>
            <a:r>
              <a:rPr lang="en-US" dirty="0" err="1"/>
              <a:t>tashkiliy</a:t>
            </a:r>
            <a:r>
              <a:rPr lang="en-US" dirty="0"/>
              <a:t> </a:t>
            </a:r>
            <a:r>
              <a:rPr lang="en-US" dirty="0" err="1"/>
              <a:t>jamlan</a:t>
            </a:r>
            <a:r>
              <a:rPr lang="en-US" dirty="0"/>
              <a:t>- </a:t>
            </a:r>
            <a:r>
              <a:rPr lang="en-US" dirty="0" err="1"/>
              <a:t>masidir</a:t>
            </a:r>
            <a:r>
              <a:rPr lang="en-US" dirty="0"/>
              <a:t>. </a:t>
            </a:r>
            <a:r>
              <a:rPr lang="en-US" dirty="0" err="1"/>
              <a:t>Boshqacha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 </a:t>
            </a:r>
            <a:r>
              <a:rPr lang="en-US" dirty="0" err="1"/>
              <a:t>aytganda</a:t>
            </a:r>
            <a:r>
              <a:rPr lang="en-US" dirty="0"/>
              <a:t>,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- </a:t>
            </a:r>
            <a:r>
              <a:rPr lang="en-US" dirty="0" err="1"/>
              <a:t>kompyuter</a:t>
            </a:r>
            <a:r>
              <a:rPr lang="en-US" dirty="0"/>
              <a:t> </a:t>
            </a:r>
            <a:r>
              <a:rPr lang="en-US" dirty="0" err="1"/>
              <a:t>xotirasiga</a:t>
            </a:r>
            <a:r>
              <a:rPr lang="en-US" dirty="0"/>
              <a:t> </a:t>
            </a:r>
            <a:r>
              <a:rPr lang="en-US" dirty="0" err="1"/>
              <a:t>yozilgan</a:t>
            </a:r>
            <a:r>
              <a:rPr lang="en-US" dirty="0"/>
              <a:t> </a:t>
            </a:r>
            <a:r>
              <a:rPr lang="en-US" dirty="0" err="1"/>
              <a:t>ma'lum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strukturali</a:t>
            </a:r>
            <a:r>
              <a:rPr lang="en-US" dirty="0"/>
              <a:t>, </a:t>
            </a:r>
            <a:r>
              <a:rPr lang="en-US" dirty="0" err="1"/>
              <a:t>o'zaro</a:t>
            </a:r>
            <a:r>
              <a:rPr lang="en-US" dirty="0"/>
              <a:t> </a:t>
            </a:r>
            <a:r>
              <a:rPr lang="en-US" dirty="0" err="1"/>
              <a:t>bog'langan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tartiblangan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majmui</a:t>
            </a:r>
            <a:r>
              <a:rPr lang="en-US" dirty="0"/>
              <a:t> </a:t>
            </a:r>
            <a:r>
              <a:rPr lang="en-US" dirty="0" err="1"/>
              <a:t>bo'lib</a:t>
            </a:r>
            <a:r>
              <a:rPr lang="en-US" dirty="0"/>
              <a:t>, u </a:t>
            </a:r>
            <a:r>
              <a:rPr lang="en-US" dirty="0" err="1"/>
              <a:t>biror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obyektning</a:t>
            </a:r>
            <a:r>
              <a:rPr lang="en-US" dirty="0"/>
              <a:t> </a:t>
            </a:r>
            <a:r>
              <a:rPr lang="en-US" dirty="0" err="1"/>
              <a:t>xususiyatini</a:t>
            </a:r>
            <a:r>
              <a:rPr lang="en-US" dirty="0"/>
              <a:t>, </a:t>
            </a:r>
            <a:r>
              <a:rPr lang="en-US" dirty="0" err="1"/>
              <a:t>holatini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obyektlar</a:t>
            </a:r>
            <a:r>
              <a:rPr lang="en-US" dirty="0"/>
              <a:t> </a:t>
            </a:r>
            <a:r>
              <a:rPr lang="en-US" dirty="0" err="1"/>
              <a:t>o'rtasidagi</a:t>
            </a:r>
            <a:r>
              <a:rPr lang="en-US" dirty="0"/>
              <a:t> </a:t>
            </a:r>
            <a:r>
              <a:rPr lang="en-US" dirty="0" err="1"/>
              <a:t>munosabatni</a:t>
            </a:r>
            <a:r>
              <a:rPr lang="en-US" dirty="0"/>
              <a:t> </a:t>
            </a:r>
            <a:r>
              <a:rPr lang="en-US" dirty="0" err="1"/>
              <a:t>ma'lum</a:t>
            </a:r>
            <a:r>
              <a:rPr lang="en-US" dirty="0"/>
              <a:t> </a:t>
            </a:r>
            <a:r>
              <a:rPr lang="en-US" dirty="0" err="1"/>
              <a:t>ma'noda</a:t>
            </a:r>
            <a:r>
              <a:rPr lang="en-US" dirty="0"/>
              <a:t> </a:t>
            </a:r>
            <a:r>
              <a:rPr lang="en-US" dirty="0" err="1"/>
              <a:t>tavsiflaydi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D043292-708B-4F69-AE72-8FB56C6E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275208"/>
            <a:ext cx="6457266" cy="715392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/>
              <a:t>PostgreSQL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malumot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F01DDB9-C75C-44C2-9331-356EAF9C0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14700"/>
            <a:ext cx="4373545" cy="228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2C017B3-7B7A-4C5A-A3E9-09EC1428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1E91F0E-2E3D-49C1-ABFE-D7C9E8EFF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022" y="1100831"/>
            <a:ext cx="7073423" cy="516680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relyatsion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omborini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Ya'ni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ko'rinishida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matemetik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shunchalik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tarqalganki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hisoblanadigandek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yo'llari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Unix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oilasiga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kataloglar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iyerarxik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ko'rinishdagi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ombori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opyektga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yo'naltirilgan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ombori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rivojlanmoqda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ustinlardan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Ya'ni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ustunga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mumkinligini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Ustunlar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tartibi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SQL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tartibni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so'rov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tartiblash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omboriga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birlashtiriladi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PostgreSQL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ombori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ombori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klasteri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ostgreSQL png images | PNGWing">
            <a:extLst>
              <a:ext uri="{FF2B5EF4-FFF2-40B4-BE49-F238E27FC236}">
                <a16:creationId xmlns:a16="http://schemas.microsoft.com/office/drawing/2014/main" id="{CD4DE021-2618-496E-9E61-FCBB096A2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0" y="376"/>
            <a:ext cx="3739636" cy="342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8E7198-B8E9-48DB-936B-2E6DD6C5F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46" y="3543300"/>
            <a:ext cx="3768706" cy="33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70BCB42-3701-45CD-AB1C-36C4E01B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355107"/>
            <a:ext cx="4793942" cy="72796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da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521937F-5F57-4B9D-B29E-6D48876C7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724" y="1405493"/>
            <a:ext cx="6646276" cy="4047013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7D0B5B25-A79A-4048-BCE9-AFA3F5E5E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6127" y="1624614"/>
            <a:ext cx="4669656" cy="5326170"/>
          </a:xfrm>
        </p:spPr>
        <p:txBody>
          <a:bodyPr/>
          <a:lstStyle/>
          <a:p>
            <a:r>
              <a:rPr lang="en-US" sz="2000" dirty="0"/>
              <a:t>CREATE DATABASE </a:t>
            </a:r>
            <a:r>
              <a:rPr lang="en-US" sz="2000" dirty="0" err="1"/>
              <a:t>Ushbu</a:t>
            </a:r>
            <a:r>
              <a:rPr lang="en-US" sz="2000" dirty="0"/>
              <a:t> </a:t>
            </a:r>
            <a:r>
              <a:rPr lang="en-US" sz="2000" dirty="0" err="1"/>
              <a:t>buyruq</a:t>
            </a:r>
            <a:r>
              <a:rPr lang="en-US" sz="2000" dirty="0"/>
              <a:t> PostgreSQL </a:t>
            </a:r>
            <a:r>
              <a:rPr lang="en-US" sz="2000" dirty="0" err="1"/>
              <a:t>qobigida</a:t>
            </a:r>
            <a:r>
              <a:rPr lang="en-US" sz="2000" dirty="0"/>
              <a:t> </a:t>
            </a:r>
            <a:r>
              <a:rPr lang="en-US" sz="2000" dirty="0" err="1"/>
              <a:t>ma’lumotlar</a:t>
            </a:r>
            <a:r>
              <a:rPr lang="en-US" sz="2000" dirty="0"/>
              <a:t> </a:t>
            </a:r>
            <a:r>
              <a:rPr lang="en-US" sz="2000" dirty="0" err="1"/>
              <a:t>bazasi</a:t>
            </a:r>
            <a:r>
              <a:rPr lang="en-US" sz="2000" dirty="0"/>
              <a:t> </a:t>
            </a:r>
            <a:r>
              <a:rPr lang="en-US" sz="2000" dirty="0" err="1"/>
              <a:t>yaratadi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Sintaksis</a:t>
            </a:r>
            <a:r>
              <a:rPr lang="en-US" sz="2000" dirty="0"/>
              <a:t>: 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source-code-pro"/>
              </a:rPr>
              <a:t>CREATE DATABASE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source-code-pro"/>
              </a:rPr>
              <a:t>dbname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source-code-pro"/>
              </a:rPr>
              <a:t>;</a:t>
            </a:r>
          </a:p>
          <a:p>
            <a:r>
              <a:rPr lang="en-US" sz="2000" b="0" i="1" dirty="0">
                <a:solidFill>
                  <a:srgbClr val="242424"/>
                </a:solidFill>
                <a:effectLst/>
                <a:latin typeface="source-code-pro"/>
              </a:rPr>
              <a:t>Postgres </a:t>
            </a:r>
            <a:r>
              <a:rPr lang="en-US" sz="2000" i="1" dirty="0" err="1">
                <a:solidFill>
                  <a:srgbClr val="242424"/>
                </a:solidFill>
                <a:latin typeface="source-code-pro"/>
              </a:rPr>
              <a:t>buyruqlari</a:t>
            </a:r>
            <a:r>
              <a:rPr lang="en-US" sz="2000" i="1" dirty="0">
                <a:solidFill>
                  <a:srgbClr val="242424"/>
                </a:solidFill>
                <a:latin typeface="source-code-pro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source-code-pro"/>
              </a:rPr>
              <a:t>odatda</a:t>
            </a:r>
            <a:r>
              <a:rPr lang="en-US" sz="2000" i="1" dirty="0">
                <a:solidFill>
                  <a:srgbClr val="242424"/>
                </a:solidFill>
                <a:latin typeface="source-code-pro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source-code-pro"/>
              </a:rPr>
              <a:t>katta</a:t>
            </a:r>
            <a:r>
              <a:rPr lang="en-US" sz="2000" i="1" dirty="0">
                <a:solidFill>
                  <a:srgbClr val="242424"/>
                </a:solidFill>
                <a:latin typeface="source-code-pro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source-code-pro"/>
              </a:rPr>
              <a:t>harflarda</a:t>
            </a:r>
            <a:r>
              <a:rPr lang="en-US" sz="2000" i="1" dirty="0">
                <a:solidFill>
                  <a:srgbClr val="242424"/>
                </a:solidFill>
                <a:latin typeface="source-code-pro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source-code-pro"/>
              </a:rPr>
              <a:t>yoziladi</a:t>
            </a:r>
            <a:r>
              <a:rPr lang="en-US" sz="2000" i="1" dirty="0">
                <a:solidFill>
                  <a:srgbClr val="242424"/>
                </a:solidFill>
                <a:latin typeface="source-code-pro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source-code-pro"/>
              </a:rPr>
              <a:t>buning</a:t>
            </a:r>
            <a:r>
              <a:rPr lang="en-US" sz="2000" i="1" dirty="0">
                <a:solidFill>
                  <a:srgbClr val="242424"/>
                </a:solidFill>
                <a:latin typeface="source-code-pro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source-code-pro"/>
              </a:rPr>
              <a:t>sababi</a:t>
            </a:r>
            <a:r>
              <a:rPr lang="en-US" sz="2000" i="1" dirty="0">
                <a:solidFill>
                  <a:srgbClr val="242424"/>
                </a:solidFill>
                <a:latin typeface="source-code-pro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source-code-pro"/>
              </a:rPr>
              <a:t>buyruqlarni</a:t>
            </a:r>
            <a:r>
              <a:rPr lang="en-US" sz="2000" i="1" dirty="0">
                <a:solidFill>
                  <a:srgbClr val="242424"/>
                </a:solidFill>
                <a:latin typeface="source-code-pro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source-code-pro"/>
              </a:rPr>
              <a:t>osson</a:t>
            </a:r>
            <a:r>
              <a:rPr lang="en-US" sz="2000" i="1" dirty="0">
                <a:solidFill>
                  <a:srgbClr val="242424"/>
                </a:solidFill>
                <a:latin typeface="source-code-pro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source-code-pro"/>
              </a:rPr>
              <a:t>ajratib</a:t>
            </a:r>
            <a:r>
              <a:rPr lang="en-US" sz="2000" i="1" dirty="0">
                <a:solidFill>
                  <a:srgbClr val="242424"/>
                </a:solidFill>
                <a:latin typeface="source-code-pro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source-code-pro"/>
              </a:rPr>
              <a:t>olish</a:t>
            </a:r>
            <a:r>
              <a:rPr lang="en-US" sz="2000" i="1" dirty="0">
                <a:solidFill>
                  <a:srgbClr val="242424"/>
                </a:solidFill>
                <a:latin typeface="source-code-pro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source-code-pro"/>
              </a:rPr>
              <a:t>chalkashtirmaslik</a:t>
            </a:r>
            <a:r>
              <a:rPr lang="en-US" sz="2000" i="1" dirty="0">
                <a:solidFill>
                  <a:srgbClr val="242424"/>
                </a:solidFill>
                <a:latin typeface="source-code-pro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source-code-pro"/>
              </a:rPr>
              <a:t>lekin</a:t>
            </a:r>
            <a:r>
              <a:rPr lang="en-US" sz="2000" i="1" dirty="0">
                <a:solidFill>
                  <a:srgbClr val="242424"/>
                </a:solidFill>
                <a:latin typeface="source-code-pro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source-code-pro"/>
              </a:rPr>
              <a:t>kichik</a:t>
            </a:r>
            <a:r>
              <a:rPr lang="en-US" sz="2000" i="1" dirty="0">
                <a:solidFill>
                  <a:srgbClr val="242424"/>
                </a:solidFill>
                <a:latin typeface="source-code-pro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source-code-pro"/>
              </a:rPr>
              <a:t>harflardan</a:t>
            </a:r>
            <a:r>
              <a:rPr lang="en-US" sz="2000" i="1" dirty="0">
                <a:solidFill>
                  <a:srgbClr val="242424"/>
                </a:solidFill>
                <a:latin typeface="source-code-pro"/>
              </a:rPr>
              <a:t>  </a:t>
            </a:r>
            <a:r>
              <a:rPr lang="en-US" sz="2000" i="1" dirty="0" err="1">
                <a:solidFill>
                  <a:srgbClr val="242424"/>
                </a:solidFill>
                <a:latin typeface="source-code-pro"/>
              </a:rPr>
              <a:t>foydalansa</a:t>
            </a:r>
            <a:r>
              <a:rPr lang="en-US" sz="2000" i="1" dirty="0">
                <a:solidFill>
                  <a:srgbClr val="242424"/>
                </a:solidFill>
                <a:latin typeface="source-code-pro"/>
              </a:rPr>
              <a:t> ham </a:t>
            </a:r>
            <a:r>
              <a:rPr lang="en-US" sz="2000" i="1" dirty="0" err="1">
                <a:solidFill>
                  <a:srgbClr val="242424"/>
                </a:solidFill>
                <a:latin typeface="source-code-pro"/>
              </a:rPr>
              <a:t>bo’ladi</a:t>
            </a:r>
            <a:r>
              <a:rPr lang="en-US" sz="2000" i="1" dirty="0">
                <a:solidFill>
                  <a:srgbClr val="242424"/>
                </a:solidFill>
                <a:latin typeface="source-code-pro"/>
              </a:rPr>
              <a:t>.</a:t>
            </a:r>
            <a:endParaRPr lang="en-US" sz="2000" b="0" i="1" dirty="0">
              <a:solidFill>
                <a:srgbClr val="242424"/>
              </a:solidFill>
              <a:effectLst/>
              <a:latin typeface="source-code-pro"/>
            </a:endParaRPr>
          </a:p>
          <a:p>
            <a:endParaRPr lang="en-US" b="0" i="1" dirty="0">
              <a:solidFill>
                <a:srgbClr val="242424"/>
              </a:solidFill>
              <a:effectLst/>
              <a:latin typeface="source-code-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0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B01646A-F126-4B00-9BB1-576DDC11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915"/>
          </a:xfrm>
        </p:spPr>
        <p:txBody>
          <a:bodyPr/>
          <a:lstStyle/>
          <a:p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malummot</a:t>
            </a:r>
            <a:r>
              <a:rPr lang="en-US" dirty="0"/>
              <a:t> </a:t>
            </a:r>
            <a:r>
              <a:rPr lang="en-US" dirty="0" err="1"/>
              <a:t>turlari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3FA7988-581B-45A7-801D-48E1F41CC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473693"/>
            <a:ext cx="10320291" cy="4811697"/>
          </a:xfrm>
        </p:spPr>
        <p:txBody>
          <a:bodyPr>
            <a:normAutofit/>
          </a:bodyPr>
          <a:lstStyle/>
          <a:p>
            <a:r>
              <a:rPr lang="en-US" dirty="0"/>
              <a:t>Boolean(bool)-</a:t>
            </a:r>
            <a:r>
              <a:rPr lang="en-US" dirty="0" err="1"/>
              <a:t>Mantiqiy</a:t>
            </a:r>
            <a:r>
              <a:rPr lang="en-US" dirty="0"/>
              <a:t> </a:t>
            </a:r>
            <a:r>
              <a:rPr lang="en-US" dirty="0" err="1"/>
              <a:t>malumot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 </a:t>
            </a:r>
            <a:r>
              <a:rPr lang="en-US" dirty="0" err="1"/>
              <a:t>true,false,null</a:t>
            </a:r>
            <a:r>
              <a:rPr lang="en-US" dirty="0"/>
              <a:t>  </a:t>
            </a:r>
            <a:r>
              <a:rPr lang="en-US" dirty="0" err="1"/>
              <a:t>qiymatlarini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qiladi</a:t>
            </a:r>
            <a:endParaRPr lang="en-US" dirty="0"/>
          </a:p>
          <a:p>
            <a:r>
              <a:rPr lang="en-US" dirty="0"/>
              <a:t>Character-PostgreSQL </a:t>
            </a:r>
            <a:r>
              <a:rPr lang="en-US" dirty="0" err="1"/>
              <a:t>uchta</a:t>
            </a:r>
            <a:r>
              <a:rPr lang="en-US" dirty="0"/>
              <a:t> </a:t>
            </a:r>
            <a:r>
              <a:rPr lang="en-US" dirty="0" err="1"/>
              <a:t>belgi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turiga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: CHAR(n) , VARCHAR(n) </a:t>
            </a:r>
            <a:r>
              <a:rPr lang="en-US" dirty="0" err="1"/>
              <a:t>va</a:t>
            </a:r>
            <a:r>
              <a:rPr lang="en-US" dirty="0"/>
              <a:t> TEXT . </a:t>
            </a:r>
          </a:p>
          <a:p>
            <a:r>
              <a:rPr lang="en-US" dirty="0"/>
              <a:t>CHAR(n) </a:t>
            </a:r>
            <a:r>
              <a:rPr lang="en-US" dirty="0" err="1"/>
              <a:t>toʻldirilgan</a:t>
            </a:r>
            <a:r>
              <a:rPr lang="en-US" dirty="0"/>
              <a:t> </a:t>
            </a:r>
            <a:r>
              <a:rPr lang="en-US" dirty="0" err="1"/>
              <a:t>boʻshliqlar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belgilangan</a:t>
            </a:r>
            <a:r>
              <a:rPr lang="en-US" dirty="0"/>
              <a:t> </a:t>
            </a:r>
            <a:r>
              <a:rPr lang="en-US" dirty="0" err="1"/>
              <a:t>uzunlikdagi</a:t>
            </a:r>
            <a:r>
              <a:rPr lang="en-US" dirty="0"/>
              <a:t> </a:t>
            </a:r>
            <a:r>
              <a:rPr lang="en-US" dirty="0" err="1"/>
              <a:t>belgilarga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maʼlumotlar</a:t>
            </a:r>
            <a:r>
              <a:rPr lang="en-US" dirty="0"/>
              <a:t> (string)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 Agar </a:t>
            </a:r>
            <a:r>
              <a:rPr lang="en-US" dirty="0" err="1"/>
              <a:t>satr</a:t>
            </a:r>
            <a:r>
              <a:rPr lang="en-US" dirty="0"/>
              <a:t> </a:t>
            </a:r>
            <a:r>
              <a:rPr lang="en-US" dirty="0" err="1"/>
              <a:t>uzunligi</a:t>
            </a:r>
            <a:r>
              <a:rPr lang="en-US" dirty="0"/>
              <a:t> "n" </a:t>
            </a:r>
            <a:r>
              <a:rPr lang="en-US" dirty="0" err="1"/>
              <a:t>qiymatidan</a:t>
            </a:r>
            <a:r>
              <a:rPr lang="en-US" dirty="0"/>
              <a:t> </a:t>
            </a:r>
            <a:r>
              <a:rPr lang="en-US" dirty="0" err="1"/>
              <a:t>kichik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</a:t>
            </a:r>
            <a:r>
              <a:rPr lang="en-US" dirty="0" err="1"/>
              <a:t>qolgan</a:t>
            </a:r>
            <a:r>
              <a:rPr lang="en-US" dirty="0"/>
              <a:t> </a:t>
            </a:r>
            <a:r>
              <a:rPr lang="en-US" dirty="0" err="1"/>
              <a:t>bo'shliqlar</a:t>
            </a:r>
            <a:r>
              <a:rPr lang="en-US" dirty="0"/>
              <a:t> </a:t>
            </a:r>
            <a:r>
              <a:rPr lang="en-US" dirty="0" err="1"/>
              <a:t>avtomatik</a:t>
            </a:r>
            <a:r>
              <a:rPr lang="en-US" dirty="0"/>
              <a:t> </a:t>
            </a:r>
            <a:r>
              <a:rPr lang="en-US" dirty="0" err="1"/>
              <a:t>ravishda</a:t>
            </a:r>
            <a:r>
              <a:rPr lang="en-US" dirty="0"/>
              <a:t> </a:t>
            </a:r>
            <a:r>
              <a:rPr lang="en-US" dirty="0" err="1"/>
              <a:t>to'ldiriladi</a:t>
            </a:r>
            <a:r>
              <a:rPr lang="en-US" dirty="0"/>
              <a:t>. </a:t>
            </a:r>
            <a:r>
              <a:rPr lang="en-US" dirty="0" err="1"/>
              <a:t>Xuddi</a:t>
            </a:r>
            <a:r>
              <a:rPr lang="en-US" dirty="0"/>
              <a:t> </a:t>
            </a:r>
            <a:r>
              <a:rPr lang="en-US" dirty="0" err="1"/>
              <a:t>shunday</a:t>
            </a:r>
            <a:r>
              <a:rPr lang="en-US" dirty="0"/>
              <a:t>, </a:t>
            </a:r>
            <a:r>
              <a:rPr lang="en-US" dirty="0" err="1"/>
              <a:t>uzunligi</a:t>
            </a:r>
            <a:r>
              <a:rPr lang="en-US" dirty="0"/>
              <a:t> "n" </a:t>
            </a:r>
            <a:r>
              <a:rPr lang="en-US" dirty="0" err="1"/>
              <a:t>qiymatidan</a:t>
            </a:r>
            <a:r>
              <a:rPr lang="en-US" dirty="0"/>
              <a:t> </a:t>
            </a:r>
            <a:r>
              <a:rPr lang="en-US" dirty="0" err="1"/>
              <a:t>kattaroq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satr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PostgreSQL </a:t>
            </a:r>
            <a:r>
              <a:rPr lang="en-US" dirty="0" err="1"/>
              <a:t>xatoga</a:t>
            </a:r>
            <a:r>
              <a:rPr lang="en-US" dirty="0"/>
              <a:t> </a:t>
            </a:r>
            <a:r>
              <a:rPr lang="en-US" dirty="0" err="1"/>
              <a:t>yo'l</a:t>
            </a:r>
            <a:r>
              <a:rPr lang="en-US" dirty="0"/>
              <a:t> </a:t>
            </a:r>
            <a:r>
              <a:rPr lang="en-US" dirty="0" err="1"/>
              <a:t>qo'yadi</a:t>
            </a:r>
            <a:r>
              <a:rPr lang="en-US" dirty="0"/>
              <a:t>.</a:t>
            </a:r>
          </a:p>
          <a:p>
            <a:r>
              <a:rPr lang="en-US" dirty="0"/>
              <a:t>VARCHAR(n) - </a:t>
            </a:r>
            <a:r>
              <a:rPr lang="en-US" dirty="0" err="1"/>
              <a:t>o'zgaruvchan</a:t>
            </a:r>
            <a:r>
              <a:rPr lang="en-US" dirty="0"/>
              <a:t> </a:t>
            </a:r>
            <a:r>
              <a:rPr lang="en-US" dirty="0" err="1"/>
              <a:t>uzunlikdagi</a:t>
            </a:r>
            <a:r>
              <a:rPr lang="en-US" dirty="0"/>
              <a:t> </a:t>
            </a:r>
            <a:r>
              <a:rPr lang="en-US" dirty="0" err="1"/>
              <a:t>belgilar</a:t>
            </a:r>
            <a:r>
              <a:rPr lang="en-US" dirty="0"/>
              <a:t> </a:t>
            </a:r>
            <a:r>
              <a:rPr lang="en-US" dirty="0" err="1"/>
              <a:t>qatori</a:t>
            </a:r>
            <a:r>
              <a:rPr lang="en-US" dirty="0"/>
              <a:t>. CHAR(n) ga </a:t>
            </a:r>
            <a:r>
              <a:rPr lang="en-US" dirty="0" err="1"/>
              <a:t>o'xshab</a:t>
            </a:r>
            <a:r>
              <a:rPr lang="en-US" dirty="0"/>
              <a:t>, u "n" </a:t>
            </a:r>
            <a:r>
              <a:rPr lang="en-US" dirty="0" err="1"/>
              <a:t>uzunlikdagi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saqlashi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Ammo CHAR(n) dan </a:t>
            </a:r>
            <a:r>
              <a:rPr lang="en-US" dirty="0" err="1"/>
              <a:t>farqli</a:t>
            </a:r>
            <a:r>
              <a:rPr lang="en-US" dirty="0"/>
              <a:t> </a:t>
            </a:r>
            <a:r>
              <a:rPr lang="en-US" dirty="0" err="1"/>
              <a:t>o'laroq</a:t>
            </a:r>
            <a:r>
              <a:rPr lang="en-US" dirty="0"/>
              <a:t>, agar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uzunligi</a:t>
            </a:r>
            <a:r>
              <a:rPr lang="en-US" dirty="0"/>
              <a:t> "n" </a:t>
            </a:r>
            <a:r>
              <a:rPr lang="en-US" dirty="0" err="1"/>
              <a:t>qiymatidan</a:t>
            </a:r>
            <a:r>
              <a:rPr lang="en-US" dirty="0"/>
              <a:t> </a:t>
            </a:r>
            <a:r>
              <a:rPr lang="en-US" dirty="0" err="1"/>
              <a:t>kichik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</a:t>
            </a:r>
            <a:r>
              <a:rPr lang="en-US" dirty="0" err="1"/>
              <a:t>to'ldirish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oshirilmaydi</a:t>
            </a:r>
            <a:r>
              <a:rPr lang="en-US" dirty="0"/>
              <a:t>.</a:t>
            </a:r>
          </a:p>
          <a:p>
            <a:r>
              <a:rPr lang="en-US" dirty="0"/>
              <a:t>TEXT -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o'zgaruvchan</a:t>
            </a:r>
            <a:r>
              <a:rPr lang="en-US" dirty="0"/>
              <a:t> </a:t>
            </a:r>
            <a:r>
              <a:rPr lang="en-US" dirty="0" err="1"/>
              <a:t>uzunlikdagi</a:t>
            </a:r>
            <a:r>
              <a:rPr lang="en-US" dirty="0"/>
              <a:t> </a:t>
            </a:r>
            <a:r>
              <a:rPr lang="en-US" dirty="0" err="1"/>
              <a:t>belgilar</a:t>
            </a:r>
            <a:r>
              <a:rPr lang="en-US" dirty="0"/>
              <a:t> </a:t>
            </a:r>
            <a:r>
              <a:rPr lang="en-US" dirty="0" err="1"/>
              <a:t>qatori</a:t>
            </a:r>
            <a:r>
              <a:rPr lang="en-US" dirty="0"/>
              <a:t>. U </a:t>
            </a:r>
            <a:r>
              <a:rPr lang="en-US" dirty="0" err="1"/>
              <a:t>cheksiz</a:t>
            </a:r>
            <a:r>
              <a:rPr lang="en-US" dirty="0"/>
              <a:t> </a:t>
            </a:r>
            <a:r>
              <a:rPr lang="en-US" dirty="0" err="1"/>
              <a:t>uzunlikdagi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saqlashi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0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B01646A-F126-4B00-9BB1-576DDC11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915"/>
          </a:xfrm>
        </p:spPr>
        <p:txBody>
          <a:bodyPr/>
          <a:lstStyle/>
          <a:p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malummot</a:t>
            </a:r>
            <a:r>
              <a:rPr lang="en-US" dirty="0"/>
              <a:t> </a:t>
            </a:r>
            <a:r>
              <a:rPr lang="en-US" dirty="0" err="1"/>
              <a:t>turlari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3FA7988-581B-45A7-801D-48E1F41CC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473693"/>
            <a:ext cx="10320291" cy="48116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Numeric-</a:t>
            </a:r>
            <a:r>
              <a:rPr lang="en-US" dirty="0" err="1"/>
              <a:t>raqamli</a:t>
            </a:r>
            <a:r>
              <a:rPr lang="en-US" dirty="0"/>
              <a:t> </a:t>
            </a:r>
            <a:r>
              <a:rPr lang="en-US" dirty="0" err="1"/>
              <a:t>malumot</a:t>
            </a:r>
            <a:r>
              <a:rPr lang="en-US" dirty="0"/>
              <a:t> </a:t>
            </a:r>
            <a:r>
              <a:rPr lang="en-US" dirty="0" err="1"/>
              <a:t>turi</a:t>
            </a:r>
            <a:endParaRPr lang="en-US" dirty="0"/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PostgreSQL-da 2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turdagi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raqamlar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mavjud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: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butun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sonlar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va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suzuvchi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nuqtali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raqamlar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. 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-52"/>
              </a:rPr>
              <a:t>1. </a:t>
            </a:r>
            <a:r>
              <a:rPr lang="en-US" b="1" dirty="0">
                <a:solidFill>
                  <a:srgbClr val="273239"/>
                </a:solidFill>
                <a:latin typeface="Nunito" pitchFamily="2" charset="-52"/>
              </a:rPr>
              <a:t>Integer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-52"/>
              </a:rPr>
              <a:t>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-52"/>
              </a:rPr>
              <a:t>Kichik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-52"/>
              </a:rPr>
              <a:t>butun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 son (SMALLINT) -32, 768 dan 32, 767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gacha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diapazonga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ega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va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2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bayt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hajmiga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ega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-52"/>
              </a:rPr>
              <a:t>Integer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 (INT) -2, 147, 483, 648 dan 2, 147, 483, 647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gacha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bo'lgan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diapazonga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ega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va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4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bayt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hajmiga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ega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Seria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 l (SERIAL)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butun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sonlarga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o'xshash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ishlaydi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,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bundan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tashqari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ular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PostgreSQL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tomonidan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ustunlarda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avtomatik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ravishda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yaratiladi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.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-52"/>
              </a:rPr>
              <a:t>2. Floating-point number: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-52"/>
              </a:rPr>
              <a:t>float(n)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 n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aniqlikdagi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suzuvchi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nuqtali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raqamlar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uchun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ishlatiladi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va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maksimal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8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baytga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ega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bo'lishi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mumkin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-52"/>
              </a:rPr>
              <a:t>float8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 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yoki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-52"/>
              </a:rPr>
              <a:t>real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 4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baytli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suzuvchi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nuqtali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raqamlarni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ifodalash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uchun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ishlatiladi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-52"/>
              </a:rPr>
              <a:t>Haqiqiy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-52"/>
              </a:rPr>
              <a:t> son N(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-52"/>
              </a:rPr>
              <a:t>d,p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-52"/>
              </a:rPr>
              <a:t>)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-52"/>
              </a:rPr>
              <a:t>maʼnosi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-52"/>
              </a:rPr>
              <a:t> d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-52"/>
              </a:rPr>
              <a:t>sonli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-52"/>
              </a:rPr>
              <a:t>raqamlar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-52"/>
              </a:rPr>
              <a:t>va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-52"/>
              </a:rPr>
              <a:t> p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-52"/>
              </a:rPr>
              <a:t>sonidan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-52"/>
              </a:rPr>
              <a:t>keyin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-52"/>
              </a:rPr>
              <a:t>oʻnli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-52"/>
              </a:rPr>
              <a:t>nuqtalar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-52"/>
              </a:rPr>
              <a:t>sonli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 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yoki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 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-52"/>
              </a:rPr>
              <a:t>raqamli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-52"/>
              </a:rPr>
              <a:t>(d, p)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 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qismidir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. 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Bular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odatda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juda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aniq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879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C155C-FA7D-40B1-8AD8-AF27AF6E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936"/>
          </a:xfrm>
        </p:spPr>
        <p:txBody>
          <a:bodyPr/>
          <a:lstStyle/>
          <a:p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malummot</a:t>
            </a:r>
            <a:r>
              <a:rPr lang="en-US" dirty="0"/>
              <a:t> </a:t>
            </a:r>
            <a:r>
              <a:rPr lang="en-US" dirty="0" err="1"/>
              <a:t>turlari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C11772-2786-4FC9-94B5-158483A5A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615736"/>
            <a:ext cx="10533355" cy="4731797"/>
          </a:xfrm>
        </p:spPr>
        <p:txBody>
          <a:bodyPr>
            <a:normAutofit fontScale="92500" lnSpcReduction="2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-52"/>
              </a:rPr>
              <a:t>Temporal -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Ushbu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ma'lumotlar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turi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sana-vaqt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ma'lumotlarini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saqlash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uchun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ishlatiladi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.</a:t>
            </a:r>
            <a:endParaRPr lang="en-US" b="1" i="0" dirty="0">
              <a:solidFill>
                <a:srgbClr val="273239"/>
              </a:solidFill>
              <a:effectLst/>
              <a:latin typeface="Nunito" pitchFamily="2" charset="-52"/>
            </a:endParaRPr>
          </a:p>
          <a:p>
            <a:r>
              <a:rPr lang="en-US" dirty="0"/>
              <a:t>Array(</a:t>
            </a:r>
            <a:r>
              <a:rPr lang="en-US" dirty="0" err="1"/>
              <a:t>Massiv</a:t>
            </a:r>
            <a:r>
              <a:rPr lang="en-US" dirty="0"/>
              <a:t>)-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PostgreSQL-da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massiv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ustunidan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satrlar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massivi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yoki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butun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sonlar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massivi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va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hokazolarni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saqlash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uchun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foydalanish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mumkin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.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-52"/>
              </a:rPr>
              <a:t>JSON-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PostgreSQL 2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turdagi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JSON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turlarini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,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ya'ni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JSON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va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JSONB (Binary JSON)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ni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qo'llab-quvvatlaydi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. JSON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ma'lumotlar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turi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har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safar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so'rov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orqali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chaqirilganda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tahlil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qilinadigan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oddiy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JSON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ma'lumotlarini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saqlash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uchun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ishlatiladi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-52"/>
              </a:rPr>
              <a:t>.</a:t>
            </a:r>
            <a:endParaRPr lang="en-US" dirty="0">
              <a:solidFill>
                <a:srgbClr val="273239"/>
              </a:solidFill>
              <a:latin typeface="Nunito" pitchFamily="2" charset="-52"/>
            </a:endParaRP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-52"/>
              </a:rPr>
              <a:t>Special 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malumot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turlari</a:t>
            </a:r>
            <a:r>
              <a:rPr lang="en-US" b="1" dirty="0">
                <a:solidFill>
                  <a:srgbClr val="273239"/>
                </a:solidFill>
                <a:latin typeface="Nunito" pitchFamily="2" charset="-52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box: Bu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to'rtburchaklar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qutini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saqlash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uchun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ishlatiladi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point: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geometrik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juft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raqamlarni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saqlash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uchun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ishlatiladi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lseg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: Bu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chiziq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segmentini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saqlash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uchun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ishlatiladi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nuqta: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geometrik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juft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raqamlarni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saqlash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uchun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ishlatiladi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polygon: U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yopiq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geometrikni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saqlash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uchun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ishlatiladi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inet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: IP4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manzilini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saqlash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uchun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ishlatiladi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macaddr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: MAC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manzilini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saqlash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uchun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Nunito" pitchFamily="2" charset="-52"/>
              </a:rPr>
              <a:t>ishlatiladi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-52"/>
              </a:rPr>
              <a:t>.</a:t>
            </a:r>
          </a:p>
          <a:p>
            <a:endParaRPr lang="en-US" b="1" i="0" dirty="0">
              <a:solidFill>
                <a:srgbClr val="273239"/>
              </a:solidFill>
              <a:effectLst/>
              <a:latin typeface="Nunito" pitchFamily="2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27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 5" descr="Женщина идет по дороге и несет чемодан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8757" y="10"/>
            <a:ext cx="12191980" cy="6859300"/>
          </a:xfrm>
          <a:prstGeom prst="rect">
            <a:avLst/>
          </a:prstGeom>
        </p:spPr>
      </p:pic>
      <p:sp>
        <p:nvSpPr>
          <p:cNvPr id="11" name="Прямоугольник 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3" name="Полилиния 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Полилиния 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630" y="2587445"/>
            <a:ext cx="8361229" cy="2098226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chemeClr val="bg2"/>
                </a:solidFill>
              </a:rPr>
              <a:t>Etiboringiz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uchun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raxmat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D032C04-CDCC-4B71-8433-7230B8B145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91CEF5-7D17-4449-AD82-27F788CCEB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BAF3C8-71C4-431D-8214-C45BE69CDAF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Дизайн для путешествий</Template>
  <TotalTime>0</TotalTime>
  <Words>779</Words>
  <Application>Microsoft Office PowerPoint</Application>
  <PresentationFormat>Широкоэкранный</PresentationFormat>
  <Paragraphs>45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Franklin Gothic Book</vt:lpstr>
      <vt:lpstr>Nunito</vt:lpstr>
      <vt:lpstr>source-code-pro</vt:lpstr>
      <vt:lpstr>Times New Roman</vt:lpstr>
      <vt:lpstr>Уголки</vt:lpstr>
      <vt:lpstr>Postgre sql  </vt:lpstr>
      <vt:lpstr>Malumotlar bazasi nima?</vt:lpstr>
      <vt:lpstr>PostgreSQL haqida malumot</vt:lpstr>
      <vt:lpstr>PostgreSQL da baza yaratish </vt:lpstr>
      <vt:lpstr>Postgresql malummot turlari:</vt:lpstr>
      <vt:lpstr>Postgresql malummot turlari:</vt:lpstr>
      <vt:lpstr>Postgresql malummot turlari:</vt:lpstr>
      <vt:lpstr>Etiboringiz uchun raxmat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2023-12-21T14:44:43Z</dcterms:created>
  <dcterms:modified xsi:type="dcterms:W3CDTF">2023-12-22T12:01:08Z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