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5" r:id="rId7"/>
    <p:sldId id="277" r:id="rId8"/>
    <p:sldId id="279" r:id="rId9"/>
    <p:sldId id="281" r:id="rId10"/>
    <p:sldId id="284" r:id="rId11"/>
    <p:sldId id="282" r:id="rId12"/>
    <p:sldId id="285" r:id="rId13"/>
    <p:sldId id="286" r:id="rId14"/>
  </p:sldIdLst>
  <p:sldSz cx="9144000" cy="5143500" type="screen16x9"/>
  <p:notesSz cx="9144000" cy="5143500"/>
  <p:embeddedFontLst>
    <p:embeddedFont>
      <p:font typeface="Raleway-demi_bold" charset="0"/>
      <p:regular r:id="rId16"/>
    </p:embeddedFont>
    <p:embeddedFont>
      <p:font typeface="Georgia" pitchFamily="18" charset="0"/>
      <p:regular r:id="rId17"/>
      <p:bold r:id="rId18"/>
      <p:italic r:id="rId19"/>
      <p:boldItalic r:id="rId20"/>
    </p:embeddedFont>
    <p:embeddedFont>
      <p:font typeface="Open Sans-demi_bold" charset="0"/>
      <p:regular r:id="rId21"/>
    </p:embeddedFont>
    <p:embeddedFont>
      <p:font typeface="Open Sans" charset="0"/>
      <p:regular r:id="rId22"/>
      <p:bold r:id="rId23"/>
    </p:embeddedFont>
  </p:embeddedFontLst>
  <p:custDataLst>
    <p:tags r:id="rId24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spect="1"/>
          </p:cNvSpPr>
          <p:nvPr/>
        </p:nvSpPr>
        <p:spPr>
          <a:xfrm>
            <a:off x="933450" y="619125"/>
            <a:ext cx="3200400" cy="3683423"/>
          </a:xfrm>
          <a:custGeom>
            <a:avLst/>
            <a:gdLst/>
            <a:ahLst/>
            <a:cxnLst/>
            <a:rect l="0" t="0" r="r" b="b"/>
            <a:pathLst>
              <a:path w="285750" h="328877">
                <a:moveTo>
                  <a:pt x="0" y="80323"/>
                </a:moveTo>
                <a:lnTo>
                  <a:pt x="142758" y="0"/>
                </a:lnTo>
                <a:lnTo>
                  <a:pt x="285750" y="80323"/>
                </a:lnTo>
                <a:lnTo>
                  <a:pt x="285750" y="248554"/>
                </a:lnTo>
                <a:lnTo>
                  <a:pt x="143608" y="328877"/>
                </a:lnTo>
                <a:lnTo>
                  <a:pt x="0" y="248554"/>
                </a:lnTo>
                <a:close/>
              </a:path>
            </a:pathLst>
          </a:custGeom>
          <a:blipFill dpi="0" rotWithShape="1">
            <a:blip r:embed="rId3"/>
            <a:stretch>
              <a:fillRect/>
            </a:stretch>
          </a:blipFill>
          <a:ln w="2857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57968" y="2985306"/>
            <a:ext cx="1067428" cy="1004887"/>
            <a:chOff x="347662" y="2995612"/>
            <a:chExt cx="1067428" cy="1004887"/>
          </a:xfrm>
        </p:grpSpPr>
        <p:sp>
          <p:nvSpPr>
            <p:cNvPr id="4" name="Freeform 3"/>
            <p:cNvSpPr>
              <a:spLocks noChangeAspect="1"/>
            </p:cNvSpPr>
            <p:nvPr/>
          </p:nvSpPr>
          <p:spPr>
            <a:xfrm>
              <a:off x="1166812" y="3714750"/>
              <a:ext cx="248278" cy="285750"/>
            </a:xfrm>
            <a:custGeom>
              <a:avLst/>
              <a:gdLst/>
              <a:ahLst/>
              <a:cxnLst/>
              <a:rect l="0" t="0" r="r" b="b"/>
              <a:pathLst>
                <a:path w="285750" h="328877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/>
            <p:cNvSpPr>
              <a:spLocks noChangeAspect="1"/>
            </p:cNvSpPr>
            <p:nvPr/>
          </p:nvSpPr>
          <p:spPr>
            <a:xfrm>
              <a:off x="576262" y="2995612"/>
              <a:ext cx="695179" cy="800100"/>
            </a:xfrm>
            <a:custGeom>
              <a:avLst/>
              <a:gdLst/>
              <a:ahLst/>
              <a:cxnLst/>
              <a:rect l="0" t="0" r="r" b="b"/>
              <a:pathLst>
                <a:path w="285750" h="328877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flat">
              <a:noFill/>
              <a:prstDash val="solid"/>
              <a:round/>
            </a:ln>
            <a:effectLst>
              <a:outerShdw blurRad="127000" dist="57150" dir="9000000">
                <a:srgbClr val="3F3F3F">
                  <a:alpha val="25000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347662" y="3162300"/>
              <a:ext cx="133350" cy="153475"/>
            </a:xfrm>
            <a:custGeom>
              <a:avLst/>
              <a:gdLst/>
              <a:ahLst/>
              <a:cxnLst/>
              <a:rect l="0" t="0" r="r" b="b"/>
              <a:pathLst>
                <a:path w="285750" h="328877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695700" y="981075"/>
            <a:ext cx="938212" cy="971550"/>
            <a:chOff x="3695700" y="981075"/>
            <a:chExt cx="938212" cy="971550"/>
          </a:xfrm>
        </p:grpSpPr>
        <p:sp>
          <p:nvSpPr>
            <p:cNvPr id="8" name="Freeform 7"/>
            <p:cNvSpPr>
              <a:spLocks noChangeAspect="1"/>
            </p:cNvSpPr>
            <p:nvPr/>
          </p:nvSpPr>
          <p:spPr>
            <a:xfrm>
              <a:off x="3781425" y="1152525"/>
              <a:ext cx="695179" cy="800100"/>
            </a:xfrm>
            <a:custGeom>
              <a:avLst/>
              <a:gdLst/>
              <a:ahLst/>
              <a:cxnLst/>
              <a:rect l="0" t="0" r="r" b="b"/>
              <a:pathLst>
                <a:path w="285750" h="328877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8575" cap="flat">
              <a:noFill/>
              <a:prstDash val="solid"/>
              <a:round/>
            </a:ln>
            <a:effectLst>
              <a:outerShdw blurRad="127000" dist="57150" dir="9000000">
                <a:srgbClr val="3F3F3F">
                  <a:alpha val="25000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/>
            <p:cNvSpPr>
              <a:spLocks noChangeAspect="1"/>
            </p:cNvSpPr>
            <p:nvPr/>
          </p:nvSpPr>
          <p:spPr>
            <a:xfrm>
              <a:off x="4500562" y="1624012"/>
              <a:ext cx="133350" cy="153475"/>
            </a:xfrm>
            <a:custGeom>
              <a:avLst/>
              <a:gdLst/>
              <a:ahLst/>
              <a:cxnLst/>
              <a:rect l="0" t="0" r="r" b="b"/>
              <a:pathLst>
                <a:path w="285750" h="328877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>
              <a:spLocks noChangeAspect="1"/>
            </p:cNvSpPr>
            <p:nvPr/>
          </p:nvSpPr>
          <p:spPr>
            <a:xfrm>
              <a:off x="3695700" y="981075"/>
              <a:ext cx="248278" cy="285750"/>
            </a:xfrm>
            <a:custGeom>
              <a:avLst/>
              <a:gdLst/>
              <a:ahLst/>
              <a:cxnLst/>
              <a:rect l="0" t="0" r="r" b="b"/>
              <a:pathLst>
                <a:path w="285750" h="328877">
                  <a:moveTo>
                    <a:pt x="0" y="80323"/>
                  </a:moveTo>
                  <a:lnTo>
                    <a:pt x="142758" y="0"/>
                  </a:lnTo>
                  <a:lnTo>
                    <a:pt x="285750" y="80323"/>
                  </a:lnTo>
                  <a:lnTo>
                    <a:pt x="285750" y="248554"/>
                  </a:lnTo>
                  <a:lnTo>
                    <a:pt x="143608" y="328877"/>
                  </a:lnTo>
                  <a:lnTo>
                    <a:pt x="0" y="248554"/>
                  </a:lnTo>
                  <a:close/>
                </a:path>
              </a:pathLst>
            </a:custGeom>
            <a:noFill/>
            <a:ln w="28575" cap="flat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24375" y="1863896"/>
            <a:ext cx="4191000" cy="1088853"/>
          </a:xfrm>
          <a:prstGeom prst="rect">
            <a:avLst/>
          </a:prstGeom>
        </p:spPr>
        <p:txBody>
          <a:bodyPr vert="horz" rtlCol="0" anchor="b"/>
          <a:lstStyle>
            <a:lvl1pPr lvl="0">
              <a:defRPr lang="en-US" sz="3600" b="1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524572" y="2952750"/>
            <a:ext cx="4192825" cy="47287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/>
          </p:cNvSpPr>
          <p:nvPr/>
        </p:nvSpPr>
        <p:spPr>
          <a:xfrm flipH="1">
            <a:off x="6172200" y="-7045"/>
            <a:ext cx="2476500" cy="3550345"/>
          </a:xfrm>
          <a:custGeom>
            <a:avLst/>
            <a:gdLst/>
            <a:ahLst/>
            <a:cxnLst/>
            <a:rect l="0" t="0" r="r" b="b"/>
            <a:pathLst>
              <a:path w="2476500" h="3550345">
                <a:moveTo>
                  <a:pt x="2839" y="9525"/>
                </a:moveTo>
                <a:lnTo>
                  <a:pt x="2476500" y="9525"/>
                </a:lnTo>
                <a:lnTo>
                  <a:pt x="2473661" y="2862065"/>
                </a:lnTo>
                <a:lnTo>
                  <a:pt x="1233648" y="3550345"/>
                </a:lnTo>
                <a:lnTo>
                  <a:pt x="0" y="286206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/>
          <p:cNvSpPr>
            <a:spLocks/>
          </p:cNvSpPr>
          <p:nvPr/>
        </p:nvSpPr>
        <p:spPr>
          <a:xfrm flipH="1">
            <a:off x="3333750" y="2479"/>
            <a:ext cx="2476500" cy="3540820"/>
          </a:xfrm>
          <a:custGeom>
            <a:avLst/>
            <a:gdLst/>
            <a:ahLst/>
            <a:cxnLst/>
            <a:rect l="0" t="0" r="r" b="b"/>
            <a:pathLst>
              <a:path w="2476500" h="3540820">
                <a:moveTo>
                  <a:pt x="2839" y="0"/>
                </a:moveTo>
                <a:lnTo>
                  <a:pt x="2476500" y="0"/>
                </a:lnTo>
                <a:lnTo>
                  <a:pt x="2473661" y="2852540"/>
                </a:lnTo>
                <a:lnTo>
                  <a:pt x="1243173" y="3540820"/>
                </a:lnTo>
                <a:lnTo>
                  <a:pt x="0" y="28525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>
            <a:spLocks/>
          </p:cNvSpPr>
          <p:nvPr/>
        </p:nvSpPr>
        <p:spPr>
          <a:xfrm flipH="1">
            <a:off x="495300" y="2479"/>
            <a:ext cx="2476500" cy="3540820"/>
          </a:xfrm>
          <a:custGeom>
            <a:avLst/>
            <a:gdLst/>
            <a:ahLst/>
            <a:cxnLst/>
            <a:rect l="0" t="0" r="r" b="b"/>
            <a:pathLst>
              <a:path w="2476500" h="3540820">
                <a:moveTo>
                  <a:pt x="2839" y="0"/>
                </a:moveTo>
                <a:lnTo>
                  <a:pt x="2476500" y="0"/>
                </a:lnTo>
                <a:lnTo>
                  <a:pt x="2473661" y="2852540"/>
                </a:lnTo>
                <a:lnTo>
                  <a:pt x="1252698" y="3540820"/>
                </a:lnTo>
                <a:lnTo>
                  <a:pt x="0" y="285254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/>
          </p:nvPr>
        </p:nvSpPr>
        <p:spPr>
          <a:xfrm>
            <a:off x="676275" y="438150"/>
            <a:ext cx="2095500" cy="762000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rgbClr val="FCFE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714375" y="1447800"/>
            <a:ext cx="2038350" cy="2348348"/>
          </a:xfrm>
          <a:custGeom>
            <a:avLst/>
            <a:gdLst/>
            <a:ahLst/>
            <a:cxnLst/>
            <a:rect l="0" t="0" r="r" b="b"/>
            <a:pathLst>
              <a:path w="2038350" h="2348349">
                <a:moveTo>
                  <a:pt x="0" y="561975"/>
                </a:moveTo>
                <a:lnTo>
                  <a:pt x="1011389" y="0"/>
                </a:lnTo>
                <a:lnTo>
                  <a:pt x="2038350" y="561975"/>
                </a:lnTo>
                <a:lnTo>
                  <a:pt x="2038350" y="1776849"/>
                </a:lnTo>
                <a:lnTo>
                  <a:pt x="992379" y="2348349"/>
                </a:lnTo>
                <a:lnTo>
                  <a:pt x="0" y="1776849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  <a:effectLst>
            <a:outerShdw blurRad="114300" dist="66675" dir="5400000">
              <a:srgbClr val="3F3F3F">
                <a:alpha val="5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2"/>
          </p:nvPr>
        </p:nvSpPr>
        <p:spPr>
          <a:xfrm>
            <a:off x="3524250" y="438150"/>
            <a:ext cx="2095500" cy="762000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rgbClr val="FCFE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3"/>
          </p:nvPr>
        </p:nvSpPr>
        <p:spPr>
          <a:xfrm>
            <a:off x="3562350" y="1447800"/>
            <a:ext cx="2038350" cy="2352675"/>
          </a:xfrm>
          <a:custGeom>
            <a:avLst/>
            <a:gdLst/>
            <a:ahLst/>
            <a:cxnLst/>
            <a:rect l="0" t="0" r="r" b="b"/>
            <a:pathLst>
              <a:path w="2038350" h="2352675">
                <a:moveTo>
                  <a:pt x="0" y="561975"/>
                </a:moveTo>
                <a:lnTo>
                  <a:pt x="1028661" y="0"/>
                </a:lnTo>
                <a:lnTo>
                  <a:pt x="2038350" y="561975"/>
                </a:lnTo>
                <a:lnTo>
                  <a:pt x="2038350" y="1781175"/>
                </a:lnTo>
                <a:lnTo>
                  <a:pt x="1028661" y="2352675"/>
                </a:lnTo>
                <a:lnTo>
                  <a:pt x="0" y="1781175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  <a:effectLst>
            <a:outerShdw blurRad="114300" dist="66675" dir="5400000">
              <a:srgbClr val="3F3F3F">
                <a:alpha val="5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4"/>
          </p:nvPr>
        </p:nvSpPr>
        <p:spPr>
          <a:xfrm>
            <a:off x="6362700" y="438150"/>
            <a:ext cx="2095500" cy="762000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rgbClr val="FCFE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5"/>
          </p:nvPr>
        </p:nvSpPr>
        <p:spPr>
          <a:xfrm>
            <a:off x="6400800" y="1447800"/>
            <a:ext cx="2038350" cy="2352675"/>
          </a:xfrm>
          <a:custGeom>
            <a:avLst/>
            <a:gdLst/>
            <a:ahLst/>
            <a:cxnLst/>
            <a:rect l="0" t="0" r="r" b="b"/>
            <a:pathLst>
              <a:path w="2038350" h="2352675">
                <a:moveTo>
                  <a:pt x="0" y="561975"/>
                </a:moveTo>
                <a:lnTo>
                  <a:pt x="1017515" y="0"/>
                </a:lnTo>
                <a:lnTo>
                  <a:pt x="2038350" y="561975"/>
                </a:lnTo>
                <a:lnTo>
                  <a:pt x="2038350" y="1781175"/>
                </a:lnTo>
                <a:lnTo>
                  <a:pt x="1017515" y="2352675"/>
                </a:lnTo>
                <a:lnTo>
                  <a:pt x="0" y="1781175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  <a:effectLst>
            <a:outerShdw blurRad="114300" dist="66675" dir="5400000">
              <a:srgbClr val="3F3F3F">
                <a:alpha val="5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idx="6"/>
          </p:nvPr>
        </p:nvSpPr>
        <p:spPr>
          <a:xfrm>
            <a:off x="762000" y="3990975"/>
            <a:ext cx="7620000" cy="571500"/>
          </a:xfrm>
          <a:prstGeom prst="rect">
            <a:avLst/>
          </a:prstGeom>
        </p:spPr>
        <p:txBody>
          <a:bodyPr vert="horz" rtlCol="0" anchor="t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81325"/>
            <a:ext cx="9144000" cy="276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/>
          <p:cNvSpPr>
            <a:spLocks noChangeAspect="1"/>
          </p:cNvSpPr>
          <p:nvPr/>
        </p:nvSpPr>
        <p:spPr>
          <a:xfrm>
            <a:off x="7067550" y="1647825"/>
            <a:ext cx="1428750" cy="2260710"/>
          </a:xfrm>
          <a:custGeom>
            <a:avLst/>
            <a:gdLst/>
            <a:ahLst/>
            <a:cxnLst/>
            <a:rect l="0" t="0" r="r" b="b"/>
            <a:pathLst>
              <a:path w="1653954" h="2617051">
                <a:moveTo>
                  <a:pt x="828887" y="0"/>
                </a:moveTo>
                <a:lnTo>
                  <a:pt x="1653954" y="476250"/>
                </a:lnTo>
                <a:lnTo>
                  <a:pt x="1653954" y="2140800"/>
                </a:lnTo>
                <a:lnTo>
                  <a:pt x="828887" y="2617051"/>
                </a:lnTo>
                <a:lnTo>
                  <a:pt x="0" y="214080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2"/>
          </a:solidFill>
        </p:spPr>
      </p:sp>
      <p:sp>
        <p:nvSpPr>
          <p:cNvPr id="4" name="Freeform 3"/>
          <p:cNvSpPr>
            <a:spLocks noChangeAspect="1"/>
          </p:cNvSpPr>
          <p:nvPr/>
        </p:nvSpPr>
        <p:spPr>
          <a:xfrm>
            <a:off x="4848225" y="2219325"/>
            <a:ext cx="1653953" cy="2617050"/>
          </a:xfrm>
          <a:custGeom>
            <a:avLst/>
            <a:gdLst/>
            <a:ahLst/>
            <a:cxnLst/>
            <a:rect l="0" t="0" r="r" b="b"/>
            <a:pathLst>
              <a:path w="1653954" h="2617051">
                <a:moveTo>
                  <a:pt x="828887" y="0"/>
                </a:moveTo>
                <a:lnTo>
                  <a:pt x="1653954" y="476250"/>
                </a:lnTo>
                <a:lnTo>
                  <a:pt x="1653954" y="2140800"/>
                </a:lnTo>
                <a:lnTo>
                  <a:pt x="828887" y="2617051"/>
                </a:lnTo>
                <a:lnTo>
                  <a:pt x="0" y="214080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2"/>
          </a:solidFill>
        </p:spPr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2638425" y="2219325"/>
            <a:ext cx="1653953" cy="2617050"/>
          </a:xfrm>
          <a:custGeom>
            <a:avLst/>
            <a:gdLst/>
            <a:ahLst/>
            <a:cxnLst/>
            <a:rect l="0" t="0" r="r" b="b"/>
            <a:pathLst>
              <a:path w="1653954" h="2617051">
                <a:moveTo>
                  <a:pt x="828887" y="0"/>
                </a:moveTo>
                <a:lnTo>
                  <a:pt x="1653954" y="476250"/>
                </a:lnTo>
                <a:lnTo>
                  <a:pt x="1653954" y="2140800"/>
                </a:lnTo>
                <a:lnTo>
                  <a:pt x="828887" y="2617051"/>
                </a:lnTo>
                <a:lnTo>
                  <a:pt x="0" y="214080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2"/>
          </a:solidFill>
        </p:spPr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647700" y="1647825"/>
            <a:ext cx="1426673" cy="2257425"/>
          </a:xfrm>
          <a:custGeom>
            <a:avLst/>
            <a:gdLst/>
            <a:ahLst/>
            <a:cxnLst/>
            <a:rect l="0" t="0" r="r" b="b"/>
            <a:pathLst>
              <a:path w="1653954" h="2617051">
                <a:moveTo>
                  <a:pt x="828887" y="0"/>
                </a:moveTo>
                <a:lnTo>
                  <a:pt x="1653954" y="476250"/>
                </a:lnTo>
                <a:lnTo>
                  <a:pt x="1653954" y="2140800"/>
                </a:lnTo>
                <a:lnTo>
                  <a:pt x="828887" y="2617051"/>
                </a:lnTo>
                <a:lnTo>
                  <a:pt x="0" y="2140800"/>
                </a:lnTo>
                <a:lnTo>
                  <a:pt x="0" y="476250"/>
                </a:lnTo>
                <a:close/>
              </a:path>
            </a:pathLst>
          </a:custGeom>
          <a:solidFill>
            <a:schemeClr val="bg2"/>
          </a:solidFill>
        </p:spPr>
      </p:sp>
      <p:sp>
        <p:nvSpPr>
          <p:cNvPr id="7" name="Rectangle 6"/>
          <p:cNvSpPr/>
          <p:nvPr/>
        </p:nvSpPr>
        <p:spPr>
          <a:xfrm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>
            <a:spLocks noChangeAspect="1"/>
          </p:cNvSpPr>
          <p:nvPr/>
        </p:nvSpPr>
        <p:spPr>
          <a:xfrm>
            <a:off x="447675" y="2105025"/>
            <a:ext cx="133350" cy="153590"/>
          </a:xfrm>
          <a:custGeom>
            <a:avLst/>
            <a:gdLst/>
            <a:ahLst/>
            <a:cxnLst/>
            <a:rect l="0" t="0" r="r" b="b"/>
            <a:pathLst>
              <a:path w="3200400" h="3686175">
                <a:moveTo>
                  <a:pt x="1603896" y="0"/>
                </a:moveTo>
                <a:lnTo>
                  <a:pt x="3200400" y="921544"/>
                </a:lnTo>
                <a:lnTo>
                  <a:pt x="3200400" y="2764631"/>
                </a:lnTo>
                <a:lnTo>
                  <a:pt x="1603896" y="3686175"/>
                </a:lnTo>
                <a:lnTo>
                  <a:pt x="0" y="2764631"/>
                </a:lnTo>
                <a:lnTo>
                  <a:pt x="0" y="921544"/>
                </a:ln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miter lim="800000"/>
          </a:ln>
        </p:spPr>
      </p:sp>
      <p:sp>
        <p:nvSpPr>
          <p:cNvPr id="9" name="Freeform 8"/>
          <p:cNvSpPr>
            <a:spLocks noChangeAspect="1"/>
          </p:cNvSpPr>
          <p:nvPr/>
        </p:nvSpPr>
        <p:spPr>
          <a:xfrm>
            <a:off x="2381250" y="4133850"/>
            <a:ext cx="190500" cy="219415"/>
          </a:xfrm>
          <a:custGeom>
            <a:avLst/>
            <a:gdLst/>
            <a:ahLst/>
            <a:cxnLst/>
            <a:rect l="0" t="0" r="r" b="b"/>
            <a:pathLst>
              <a:path w="3200400" h="3686175">
                <a:moveTo>
                  <a:pt x="1603896" y="0"/>
                </a:moveTo>
                <a:lnTo>
                  <a:pt x="3200400" y="921544"/>
                </a:lnTo>
                <a:lnTo>
                  <a:pt x="3200400" y="2764631"/>
                </a:lnTo>
                <a:lnTo>
                  <a:pt x="1603896" y="3686175"/>
                </a:lnTo>
                <a:lnTo>
                  <a:pt x="0" y="2764631"/>
                </a:lnTo>
                <a:lnTo>
                  <a:pt x="0" y="921544"/>
                </a:ln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miter lim="800000"/>
          </a:ln>
        </p:spPr>
      </p:sp>
      <p:sp>
        <p:nvSpPr>
          <p:cNvPr id="10" name="Freeform 9"/>
          <p:cNvSpPr>
            <a:spLocks noChangeAspect="1"/>
          </p:cNvSpPr>
          <p:nvPr/>
        </p:nvSpPr>
        <p:spPr>
          <a:xfrm>
            <a:off x="6562725" y="4137219"/>
            <a:ext cx="190500" cy="219415"/>
          </a:xfrm>
          <a:custGeom>
            <a:avLst/>
            <a:gdLst/>
            <a:ahLst/>
            <a:cxnLst/>
            <a:rect l="0" t="0" r="r" b="b"/>
            <a:pathLst>
              <a:path w="3200400" h="3686175">
                <a:moveTo>
                  <a:pt x="1603896" y="0"/>
                </a:moveTo>
                <a:lnTo>
                  <a:pt x="3200400" y="921544"/>
                </a:lnTo>
                <a:lnTo>
                  <a:pt x="3200400" y="2764631"/>
                </a:lnTo>
                <a:lnTo>
                  <a:pt x="1603896" y="3686175"/>
                </a:lnTo>
                <a:lnTo>
                  <a:pt x="0" y="2764631"/>
                </a:lnTo>
                <a:lnTo>
                  <a:pt x="0" y="921544"/>
                </a:ln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miter lim="800000"/>
          </a:ln>
        </p:spPr>
      </p:sp>
      <p:sp>
        <p:nvSpPr>
          <p:cNvPr id="11" name="Freeform 10"/>
          <p:cNvSpPr>
            <a:spLocks noChangeAspect="1"/>
          </p:cNvSpPr>
          <p:nvPr/>
        </p:nvSpPr>
        <p:spPr>
          <a:xfrm>
            <a:off x="8562975" y="2105025"/>
            <a:ext cx="133350" cy="153590"/>
          </a:xfrm>
          <a:custGeom>
            <a:avLst/>
            <a:gdLst/>
            <a:ahLst/>
            <a:cxnLst/>
            <a:rect l="0" t="0" r="r" b="b"/>
            <a:pathLst>
              <a:path w="3200400" h="3686175">
                <a:moveTo>
                  <a:pt x="1603896" y="0"/>
                </a:moveTo>
                <a:lnTo>
                  <a:pt x="3200400" y="921544"/>
                </a:lnTo>
                <a:lnTo>
                  <a:pt x="3200400" y="2764631"/>
                </a:lnTo>
                <a:lnTo>
                  <a:pt x="1603896" y="3686175"/>
                </a:lnTo>
                <a:lnTo>
                  <a:pt x="0" y="2764631"/>
                </a:lnTo>
                <a:lnTo>
                  <a:pt x="0" y="921544"/>
                </a:ln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miter lim="800000"/>
          </a:ln>
        </p:spPr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62000" y="476250"/>
            <a:ext cx="7620000" cy="571500"/>
          </a:xfrm>
          <a:prstGeom prst="rect">
            <a:avLst/>
          </a:prstGeom>
        </p:spPr>
        <p:txBody>
          <a:bodyPr vert="horz" rtlCol="0" anchor="t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450" y="1847850"/>
            <a:ext cx="1616363" cy="1866900"/>
          </a:xfrm>
          <a:custGeom>
            <a:avLst/>
            <a:gdLst/>
            <a:ahLst/>
            <a:cxnLst/>
            <a:rect l="0" t="0" r="r" b="b"/>
            <a:pathLst>
              <a:path w="1905000" h="2200275">
                <a:moveTo>
                  <a:pt x="0" y="552450"/>
                </a:moveTo>
                <a:lnTo>
                  <a:pt x="961570" y="0"/>
                </a:lnTo>
                <a:lnTo>
                  <a:pt x="1905000" y="552450"/>
                </a:lnTo>
                <a:lnTo>
                  <a:pt x="1905000" y="1647825"/>
                </a:lnTo>
                <a:lnTo>
                  <a:pt x="961578" y="22002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2"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2"/>
          </p:nvPr>
        </p:nvSpPr>
        <p:spPr>
          <a:xfrm>
            <a:off x="2514600" y="2428875"/>
            <a:ext cx="1905000" cy="2200275"/>
          </a:xfrm>
          <a:custGeom>
            <a:avLst/>
            <a:gdLst/>
            <a:ahLst/>
            <a:cxnLst/>
            <a:rect l="0" t="0" r="r" b="b"/>
            <a:pathLst>
              <a:path w="1905000" h="2200275">
                <a:moveTo>
                  <a:pt x="0" y="552450"/>
                </a:moveTo>
                <a:lnTo>
                  <a:pt x="953919" y="0"/>
                </a:lnTo>
                <a:lnTo>
                  <a:pt x="1905000" y="552450"/>
                </a:lnTo>
                <a:lnTo>
                  <a:pt x="1905000" y="1647825"/>
                </a:lnTo>
                <a:lnTo>
                  <a:pt x="953919" y="22002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2"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3"/>
          </p:nvPr>
        </p:nvSpPr>
        <p:spPr>
          <a:xfrm>
            <a:off x="4724400" y="2438400"/>
            <a:ext cx="1905000" cy="2200275"/>
          </a:xfrm>
          <a:custGeom>
            <a:avLst/>
            <a:gdLst/>
            <a:ahLst/>
            <a:cxnLst/>
            <a:rect l="0" t="0" r="r" b="b"/>
            <a:pathLst>
              <a:path w="1905000" h="2200275">
                <a:moveTo>
                  <a:pt x="0" y="552450"/>
                </a:moveTo>
                <a:lnTo>
                  <a:pt x="959598" y="0"/>
                </a:lnTo>
                <a:lnTo>
                  <a:pt x="1905000" y="552450"/>
                </a:lnTo>
                <a:lnTo>
                  <a:pt x="1905000" y="1647825"/>
                </a:lnTo>
                <a:lnTo>
                  <a:pt x="950113" y="22002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2"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idx="4"/>
          </p:nvPr>
        </p:nvSpPr>
        <p:spPr>
          <a:xfrm>
            <a:off x="6972300" y="1847850"/>
            <a:ext cx="1619250" cy="1870233"/>
          </a:xfrm>
          <a:custGeom>
            <a:avLst/>
            <a:gdLst/>
            <a:ahLst/>
            <a:cxnLst/>
            <a:rect l="0" t="0" r="r" b="b"/>
            <a:pathLst>
              <a:path w="1905000" h="2200275">
                <a:moveTo>
                  <a:pt x="0" y="552450"/>
                </a:moveTo>
                <a:lnTo>
                  <a:pt x="952933" y="0"/>
                </a:lnTo>
                <a:lnTo>
                  <a:pt x="1905000" y="552450"/>
                </a:lnTo>
                <a:lnTo>
                  <a:pt x="1905000" y="1647825"/>
                </a:lnTo>
                <a:lnTo>
                  <a:pt x="962339" y="2200275"/>
                </a:lnTo>
                <a:lnTo>
                  <a:pt x="0" y="1647825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2">
                <a:lumMod val="95000"/>
              </a:schemeClr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spect="1"/>
          </p:cNvSpPr>
          <p:nvPr/>
        </p:nvSpPr>
        <p:spPr>
          <a:xfrm>
            <a:off x="178154" y="4390261"/>
            <a:ext cx="596970" cy="687069"/>
          </a:xfrm>
          <a:custGeom>
            <a:avLst/>
            <a:gdLst/>
            <a:ahLst/>
            <a:cxnLst/>
            <a:rect l="0" t="0" r="r" b="b"/>
            <a:pathLst>
              <a:path w="596971" h="687069">
                <a:moveTo>
                  <a:pt x="0" y="186006"/>
                </a:moveTo>
                <a:lnTo>
                  <a:pt x="298241" y="0"/>
                </a:lnTo>
                <a:lnTo>
                  <a:pt x="596971" y="186006"/>
                </a:lnTo>
                <a:lnTo>
                  <a:pt x="596971" y="520113"/>
                </a:lnTo>
                <a:lnTo>
                  <a:pt x="300016" y="687069"/>
                </a:lnTo>
                <a:lnTo>
                  <a:pt x="0" y="520113"/>
                </a:lnTo>
                <a:close/>
              </a:path>
            </a:pathLst>
          </a:custGeom>
          <a:blipFill dpi="0" rotWithShape="1"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>
            <a:off x="752475" y="4664996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847725" y="4834222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 flipH="1" flipV="1">
            <a:off x="8447057" y="5474"/>
            <a:ext cx="720623" cy="842968"/>
          </a:xfrm>
          <a:custGeom>
            <a:avLst/>
            <a:gdLst/>
            <a:ahLst/>
            <a:cxnLst/>
            <a:rect l="0" t="0" r="r" b="b"/>
            <a:pathLst>
              <a:path w="720624" h="842969">
                <a:moveTo>
                  <a:pt x="0" y="64710"/>
                </a:moveTo>
                <a:lnTo>
                  <a:pt x="103250" y="0"/>
                </a:lnTo>
                <a:lnTo>
                  <a:pt x="720624" y="334248"/>
                </a:lnTo>
                <a:lnTo>
                  <a:pt x="720624" y="842969"/>
                </a:lnTo>
                <a:lnTo>
                  <a:pt x="934" y="8362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 flipH="1" flipV="1">
            <a:off x="8350400" y="-190500"/>
            <a:ext cx="596970" cy="687069"/>
          </a:xfrm>
          <a:custGeom>
            <a:avLst/>
            <a:gdLst/>
            <a:ahLst/>
            <a:cxnLst/>
            <a:rect l="0" t="0" r="r" b="b"/>
            <a:pathLst>
              <a:path w="596971" h="687069">
                <a:moveTo>
                  <a:pt x="0" y="186006"/>
                </a:moveTo>
                <a:lnTo>
                  <a:pt x="298241" y="0"/>
                </a:lnTo>
                <a:lnTo>
                  <a:pt x="596971" y="186006"/>
                </a:lnTo>
                <a:lnTo>
                  <a:pt x="596971" y="520113"/>
                </a:lnTo>
                <a:lnTo>
                  <a:pt x="300016" y="687069"/>
                </a:lnTo>
                <a:lnTo>
                  <a:pt x="0" y="520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>
            <a:spLocks noChangeAspect="1"/>
          </p:cNvSpPr>
          <p:nvPr/>
        </p:nvSpPr>
        <p:spPr>
          <a:xfrm flipH="1" flipV="1">
            <a:off x="8251648" y="352425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/>
          <p:cNvSpPr>
            <a:spLocks noChangeAspect="1"/>
          </p:cNvSpPr>
          <p:nvPr/>
        </p:nvSpPr>
        <p:spPr>
          <a:xfrm flipH="1" flipV="1">
            <a:off x="8220074" y="238125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5095875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spect="1"/>
          </p:cNvSpPr>
          <p:nvPr/>
        </p:nvSpPr>
        <p:spPr>
          <a:xfrm>
            <a:off x="-671006" y="-1405179"/>
            <a:ext cx="2087064" cy="3753941"/>
          </a:xfrm>
          <a:custGeom>
            <a:avLst/>
            <a:gdLst/>
            <a:ahLst/>
            <a:cxnLst/>
            <a:rect l="0" t="0" r="r" b="b"/>
            <a:pathLst>
              <a:path w="2087065" h="3753942">
                <a:moveTo>
                  <a:pt x="0" y="1070988"/>
                </a:moveTo>
                <a:lnTo>
                  <a:pt x="2087065" y="1058082"/>
                </a:lnTo>
                <a:lnTo>
                  <a:pt x="2087065" y="2720599"/>
                </a:lnTo>
                <a:lnTo>
                  <a:pt x="12398" y="3753942"/>
                </a:lnTo>
                <a:close/>
              </a:path>
            </a:pathLst>
          </a:custGeom>
          <a:noFill/>
          <a:ln w="381000" cap="flat">
            <a:solidFill>
              <a:schemeClr val="bg2">
                <a:alpha val="5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 2"/>
          <p:cNvSpPr>
            <a:spLocks noChangeAspect="1"/>
          </p:cNvSpPr>
          <p:nvPr/>
        </p:nvSpPr>
        <p:spPr>
          <a:xfrm flipH="1" flipV="1">
            <a:off x="1695450" y="1181100"/>
            <a:ext cx="285750" cy="328877"/>
          </a:xfrm>
          <a:custGeom>
            <a:avLst/>
            <a:gdLst/>
            <a:ahLst/>
            <a:cxnLst/>
            <a:rect l="0" t="0" r="r" b="b"/>
            <a:pathLst>
              <a:path w="285750" h="328877">
                <a:moveTo>
                  <a:pt x="0" y="80323"/>
                </a:moveTo>
                <a:lnTo>
                  <a:pt x="142758" y="0"/>
                </a:lnTo>
                <a:lnTo>
                  <a:pt x="285750" y="80323"/>
                </a:lnTo>
                <a:lnTo>
                  <a:pt x="285750" y="248554"/>
                </a:lnTo>
                <a:lnTo>
                  <a:pt x="143608" y="328877"/>
                </a:lnTo>
                <a:lnTo>
                  <a:pt x="0" y="248554"/>
                </a:lnTo>
                <a:close/>
              </a:path>
            </a:pathLst>
          </a:custGeom>
          <a:noFill/>
          <a:ln w="38100" cap="flat">
            <a:solidFill>
              <a:schemeClr val="bg2">
                <a:alpha val="5000"/>
                <a:lumMod val="95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 flipH="1" flipV="1">
            <a:off x="1571625" y="1514475"/>
            <a:ext cx="171450" cy="197326"/>
          </a:xfrm>
          <a:custGeom>
            <a:avLst/>
            <a:gdLst/>
            <a:ahLst/>
            <a:cxnLst/>
            <a:rect l="0" t="0" r="r" b="b"/>
            <a:pathLst>
              <a:path w="171450" h="197326">
                <a:moveTo>
                  <a:pt x="0" y="52004"/>
                </a:moveTo>
                <a:lnTo>
                  <a:pt x="85655" y="0"/>
                </a:lnTo>
                <a:lnTo>
                  <a:pt x="171450" y="52004"/>
                </a:lnTo>
                <a:lnTo>
                  <a:pt x="171450" y="145323"/>
                </a:lnTo>
                <a:lnTo>
                  <a:pt x="86165" y="197326"/>
                </a:lnTo>
                <a:lnTo>
                  <a:pt x="0" y="145323"/>
                </a:lnTo>
                <a:close/>
              </a:path>
            </a:pathLst>
          </a:custGeom>
          <a:noFill/>
          <a:ln w="38100" cap="flat">
            <a:solidFill>
              <a:schemeClr val="bg2">
                <a:alpha val="5000"/>
                <a:lumMod val="95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 flipH="1">
            <a:off x="8724900" y="4490773"/>
            <a:ext cx="1047750" cy="1205882"/>
          </a:xfrm>
          <a:custGeom>
            <a:avLst/>
            <a:gdLst/>
            <a:ahLst/>
            <a:cxnLst/>
            <a:rect l="0" t="0" r="r" b="b"/>
            <a:pathLst>
              <a:path w="1047750" h="1205883">
                <a:moveTo>
                  <a:pt x="0" y="297692"/>
                </a:moveTo>
                <a:lnTo>
                  <a:pt x="523447" y="0"/>
                </a:lnTo>
                <a:lnTo>
                  <a:pt x="1047750" y="297692"/>
                </a:lnTo>
                <a:lnTo>
                  <a:pt x="1047750" y="908191"/>
                </a:lnTo>
                <a:lnTo>
                  <a:pt x="526561" y="1205883"/>
                </a:lnTo>
                <a:lnTo>
                  <a:pt x="0" y="908191"/>
                </a:ln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8610600" y="4521139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bg2">
                <a:alpha val="19999"/>
                <a:lumMod val="95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>
            <a:off x="8565196" y="4681273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bg2">
                <a:alpha val="19999"/>
                <a:lumMod val="95000"/>
              </a:schemeClr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37851" y="1422821"/>
            <a:ext cx="7068296" cy="1242012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3600" b="1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037851" y="2667000"/>
            <a:ext cx="7068296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800" b="0" i="0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 2"/>
          <p:cNvSpPr>
            <a:spLocks noChangeAspect="1"/>
          </p:cNvSpPr>
          <p:nvPr/>
        </p:nvSpPr>
        <p:spPr>
          <a:xfrm flipH="1">
            <a:off x="8542307" y="4333875"/>
            <a:ext cx="1233739" cy="1419942"/>
          </a:xfrm>
          <a:custGeom>
            <a:avLst/>
            <a:gdLst/>
            <a:ahLst/>
            <a:cxnLst/>
            <a:rect l="0" t="0" r="r" b="b"/>
            <a:pathLst>
              <a:path w="1233740" h="1419943">
                <a:moveTo>
                  <a:pt x="0" y="334248"/>
                </a:moveTo>
                <a:lnTo>
                  <a:pt x="616366" y="0"/>
                </a:lnTo>
                <a:lnTo>
                  <a:pt x="1233740" y="334248"/>
                </a:lnTo>
                <a:lnTo>
                  <a:pt x="1233740" y="1085695"/>
                </a:lnTo>
                <a:lnTo>
                  <a:pt x="620033" y="1419943"/>
                </a:lnTo>
                <a:lnTo>
                  <a:pt x="0" y="10856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 flipH="1">
            <a:off x="8445651" y="4685748"/>
            <a:ext cx="596970" cy="687069"/>
          </a:xfrm>
          <a:custGeom>
            <a:avLst/>
            <a:gdLst/>
            <a:ahLst/>
            <a:cxnLst/>
            <a:rect l="0" t="0" r="r" b="b"/>
            <a:pathLst>
              <a:path w="596971" h="687069">
                <a:moveTo>
                  <a:pt x="0" y="186006"/>
                </a:moveTo>
                <a:lnTo>
                  <a:pt x="298241" y="0"/>
                </a:lnTo>
                <a:lnTo>
                  <a:pt x="596971" y="186006"/>
                </a:lnTo>
                <a:lnTo>
                  <a:pt x="596971" y="520113"/>
                </a:lnTo>
                <a:lnTo>
                  <a:pt x="300016" y="687069"/>
                </a:lnTo>
                <a:lnTo>
                  <a:pt x="0" y="520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 flipH="1">
            <a:off x="8346898" y="4664996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 flipH="1">
            <a:off x="8315325" y="4852583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095875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628650" y="-571500"/>
            <a:ext cx="1242597" cy="1419225"/>
          </a:xfrm>
          <a:custGeom>
            <a:avLst/>
            <a:gdLst/>
            <a:ahLst/>
            <a:cxnLst/>
            <a:rect l="0" t="0" r="r" b="b"/>
            <a:pathLst>
              <a:path w="1242598" h="1403851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Open Sans"/>
              </a:defRPr>
            </a:pPr>
            <a:endParaRPr lang="en-US" sz="1800" b="0" i="0" u="none" strike="noStrike" cap="none" baseline="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Freeform 8"/>
          <p:cNvSpPr>
            <a:spLocks noChangeAspect="1"/>
          </p:cNvSpPr>
          <p:nvPr/>
        </p:nvSpPr>
        <p:spPr>
          <a:xfrm flipV="1">
            <a:off x="657225" y="352425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04775" y="-190500"/>
            <a:ext cx="600075" cy="685800"/>
          </a:xfrm>
          <a:custGeom>
            <a:avLst/>
            <a:gdLst/>
            <a:ahLst/>
            <a:cxnLst/>
            <a:rect l="0" t="0" r="r" b="b"/>
            <a:pathLst>
              <a:path w="1242598" h="1403851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Open Sans"/>
              </a:defRPr>
            </a:pPr>
            <a:endParaRPr lang="en-US" sz="18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11" name="Freeform 10"/>
          <p:cNvSpPr>
            <a:spLocks noChangeAspect="1"/>
          </p:cNvSpPr>
          <p:nvPr/>
        </p:nvSpPr>
        <p:spPr>
          <a:xfrm flipV="1">
            <a:off x="752475" y="238125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0" y="1428750"/>
            <a:ext cx="3667125" cy="290512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"/>
          </p:nvPr>
        </p:nvSpPr>
        <p:spPr>
          <a:xfrm>
            <a:off x="4714875" y="1428750"/>
            <a:ext cx="3667125" cy="290512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 2"/>
          <p:cNvSpPr>
            <a:spLocks noChangeAspect="1"/>
          </p:cNvSpPr>
          <p:nvPr/>
        </p:nvSpPr>
        <p:spPr>
          <a:xfrm flipH="1">
            <a:off x="8542307" y="4333875"/>
            <a:ext cx="1233739" cy="1419942"/>
          </a:xfrm>
          <a:custGeom>
            <a:avLst/>
            <a:gdLst/>
            <a:ahLst/>
            <a:cxnLst/>
            <a:rect l="0" t="0" r="r" b="b"/>
            <a:pathLst>
              <a:path w="1233740" h="1419943">
                <a:moveTo>
                  <a:pt x="0" y="334248"/>
                </a:moveTo>
                <a:lnTo>
                  <a:pt x="616366" y="0"/>
                </a:lnTo>
                <a:lnTo>
                  <a:pt x="1233740" y="334248"/>
                </a:lnTo>
                <a:lnTo>
                  <a:pt x="1233740" y="1085695"/>
                </a:lnTo>
                <a:lnTo>
                  <a:pt x="620033" y="1419943"/>
                </a:lnTo>
                <a:lnTo>
                  <a:pt x="0" y="10856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 flipH="1">
            <a:off x="8315325" y="4852583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 flipH="1">
            <a:off x="8346898" y="4664996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 flipH="1">
            <a:off x="8445651" y="4685748"/>
            <a:ext cx="596970" cy="687069"/>
          </a:xfrm>
          <a:custGeom>
            <a:avLst/>
            <a:gdLst/>
            <a:ahLst/>
            <a:cxnLst/>
            <a:rect l="0" t="0" r="r" b="b"/>
            <a:pathLst>
              <a:path w="596971" h="687069">
                <a:moveTo>
                  <a:pt x="0" y="186006"/>
                </a:moveTo>
                <a:lnTo>
                  <a:pt x="298241" y="0"/>
                </a:lnTo>
                <a:lnTo>
                  <a:pt x="596971" y="186006"/>
                </a:lnTo>
                <a:lnTo>
                  <a:pt x="596971" y="520113"/>
                </a:lnTo>
                <a:lnTo>
                  <a:pt x="300016" y="687069"/>
                </a:lnTo>
                <a:lnTo>
                  <a:pt x="0" y="520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-628650" y="-571500"/>
            <a:ext cx="1242597" cy="1419225"/>
          </a:xfrm>
          <a:custGeom>
            <a:avLst/>
            <a:gdLst/>
            <a:ahLst/>
            <a:cxnLst/>
            <a:rect l="0" t="0" r="r" b="b"/>
            <a:pathLst>
              <a:path w="1242598" h="1403851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Open Sans"/>
              </a:defRPr>
            </a:pPr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Freeform 7"/>
          <p:cNvSpPr>
            <a:spLocks noChangeAspect="1"/>
          </p:cNvSpPr>
          <p:nvPr/>
        </p:nvSpPr>
        <p:spPr>
          <a:xfrm flipV="1">
            <a:off x="657225" y="352425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04775" y="-190500"/>
            <a:ext cx="600075" cy="685800"/>
          </a:xfrm>
          <a:custGeom>
            <a:avLst/>
            <a:gdLst/>
            <a:ahLst/>
            <a:cxnLst/>
            <a:rect l="0" t="0" r="r" b="b"/>
            <a:pathLst>
              <a:path w="1242598" h="1403851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Open Sans"/>
              </a:defRPr>
            </a:pPr>
            <a:endParaRPr lang="en-US" sz="18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10" name="Freeform 9"/>
          <p:cNvSpPr>
            <a:spLocks noChangeAspect="1"/>
          </p:cNvSpPr>
          <p:nvPr/>
        </p:nvSpPr>
        <p:spPr>
          <a:xfrm flipV="1">
            <a:off x="752475" y="238125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3667125" cy="476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tx2"/>
                </a:solidFill>
                <a:latin typeface="Open Sans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2"/>
          </p:nvPr>
        </p:nvSpPr>
        <p:spPr>
          <a:xfrm>
            <a:off x="4714875" y="1428750"/>
            <a:ext cx="3667125" cy="476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tx2"/>
                </a:solidFill>
                <a:latin typeface="Open Sans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3"/>
          </p:nvPr>
        </p:nvSpPr>
        <p:spPr>
          <a:xfrm>
            <a:off x="762000" y="2000250"/>
            <a:ext cx="3667125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4"/>
          </p:nvPr>
        </p:nvSpPr>
        <p:spPr>
          <a:xfrm>
            <a:off x="4714875" y="2000250"/>
            <a:ext cx="3667125" cy="2380277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5095875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09800"/>
            <a:ext cx="7620000" cy="730108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defRPr lang="en-US" sz="3600" b="1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1238250" y="-398444"/>
            <a:ext cx="6667500" cy="5722866"/>
          </a:xfrm>
          <a:custGeom>
            <a:avLst/>
            <a:gdLst/>
            <a:ahLst/>
            <a:cxnLst/>
            <a:rect l="0" t="0" r="r" b="b"/>
            <a:pathLst>
              <a:path w="6667500" h="5722866">
                <a:moveTo>
                  <a:pt x="0" y="9525"/>
                </a:moveTo>
                <a:lnTo>
                  <a:pt x="6667500" y="9525"/>
                </a:lnTo>
                <a:lnTo>
                  <a:pt x="6667500" y="3878827"/>
                </a:lnTo>
                <a:lnTo>
                  <a:pt x="3350845" y="5722867"/>
                </a:lnTo>
                <a:lnTo>
                  <a:pt x="0" y="3878827"/>
                </a:lnTo>
                <a:close/>
              </a:path>
            </a:pathLst>
          </a:custGeom>
          <a:noFill/>
          <a:ln w="381000" cap="flat">
            <a:solidFill>
              <a:schemeClr val="bg2">
                <a:alpha val="5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 flipH="1">
            <a:off x="409575" y="3200400"/>
            <a:ext cx="455242" cy="523950"/>
          </a:xfrm>
          <a:custGeom>
            <a:avLst/>
            <a:gdLst/>
            <a:ahLst/>
            <a:cxnLst/>
            <a:rect l="0" t="0" r="r" b="b"/>
            <a:pathLst>
              <a:path w="240994" h="277366">
                <a:moveTo>
                  <a:pt x="0" y="78759"/>
                </a:moveTo>
                <a:lnTo>
                  <a:pt x="120398" y="0"/>
                </a:lnTo>
                <a:lnTo>
                  <a:pt x="240994" y="78759"/>
                </a:lnTo>
                <a:lnTo>
                  <a:pt x="240994" y="198607"/>
                </a:lnTo>
                <a:lnTo>
                  <a:pt x="121115" y="277366"/>
                </a:lnTo>
                <a:lnTo>
                  <a:pt x="0" y="198607"/>
                </a:lnTo>
                <a:close/>
              </a:path>
            </a:pathLst>
          </a:custGeom>
          <a:noFill/>
          <a:ln w="57150" cap="flat">
            <a:solidFill>
              <a:schemeClr val="bg2">
                <a:alpha val="5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 flipH="1">
            <a:off x="809625" y="3733800"/>
            <a:ext cx="252912" cy="291083"/>
          </a:xfrm>
          <a:custGeom>
            <a:avLst/>
            <a:gdLst/>
            <a:ahLst/>
            <a:cxnLst/>
            <a:rect l="0" t="0" r="r" b="b"/>
            <a:pathLst>
              <a:path w="133886" h="154092">
                <a:moveTo>
                  <a:pt x="0" y="42697"/>
                </a:moveTo>
                <a:lnTo>
                  <a:pt x="66888" y="0"/>
                </a:lnTo>
                <a:lnTo>
                  <a:pt x="133886" y="42697"/>
                </a:lnTo>
                <a:lnTo>
                  <a:pt x="133886" y="111396"/>
                </a:lnTo>
                <a:lnTo>
                  <a:pt x="67286" y="154092"/>
                </a:lnTo>
                <a:lnTo>
                  <a:pt x="0" y="111396"/>
                </a:lnTo>
                <a:close/>
              </a:path>
            </a:pathLst>
          </a:custGeom>
          <a:noFill/>
          <a:ln w="57150" cap="flat">
            <a:solidFill>
              <a:schemeClr val="bg2">
                <a:alpha val="5000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ChangeAspect="1"/>
          </p:cNvSpPr>
          <p:nvPr/>
        </p:nvSpPr>
        <p:spPr>
          <a:xfrm>
            <a:off x="1238250" y="-357505"/>
            <a:ext cx="6667500" cy="5856216"/>
          </a:xfrm>
          <a:custGeom>
            <a:avLst/>
            <a:gdLst/>
            <a:ahLst/>
            <a:cxnLst/>
            <a:rect l="0" t="0" r="r" b="b"/>
            <a:pathLst>
              <a:path w="6667500" h="5856217">
                <a:moveTo>
                  <a:pt x="0" y="9525"/>
                </a:moveTo>
                <a:lnTo>
                  <a:pt x="6667500" y="9525"/>
                </a:lnTo>
                <a:lnTo>
                  <a:pt x="6667500" y="4012177"/>
                </a:lnTo>
                <a:lnTo>
                  <a:pt x="3350845" y="5856217"/>
                </a:lnTo>
                <a:lnTo>
                  <a:pt x="0" y="4012177"/>
                </a:lnTo>
                <a:close/>
              </a:path>
            </a:pathLst>
          </a:custGeom>
          <a:noFill/>
          <a:ln w="381000" cap="flat">
            <a:solidFill>
              <a:schemeClr val="bg2">
                <a:alpha val="20999"/>
                <a:lumMod val="95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/>
          </p:cNvSpPr>
          <p:nvPr/>
        </p:nvSpPr>
        <p:spPr>
          <a:xfrm>
            <a:off x="571500" y="0"/>
            <a:ext cx="3714750" cy="4857750"/>
          </a:xfrm>
          <a:custGeom>
            <a:avLst/>
            <a:gdLst/>
            <a:ahLst/>
            <a:cxnLst/>
            <a:rect l="0" t="0" r="r" b="b"/>
            <a:pathLst>
              <a:path w="3333750" h="4477776">
                <a:moveTo>
                  <a:pt x="0" y="0"/>
                </a:moveTo>
                <a:lnTo>
                  <a:pt x="3333750" y="0"/>
                </a:lnTo>
                <a:lnTo>
                  <a:pt x="3333750" y="3651802"/>
                </a:lnTo>
                <a:lnTo>
                  <a:pt x="1675423" y="4477776"/>
                </a:lnTo>
                <a:lnTo>
                  <a:pt x="0" y="365180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772025" y="397915"/>
            <a:ext cx="3819525" cy="992734"/>
          </a:xfrm>
          <a:prstGeom prst="rect">
            <a:avLst/>
          </a:prstGeom>
        </p:spPr>
        <p:txBody>
          <a:bodyPr vert="horz"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72025" y="1522537"/>
            <a:ext cx="3819525" cy="2839912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idx="2"/>
          </p:nvPr>
        </p:nvSpPr>
        <p:spPr>
          <a:xfrm>
            <a:off x="857250" y="381000"/>
            <a:ext cx="3143250" cy="4015519"/>
          </a:xfrm>
          <a:custGeom>
            <a:avLst/>
            <a:gdLst/>
            <a:ahLst/>
            <a:cxnLst/>
            <a:rect l="0" t="0" r="r" b="b"/>
            <a:pathLst>
              <a:path w="3143250" h="4015519">
                <a:moveTo>
                  <a:pt x="0" y="0"/>
                </a:moveTo>
                <a:lnTo>
                  <a:pt x="3143250" y="0"/>
                </a:lnTo>
                <a:lnTo>
                  <a:pt x="3143250" y="3351535"/>
                </a:lnTo>
                <a:lnTo>
                  <a:pt x="1571230" y="4015519"/>
                </a:lnTo>
                <a:lnTo>
                  <a:pt x="0" y="3351535"/>
                </a:lnTo>
                <a:close/>
              </a:path>
            </a:pathLst>
          </a:custGeom>
        </p:spPr>
        <p:txBody>
          <a:bodyPr vert="horz" lIns="91440" tIns="93600" rIns="91440" bIns="45720" rtlCol="0" anchor="t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600" b="0" dirty="0">
                <a:solidFill>
                  <a:srgbClr val="FCFE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Freeform 5"/>
          <p:cNvSpPr>
            <a:spLocks/>
          </p:cNvSpPr>
          <p:nvPr/>
        </p:nvSpPr>
        <p:spPr>
          <a:xfrm flipH="1">
            <a:off x="1235399" y="4114800"/>
            <a:ext cx="476250" cy="542925"/>
          </a:xfrm>
          <a:custGeom>
            <a:avLst/>
            <a:gdLst/>
            <a:ahLst/>
            <a:cxnLst/>
            <a:rect l="0" t="0" r="r" b="b"/>
            <a:pathLst>
              <a:path w="476250" h="542925">
                <a:moveTo>
                  <a:pt x="0" y="145468"/>
                </a:moveTo>
                <a:lnTo>
                  <a:pt x="237930" y="0"/>
                </a:lnTo>
                <a:lnTo>
                  <a:pt x="476250" y="145468"/>
                </a:lnTo>
                <a:lnTo>
                  <a:pt x="476250" y="397457"/>
                </a:lnTo>
                <a:lnTo>
                  <a:pt x="239346" y="542925"/>
                </a:lnTo>
                <a:lnTo>
                  <a:pt x="0" y="3974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7" name="Freeform 6"/>
          <p:cNvSpPr>
            <a:spLocks noChangeAspect="1"/>
          </p:cNvSpPr>
          <p:nvPr/>
        </p:nvSpPr>
        <p:spPr>
          <a:xfrm flipH="1">
            <a:off x="1114425" y="4448175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8" name="Freeform 7"/>
          <p:cNvSpPr>
            <a:spLocks noChangeAspect="1"/>
          </p:cNvSpPr>
          <p:nvPr/>
        </p:nvSpPr>
        <p:spPr>
          <a:xfrm flipH="1">
            <a:off x="1647825" y="4562475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628650" y="-571500"/>
            <a:ext cx="1242597" cy="1419225"/>
          </a:xfrm>
          <a:custGeom>
            <a:avLst/>
            <a:gdLst/>
            <a:ahLst/>
            <a:cxnLst/>
            <a:rect l="0" t="0" r="r" b="b"/>
            <a:pathLst>
              <a:path w="1242598" h="1403851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Open Sans"/>
              </a:defRPr>
            </a:pPr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3" name="Freeform 2"/>
          <p:cNvSpPr>
            <a:spLocks noChangeAspect="1"/>
          </p:cNvSpPr>
          <p:nvPr/>
        </p:nvSpPr>
        <p:spPr>
          <a:xfrm flipV="1">
            <a:off x="752475" y="238125"/>
            <a:ext cx="79596" cy="91609"/>
          </a:xfrm>
          <a:custGeom>
            <a:avLst/>
            <a:gdLst/>
            <a:ahLst/>
            <a:cxnLst/>
            <a:rect l="0" t="0" r="r" b="b"/>
            <a:pathLst>
              <a:path w="3190875" h="3672461">
                <a:moveTo>
                  <a:pt x="0" y="790575"/>
                </a:moveTo>
                <a:lnTo>
                  <a:pt x="1594133" y="0"/>
                </a:lnTo>
                <a:lnTo>
                  <a:pt x="3190875" y="790575"/>
                </a:lnTo>
                <a:lnTo>
                  <a:pt x="3190875" y="2881886"/>
                </a:lnTo>
                <a:lnTo>
                  <a:pt x="1603619" y="3672461"/>
                </a:lnTo>
                <a:lnTo>
                  <a:pt x="0" y="2881886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4" name="Freeform 3"/>
          <p:cNvSpPr>
            <a:spLocks noChangeAspect="1"/>
          </p:cNvSpPr>
          <p:nvPr/>
        </p:nvSpPr>
        <p:spPr>
          <a:xfrm flipV="1">
            <a:off x="657225" y="352425"/>
            <a:ext cx="143272" cy="164896"/>
          </a:xfrm>
          <a:custGeom>
            <a:avLst/>
            <a:gdLst/>
            <a:ahLst/>
            <a:cxnLst/>
            <a:rect l="0" t="0" r="r" b="b"/>
            <a:pathLst>
              <a:path w="143273" h="164897">
                <a:moveTo>
                  <a:pt x="0" y="45022"/>
                </a:moveTo>
                <a:lnTo>
                  <a:pt x="71578" y="0"/>
                </a:lnTo>
                <a:lnTo>
                  <a:pt x="143273" y="45022"/>
                </a:lnTo>
                <a:lnTo>
                  <a:pt x="143273" y="119874"/>
                </a:lnTo>
                <a:lnTo>
                  <a:pt x="72004" y="164897"/>
                </a:lnTo>
                <a:lnTo>
                  <a:pt x="0" y="119874"/>
                </a:lnTo>
                <a:close/>
              </a:path>
            </a:pathLst>
          </a:custGeom>
          <a:noFill/>
          <a:ln w="19050" cap="flat">
            <a:solidFill>
              <a:schemeClr val="accent2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sz="1800" b="0" i="0" u="none" strike="noStrike" cap="none" baseline="0" dirty="0">
              <a:solidFill>
                <a:srgbClr val="FFFFFF"/>
              </a:solidFill>
              <a:latin typeface="Open San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4775" y="-190500"/>
            <a:ext cx="600075" cy="685800"/>
          </a:xfrm>
          <a:custGeom>
            <a:avLst/>
            <a:gdLst/>
            <a:ahLst/>
            <a:cxnLst/>
            <a:rect l="0" t="0" r="r" b="b"/>
            <a:pathLst>
              <a:path w="1242598" h="1403851">
                <a:moveTo>
                  <a:pt x="597585" y="9485"/>
                </a:moveTo>
                <a:lnTo>
                  <a:pt x="9485" y="331992"/>
                </a:lnTo>
                <a:lnTo>
                  <a:pt x="0" y="1014946"/>
                </a:lnTo>
                <a:lnTo>
                  <a:pt x="597585" y="1403851"/>
                </a:lnTo>
                <a:lnTo>
                  <a:pt x="1233112" y="1090830"/>
                </a:lnTo>
                <a:lnTo>
                  <a:pt x="1242598" y="350963"/>
                </a:lnTo>
                <a:lnTo>
                  <a:pt x="597585" y="9485"/>
                </a:lnTo>
                <a:close/>
              </a:path>
            </a:pathLst>
          </a:custGeom>
          <a:solidFill>
            <a:schemeClr val="accent2"/>
          </a:solidFill>
          <a:ln w="19050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noAutofit/>
          </a:bodyPr>
          <a:lstStyle/>
          <a:p>
            <a:pPr marL="0" lvl="0" algn="ctr" rtl="0">
              <a:lnSpc>
                <a:spcPct val="100000"/>
              </a:lnSpc>
              <a:buNone/>
              <a:defRPr lang="en-US" sz="1800" dirty="0">
                <a:solidFill>
                  <a:schemeClr val="tx1"/>
                </a:solidFill>
                <a:latin typeface="Open Sans"/>
              </a:defRPr>
            </a:pPr>
            <a:endParaRPr lang="en-US" sz="180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 flipH="1" flipV="1">
            <a:off x="5805908" y="-2611"/>
            <a:ext cx="3544016" cy="5148241"/>
          </a:xfrm>
          <a:custGeom>
            <a:avLst/>
            <a:gdLst/>
            <a:ahLst/>
            <a:cxnLst/>
            <a:rect l="0" t="0" r="r" b="b"/>
            <a:pathLst>
              <a:path w="3544016" h="5148241">
                <a:moveTo>
                  <a:pt x="0" y="4741"/>
                </a:moveTo>
                <a:lnTo>
                  <a:pt x="1794228" y="0"/>
                </a:lnTo>
                <a:lnTo>
                  <a:pt x="3542677" y="879739"/>
                </a:lnTo>
                <a:lnTo>
                  <a:pt x="3544016" y="5113577"/>
                </a:lnTo>
                <a:lnTo>
                  <a:pt x="15708" y="51482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76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76275" y="581025"/>
            <a:ext cx="3714750" cy="936651"/>
          </a:xfrm>
          <a:prstGeom prst="rect">
            <a:avLst/>
          </a:prstGeom>
        </p:spPr>
        <p:txBody>
          <a:bodyPr vert="horz" rtlCol="0" anchor="t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5238750" y="47625"/>
            <a:ext cx="3901949" cy="4894406"/>
          </a:xfrm>
          <a:custGeom>
            <a:avLst/>
            <a:gdLst/>
            <a:ahLst/>
            <a:cxnLst/>
            <a:rect l="0" t="0" r="r" b="b"/>
            <a:pathLst>
              <a:path w="3901950" h="4894407">
                <a:moveTo>
                  <a:pt x="0" y="0"/>
                </a:moveTo>
                <a:lnTo>
                  <a:pt x="3890819" y="0"/>
                </a:lnTo>
                <a:lnTo>
                  <a:pt x="3901950" y="4458694"/>
                </a:lnTo>
                <a:lnTo>
                  <a:pt x="3178130" y="4894407"/>
                </a:lnTo>
                <a:lnTo>
                  <a:pt x="0" y="3351357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</a:ln>
          <a:effectLst>
            <a:outerShdw blurRad="88900" dist="95250" dir="8700000">
              <a:srgbClr val="3F3F3F">
                <a:alpha val="4000"/>
              </a:srgbClr>
            </a:outerShdw>
          </a:effectLst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idx="2"/>
          </p:nvPr>
        </p:nvSpPr>
        <p:spPr>
          <a:xfrm>
            <a:off x="676275" y="1714500"/>
            <a:ext cx="3714750" cy="23812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b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71500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07539"/>
            <a:ext cx="7620000" cy="297871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0" y="4714875"/>
            <a:ext cx="2095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14875"/>
            <a:ext cx="2895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4714875"/>
            <a:ext cx="20955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2"/>
          </a:solidFill>
          <a:latin typeface="Raleway-demi_bold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&gt;"/>
        <a:defRPr lang="en-US" sz="18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accent1"/>
        </a:buClr>
        <a:buFont typeface="Arial"/>
        <a:buChar char="-"/>
        <a:defRPr lang="en-US" sz="1600" b="0" i="0" dirty="0">
          <a:solidFill>
            <a:schemeClr val="tx1"/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accent1"/>
        </a:buClr>
        <a:buFont typeface="Arial"/>
        <a:buChar char="-"/>
        <a:defRPr lang="en-US" sz="1400" b="0" i="0" dirty="0">
          <a:solidFill>
            <a:schemeClr val="tx1"/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accent1"/>
        </a:buClr>
        <a:buFont typeface="Arial"/>
        <a:buChar char="-"/>
        <a:defRPr lang="en-US" sz="1200" b="0" i="0" dirty="0">
          <a:solidFill>
            <a:schemeClr val="tx1"/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accent1"/>
        </a:buClr>
        <a:buFont typeface="Arial"/>
        <a:buChar char="-"/>
        <a:defRPr lang="en-US" sz="1000" b="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000" b="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000" b="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000" b="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000" b="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4" y="1428750"/>
            <a:ext cx="4467225" cy="1523999"/>
          </a:xfrm>
        </p:spPr>
        <p:txBody>
          <a:bodyPr rtlCol="0"/>
          <a:lstStyle/>
          <a:p>
            <a:r>
              <a:rPr lang="id-ID" dirty="0" smtClean="0">
                <a:latin typeface="Georgia" pitchFamily="18" charset="0"/>
              </a:rPr>
              <a:t>INTENSITAS</a:t>
            </a:r>
            <a:br>
              <a:rPr lang="id-ID" dirty="0" smtClean="0">
                <a:latin typeface="Georgia" pitchFamily="18" charset="0"/>
              </a:rPr>
            </a:br>
            <a:r>
              <a:rPr lang="en-US" b="1" dirty="0" smtClean="0">
                <a:latin typeface="Georgia" pitchFamily="18" charset="0"/>
              </a:rPr>
              <a:t>PENCAHAYAAN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4572" y="2952750"/>
            <a:ext cx="4467028" cy="1752600"/>
          </a:xfrm>
        </p:spPr>
        <p:txBody>
          <a:bodyPr rtlCol="0"/>
          <a:lstStyle/>
          <a:p>
            <a:r>
              <a:rPr lang="id-ID" sz="1800" dirty="0" smtClean="0">
                <a:latin typeface="Georgia" pitchFamily="18" charset="0"/>
              </a:rPr>
              <a:t>Hygiene Industry </a:t>
            </a:r>
          </a:p>
          <a:p>
            <a:r>
              <a:rPr lang="id-ID" sz="1800" dirty="0" smtClean="0">
                <a:latin typeface="Georgia" pitchFamily="18" charset="0"/>
              </a:rPr>
              <a:t>RPL Safety and Healthy Engineering 19</a:t>
            </a:r>
          </a:p>
          <a:p>
            <a:endParaRPr lang="id-ID" sz="1800" dirty="0" smtClean="0">
              <a:latin typeface="Georgia" pitchFamily="18" charset="0"/>
            </a:endParaRPr>
          </a:p>
          <a:p>
            <a:endParaRPr lang="id-ID" sz="1800" dirty="0" smtClean="0">
              <a:latin typeface="Georgia" pitchFamily="18" charset="0"/>
            </a:endParaRPr>
          </a:p>
          <a:p>
            <a:r>
              <a:rPr lang="id-ID" sz="1800" dirty="0" smtClean="0">
                <a:latin typeface="Georgia" pitchFamily="18" charset="0"/>
              </a:rPr>
              <a:t>Zahrotul Nailul Izah	0519140128</a:t>
            </a:r>
            <a:endParaRPr lang="en-US" sz="1800" dirty="0">
              <a:latin typeface="Georg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8077200" cy="3314699"/>
          </a:xfrm>
        </p:spPr>
        <p:txBody>
          <a:bodyPr>
            <a:normAutofit/>
          </a:bodyPr>
          <a:lstStyle/>
          <a:p>
            <a:pPr algn="just"/>
            <a:r>
              <a:rPr lang="id-ID" sz="2000" dirty="0" smtClean="0">
                <a:latin typeface="Georgia" pitchFamily="18" charset="0"/>
              </a:rPr>
              <a:t>Mempertimbangkan parameter. Parameter </a:t>
            </a:r>
            <a:r>
              <a:rPr lang="id-ID" sz="2000" dirty="0">
                <a:latin typeface="Georgia" pitchFamily="18" charset="0"/>
              </a:rPr>
              <a:t>perencanaan untuk perhitungan penerangan ruang dipengaruhi oleh dimensi ruangan, kualitas cahaya yang disesuaikan dengan fungsi ruangan, jumlah lampu tiap armature, jenis lampu </a:t>
            </a:r>
            <a:r>
              <a:rPr lang="id-ID" sz="2000" dirty="0" smtClean="0">
                <a:latin typeface="Georgia" pitchFamily="18" charset="0"/>
              </a:rPr>
              <a:t>dan </a:t>
            </a:r>
            <a:r>
              <a:rPr lang="id-ID" sz="2000" dirty="0">
                <a:latin typeface="Georgia" pitchFamily="18" charset="0"/>
              </a:rPr>
              <a:t>warna ruangan. </a:t>
            </a:r>
            <a:endParaRPr lang="id-ID" sz="2000" dirty="0" smtClean="0">
              <a:latin typeface="Georgia" pitchFamily="18" charset="0"/>
            </a:endParaRPr>
          </a:p>
          <a:p>
            <a:pPr algn="just"/>
            <a:r>
              <a:rPr lang="id-ID" sz="2000" dirty="0" smtClean="0">
                <a:latin typeface="Georgia" pitchFamily="18" charset="0"/>
              </a:rPr>
              <a:t>Memperhitungkan NAB lampu dan maintenance lampu sekaligus reflektor plastiknya</a:t>
            </a:r>
          </a:p>
          <a:p>
            <a:pPr algn="just"/>
            <a:r>
              <a:rPr lang="id-ID" sz="2000" dirty="0" smtClean="0">
                <a:latin typeface="Georgia" pitchFamily="18" charset="0"/>
              </a:rPr>
              <a:t>Memperhitungkan cahaya yang masuk ruangan melalui jendela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3976751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90550"/>
            <a:ext cx="8001000" cy="4038600"/>
          </a:xfrm>
        </p:spPr>
        <p:txBody>
          <a:bodyPr anchor="ctr">
            <a:normAutofit/>
          </a:bodyPr>
          <a:lstStyle/>
          <a:p>
            <a:pPr algn="just"/>
            <a:r>
              <a:rPr lang="id-ID" sz="2200" dirty="0" smtClean="0">
                <a:latin typeface="Georgia" pitchFamily="18" charset="0"/>
              </a:rPr>
              <a:t>Pengendalian lingkungan kerja pada kasus tersebut menggunakan pendekatan substitusi dengan :</a:t>
            </a:r>
          </a:p>
          <a:p>
            <a:pPr algn="just">
              <a:buFont typeface="+mj-lt"/>
              <a:buAutoNum type="arabicPeriod"/>
            </a:pPr>
            <a:r>
              <a:rPr lang="id-ID" sz="2200" dirty="0" smtClean="0">
                <a:latin typeface="Georgia" pitchFamily="18" charset="0"/>
              </a:rPr>
              <a:t>Menganti lampu setiap 3 bulan sekali jika digunakan dalam 24 jam, namun jika digunakan dalam waktu 12 jam perlu diganti setiap 6 bulan.</a:t>
            </a:r>
          </a:p>
          <a:p>
            <a:pPr algn="just">
              <a:buFont typeface="+mj-lt"/>
              <a:buAutoNum type="arabicPeriod"/>
            </a:pPr>
            <a:r>
              <a:rPr lang="id-ID" sz="2200" dirty="0" smtClean="0">
                <a:latin typeface="Georgia" pitchFamily="18" charset="0"/>
              </a:rPr>
              <a:t>Cat dinding ruangan dan panel kendali dengan cat yang tidak menyerap panas seperti warna kuning, maroon, dan sebagainya.</a:t>
            </a:r>
            <a:endParaRPr lang="id-ID" sz="2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31030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19150"/>
            <a:ext cx="7620000" cy="3467099"/>
          </a:xfrm>
        </p:spPr>
        <p:txBody>
          <a:bodyPr anchor="ctr">
            <a:normAutofit/>
          </a:bodyPr>
          <a:lstStyle/>
          <a:p>
            <a:r>
              <a:rPr lang="id-ID" sz="2200" dirty="0" smtClean="0">
                <a:latin typeface="Georgia" pitchFamily="18" charset="0"/>
              </a:rPr>
              <a:t>Link untuk mengakses jurnal yang digunakan dan CV penulis</a:t>
            </a:r>
          </a:p>
          <a:p>
            <a:pPr marL="0" indent="0">
              <a:buNone/>
            </a:pPr>
            <a:r>
              <a:rPr lang="id-ID" sz="2200" dirty="0">
                <a:latin typeface="Georgia" pitchFamily="18" charset="0"/>
              </a:rPr>
              <a:t>	https://github.com/zahrotulnailulizah/Hygiene_Industry</a:t>
            </a:r>
          </a:p>
        </p:txBody>
      </p:sp>
    </p:spTree>
    <p:extLst>
      <p:ext uri="{BB962C8B-B14F-4D97-AF65-F5344CB8AC3E}">
        <p14:creationId xmlns:p14="http://schemas.microsoft.com/office/powerpoint/2010/main" val="369365539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4550"/>
            <a:ext cx="7620000" cy="571500"/>
          </a:xfrm>
        </p:spPr>
        <p:txBody>
          <a:bodyPr anchor="ctr"/>
          <a:lstStyle/>
          <a:p>
            <a:pPr algn="r"/>
            <a:r>
              <a:rPr lang="id-ID" dirty="0" smtClean="0"/>
              <a:t>Thank you so much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810164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42950"/>
            <a:ext cx="7848600" cy="3543299"/>
          </a:xfrm>
        </p:spPr>
        <p:txBody>
          <a:bodyPr rtlCol="0" anchor="ctr">
            <a:normAutofit/>
          </a:bodyPr>
          <a:lstStyle/>
          <a:p>
            <a:pPr algn="just"/>
            <a:r>
              <a:rPr lang="id-ID" sz="2400" dirty="0" smtClean="0">
                <a:latin typeface="Georgia" pitchFamily="18" charset="0"/>
              </a:rPr>
              <a:t>Terdapat dua aspek penting dari perencanaan penerangan, pertama yaitu menentukan jumlah armature yang dibutuhkan berdasarkan nilai intensitas yang diberikan, sedangkan yang kedua adalah rekomendasi pemasangan berdasarkan bentuk ruangan</a:t>
            </a:r>
            <a:r>
              <a:rPr lang="id-ID" sz="2400" dirty="0" smtClean="0">
                <a:latin typeface="Georgia" pitchFamily="18" charset="0"/>
              </a:rPr>
              <a:t>.</a:t>
            </a:r>
            <a:endParaRPr lang="id-ID" sz="2400" dirty="0" smtClean="0">
              <a:latin typeface="Georgia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90550"/>
            <a:ext cx="7620000" cy="3962400"/>
          </a:xfrm>
        </p:spPr>
        <p:txBody>
          <a:bodyPr rtlCol="0">
            <a:normAutofit/>
          </a:bodyPr>
          <a:lstStyle/>
          <a:p>
            <a:pPr algn="just"/>
            <a:r>
              <a:rPr lang="id-ID" sz="2200" dirty="0" smtClean="0">
                <a:latin typeface="Georgia" pitchFamily="18" charset="0"/>
              </a:rPr>
              <a:t>Untuk mendapatkan jumlah lampu pada suatu ruang dapat dihitung dengan metode </a:t>
            </a:r>
            <a:r>
              <a:rPr lang="id-ID" sz="2200" dirty="0" smtClean="0">
                <a:latin typeface="Georgia" pitchFamily="18" charset="0"/>
              </a:rPr>
              <a:t>faktor </a:t>
            </a:r>
            <a:r>
              <a:rPr lang="id-ID" sz="2200" dirty="0" smtClean="0">
                <a:latin typeface="Georgia" pitchFamily="18" charset="0"/>
              </a:rPr>
              <a:t>utilisasi </a:t>
            </a:r>
            <a:r>
              <a:rPr lang="id-ID" sz="2200" dirty="0" smtClean="0">
                <a:latin typeface="Georgia" pitchFamily="18" charset="0"/>
              </a:rPr>
              <a:t>ruangan model pencahayaan, </a:t>
            </a:r>
            <a:r>
              <a:rPr lang="id-ID" sz="2200" dirty="0" smtClean="0">
                <a:latin typeface="Georgia" pitchFamily="18" charset="0"/>
              </a:rPr>
              <a:t>berikut rumus yang digunakan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2200" dirty="0" smtClean="0">
                <a:latin typeface="Georgia" pitchFamily="18" charset="0"/>
              </a:rPr>
              <a:t>	N = (1.25 x E x L x W) / (k</a:t>
            </a:r>
            <a:r>
              <a:rPr lang="el-GR" sz="2200" dirty="0" smtClean="0">
                <a:latin typeface="Georgia" pitchFamily="18" charset="0"/>
              </a:rPr>
              <a:t>Φ</a:t>
            </a:r>
            <a:r>
              <a:rPr lang="id-ID" sz="2200" dirty="0" smtClean="0">
                <a:latin typeface="Georgia" pitchFamily="18" charset="0"/>
              </a:rPr>
              <a:t> x </a:t>
            </a:r>
            <a:r>
              <a:rPr lang="el-GR" sz="2200" dirty="0" smtClean="0">
                <a:latin typeface="Georgia" pitchFamily="18" charset="0"/>
              </a:rPr>
              <a:t>η</a:t>
            </a:r>
            <a:r>
              <a:rPr lang="id-ID" sz="2200" dirty="0" smtClean="0">
                <a:latin typeface="Georgia" pitchFamily="18" charset="0"/>
              </a:rPr>
              <a:t> LB x </a:t>
            </a:r>
            <a:r>
              <a:rPr lang="el-GR" sz="2200" dirty="0" smtClean="0">
                <a:latin typeface="Georgia" pitchFamily="18" charset="0"/>
              </a:rPr>
              <a:t>η</a:t>
            </a:r>
            <a:r>
              <a:rPr lang="id-ID" sz="2200" dirty="0" smtClean="0">
                <a:latin typeface="Georgia" pitchFamily="18" charset="0"/>
              </a:rPr>
              <a:t> R)</a:t>
            </a:r>
          </a:p>
          <a:p>
            <a:pPr algn="just">
              <a:lnSpc>
                <a:spcPct val="150000"/>
              </a:lnSpc>
            </a:pPr>
            <a:r>
              <a:rPr lang="id-ID" sz="2200" dirty="0" smtClean="0">
                <a:latin typeface="Georgia" pitchFamily="18" charset="0"/>
              </a:rPr>
              <a:t>Sedangkan f</a:t>
            </a:r>
            <a:r>
              <a:rPr lang="id-ID" sz="2200" dirty="0" smtClean="0">
                <a:latin typeface="Georgia" pitchFamily="18" charset="0"/>
              </a:rPr>
              <a:t>lux </a:t>
            </a:r>
            <a:r>
              <a:rPr lang="id-ID" sz="2200" dirty="0" smtClean="0">
                <a:latin typeface="Georgia" pitchFamily="18" charset="0"/>
              </a:rPr>
              <a:t>cahaya dapat di cari dengan menggunakan rumus berikut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id-ID" sz="2200" dirty="0" smtClean="0">
                <a:latin typeface="Georgia" pitchFamily="18" charset="0"/>
              </a:rPr>
              <a:t>	</a:t>
            </a:r>
            <a:r>
              <a:rPr lang="el-GR" sz="2200" dirty="0" smtClean="0">
                <a:latin typeface="Georgia" pitchFamily="18" charset="0"/>
              </a:rPr>
              <a:t> Φ</a:t>
            </a:r>
            <a:r>
              <a:rPr lang="id-ID" sz="2200" dirty="0" smtClean="0">
                <a:latin typeface="Georgia" pitchFamily="18" charset="0"/>
              </a:rPr>
              <a:t> = W x L/w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id-ID" sz="2200" dirty="0" smtClean="0">
              <a:latin typeface="Georgia" pitchFamily="18" charset="0"/>
            </a:endParaRPr>
          </a:p>
          <a:p>
            <a:pPr algn="just"/>
            <a:endParaRPr lang="en-US" sz="2200" dirty="0">
              <a:latin typeface="Georgia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Georgia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97515"/>
            <a:ext cx="3657600" cy="4114800"/>
          </a:xfrm>
        </p:spPr>
        <p:txBody>
          <a:bodyPr rtlCol="0">
            <a:noAutofit/>
          </a:bodyPr>
          <a:lstStyle/>
          <a:p>
            <a:r>
              <a:rPr lang="id-ID" sz="2000" dirty="0" smtClean="0">
                <a:latin typeface="Georgia" pitchFamily="18" charset="0"/>
              </a:rPr>
              <a:t>Dimana :</a:t>
            </a:r>
          </a:p>
          <a:p>
            <a:pPr>
              <a:buFont typeface="+mj-lt"/>
              <a:buAutoNum type="arabicPeriod"/>
            </a:pPr>
            <a:r>
              <a:rPr lang="id-ID" sz="2000" dirty="0" smtClean="0">
                <a:latin typeface="Georgia" pitchFamily="18" charset="0"/>
              </a:rPr>
              <a:t>N = Jumlah armature</a:t>
            </a:r>
          </a:p>
          <a:p>
            <a:pPr>
              <a:buFont typeface="+mj-lt"/>
              <a:buAutoNum type="arabicPeriod"/>
            </a:pPr>
            <a:r>
              <a:rPr lang="id-ID" sz="2000" dirty="0" smtClean="0">
                <a:latin typeface="Georgia" pitchFamily="18" charset="0"/>
              </a:rPr>
              <a:t>1,25 = Faktor Perencanaan</a:t>
            </a:r>
          </a:p>
          <a:p>
            <a:pPr>
              <a:buFont typeface="+mj-lt"/>
              <a:buAutoNum type="arabicPeriod"/>
            </a:pPr>
            <a:r>
              <a:rPr lang="id-ID" sz="2000" dirty="0" smtClean="0">
                <a:latin typeface="Georgia" pitchFamily="18" charset="0"/>
              </a:rPr>
              <a:t>E = Intensitas Penerangan (Lux)</a:t>
            </a:r>
          </a:p>
          <a:p>
            <a:pPr>
              <a:buFont typeface="+mj-lt"/>
              <a:buAutoNum type="arabicPeriod"/>
            </a:pPr>
            <a:r>
              <a:rPr lang="id-ID" sz="2000" dirty="0" smtClean="0">
                <a:latin typeface="Georgia" pitchFamily="18" charset="0"/>
              </a:rPr>
              <a:t>L = Panjang Ruang (m)</a:t>
            </a:r>
          </a:p>
          <a:p>
            <a:pPr>
              <a:buFont typeface="+mj-lt"/>
              <a:buAutoNum type="arabicPeriod"/>
            </a:pPr>
            <a:r>
              <a:rPr lang="id-ID" sz="2000" dirty="0" smtClean="0">
                <a:latin typeface="Georgia" pitchFamily="18" charset="0"/>
              </a:rPr>
              <a:t>W = Lebar Ruang (m)</a:t>
            </a:r>
            <a:endParaRPr lang="id-ID" sz="2000" dirty="0">
              <a:latin typeface="Georgia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9986" y="1028700"/>
            <a:ext cx="4114800" cy="4114800"/>
          </a:xfrm>
          <a:prstGeom prst="rect">
            <a:avLst/>
          </a:prstGeom>
        </p:spPr>
        <p:txBody>
          <a:bodyPr vert="horz" lIns="91440" tIns="93600" rIns="91440" bIns="45720" rtlCol="0">
            <a:noAutofit/>
          </a:bodyPr>
          <a:lstStyle>
            <a:lvl1pPr marL="342900" lvl="0" indent="-342900" algn="l" rtl="0">
              <a:spcBef>
                <a:spcPts val="1200"/>
              </a:spcBef>
              <a:buClr>
                <a:schemeClr val="accent1"/>
              </a:buClr>
              <a:buFont typeface="Arial"/>
              <a:buChar char="&gt;"/>
              <a:defRPr lang="en-US" sz="1800" b="0" i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spcBef>
                <a:spcPts val="300"/>
              </a:spcBef>
              <a:buClr>
                <a:schemeClr val="accent1"/>
              </a:buClr>
              <a:buFont typeface="Arial"/>
              <a:buChar char="-"/>
              <a:defRPr lang="en-US" sz="1600" b="0" i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spcBef>
                <a:spcPts val="300"/>
              </a:spcBef>
              <a:buClr>
                <a:schemeClr val="accent1"/>
              </a:buClr>
              <a:buFont typeface="Arial"/>
              <a:buChar char="-"/>
              <a:defRPr lang="en-US" sz="1400" b="0" i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spcBef>
                <a:spcPts val="300"/>
              </a:spcBef>
              <a:buClr>
                <a:schemeClr val="accent1"/>
              </a:buClr>
              <a:buFont typeface="Arial"/>
              <a:buChar char="-"/>
              <a:defRPr lang="en-US" sz="1200" b="0" i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spcBef>
                <a:spcPts val="300"/>
              </a:spcBef>
              <a:buClr>
                <a:schemeClr val="accent1"/>
              </a:buClr>
              <a:buFont typeface="Arial"/>
              <a:buChar char="-"/>
              <a:defRPr lang="en-US" sz="1000" b="0" i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buFont typeface="Arial"/>
              <a:buChar char="-"/>
              <a:defRPr lang="en-US" sz="1000" b="0" i="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buFont typeface="Arial"/>
              <a:buChar char="-"/>
              <a:defRPr lang="en-US" sz="1000" b="0" i="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buFont typeface="Arial"/>
              <a:buChar char="-"/>
              <a:defRPr lang="en-US" sz="1000" b="0" i="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buFont typeface="Arial"/>
              <a:buChar char="-"/>
              <a:defRPr lang="en-US" sz="1000" b="0" i="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id-ID" sz="2000" dirty="0" smtClean="0">
                <a:latin typeface="Georgia" pitchFamily="18" charset="0"/>
              </a:rPr>
              <a:t>6. </a:t>
            </a:r>
            <a:r>
              <a:rPr lang="el-GR" sz="2000" dirty="0" smtClean="0">
                <a:latin typeface="Georgia" pitchFamily="18" charset="0"/>
              </a:rPr>
              <a:t>Φ = </a:t>
            </a:r>
            <a:r>
              <a:rPr lang="id-ID" sz="2000" dirty="0" smtClean="0">
                <a:latin typeface="Georgia" pitchFamily="18" charset="0"/>
              </a:rPr>
              <a:t>Flux Cahaya (Lumen)</a:t>
            </a:r>
          </a:p>
          <a:p>
            <a:pPr marL="0" indent="0">
              <a:buNone/>
            </a:pPr>
            <a:r>
              <a:rPr lang="id-ID" sz="2000" dirty="0" smtClean="0">
                <a:latin typeface="Georgia" pitchFamily="18" charset="0"/>
              </a:rPr>
              <a:t>7.  W = Daya lampu (Watt)</a:t>
            </a:r>
          </a:p>
          <a:p>
            <a:pPr marL="0" indent="0">
              <a:buNone/>
            </a:pPr>
            <a:r>
              <a:rPr lang="id-ID" sz="2000" dirty="0" smtClean="0">
                <a:latin typeface="Georgia" pitchFamily="18" charset="0"/>
              </a:rPr>
              <a:t>8. L/w = Luminous Efficacy Lamp 	(Lumen/watt)</a:t>
            </a:r>
          </a:p>
          <a:p>
            <a:pPr marL="0" indent="0">
              <a:buNone/>
            </a:pPr>
            <a:r>
              <a:rPr lang="id-ID" sz="2000" dirty="0" smtClean="0">
                <a:latin typeface="Georgia" pitchFamily="18" charset="0"/>
              </a:rPr>
              <a:t>9. </a:t>
            </a:r>
            <a:r>
              <a:rPr lang="el-GR" sz="2000" dirty="0" smtClean="0">
                <a:latin typeface="Georgia" pitchFamily="18" charset="0"/>
              </a:rPr>
              <a:t>η </a:t>
            </a:r>
            <a:r>
              <a:rPr lang="id-ID" sz="2000" dirty="0" smtClean="0">
                <a:latin typeface="Georgia" pitchFamily="18" charset="0"/>
              </a:rPr>
              <a:t>LB = Efisiensi armature (%)</a:t>
            </a:r>
          </a:p>
          <a:p>
            <a:pPr marL="0" indent="0">
              <a:buNone/>
            </a:pPr>
            <a:r>
              <a:rPr lang="id-ID" sz="2000" dirty="0" smtClean="0">
                <a:latin typeface="Georgia" pitchFamily="18" charset="0"/>
              </a:rPr>
              <a:t>10. </a:t>
            </a:r>
            <a:r>
              <a:rPr lang="el-GR" sz="2000" dirty="0" smtClean="0">
                <a:latin typeface="Georgia" pitchFamily="18" charset="0"/>
              </a:rPr>
              <a:t>η </a:t>
            </a:r>
            <a:r>
              <a:rPr lang="id-ID" sz="2000" dirty="0" smtClean="0">
                <a:latin typeface="Georgia" pitchFamily="18" charset="0"/>
              </a:rPr>
              <a:t>R = Factor Utilisasi Ruangan (%)</a:t>
            </a:r>
            <a:endParaRPr lang="id-ID" sz="2000" dirty="0">
              <a:latin typeface="Georgia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90550"/>
            <a:ext cx="7620000" cy="3886200"/>
          </a:xfrm>
        </p:spPr>
        <p:txBody>
          <a:bodyPr rtlCol="0">
            <a:noAutofit/>
          </a:bodyPr>
          <a:lstStyle/>
          <a:p>
            <a:pPr algn="just"/>
            <a:r>
              <a:rPr lang="id-ID" sz="2200" dirty="0" smtClean="0">
                <a:latin typeface="Georgia" pitchFamily="18" charset="0"/>
              </a:rPr>
              <a:t>Faktor ruangan (k) daat diketahui dari data dimensi ruangan, rumusnya sebagai berikut :</a:t>
            </a:r>
          </a:p>
          <a:p>
            <a:pPr marL="0" indent="0" algn="just">
              <a:buNone/>
            </a:pPr>
            <a:r>
              <a:rPr lang="id-ID" sz="2200" dirty="0">
                <a:latin typeface="Georgia" pitchFamily="18" charset="0"/>
              </a:rPr>
              <a:t>	</a:t>
            </a:r>
            <a:r>
              <a:rPr lang="id-ID" sz="2200" dirty="0" smtClean="0">
                <a:latin typeface="Georgia" pitchFamily="18" charset="0"/>
              </a:rPr>
              <a:t>k = (A x B) / (h (A + B)</a:t>
            </a:r>
          </a:p>
          <a:p>
            <a:pPr algn="just"/>
            <a:r>
              <a:rPr lang="id-ID" sz="2200" dirty="0" smtClean="0">
                <a:latin typeface="Georgia" pitchFamily="18" charset="0"/>
              </a:rPr>
              <a:t>Dimana :</a:t>
            </a:r>
          </a:p>
          <a:p>
            <a:pPr algn="just">
              <a:buFont typeface="+mj-lt"/>
              <a:buAutoNum type="arabicPeriod"/>
            </a:pPr>
            <a:r>
              <a:rPr lang="id-ID" sz="2200" dirty="0" smtClean="0">
                <a:latin typeface="Georgia" pitchFamily="18" charset="0"/>
              </a:rPr>
              <a:t>A = lebar ruangan (m)</a:t>
            </a:r>
          </a:p>
          <a:p>
            <a:pPr algn="just">
              <a:buFont typeface="+mj-lt"/>
              <a:buAutoNum type="arabicPeriod"/>
            </a:pPr>
            <a:r>
              <a:rPr lang="id-ID" sz="2200" dirty="0" smtClean="0">
                <a:latin typeface="Georgia" pitchFamily="18" charset="0"/>
              </a:rPr>
              <a:t>B = panjang ruangan (m)</a:t>
            </a:r>
          </a:p>
          <a:p>
            <a:pPr algn="just">
              <a:buFont typeface="+mj-lt"/>
              <a:buAutoNum type="arabicPeriod"/>
            </a:pPr>
            <a:r>
              <a:rPr lang="id-ID" sz="2200" dirty="0" smtClean="0">
                <a:latin typeface="Georgia" pitchFamily="18" charset="0"/>
              </a:rPr>
              <a:t>H = tinggi ruangan (m)</a:t>
            </a:r>
          </a:p>
          <a:p>
            <a:pPr algn="just">
              <a:buFont typeface="+mj-lt"/>
              <a:buAutoNum type="arabicPeriod"/>
            </a:pPr>
            <a:r>
              <a:rPr lang="id-ID" sz="2200" dirty="0" smtClean="0">
                <a:latin typeface="Georgia" pitchFamily="18" charset="0"/>
              </a:rPr>
              <a:t>H = H – 0.85 (m)</a:t>
            </a:r>
            <a:endParaRPr lang="en-US" sz="2200" dirty="0">
              <a:latin typeface="Georgia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620000" cy="571500"/>
          </a:xfrm>
        </p:spPr>
        <p:txBody>
          <a:bodyPr/>
          <a:lstStyle/>
          <a:p>
            <a:r>
              <a:rPr lang="id-ID" dirty="0" smtClean="0">
                <a:latin typeface="Georgia" pitchFamily="18" charset="0"/>
              </a:rPr>
              <a:t>Pembahasan</a:t>
            </a:r>
            <a:endParaRPr lang="id-ID" dirty="0">
              <a:latin typeface="Georg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50"/>
            <a:ext cx="8077200" cy="3657599"/>
          </a:xfrm>
        </p:spPr>
        <p:txBody>
          <a:bodyPr>
            <a:noAutofit/>
          </a:bodyPr>
          <a:lstStyle/>
          <a:p>
            <a:r>
              <a:rPr lang="id-ID" sz="2000" dirty="0" smtClean="0">
                <a:latin typeface="Georgia" pitchFamily="18" charset="0"/>
              </a:rPr>
              <a:t>Berdasarkan jurnal Kuat Penerangan (Iluminasi) Ruang Kendali Utama Uji Thermohidrolika PTRKN-BATAN diketahui bahwa :</a:t>
            </a:r>
          </a:p>
          <a:p>
            <a:pPr>
              <a:buFont typeface="+mj-lt"/>
              <a:buAutoNum type="arabicPeriod"/>
            </a:pPr>
            <a:r>
              <a:rPr lang="id-ID" sz="2000" dirty="0">
                <a:latin typeface="Georgia" pitchFamily="18" charset="0"/>
              </a:rPr>
              <a:t>J</a:t>
            </a:r>
            <a:r>
              <a:rPr lang="id-ID" sz="2000" dirty="0" smtClean="0">
                <a:latin typeface="Georgia" pitchFamily="18" charset="0"/>
              </a:rPr>
              <a:t>umlah lampu yang ada pada ruangan berjumlah 36 buah dengan pengukuran pada 9 titik lampu.</a:t>
            </a:r>
          </a:p>
          <a:p>
            <a:pPr>
              <a:buFont typeface="+mj-lt"/>
              <a:buAutoNum type="arabicPeriod"/>
            </a:pPr>
            <a:r>
              <a:rPr lang="id-ID" sz="2000" dirty="0" smtClean="0">
                <a:latin typeface="Georgia" pitchFamily="18" charset="0"/>
              </a:rPr>
              <a:t>Menggunakan metoda intensitas untuk menentukan besar kuat penerangan rata-rata ruangan</a:t>
            </a:r>
          </a:p>
          <a:p>
            <a:pPr>
              <a:buFont typeface="+mj-lt"/>
              <a:buAutoNum type="arabicPeriod"/>
            </a:pPr>
            <a:r>
              <a:rPr lang="id-ID" sz="2000" dirty="0" smtClean="0">
                <a:latin typeface="Georgia" pitchFamily="18" charset="0"/>
              </a:rPr>
              <a:t>Hasil perhitungan penerangan rata-rata sebesar 789.04 Lux sehingga sesuai standar. Namun hasil pengukuran penerangan rata-rata sebesar 190.0 Lux sehingga tidak sesuai standar. Dimana </a:t>
            </a:r>
            <a:r>
              <a:rPr lang="id-ID" sz="2000" dirty="0">
                <a:latin typeface="Georgia" pitchFamily="18" charset="0"/>
              </a:rPr>
              <a:t>diharuskan </a:t>
            </a:r>
            <a:r>
              <a:rPr lang="id-ID" sz="2000" dirty="0" smtClean="0">
                <a:latin typeface="Georgia" pitchFamily="18" charset="0"/>
              </a:rPr>
              <a:t>standar sebesar </a:t>
            </a:r>
            <a:r>
              <a:rPr lang="id-ID" sz="2000" dirty="0">
                <a:latin typeface="Georgia" pitchFamily="18" charset="0"/>
              </a:rPr>
              <a:t>500 Lux. </a:t>
            </a:r>
            <a:endParaRPr lang="id-ID" sz="2000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42874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38150"/>
            <a:ext cx="8153400" cy="4495800"/>
          </a:xfrm>
        </p:spPr>
        <p:txBody>
          <a:bodyPr anchor="ctr">
            <a:normAutofit/>
          </a:bodyPr>
          <a:lstStyle/>
          <a:p>
            <a:r>
              <a:rPr lang="id-ID" sz="2000" dirty="0" smtClean="0">
                <a:latin typeface="Georgia" pitchFamily="18" charset="0"/>
              </a:rPr>
              <a:t>Jika dihitung berdasarkan metoda </a:t>
            </a:r>
            <a:r>
              <a:rPr lang="id-ID" sz="2000" dirty="0">
                <a:latin typeface="Georgia" pitchFamily="18" charset="0"/>
              </a:rPr>
              <a:t>metode faktor utilisasi ruangan model </a:t>
            </a:r>
            <a:r>
              <a:rPr lang="id-ID" sz="2000" dirty="0" smtClean="0">
                <a:latin typeface="Georgia" pitchFamily="18" charset="0"/>
              </a:rPr>
              <a:t>pencahayaan, diperoleh dihasil sebagai berikut :</a:t>
            </a:r>
          </a:p>
          <a:p>
            <a:pPr marL="0" indent="0">
              <a:buNone/>
            </a:pPr>
            <a:r>
              <a:rPr lang="id-ID" sz="2000" dirty="0">
                <a:latin typeface="Georgia" pitchFamily="18" charset="0"/>
              </a:rPr>
              <a:t>	</a:t>
            </a:r>
            <a:r>
              <a:rPr lang="id-ID" sz="2000" dirty="0" smtClean="0">
                <a:latin typeface="Georgia" pitchFamily="18" charset="0"/>
              </a:rPr>
              <a:t>k </a:t>
            </a:r>
            <a:r>
              <a:rPr lang="id-ID" sz="2000" dirty="0">
                <a:latin typeface="Georgia" pitchFamily="18" charset="0"/>
              </a:rPr>
              <a:t>= (A x B) / (h (A + B)</a:t>
            </a:r>
          </a:p>
          <a:p>
            <a:pPr marL="0" indent="0">
              <a:buNone/>
            </a:pPr>
            <a:r>
              <a:rPr lang="id-ID" sz="2000" dirty="0" smtClean="0">
                <a:latin typeface="Georgia" pitchFamily="18" charset="0"/>
              </a:rPr>
              <a:t>	   = (7.3 x 5.2) / (1.65 (7.3 + 5.2)</a:t>
            </a:r>
          </a:p>
          <a:p>
            <a:pPr marL="0" indent="0">
              <a:buNone/>
            </a:pPr>
            <a:r>
              <a:rPr lang="id-ID" sz="2000" dirty="0">
                <a:latin typeface="Georgia" pitchFamily="18" charset="0"/>
              </a:rPr>
              <a:t>	</a:t>
            </a:r>
            <a:r>
              <a:rPr lang="id-ID" sz="2000" dirty="0" smtClean="0">
                <a:latin typeface="Georgia" pitchFamily="18" charset="0"/>
              </a:rPr>
              <a:t>   = 1.8</a:t>
            </a:r>
          </a:p>
          <a:p>
            <a:pPr marL="0" indent="0">
              <a:buNone/>
            </a:pPr>
            <a:r>
              <a:rPr lang="id-ID" sz="2000" dirty="0">
                <a:latin typeface="Georgia" pitchFamily="18" charset="0"/>
              </a:rPr>
              <a:t>	</a:t>
            </a:r>
            <a:r>
              <a:rPr lang="id-ID" sz="2000" dirty="0" smtClean="0">
                <a:latin typeface="Georgia" pitchFamily="18" charset="0"/>
              </a:rPr>
              <a:t>N </a:t>
            </a:r>
            <a:r>
              <a:rPr lang="id-ID" sz="2000" dirty="0">
                <a:latin typeface="Georgia" pitchFamily="18" charset="0"/>
              </a:rPr>
              <a:t>= (1.25 x E x L x W) / (k</a:t>
            </a:r>
            <a:r>
              <a:rPr lang="el-GR" sz="2000" dirty="0">
                <a:latin typeface="Georgia" pitchFamily="18" charset="0"/>
              </a:rPr>
              <a:t>Φ</a:t>
            </a:r>
            <a:r>
              <a:rPr lang="id-ID" sz="2000" dirty="0">
                <a:latin typeface="Georgia" pitchFamily="18" charset="0"/>
              </a:rPr>
              <a:t> x </a:t>
            </a:r>
            <a:r>
              <a:rPr lang="el-GR" sz="2000" dirty="0">
                <a:latin typeface="Georgia" pitchFamily="18" charset="0"/>
              </a:rPr>
              <a:t>η</a:t>
            </a:r>
            <a:r>
              <a:rPr lang="id-ID" sz="2000" dirty="0">
                <a:latin typeface="Georgia" pitchFamily="18" charset="0"/>
              </a:rPr>
              <a:t> LB x </a:t>
            </a:r>
            <a:r>
              <a:rPr lang="el-GR" sz="2000" dirty="0">
                <a:latin typeface="Georgia" pitchFamily="18" charset="0"/>
              </a:rPr>
              <a:t>η</a:t>
            </a:r>
            <a:r>
              <a:rPr lang="id-ID" sz="2000" dirty="0">
                <a:latin typeface="Georgia" pitchFamily="18" charset="0"/>
              </a:rPr>
              <a:t> R)</a:t>
            </a:r>
          </a:p>
          <a:p>
            <a:pPr marL="0" indent="0">
              <a:buNone/>
            </a:pPr>
            <a:r>
              <a:rPr lang="id-ID" sz="2000" dirty="0">
                <a:latin typeface="Georgia" pitchFamily="18" charset="0"/>
              </a:rPr>
              <a:t>	    = (</a:t>
            </a:r>
            <a:r>
              <a:rPr lang="id-ID" sz="2000" dirty="0" smtClean="0">
                <a:latin typeface="Georgia" pitchFamily="18" charset="0"/>
              </a:rPr>
              <a:t>1.25x500 Lux x 7.3 mx5.2 m) / (1.8x2000 lm x0.54x0.8)</a:t>
            </a:r>
          </a:p>
          <a:p>
            <a:pPr marL="0" indent="0">
              <a:buNone/>
            </a:pPr>
            <a:r>
              <a:rPr lang="id-ID" sz="2000" dirty="0">
                <a:latin typeface="Georgia" pitchFamily="18" charset="0"/>
              </a:rPr>
              <a:t>	</a:t>
            </a:r>
            <a:r>
              <a:rPr lang="id-ID" sz="2000" dirty="0" smtClean="0">
                <a:latin typeface="Georgia" pitchFamily="18" charset="0"/>
              </a:rPr>
              <a:t>    = 23725 / 1552.2</a:t>
            </a:r>
          </a:p>
          <a:p>
            <a:pPr marL="0" indent="0">
              <a:buNone/>
            </a:pPr>
            <a:r>
              <a:rPr lang="id-ID" sz="2000" dirty="0">
                <a:latin typeface="Georgia" pitchFamily="18" charset="0"/>
              </a:rPr>
              <a:t>	</a:t>
            </a:r>
            <a:r>
              <a:rPr lang="id-ID" sz="2000" dirty="0" smtClean="0">
                <a:latin typeface="Georgia" pitchFamily="18" charset="0"/>
              </a:rPr>
              <a:t>    = 15.25</a:t>
            </a:r>
          </a:p>
        </p:txBody>
      </p:sp>
    </p:spTree>
    <p:extLst>
      <p:ext uri="{BB962C8B-B14F-4D97-AF65-F5344CB8AC3E}">
        <p14:creationId xmlns:p14="http://schemas.microsoft.com/office/powerpoint/2010/main" val="332872983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14350"/>
            <a:ext cx="80772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200" dirty="0" smtClean="0">
                <a:latin typeface="Georgia" pitchFamily="18" charset="0"/>
              </a:rPr>
              <a:t>	Titik </a:t>
            </a:r>
            <a:r>
              <a:rPr lang="id-ID" sz="2200" dirty="0">
                <a:latin typeface="Georgia" pitchFamily="18" charset="0"/>
              </a:rPr>
              <a:t>= N / D</a:t>
            </a:r>
          </a:p>
          <a:p>
            <a:pPr marL="0" indent="0">
              <a:buNone/>
            </a:pPr>
            <a:r>
              <a:rPr lang="id-ID" sz="2200" dirty="0">
                <a:latin typeface="Georgia" pitchFamily="18" charset="0"/>
              </a:rPr>
              <a:t>	          = </a:t>
            </a:r>
            <a:r>
              <a:rPr lang="id-ID" sz="2200" dirty="0" smtClean="0">
                <a:latin typeface="Georgia" pitchFamily="18" charset="0"/>
              </a:rPr>
              <a:t>15.25 </a:t>
            </a:r>
            <a:r>
              <a:rPr lang="id-ID" sz="2200" dirty="0">
                <a:latin typeface="Georgia" pitchFamily="18" charset="0"/>
              </a:rPr>
              <a:t>/ 40</a:t>
            </a:r>
          </a:p>
          <a:p>
            <a:pPr marL="0" indent="0">
              <a:buNone/>
            </a:pPr>
            <a:r>
              <a:rPr lang="id-ID" sz="2200" dirty="0">
                <a:latin typeface="Georgia" pitchFamily="18" charset="0"/>
              </a:rPr>
              <a:t>	          = </a:t>
            </a:r>
            <a:r>
              <a:rPr lang="id-ID" sz="2200" dirty="0" smtClean="0">
                <a:latin typeface="Georgia" pitchFamily="18" charset="0"/>
              </a:rPr>
              <a:t>0.4</a:t>
            </a:r>
          </a:p>
          <a:p>
            <a:r>
              <a:rPr lang="id-ID" sz="2200" dirty="0" smtClean="0">
                <a:latin typeface="Georgia" pitchFamily="18" charset="0"/>
              </a:rPr>
              <a:t>Sehingga jumlah armature-nya adalah 16. Disarankan dibagi menjadi 4 baris tiap barisnya terdiri dari 4 armature.</a:t>
            </a:r>
            <a:endParaRPr lang="id-ID" sz="22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6359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4350"/>
            <a:ext cx="7620000" cy="571500"/>
          </a:xfrm>
        </p:spPr>
        <p:txBody>
          <a:bodyPr/>
          <a:lstStyle/>
          <a:p>
            <a:r>
              <a:rPr lang="id-ID" dirty="0" smtClean="0"/>
              <a:t>Solusi untuk perhitungan penerangan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047750"/>
            <a:ext cx="7848600" cy="3505200"/>
          </a:xfrm>
        </p:spPr>
        <p:txBody>
          <a:bodyPr anchor="ctr">
            <a:normAutofit/>
          </a:bodyPr>
          <a:lstStyle/>
          <a:p>
            <a:r>
              <a:rPr lang="id-ID" sz="2200" dirty="0" smtClean="0">
                <a:latin typeface="Georgia" pitchFamily="18" charset="0"/>
              </a:rPr>
              <a:t>Variable dari kedua perhitungan diatas sudah sesuai dengan perhitungan untuk mencari jumlah penerangan cahaya yang dibutuhkan namun ada beberapa hal lain yang perlu diperhatikan seperti perhitungan parameter lainnya.</a:t>
            </a:r>
          </a:p>
          <a:p>
            <a:endParaRPr lang="id-ID" sz="2200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3839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Raleway-demi_bold"/>
  <p:tag name="webfont4" val="Open Sans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0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2:0:0" val="6"/>
  <p:tag name="fontWeight:11:0:0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ehive">
  <a:themeElements>
    <a:clrScheme name="Behive">
      <a:dk1>
        <a:srgbClr val="000000"/>
      </a:dk1>
      <a:lt1>
        <a:srgbClr val="FFFFFF"/>
      </a:lt1>
      <a:dk2>
        <a:srgbClr val="2B5A8E"/>
      </a:dk2>
      <a:lt2>
        <a:srgbClr val="F4F7F9"/>
      </a:lt2>
      <a:accent1>
        <a:srgbClr val="2782C6"/>
      </a:accent1>
      <a:accent2>
        <a:srgbClr val="6795C3"/>
      </a:accent2>
      <a:accent3>
        <a:srgbClr val="A5C8EB"/>
      </a:accent3>
      <a:accent4>
        <a:srgbClr val="3875BA"/>
      </a:accent4>
      <a:accent5>
        <a:srgbClr val="A5CDF5"/>
      </a:accent5>
      <a:accent6>
        <a:srgbClr val="5A9FD3"/>
      </a:accent6>
      <a:hlink>
        <a:srgbClr val="FF843B"/>
      </a:hlink>
      <a:folHlink>
        <a:srgbClr val="83D713"/>
      </a:folHlink>
    </a:clrScheme>
    <a:fontScheme name="Behive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Beh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noFill/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4">
              <a:shade val="50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Beehive">
  <a:themeElements>
    <a:clrScheme name="Behive">
      <a:dk1>
        <a:srgbClr val="000000"/>
      </a:dk1>
      <a:lt1>
        <a:srgbClr val="FFFFFF"/>
      </a:lt1>
      <a:dk2>
        <a:srgbClr val="2B5A8E"/>
      </a:dk2>
      <a:lt2>
        <a:srgbClr val="F4F7F9"/>
      </a:lt2>
      <a:accent1>
        <a:srgbClr val="2782C6"/>
      </a:accent1>
      <a:accent2>
        <a:srgbClr val="6795C3"/>
      </a:accent2>
      <a:accent3>
        <a:srgbClr val="A5C8EB"/>
      </a:accent3>
      <a:accent4>
        <a:srgbClr val="3875BA"/>
      </a:accent4>
      <a:accent5>
        <a:srgbClr val="A5CDF5"/>
      </a:accent5>
      <a:accent6>
        <a:srgbClr val="5A9FD3"/>
      </a:accent6>
      <a:hlink>
        <a:srgbClr val="FF843B"/>
      </a:hlink>
      <a:folHlink>
        <a:srgbClr val="83D713"/>
      </a:folHlink>
    </a:clrScheme>
    <a:fontScheme name="Behive">
      <a:majorFont>
        <a:latin typeface="Raleway"/>
        <a:ea typeface=""/>
        <a:cs typeface=""/>
      </a:majorFont>
      <a:minorFont>
        <a:latin typeface="Open Sans"/>
        <a:ea typeface=""/>
        <a:cs typeface=""/>
      </a:minorFont>
    </a:fontScheme>
    <a:fmtScheme name="Beh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noFill/>
          <a:prstDash val="solid"/>
          <a:round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4">
              <a:shade val="50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379</Words>
  <Application>Microsoft Office PowerPoint</Application>
  <PresentationFormat>On-screen Show (16:9)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Raleway-demi_bold</vt:lpstr>
      <vt:lpstr>Georgia</vt:lpstr>
      <vt:lpstr>Open Sans-demi_bold</vt:lpstr>
      <vt:lpstr>Open Sans</vt:lpstr>
      <vt:lpstr>Beehive</vt:lpstr>
      <vt:lpstr>INTENSITAS PENCAHAYAAN</vt:lpstr>
      <vt:lpstr>PowerPoint Presentation</vt:lpstr>
      <vt:lpstr>PowerPoint Presentation</vt:lpstr>
      <vt:lpstr>PowerPoint Presentation</vt:lpstr>
      <vt:lpstr>PowerPoint Presentation</vt:lpstr>
      <vt:lpstr>Pembahasan</vt:lpstr>
      <vt:lpstr>PowerPoint Presentation</vt:lpstr>
      <vt:lpstr>PowerPoint Presentation</vt:lpstr>
      <vt:lpstr>Solusi untuk perhitungan penerangan</vt:lpstr>
      <vt:lpstr>PowerPoint Presentation</vt:lpstr>
      <vt:lpstr>PowerPoint Presentation</vt:lpstr>
      <vt:lpstr>PowerPoint Presentation</vt:lpstr>
      <vt:lpstr>Thank you so much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Kayla</dc:creator>
  <cp:lastModifiedBy>ACER</cp:lastModifiedBy>
  <cp:revision>26</cp:revision>
  <dcterms:created xsi:type="dcterms:W3CDTF">2020-03-11T22:32:36Z</dcterms:created>
  <dcterms:modified xsi:type="dcterms:W3CDTF">2020-03-16T06:48:05Z</dcterms:modified>
</cp:coreProperties>
</file>