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4" Type="http://schemas.openxmlformats.org/officeDocument/2006/relationships/viewProps" Target="viewProps.xml" /><Relationship Id="rId5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6" Type="http://schemas.openxmlformats.org/officeDocument/2006/relationships/tableStyles" Target="tableStyles.xml" /><Relationship Id="rId5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TaskFlow: AI-Powered Serverless Todo Application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🏗️ Serverless-First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Zero cold start optimization</a:t>
            </a:r>
            <a:r>
              <a:rPr/>
              <a:t> (&lt; 200ms)</a:t>
            </a:r>
          </a:p>
          <a:p>
            <a:pPr lvl="0"/>
            <a:r>
              <a:rPr b="1"/>
              <a:t>Event-driven design patterns</a:t>
            </a:r>
          </a:p>
          <a:p>
            <a:pPr lvl="0"/>
            <a:r>
              <a:rPr b="1"/>
              <a:t>Microservices architecture</a:t>
            </a:r>
          </a:p>
          <a:p>
            <a:pPr lvl="0"/>
            <a:r>
              <a:rPr b="1"/>
              <a:t>Auto-scaling</a:t>
            </a:r>
            <a:r>
              <a:rPr/>
              <a:t> from 0 to 15,000+ concurrent users</a:t>
            </a:r>
          </a:p>
          <a:p>
            <a:pPr lvl="0"/>
            <a:r>
              <a:rPr/>
              <a:t>Pay-per-use cost model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🔒 Security-First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JWT-based authentication</a:t>
            </a:r>
            <a:r>
              <a:rPr/>
              <a:t> with Amazon Cognito</a:t>
            </a:r>
          </a:p>
          <a:p>
            <a:pPr lvl="0"/>
            <a:r>
              <a:rPr b="1"/>
              <a:t>API endpoint protection</a:t>
            </a:r>
            <a:r>
              <a:rPr/>
              <a:t> with authorizers</a:t>
            </a:r>
          </a:p>
          <a:p>
            <a:pPr lvl="0"/>
            <a:r>
              <a:rPr b="1"/>
              <a:t>Least privilege IAM policies</a:t>
            </a:r>
          </a:p>
          <a:p>
            <a:pPr lvl="0"/>
            <a:r>
              <a:rPr b="1"/>
              <a:t>Encryption at rest and in transit</a:t>
            </a:r>
          </a:p>
          <a:p>
            <a:pPr lvl="0"/>
            <a:r>
              <a:rPr/>
              <a:t>Comprehensive security monitoring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AWS Architecture Overview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Complete Serverless Stack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AWS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Purpose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Frontend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Amplify, CloudFront, S3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Static hosting, global CDN, asset storage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Authentication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Cognito User Pools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User management, JWT tokens, MFA ready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API Layer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API Gateway, Authorizers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RESTful endpoints, security, CORS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Compute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Lambda Functions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Python business logic, auto-scaling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Storage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DynamoDB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NoSQL database, pay-per-request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Monitoring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CloudWatch, X-Ray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Logs, metrics, distributed tracing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Secrets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Secrets Manager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API keys, secure credential storage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Flow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User Access</a:t>
            </a:r>
            <a:r>
              <a:rPr/>
              <a:t> → CloudFront CDN → S3 Static Website</a:t>
            </a:r>
          </a:p>
          <a:p>
            <a:pPr lvl="0" indent="-342900" marL="342900">
              <a:buAutoNum type="arabicPeriod"/>
            </a:pPr>
            <a:r>
              <a:rPr b="1"/>
              <a:t>Authentication</a:t>
            </a:r>
            <a:r>
              <a:rPr/>
              <a:t> → Cognito User Pools → JWT Token</a:t>
            </a:r>
          </a:p>
          <a:p>
            <a:pPr lvl="0" indent="-342900" marL="342900">
              <a:buAutoNum type="arabicPeriod"/>
            </a:pPr>
            <a:r>
              <a:rPr b="1"/>
              <a:t>API Requests</a:t>
            </a:r>
            <a:r>
              <a:rPr/>
              <a:t> → API Gateway → Cognito Authorizer</a:t>
            </a:r>
          </a:p>
          <a:p>
            <a:pPr lvl="0" indent="-342900" marL="342900">
              <a:buAutoNum type="arabicPeriod"/>
            </a:pPr>
            <a:r>
              <a:rPr b="1"/>
              <a:t>Business Logic</a:t>
            </a:r>
            <a:r>
              <a:rPr/>
              <a:t> → Lambda Functions → DynamoDB</a:t>
            </a:r>
          </a:p>
          <a:p>
            <a:pPr lvl="0" indent="-342900" marL="342900">
              <a:buAutoNum type="arabicPeriod"/>
            </a:pPr>
            <a:r>
              <a:rPr b="1"/>
              <a:t>AI Processing</a:t>
            </a:r>
            <a:r>
              <a:rPr/>
              <a:t> → Lambda → Google Gemini API</a:t>
            </a:r>
          </a:p>
          <a:p>
            <a:pPr lvl="0" indent="-342900" marL="342900">
              <a:buAutoNum type="arabicPeriod"/>
            </a:pPr>
            <a:r>
              <a:rPr b="1"/>
              <a:t>Monitoring</a:t>
            </a:r>
            <a:r>
              <a:rPr/>
              <a:t> → CloudWatch Logs &amp; Metrics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Cost Analysis - AWS Free Tier Optimization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💰 Monthly Operating Cost: </a:t>
            </a:r>
            <a:r>
              <a:rPr b="1"/>
              <a:t>$0.00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AWS Free Tier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Current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Monthly Cost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AWS Lambda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1M requests/month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~10K requests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$0.00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API Gateway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1M API calls/month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~10K calls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$0.00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DynamoDB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 GB + 25 WCU/RCU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~1 GB storage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$0.00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S3 (Amplify)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 GB + 20K requests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~10 MB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$0.00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Cognito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50K monthly active users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&lt;100 users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$0.00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CloudWatch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 metrics + 5 GB logs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Basic monitoring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$0.00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💡 Free Tier Strategy Benefits: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Perfect for development and testing</a:t>
            </a:r>
          </a:p>
          <a:p>
            <a:pPr lvl="0"/>
            <a:r>
              <a:rPr b="1"/>
              <a:t>Supports small to medium user bases</a:t>
            </a:r>
          </a:p>
          <a:p>
            <a:pPr lvl="0"/>
            <a:r>
              <a:rPr b="1"/>
              <a:t>No upfront infrastructure investment</a:t>
            </a:r>
          </a:p>
          <a:p>
            <a:pPr lvl="0"/>
            <a:r>
              <a:rPr b="1"/>
              <a:t>Pay-per-use pricing model</a:t>
            </a:r>
          </a:p>
          <a:p>
            <a:pPr lvl="0"/>
            <a:r>
              <a:rPr b="1"/>
              <a:t>Automatic scaling within limits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Cost Scaling Projections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Growth Scenarios - Pay-as-you-Scale (WITHOUT Free Tier)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Monthly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Annual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Cost per User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Current (Free Tier)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&lt;100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$0.00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N/A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Development (No Free Tier)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$5.52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$66.25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$0.552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Small Business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1,000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$58.70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$704.36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$0.0587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Medium Business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10,000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$547.30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$6,567.59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$0.0547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Enterprise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100,000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$5,433.32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$65,199.89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$0.0543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AWS Cloud Computing Capstone Project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💰 Cost Analysis Insights: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AWS Free Tier saves $66.25/year</a:t>
            </a:r>
            <a:r>
              <a:rPr/>
              <a:t> during development</a:t>
            </a:r>
          </a:p>
          <a:p>
            <a:pPr lvl="0"/>
            <a:r>
              <a:rPr b="1"/>
              <a:t>Cost per user decreases</a:t>
            </a:r>
            <a:r>
              <a:rPr/>
              <a:t> with scale (economies of scale)</a:t>
            </a:r>
          </a:p>
          <a:p>
            <a:pPr lvl="0"/>
            <a:r>
              <a:rPr b="1"/>
              <a:t>CloudFront CDN</a:t>
            </a:r>
            <a:r>
              <a:rPr/>
              <a:t> is the primary cost driver (70-80% of total)</a:t>
            </a:r>
          </a:p>
          <a:p>
            <a:pPr lvl="0"/>
            <a:r>
              <a:rPr b="1"/>
              <a:t>DynamoDB</a:t>
            </a:r>
            <a:r>
              <a:rPr/>
              <a:t> provides predictable scaling costs</a:t>
            </a:r>
          </a:p>
          <a:p>
            <a:pPr lvl="0"/>
            <a:r>
              <a:rPr b="1"/>
              <a:t>Linear cost scaling</a:t>
            </a:r>
            <a:r>
              <a:rPr/>
              <a:t> with user growth patterns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Advanced Cost Optimization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Without Free Tier - Cost Breakdown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💰 Primary Cost Drivers (By Service)</a:t>
            </a:r>
          </a:p>
          <a:p>
            <a:pPr lvl="0"/>
            <a:r>
              <a:rPr b="1"/>
              <a:t>CloudFront CDN</a:t>
            </a:r>
            <a:r>
              <a:rPr/>
              <a:t>: 70-80% of total costs</a:t>
            </a:r>
          </a:p>
          <a:p>
            <a:pPr lvl="1"/>
            <a:r>
              <a:rPr/>
              <a:t>$42.54/month (1K users) → $4,253.75/month (100K users)</a:t>
            </a:r>
          </a:p>
          <a:p>
            <a:pPr lvl="1"/>
            <a:r>
              <a:rPr/>
              <a:t>Data transfer: $0.085 per GB</a:t>
            </a:r>
          </a:p>
          <a:p>
            <a:pPr lvl="0"/>
            <a:r>
              <a:rPr b="1"/>
              <a:t>DynamoDB</a:t>
            </a:r>
            <a:r>
              <a:rPr/>
              <a:t>: 10-15% of total costs</a:t>
            </a:r>
          </a:p>
          <a:p>
            <a:pPr lvl="1"/>
            <a:r>
              <a:rPr/>
              <a:t>Predictable scaling with user activity</a:t>
            </a:r>
          </a:p>
          <a:p>
            <a:pPr lvl="1"/>
            <a:r>
              <a:rPr/>
              <a:t>Opportunity: 20-30% savings with provisioned capacity</a:t>
            </a:r>
          </a:p>
          <a:p>
            <a:pPr lvl="0"/>
            <a:r>
              <a:rPr b="1"/>
              <a:t>Cognito</a:t>
            </a:r>
            <a:r>
              <a:rPr/>
              <a:t>: 5-10% of total costs</a:t>
            </a:r>
          </a:p>
          <a:p>
            <a:pPr lvl="1"/>
            <a:r>
              <a:rPr/>
              <a:t>$0.0055 per monthly active user</a:t>
            </a:r>
          </a:p>
          <a:p>
            <a:pPr lvl="1"/>
            <a:r>
              <a:rPr/>
              <a:t>Only charges for active users (80% assumed)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🔧 Cost Optimization Strategies (20-60% potential savings)</a:t>
            </a:r>
          </a:p>
          <a:p>
            <a:pPr lvl="0" indent="0" marL="0">
              <a:buNone/>
            </a:pPr>
            <a:r>
              <a:rPr b="1"/>
              <a:t>Immediate Optimizations:</a:t>
            </a:r>
            <a:r>
              <a:rPr/>
              <a:t> - </a:t>
            </a:r>
            <a:r>
              <a:rPr b="1"/>
              <a:t>DynamoDB Provisioned Capacity</a:t>
            </a:r>
            <a:r>
              <a:rPr/>
              <a:t>: 20-30% cost reduction - </a:t>
            </a:r>
            <a:r>
              <a:rPr b="1"/>
              <a:t>CloudWatch Log Retention</a:t>
            </a:r>
            <a:r>
              <a:rPr/>
              <a:t>: 30-day policy saves 60% - </a:t>
            </a:r>
            <a:r>
              <a:rPr b="1"/>
              <a:t>Lambda Memory Right-sizing</a:t>
            </a:r>
            <a:r>
              <a:rPr/>
              <a:t>: 10-20% efficiency gains</a:t>
            </a:r>
          </a:p>
          <a:p>
            <a:pPr lvl="0" indent="0" marL="0">
              <a:buNone/>
            </a:pPr>
            <a:r>
              <a:rPr b="1"/>
              <a:t>Advanced Optimizations:</a:t>
            </a:r>
            <a:r>
              <a:rPr/>
              <a:t> - </a:t>
            </a:r>
            <a:r>
              <a:rPr b="1"/>
              <a:t>CloudFront Caching Strategy</a:t>
            </a:r>
            <a:r>
              <a:rPr/>
              <a:t>: 30-50% CDN cost reduction - </a:t>
            </a:r>
            <a:r>
              <a:rPr b="1"/>
              <a:t>Reserved Capacity Planning</a:t>
            </a:r>
            <a:r>
              <a:rPr/>
              <a:t>: 20-50% savings with commitments - </a:t>
            </a:r>
            <a:r>
              <a:rPr b="1"/>
              <a:t>Multi-CDN Strategy</a:t>
            </a:r>
            <a:r>
              <a:rPr/>
              <a:t>: Geographic cost optimization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📊 Free Tier Value Demonstration</a:t>
            </a:r>
          </a:p>
          <a:p>
            <a:pPr lvl="0"/>
            <a:r>
              <a:rPr b="1"/>
              <a:t>Development Phase</a:t>
            </a:r>
            <a:r>
              <a:rPr/>
              <a:t>: $66.25/year savings</a:t>
            </a:r>
          </a:p>
          <a:p>
            <a:pPr lvl="0"/>
            <a:r>
              <a:rPr b="1"/>
              <a:t>Small Business</a:t>
            </a:r>
            <a:r>
              <a:rPr/>
              <a:t>: $704.36/year savings until scale</a:t>
            </a:r>
          </a:p>
          <a:p>
            <a:pPr lvl="0"/>
            <a:r>
              <a:rPr b="1"/>
              <a:t>Strategic Value</a:t>
            </a:r>
            <a:r>
              <a:rPr/>
              <a:t>: Risk-free AWS service exploration</a:t>
            </a:r>
          </a:p>
          <a:p>
            <a:pPr lvl="0"/>
            <a:r>
              <a:rPr b="1"/>
              <a:t>Break-even Point</a:t>
            </a:r>
            <a:r>
              <a:rPr/>
              <a:t>: Most services at 10K-50K users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Technical Implementation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🎨 Frontend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React 18</a:t>
            </a:r>
            <a:r>
              <a:rPr/>
              <a:t> with Hooks</a:t>
            </a:r>
          </a:p>
          <a:p>
            <a:pPr lvl="0"/>
            <a:r>
              <a:rPr b="1"/>
              <a:t>Tailwind CSS</a:t>
            </a:r>
            <a:r>
              <a:rPr/>
              <a:t> for styling</a:t>
            </a:r>
          </a:p>
          <a:p>
            <a:pPr lvl="0"/>
            <a:r>
              <a:rPr b="1"/>
              <a:t>AWS Amplify SDK</a:t>
            </a:r>
          </a:p>
          <a:p>
            <a:pPr lvl="0"/>
            <a:r>
              <a:rPr b="1"/>
              <a:t>Responsive design</a:t>
            </a:r>
            <a:r>
              <a:rPr/>
              <a:t> principles</a:t>
            </a:r>
          </a:p>
          <a:p>
            <a:pPr lvl="0"/>
            <a:r>
              <a:rPr b="1"/>
              <a:t>Modern UI components</a:t>
            </a:r>
          </a:p>
          <a:p>
            <a:pPr lvl="0"/>
            <a:r>
              <a:rPr b="1"/>
              <a:t>Progressive Web App</a:t>
            </a:r>
            <a:r>
              <a:rPr/>
              <a:t> capabilities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⚙️ Backend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Python 3.12</a:t>
            </a:r>
            <a:r>
              <a:rPr/>
              <a:t> Lambda functions</a:t>
            </a:r>
          </a:p>
          <a:p>
            <a:pPr lvl="0"/>
            <a:r>
              <a:rPr b="1"/>
              <a:t>Boto3 AWS SDK</a:t>
            </a:r>
          </a:p>
          <a:p>
            <a:pPr lvl="0"/>
            <a:r>
              <a:rPr b="1"/>
              <a:t>RESTful API design</a:t>
            </a:r>
          </a:p>
          <a:p>
            <a:pPr lvl="0"/>
            <a:r>
              <a:rPr b="1"/>
              <a:t>Comprehensive error handling</a:t>
            </a:r>
          </a:p>
          <a:p>
            <a:pPr lvl="0"/>
            <a:r>
              <a:rPr b="1"/>
              <a:t>JWT token validation</a:t>
            </a:r>
          </a:p>
          <a:p>
            <a:pPr lvl="0"/>
            <a:r>
              <a:rPr b="1"/>
              <a:t>Input sanitization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🏗️ Infrastructure as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Terraform</a:t>
            </a:r>
            <a:r>
              <a:rPr/>
              <a:t> (AWS Provider v6.2.0)</a:t>
            </a:r>
          </a:p>
          <a:p>
            <a:pPr lvl="0"/>
            <a:r>
              <a:rPr b="1"/>
              <a:t>Modular configuration</a:t>
            </a:r>
          </a:p>
          <a:p>
            <a:pPr lvl="0"/>
            <a:r>
              <a:rPr b="1"/>
              <a:t>Environment management</a:t>
            </a:r>
          </a:p>
          <a:p>
            <a:pPr lvl="0"/>
            <a:r>
              <a:rPr b="1"/>
              <a:t>Automated deployments</a:t>
            </a:r>
          </a:p>
          <a:p>
            <a:pPr lvl="0"/>
            <a:r>
              <a:rPr b="1"/>
              <a:t>Version controlled infrastructure</a:t>
            </a:r>
          </a:p>
          <a:p>
            <a:pPr lvl="0"/>
            <a:r>
              <a:rPr b="1"/>
              <a:t>State management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🤖 AI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Google Gemini API</a:t>
            </a:r>
          </a:p>
          <a:p>
            <a:pPr lvl="0"/>
            <a:r>
              <a:rPr b="1"/>
              <a:t>Natural language processing</a:t>
            </a:r>
          </a:p>
          <a:p>
            <a:pPr lvl="0"/>
            <a:r>
              <a:rPr b="1"/>
              <a:t>Task extraction algorithms</a:t>
            </a:r>
          </a:p>
          <a:p>
            <a:pPr lvl="0"/>
            <a:r>
              <a:rPr b="1"/>
              <a:t>Secure API key management</a:t>
            </a:r>
          </a:p>
          <a:p>
            <a:pPr lvl="0"/>
            <a:r>
              <a:rPr b="1"/>
              <a:t>Rate limiting and error handling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Security Architecture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🔒 Enterprise-Grade Security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Authentication &amp; Authorization</a:t>
            </a:r>
          </a:p>
          <a:p>
            <a:pPr lvl="0"/>
            <a:r>
              <a:rPr b="1"/>
              <a:t>Amazon Cognito User Pools</a:t>
            </a:r>
          </a:p>
          <a:p>
            <a:pPr lvl="0"/>
            <a:r>
              <a:rPr b="1"/>
              <a:t>JWT token validation</a:t>
            </a:r>
          </a:p>
          <a:p>
            <a:pPr lvl="0"/>
            <a:r>
              <a:rPr b="1"/>
              <a:t>API Gateway authorizers</a:t>
            </a:r>
          </a:p>
          <a:p>
            <a:pPr lvl="0"/>
            <a:r>
              <a:rPr b="1"/>
              <a:t>Session management</a:t>
            </a:r>
          </a:p>
          <a:p>
            <a:pPr lvl="0"/>
            <a:r>
              <a:rPr b="1"/>
              <a:t>Password policies</a:t>
            </a:r>
          </a:p>
          <a:p>
            <a:pPr lvl="0"/>
            <a:r>
              <a:rPr b="1"/>
              <a:t>Multi-factor authentication ready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Protection</a:t>
            </a:r>
          </a:p>
          <a:p>
            <a:pPr lvl="0"/>
            <a:r>
              <a:rPr b="1"/>
              <a:t>Encryption at rest</a:t>
            </a:r>
            <a:r>
              <a:rPr/>
              <a:t> (DynamoDB)</a:t>
            </a:r>
          </a:p>
          <a:p>
            <a:pPr lvl="0"/>
            <a:r>
              <a:rPr b="1"/>
              <a:t>Encryption in transit</a:t>
            </a:r>
            <a:r>
              <a:rPr/>
              <a:t> (TLS/HTTPS)</a:t>
            </a:r>
          </a:p>
          <a:p>
            <a:pPr lvl="0"/>
            <a:r>
              <a:rPr b="1"/>
              <a:t>Secure API communications</a:t>
            </a:r>
          </a:p>
          <a:p>
            <a:pPr lvl="0"/>
            <a:r>
              <a:rPr b="1"/>
              <a:t>Environment variable protection</a:t>
            </a:r>
          </a:p>
          <a:p>
            <a:pPr lvl="0"/>
            <a:r>
              <a:rPr b="1"/>
              <a:t>Data isolation per user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 Control</a:t>
            </a:r>
          </a:p>
          <a:p>
            <a:pPr lvl="0"/>
            <a:r>
              <a:rPr b="1"/>
              <a:t>IAM roles and policies</a:t>
            </a:r>
          </a:p>
          <a:p>
            <a:pPr lvl="0"/>
            <a:r>
              <a:rPr b="1"/>
              <a:t>Least privilege principles</a:t>
            </a:r>
          </a:p>
          <a:p>
            <a:pPr lvl="0"/>
            <a:r>
              <a:rPr b="1"/>
              <a:t>Resource-based permissions</a:t>
            </a:r>
          </a:p>
          <a:p>
            <a:pPr lvl="0"/>
            <a:r>
              <a:rPr b="1"/>
              <a:t>Cross-service security</a:t>
            </a:r>
          </a:p>
          <a:p>
            <a:pPr lvl="0"/>
            <a:r>
              <a:rPr b="1"/>
              <a:t>Network isolation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Secrets Management</a:t>
            </a:r>
          </a:p>
          <a:p>
            <a:pPr lvl="0"/>
            <a:r>
              <a:rPr b="1"/>
              <a:t>AWS Secrets Manager integration</a:t>
            </a:r>
          </a:p>
          <a:p>
            <a:pPr lvl="0"/>
            <a:r>
              <a:rPr b="1"/>
              <a:t>API key rotation</a:t>
            </a:r>
          </a:p>
          <a:p>
            <a:pPr lvl="0"/>
            <a:r>
              <a:rPr b="1"/>
              <a:t>Secure credential storage</a:t>
            </a:r>
          </a:p>
          <a:p>
            <a:pPr lvl="0"/>
            <a:r>
              <a:rPr b="1"/>
              <a:t>Runtime secret retrieval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Executive Summary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Performance &amp; Scalability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🚀 Built for Scale from Day One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Auto-Scaling Capabilities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Scaling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Performance Target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Lambda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 → 15,000+ concurrent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&lt; 200ms cold start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DynamoDB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Auto-scaling WCU/RCU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&lt; 10ms response time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API Gateway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Built-in traffic management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10,000 RPS per region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CloudFront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Global edge locations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&lt; 100ms global latency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⚡ Performance Optimizations</a:t>
            </a:r>
          </a:p>
          <a:p>
            <a:pPr lvl="0"/>
            <a:r>
              <a:rPr b="1"/>
              <a:t>Lambda function optimization</a:t>
            </a:r>
            <a:r>
              <a:rPr/>
              <a:t> for cold starts</a:t>
            </a:r>
          </a:p>
          <a:p>
            <a:pPr lvl="0"/>
            <a:r>
              <a:rPr b="1"/>
              <a:t>Efficient DynamoDB query patterns</a:t>
            </a:r>
          </a:p>
          <a:p>
            <a:pPr lvl="0"/>
            <a:r>
              <a:rPr b="1"/>
              <a:t>CDN caching strategies</a:t>
            </a:r>
          </a:p>
          <a:p>
            <a:pPr lvl="0"/>
            <a:r>
              <a:rPr b="1"/>
              <a:t>Optimized payload sizes</a:t>
            </a:r>
          </a:p>
          <a:p>
            <a:pPr lvl="0"/>
            <a:r>
              <a:rPr b="1"/>
              <a:t>Connection pooling and reuse</a:t>
            </a:r>
          </a:p>
          <a:p>
            <a:pPr lvl="0"/>
            <a:r>
              <a:rPr b="1"/>
              <a:t>Database index optimization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📊 Monitoring &amp; Alerting</a:t>
            </a:r>
          </a:p>
          <a:p>
            <a:pPr lvl="0"/>
            <a:r>
              <a:rPr b="1"/>
              <a:t>Real-time performance metrics</a:t>
            </a:r>
          </a:p>
          <a:p>
            <a:pPr lvl="0"/>
            <a:r>
              <a:rPr b="1"/>
              <a:t>Automated scaling triggers</a:t>
            </a:r>
          </a:p>
          <a:p>
            <a:pPr lvl="0"/>
            <a:r>
              <a:rPr b="1"/>
              <a:t>Error rate monitoring</a:t>
            </a:r>
          </a:p>
          <a:p>
            <a:pPr lvl="0"/>
            <a:r>
              <a:rPr b="1"/>
              <a:t>Latency tracking</a:t>
            </a:r>
          </a:p>
          <a:p>
            <a:pPr lvl="0"/>
            <a:r>
              <a:rPr b="1"/>
              <a:t>Cost monitoring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Key Features Demo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Application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👤 User Management</a:t>
            </a:r>
          </a:p>
          <a:p>
            <a:pPr lvl="0"/>
            <a:r>
              <a:rPr b="1"/>
              <a:t>User registration</a:t>
            </a:r>
            <a:r>
              <a:rPr/>
              <a:t> with email verification</a:t>
            </a:r>
          </a:p>
          <a:p>
            <a:pPr lvl="0"/>
            <a:r>
              <a:rPr b="1"/>
              <a:t>Secure login/logout</a:t>
            </a:r>
            <a:r>
              <a:rPr/>
              <a:t> flow</a:t>
            </a:r>
          </a:p>
          <a:p>
            <a:pPr lvl="0"/>
            <a:r>
              <a:rPr b="1"/>
              <a:t>Password reset</a:t>
            </a:r>
            <a:r>
              <a:rPr/>
              <a:t> functionality</a:t>
            </a:r>
          </a:p>
          <a:p>
            <a:pPr lvl="0"/>
            <a:r>
              <a:rPr b="1"/>
              <a:t>Profile management</a:t>
            </a:r>
          </a:p>
          <a:p>
            <a:pPr lvl="0"/>
            <a:r>
              <a:rPr b="1"/>
              <a:t>Session handling</a:t>
            </a:r>
          </a:p>
          <a:p>
            <a:pPr lvl="0"/>
            <a:r>
              <a:rPr b="1"/>
              <a:t>Account security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📝 Todo Operations</a:t>
            </a:r>
          </a:p>
          <a:p>
            <a:pPr lvl="0"/>
            <a:r>
              <a:rPr b="1"/>
              <a:t>Create, read, update, delete</a:t>
            </a:r>
            <a:r>
              <a:rPr/>
              <a:t> todos</a:t>
            </a:r>
          </a:p>
          <a:p>
            <a:pPr lvl="0"/>
            <a:r>
              <a:rPr b="1"/>
              <a:t>Real-time synchronization</a:t>
            </a:r>
          </a:p>
          <a:p>
            <a:pPr lvl="0"/>
            <a:r>
              <a:rPr b="1"/>
              <a:t>User-specific data isolation</a:t>
            </a:r>
          </a:p>
          <a:p>
            <a:pPr lvl="0"/>
            <a:r>
              <a:rPr b="1"/>
              <a:t>Priority and status management</a:t>
            </a:r>
          </a:p>
          <a:p>
            <a:pPr lvl="0"/>
            <a:r>
              <a:rPr b="1"/>
              <a:t>Filtering and search</a:t>
            </a:r>
          </a:p>
          <a:p>
            <a:pPr lvl="0"/>
            <a:r>
              <a:rPr b="1"/>
              <a:t>Data persistence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🤖 AI Features</a:t>
            </a:r>
          </a:p>
          <a:p>
            <a:pPr lvl="0"/>
            <a:r>
              <a:rPr b="1"/>
              <a:t>Natural language task extraction</a:t>
            </a:r>
          </a:p>
          <a:p>
            <a:pPr lvl="0"/>
            <a:r>
              <a:rPr/>
              <a:t>Example: “Extract from: Meeting tomorrow at 3pm”</a:t>
            </a:r>
          </a:p>
          <a:p>
            <a:pPr lvl="0"/>
            <a:r>
              <a:rPr b="1"/>
              <a:t>Intelligent task parsing</a:t>
            </a:r>
          </a:p>
          <a:p>
            <a:pPr lvl="0"/>
            <a:r>
              <a:rPr b="1"/>
              <a:t>Structured data conversion</a:t>
            </a:r>
          </a:p>
          <a:p>
            <a:pPr lvl="0"/>
            <a:r>
              <a:rPr b="1"/>
              <a:t>Context-aware suggestions</a:t>
            </a:r>
          </a:p>
          <a:p>
            <a:pPr lvl="0"/>
            <a:r>
              <a:rPr b="1"/>
              <a:t>Smart categorization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💫 User Experience</a:t>
            </a:r>
          </a:p>
          <a:p>
            <a:pPr lvl="0"/>
            <a:r>
              <a:rPr b="1"/>
              <a:t>Responsive design</a:t>
            </a:r>
            <a:r>
              <a:rPr/>
              <a:t> (mobile/desktop)</a:t>
            </a:r>
          </a:p>
          <a:p>
            <a:pPr lvl="0"/>
            <a:r>
              <a:rPr b="1"/>
              <a:t>Modern UI components</a:t>
            </a:r>
          </a:p>
          <a:p>
            <a:pPr lvl="0"/>
            <a:r>
              <a:rPr b="1"/>
              <a:t>Real-time feedback</a:t>
            </a:r>
          </a:p>
          <a:p>
            <a:pPr lvl="0"/>
            <a:r>
              <a:rPr b="1"/>
              <a:t>Comprehensive error handling</a:t>
            </a:r>
          </a:p>
          <a:p>
            <a:pPr lvl="0"/>
            <a:r>
              <a:rPr b="1"/>
              <a:t>Accessibility features</a:t>
            </a:r>
          </a:p>
          <a:p>
            <a:pPr lvl="0"/>
            <a:r>
              <a:rPr b="1"/>
              <a:t>Progressive enhancement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Development &amp; DevOps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🛠️ Modern Development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Infrastructure as Code</a:t>
            </a:r>
          </a:p>
          <a:p>
            <a:pPr lvl="0"/>
            <a:r>
              <a:rPr b="1"/>
              <a:t>100% Terraform managed</a:t>
            </a:r>
          </a:p>
          <a:p>
            <a:pPr lvl="0"/>
            <a:r>
              <a:rPr b="1"/>
              <a:t>Version controlled infrastructure</a:t>
            </a:r>
          </a:p>
          <a:p>
            <a:pPr lvl="0"/>
            <a:r>
              <a:rPr b="1"/>
              <a:t>Automated deployments</a:t>
            </a:r>
          </a:p>
          <a:p>
            <a:pPr lvl="0"/>
            <a:r>
              <a:rPr b="1"/>
              <a:t>Environment consistency</a:t>
            </a:r>
          </a:p>
          <a:p>
            <a:pPr lvl="0"/>
            <a:r>
              <a:rPr b="1"/>
              <a:t>Rollback capabilities</a:t>
            </a:r>
          </a:p>
          <a:p>
            <a:pPr lvl="0"/>
            <a:r>
              <a:rPr b="1"/>
              <a:t>Configuration validation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Development Workflow</a:t>
            </a:r>
          </a:p>
          <a:p>
            <a:pPr lvl="0"/>
            <a:r>
              <a:rPr b="1"/>
              <a:t>Git-based version control</a:t>
            </a:r>
          </a:p>
          <a:p>
            <a:pPr lvl="0"/>
            <a:r>
              <a:rPr b="1"/>
              <a:t>Automated testing pipeline</a:t>
            </a:r>
          </a:p>
          <a:p>
            <a:pPr lvl="0"/>
            <a:r>
              <a:rPr b="1"/>
              <a:t>Continuous integration ready</a:t>
            </a:r>
          </a:p>
          <a:p>
            <a:pPr lvl="0"/>
            <a:r>
              <a:rPr b="1"/>
              <a:t>Environment segregation</a:t>
            </a:r>
          </a:p>
          <a:p>
            <a:pPr lvl="0"/>
            <a:r>
              <a:rPr b="1"/>
              <a:t>Feature branch development</a:t>
            </a:r>
          </a:p>
          <a:p>
            <a:pPr lvl="0"/>
            <a:r>
              <a:rPr b="1"/>
              <a:t>Code review process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Quality Assurance</a:t>
            </a:r>
          </a:p>
          <a:p>
            <a:pPr lvl="0"/>
            <a:r>
              <a:rPr b="1"/>
              <a:t>Comprehensive error handling</a:t>
            </a:r>
          </a:p>
          <a:p>
            <a:pPr lvl="0"/>
            <a:r>
              <a:rPr b="1"/>
              <a:t>Input validation</a:t>
            </a:r>
          </a:p>
          <a:p>
            <a:pPr lvl="0"/>
            <a:r>
              <a:rPr b="1"/>
              <a:t>Security best practices</a:t>
            </a:r>
          </a:p>
          <a:p>
            <a:pPr lvl="0"/>
            <a:r>
              <a:rPr b="1"/>
              <a:t>Code documentation</a:t>
            </a:r>
          </a:p>
          <a:p>
            <a:pPr lvl="0"/>
            <a:r>
              <a:rPr b="1"/>
              <a:t>Performance monitoring</a:t>
            </a:r>
          </a:p>
          <a:p>
            <a:pPr lvl="0"/>
            <a:r>
              <a:rPr b="1"/>
              <a:t>Automated testing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Deployment Automation</a:t>
            </a:r>
          </a:p>
          <a:p>
            <a:pPr lvl="0"/>
            <a:r>
              <a:rPr b="1"/>
              <a:t>One-command deployment</a:t>
            </a:r>
          </a:p>
          <a:p>
            <a:pPr lvl="0"/>
            <a:r>
              <a:rPr b="1"/>
              <a:t>Resource cleanup automation</a:t>
            </a:r>
          </a:p>
          <a:p>
            <a:pPr lvl="0"/>
            <a:r>
              <a:rPr b="1"/>
              <a:t>Environment management</a:t>
            </a:r>
          </a:p>
          <a:p>
            <a:pPr lvl="0"/>
            <a:r>
              <a:rPr b="1"/>
              <a:t>Configuration validation</a:t>
            </a:r>
          </a:p>
          <a:p>
            <a:pPr lvl="0"/>
            <a:r>
              <a:rPr b="1"/>
              <a:t>Monitoring integration</a:t>
            </a:r>
          </a:p>
          <a:p>
            <a:pPr lvl="0"/>
            <a:r>
              <a:rPr b="1"/>
              <a:t>Health checks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Lessons Learned &amp; Challenges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📚 Project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🔧 Technical Challenges</a:t>
            </a:r>
          </a:p>
          <a:p>
            <a:pPr lvl="0"/>
            <a:r>
              <a:rPr b="1"/>
              <a:t>Lambda cold start optimization</a:t>
            </a:r>
          </a:p>
          <a:p>
            <a:pPr lvl="0"/>
            <a:r>
              <a:rPr b="1"/>
              <a:t>DynamoDB query pattern design</a:t>
            </a:r>
          </a:p>
          <a:p>
            <a:pPr lvl="0"/>
            <a:r>
              <a:rPr b="1"/>
              <a:t>Cognito integration complexity</a:t>
            </a:r>
          </a:p>
          <a:p>
            <a:pPr lvl="0"/>
            <a:r>
              <a:rPr b="1"/>
              <a:t>CORS configuration management</a:t>
            </a:r>
          </a:p>
          <a:p>
            <a:pPr lvl="0"/>
            <a:r>
              <a:rPr b="1"/>
              <a:t>Terraform state management</a:t>
            </a:r>
          </a:p>
          <a:p>
            <a:pPr lvl="0"/>
            <a:r>
              <a:rPr b="1"/>
              <a:t>Environment configuration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💡 Solutions Implemented</a:t>
            </a:r>
          </a:p>
          <a:p>
            <a:pPr lvl="0"/>
            <a:r>
              <a:rPr b="1"/>
              <a:t>Lambda warming strategies</a:t>
            </a:r>
          </a:p>
          <a:p>
            <a:pPr lvl="0"/>
            <a:r>
              <a:rPr b="1"/>
              <a:t>Efficient partition key design</a:t>
            </a:r>
          </a:p>
          <a:p>
            <a:pPr lvl="0"/>
            <a:r>
              <a:rPr b="1"/>
              <a:t>Simplified authentication flow</a:t>
            </a:r>
          </a:p>
          <a:p>
            <a:pPr lvl="0"/>
            <a:r>
              <a:rPr b="1"/>
              <a:t>Comprehensive CORS setup</a:t>
            </a:r>
          </a:p>
          <a:p>
            <a:pPr lvl="0"/>
            <a:r>
              <a:rPr b="1"/>
              <a:t>Remote state backend</a:t>
            </a:r>
          </a:p>
          <a:p>
            <a:pPr lvl="0"/>
            <a:r>
              <a:rPr b="1"/>
              <a:t>Automated configuration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🏆 Best Practices Discovered</a:t>
            </a:r>
          </a:p>
          <a:p>
            <a:pPr lvl="0"/>
            <a:r>
              <a:rPr b="1"/>
              <a:t>Infrastructure as Code benefits</a:t>
            </a:r>
          </a:p>
          <a:p>
            <a:pPr lvl="0"/>
            <a:r>
              <a:rPr b="1"/>
              <a:t>Serverless monitoring importance</a:t>
            </a:r>
          </a:p>
          <a:p>
            <a:pPr lvl="0"/>
            <a:r>
              <a:rPr b="1"/>
              <a:t>Security-first development</a:t>
            </a:r>
          </a:p>
          <a:p>
            <a:pPr lvl="0"/>
            <a:r>
              <a:rPr b="1"/>
              <a:t>Cost optimization strategies</a:t>
            </a:r>
          </a:p>
          <a:p>
            <a:pPr lvl="0"/>
            <a:r>
              <a:rPr b="1"/>
              <a:t>Documentation-driven development</a:t>
            </a:r>
          </a:p>
          <a:p>
            <a:pPr lvl="0"/>
            <a:r>
              <a:rPr b="1"/>
              <a:t>Automated testing value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📈 Key Learning Outcomes</a:t>
            </a:r>
          </a:p>
          <a:p>
            <a:pPr lvl="0"/>
            <a:r>
              <a:rPr b="1"/>
              <a:t>Cloud-native architecture patterns</a:t>
            </a:r>
          </a:p>
          <a:p>
            <a:pPr lvl="0"/>
            <a:r>
              <a:rPr b="1"/>
              <a:t>AWS services integration</a:t>
            </a:r>
          </a:p>
          <a:p>
            <a:pPr lvl="0"/>
            <a:r>
              <a:rPr b="1"/>
              <a:t>Modern development practices</a:t>
            </a:r>
          </a:p>
          <a:p>
            <a:pPr lvl="0"/>
            <a:r>
              <a:rPr b="1"/>
              <a:t>Production deployment skills</a:t>
            </a:r>
          </a:p>
          <a:p>
            <a:pPr lvl="0"/>
            <a:r>
              <a:rPr b="1"/>
              <a:t>Performance optimization techniques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Future Enhancements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Modern serverless todo application</a:t>
            </a:r>
            <a:r>
              <a:rPr/>
              <a:t> with AI capabilities</a:t>
            </a:r>
          </a:p>
          <a:p>
            <a:pPr lvl="0"/>
            <a:r>
              <a:rPr b="1"/>
              <a:t>Complete AWS cloud architecture</a:t>
            </a:r>
            <a:r>
              <a:rPr/>
              <a:t> demonstration</a:t>
            </a:r>
          </a:p>
          <a:p>
            <a:pPr lvl="0"/>
            <a:r>
              <a:rPr b="1"/>
              <a:t>Cost-optimized</a:t>
            </a:r>
            <a:r>
              <a:rPr/>
              <a:t> within AWS Free Tier limits (</a:t>
            </a:r>
            <a:r>
              <a:rPr b="1"/>
              <a:t>$0/month</a:t>
            </a:r>
            <a:r>
              <a:rPr/>
              <a:t>)</a:t>
            </a:r>
          </a:p>
          <a:p>
            <a:pPr lvl="0"/>
            <a:r>
              <a:rPr b="1"/>
              <a:t>Infrastructure as Code</a:t>
            </a:r>
            <a:r>
              <a:rPr/>
              <a:t> with Terraform</a:t>
            </a:r>
          </a:p>
          <a:p>
            <a:pPr lvl="0"/>
            <a:r>
              <a:rPr b="1"/>
              <a:t>Production-ready</a:t>
            </a:r>
            <a:r>
              <a:rPr/>
              <a:t> with enterprise security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🔮 Roadmap &amp;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📅 Short-term (3-6 months)</a:t>
            </a:r>
          </a:p>
          <a:p>
            <a:pPr lvl="0"/>
            <a:r>
              <a:rPr b="1"/>
              <a:t>Real-time collaboration features</a:t>
            </a:r>
            <a:r>
              <a:rPr/>
              <a:t> with WebSockets</a:t>
            </a:r>
          </a:p>
          <a:p>
            <a:pPr lvl="0"/>
            <a:r>
              <a:rPr b="1"/>
              <a:t>Mobile application development</a:t>
            </a:r>
            <a:r>
              <a:rPr/>
              <a:t> (React Native)</a:t>
            </a:r>
          </a:p>
          <a:p>
            <a:pPr lvl="0"/>
            <a:r>
              <a:rPr b="1"/>
              <a:t>Advanced AI task categorization</a:t>
            </a:r>
            <a:r>
              <a:rPr/>
              <a:t> and prioritization</a:t>
            </a:r>
          </a:p>
          <a:p>
            <a:pPr lvl="0"/>
            <a:r>
              <a:rPr b="1"/>
              <a:t>Team and organization support</a:t>
            </a:r>
          </a:p>
          <a:p>
            <a:pPr lvl="0"/>
            <a:r>
              <a:rPr b="1"/>
              <a:t>Calendar integration</a:t>
            </a:r>
            <a:r>
              <a:rPr/>
              <a:t> (Google, Outlook)</a:t>
            </a:r>
          </a:p>
          <a:p>
            <a:pPr lvl="0"/>
            <a:r>
              <a:rPr b="1"/>
              <a:t>Offline functionality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🚀 Medium-term (6-12 months)</a:t>
            </a:r>
          </a:p>
          <a:p>
            <a:pPr lvl="0"/>
            <a:r>
              <a:rPr b="1"/>
              <a:t>Multi-region deployment</a:t>
            </a:r>
            <a:r>
              <a:rPr/>
              <a:t> for global users</a:t>
            </a:r>
          </a:p>
          <a:p>
            <a:pPr lvl="0"/>
            <a:r>
              <a:rPr b="1"/>
              <a:t>Advanced analytics dashboard</a:t>
            </a:r>
          </a:p>
          <a:p>
            <a:pPr lvl="0"/>
            <a:r>
              <a:rPr b="1"/>
              <a:t>Third-party integrations</a:t>
            </a:r>
            <a:r>
              <a:rPr/>
              <a:t> (Slack, Microsoft Teams)</a:t>
            </a:r>
          </a:p>
          <a:p>
            <a:pPr lvl="0"/>
            <a:r>
              <a:rPr b="1"/>
              <a:t>Voice-to-task conversion</a:t>
            </a:r>
          </a:p>
          <a:p>
            <a:pPr lvl="0"/>
            <a:r>
              <a:rPr b="1"/>
              <a:t>Advanced workflow automation</a:t>
            </a:r>
          </a:p>
          <a:p>
            <a:pPr lvl="0"/>
            <a:r>
              <a:rPr b="1"/>
              <a:t>Performance optimization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🌟 Long-term (12+ months)</a:t>
            </a:r>
          </a:p>
          <a:p>
            <a:pPr lvl="0"/>
            <a:r>
              <a:rPr b="1"/>
              <a:t>Machine learning recommendations</a:t>
            </a:r>
          </a:p>
          <a:p>
            <a:pPr lvl="0"/>
            <a:r>
              <a:rPr b="1"/>
              <a:t>AI-powered productivity insights</a:t>
            </a:r>
          </a:p>
          <a:p>
            <a:pPr lvl="0"/>
            <a:r>
              <a:rPr b="1"/>
              <a:t>Enterprise SSO integration</a:t>
            </a:r>
          </a:p>
          <a:p>
            <a:pPr lvl="0"/>
            <a:r>
              <a:rPr b="1"/>
              <a:t>API marketplace and plugin system</a:t>
            </a:r>
          </a:p>
          <a:p>
            <a:pPr lvl="0"/>
            <a:r>
              <a:rPr b="1"/>
              <a:t>Advanced data analytics</a:t>
            </a:r>
          </a:p>
          <a:p>
            <a:pPr lvl="0"/>
            <a:r>
              <a:rPr b="1"/>
              <a:t>Custom workflow builder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Business Value &amp; ROI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💼 Project Impact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💰 Financial ROI</a:t>
            </a:r>
          </a:p>
          <a:p>
            <a:pPr lvl="0"/>
            <a:r>
              <a:rPr b="1"/>
              <a:t>100% elimination of server costs</a:t>
            </a:r>
          </a:p>
          <a:p>
            <a:pPr lvl="0"/>
            <a:r>
              <a:rPr b="1"/>
              <a:t>90% reduction in deployment time</a:t>
            </a:r>
          </a:p>
          <a:p>
            <a:pPr lvl="0"/>
            <a:r>
              <a:rPr b="1"/>
              <a:t>Zero infrastructure maintenance</a:t>
            </a:r>
          </a:p>
          <a:p>
            <a:pPr lvl="0"/>
            <a:r>
              <a:rPr b="1"/>
              <a:t>Unlimited scaling potential</a:t>
            </a:r>
          </a:p>
          <a:p>
            <a:pPr lvl="0"/>
            <a:r>
              <a:rPr b="1"/>
              <a:t>Pay-per-use cost model</a:t>
            </a:r>
          </a:p>
          <a:p>
            <a:pPr lvl="0"/>
            <a:r>
              <a:rPr b="1"/>
              <a:t>No upfront investment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🎯 Business Benefits</a:t>
            </a:r>
          </a:p>
          <a:p>
            <a:pPr lvl="0"/>
            <a:r>
              <a:rPr b="1"/>
              <a:t>$0 monthly operating costs</a:t>
            </a:r>
          </a:p>
          <a:p>
            <a:pPr lvl="0"/>
            <a:r>
              <a:rPr b="1"/>
              <a:t>Production-ready architecture</a:t>
            </a:r>
          </a:p>
          <a:p>
            <a:pPr lvl="0"/>
            <a:r>
              <a:rPr b="1"/>
              <a:t>Enterprise security standards</a:t>
            </a:r>
          </a:p>
          <a:p>
            <a:pPr lvl="0"/>
            <a:r>
              <a:rPr b="1"/>
              <a:t>Modern user experience</a:t>
            </a:r>
          </a:p>
          <a:p>
            <a:pPr lvl="0"/>
            <a:r>
              <a:rPr b="1"/>
              <a:t>Global scalability ready</a:t>
            </a:r>
          </a:p>
          <a:p>
            <a:pPr lvl="0"/>
            <a:r>
              <a:rPr b="1"/>
              <a:t>High availability design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📚 Learning Outcomes</a:t>
            </a:r>
          </a:p>
          <a:p>
            <a:pPr lvl="0"/>
            <a:r>
              <a:rPr b="1"/>
              <a:t>Cloud-native development skills</a:t>
            </a:r>
          </a:p>
          <a:p>
            <a:pPr lvl="0"/>
            <a:r>
              <a:rPr b="1"/>
              <a:t>Infrastructure as Code expertise</a:t>
            </a:r>
          </a:p>
          <a:p>
            <a:pPr lvl="0"/>
            <a:r>
              <a:rPr b="1"/>
              <a:t>Serverless architecture mastery</a:t>
            </a:r>
          </a:p>
          <a:p>
            <a:pPr lvl="0"/>
            <a:r>
              <a:rPr b="1"/>
              <a:t>AWS services integration</a:t>
            </a:r>
          </a:p>
          <a:p>
            <a:pPr lvl="0"/>
            <a:r>
              <a:rPr b="1"/>
              <a:t>Modern DevOps practices</a:t>
            </a:r>
          </a:p>
          <a:p>
            <a:pPr lvl="0"/>
            <a:r>
              <a:rPr b="1"/>
              <a:t>AI integration experience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🏆 Portfolio Value</a:t>
            </a:r>
          </a:p>
          <a:p>
            <a:pPr lvl="0"/>
            <a:r>
              <a:rPr b="1"/>
              <a:t>Demonstrates cloud expertise</a:t>
            </a:r>
          </a:p>
          <a:p>
            <a:pPr lvl="0"/>
            <a:r>
              <a:rPr b="1"/>
              <a:t>Shows full-stack capabilities</a:t>
            </a:r>
          </a:p>
          <a:p>
            <a:pPr lvl="0"/>
            <a:r>
              <a:rPr b="1"/>
              <a:t>Proves cost optimization skills</a:t>
            </a:r>
          </a:p>
          <a:p>
            <a:pPr lvl="0"/>
            <a:r>
              <a:rPr b="1"/>
              <a:t>Highlights innovation mindset</a:t>
            </a:r>
          </a:p>
          <a:p>
            <a:pPr lvl="0"/>
            <a:r>
              <a:rPr b="1"/>
              <a:t>Production deployment experience</a:t>
            </a:r>
          </a:p>
          <a:p>
            <a:pPr lvl="0"/>
            <a:r>
              <a:rPr b="1"/>
              <a:t>Modern technology adoption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Project Success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✅ All Goals Successfully Achieved</a:t>
            </a:r>
          </a:p>
          <a:p>
            <a:pPr lvl="0" indent="0" marL="0">
              <a:buNone/>
            </a:pPr>
            <a:r>
              <a:rPr b="1"/>
              <a:t>Technical Excellence:</a:t>
            </a:r>
            <a:r>
              <a:rPr/>
              <a:t> - ✅ Complete serverless architecture implementation - ✅ AWS Free Tier cost optimization - ✅ Infrastructure as Code deployment - ✅ Production-ready application - ✅ AI-powered innovation features</a:t>
            </a:r>
          </a:p>
          <a:p>
            <a:pPr lvl="0" indent="0" marL="0">
              <a:buNone/>
            </a:pPr>
            <a:r>
              <a:rPr b="1"/>
              <a:t>Industry Standards:</a:t>
            </a:r>
            <a:r>
              <a:rPr/>
              <a:t> - ✅ Enterprise-grade security - ✅ Auto-scaling capabilities - ✅ Comprehensive monitoring - ✅ Modern development practices - ✅ Documentation excellence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Ready for Production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 complete demonstration of modern cloud development expertise suitable for enterprise environments and continued innovation.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TaskFlow: AI-Powered Serverless Todo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📞 Contact Information</a:t>
            </a:r>
          </a:p>
          <a:p>
            <a:pPr lvl="0"/>
            <a:r>
              <a:rPr b="1"/>
              <a:t>GitHub Repository:</a:t>
            </a:r>
            <a:r>
              <a:rPr/>
              <a:t> AWS TaskFlow Todo Application</a:t>
            </a:r>
          </a:p>
          <a:p>
            <a:pPr lvl="0"/>
            <a:r>
              <a:rPr b="1"/>
              <a:t>Live Demo:</a:t>
            </a:r>
            <a:r>
              <a:rPr/>
              <a:t> Production deployment available</a:t>
            </a:r>
          </a:p>
          <a:p>
            <a:pPr lvl="0"/>
            <a:r>
              <a:rPr b="1"/>
              <a:t>Documentation:</a:t>
            </a:r>
            <a:r>
              <a:rPr/>
              <a:t> Comprehensive setup guides included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📋 Key Resources Available</a:t>
            </a:r>
          </a:p>
          <a:p>
            <a:pPr lvl="0"/>
            <a:r>
              <a:rPr/>
              <a:t>Complete architecture documentation</a:t>
            </a:r>
          </a:p>
          <a:p>
            <a:pPr lvl="0"/>
            <a:r>
              <a:rPr/>
              <a:t>Step-by-step deployment instructions</a:t>
            </a:r>
          </a:p>
          <a:p>
            <a:pPr lvl="0"/>
            <a:r>
              <a:rPr/>
              <a:t>Detailed cost analysis reports</a:t>
            </a:r>
          </a:p>
          <a:p>
            <a:pPr lvl="0"/>
            <a:r>
              <a:rPr/>
              <a:t>Security assessment documentation</a:t>
            </a:r>
          </a:p>
          <a:p>
            <a:pPr lvl="0"/>
            <a:r>
              <a:rPr/>
              <a:t>Performance benchmarking results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❓ Ready for Questions!</a:t>
            </a:r>
          </a:p>
          <a:p>
            <a:pPr lvl="0" indent="0" marL="0">
              <a:buNone/>
            </a:pPr>
            <a:r>
              <a:rPr b="1"/>
              <a:t>Technical details, architectural decisions, cost optimizations, scaling strategies, and implementation insights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Appendix - Technical Details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📁 Repository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/frontend</a:t>
            </a:r>
            <a:r>
              <a:rPr/>
              <a:t> - React application with modern UI</a:t>
            </a:r>
          </a:p>
          <a:p>
            <a:pPr lvl="0"/>
            <a:r>
              <a:rPr b="1"/>
              <a:t>/terraform</a:t>
            </a:r>
            <a:r>
              <a:rPr/>
              <a:t> - Complete infrastructure code</a:t>
            </a:r>
          </a:p>
          <a:p>
            <a:pPr lvl="0"/>
            <a:r>
              <a:rPr b="1"/>
              <a:t>/docs</a:t>
            </a:r>
            <a:r>
              <a:rPr/>
              <a:t> - Comprehensive documentation</a:t>
            </a:r>
          </a:p>
          <a:p>
            <a:pPr lvl="0"/>
            <a:r>
              <a:rPr b="1"/>
              <a:t>/scripts</a:t>
            </a:r>
            <a:r>
              <a:rPr/>
              <a:t> - Deployment automation tools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✅ </a:t>
            </a:r>
            <a:r>
              <a:rPr b="1"/>
              <a:t>Zero server management</a:t>
            </a:r>
            <a:r>
              <a:rPr/>
              <a:t> (100% serverless)</a:t>
            </a:r>
            <a:br/>
            <a:r>
              <a:rPr/>
              <a:t>✅ </a:t>
            </a:r>
            <a:r>
              <a:rPr b="1"/>
              <a:t>AI-powered task extraction</a:t>
            </a:r>
            <a:r>
              <a:rPr/>
              <a:t> from natural language</a:t>
            </a:r>
            <a:br/>
            <a:r>
              <a:rPr/>
              <a:t>✅ </a:t>
            </a:r>
            <a:r>
              <a:rPr b="1"/>
              <a:t>Auto-scaling</a:t>
            </a:r>
            <a:r>
              <a:rPr/>
              <a:t> with pay-per-use pricing</a:t>
            </a:r>
            <a:br/>
            <a:r>
              <a:rPr/>
              <a:t>✅ </a:t>
            </a:r>
            <a:r>
              <a:rPr b="1"/>
              <a:t>Enterprise-grade authentication</a:t>
            </a:r>
            <a:r>
              <a:rPr/>
              <a:t> and security</a:t>
            </a:r>
            <a:br/>
            <a:r>
              <a:rPr/>
              <a:t>✅ </a:t>
            </a:r>
            <a:r>
              <a:rPr b="1"/>
              <a:t>Modern React frontend</a:t>
            </a:r>
            <a:r>
              <a:rPr/>
              <a:t> with responsive design</a:t>
            </a:r>
            <a:br/>
            <a:r>
              <a:rPr/>
              <a:t>✅ </a:t>
            </a:r>
            <a:r>
              <a:rPr b="1"/>
              <a:t>Comprehensive monitoring</a:t>
            </a:r>
            <a:r>
              <a:rPr/>
              <a:t> and observability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☁️ AWS Services Utilized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Purpose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Compute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Lambda, API Gateway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Serverless backend logic and API management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Storage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DynamoDB, S3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Database and static asset storage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Security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Cognito, IAM, Secrets Manager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Authentication, authorization, secrets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Monitoring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CloudWatch, X-Ray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Logging, metrics, distributed tracing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CDN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CloudFront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Global content delivery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Hosting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Amplify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Frontend hosting and CI/CD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🛠️ Technology Stack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Frontend:</a:t>
            </a:r>
            <a:r>
              <a:rPr/>
              <a:t> React, Tailwind CSS, AWS Amplify SDK</a:t>
            </a:r>
          </a:p>
          <a:p>
            <a:pPr lvl="0"/>
            <a:r>
              <a:rPr b="1"/>
              <a:t>Backend:</a:t>
            </a:r>
            <a:r>
              <a:rPr/>
              <a:t> Python 3.12, Boto3, RESTful APIs</a:t>
            </a:r>
          </a:p>
          <a:p>
            <a:pPr lvl="0"/>
            <a:r>
              <a:rPr b="1"/>
              <a:t>Infrastructure:</a:t>
            </a:r>
            <a:r>
              <a:rPr/>
              <a:t> Terraform, AWS Provider v6.2.0</a:t>
            </a:r>
          </a:p>
          <a:p>
            <a:pPr lvl="0"/>
            <a:r>
              <a:rPr b="1"/>
              <a:t>AI:</a:t>
            </a:r>
            <a:r>
              <a:rPr/>
              <a:t> Google Gemini API integration</a:t>
            </a:r>
          </a:p>
          <a:p>
            <a:pPr lvl="0"/>
            <a:r>
              <a:rPr b="1"/>
              <a:t>DevOps:</a:t>
            </a:r>
            <a:r>
              <a:rPr/>
              <a:t> Git, automated deployment, monitoring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Problem Statement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Traditional Todo Apps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🔴 Current Pain Points:</a:t>
            </a:r>
          </a:p>
          <a:p>
            <a:pPr lvl="0"/>
            <a:r>
              <a:rPr/>
              <a:t>Server maintenance overhead</a:t>
            </a:r>
          </a:p>
          <a:p>
            <a:pPr lvl="0"/>
            <a:r>
              <a:rPr/>
              <a:t>High infrastructure costs</a:t>
            </a:r>
          </a:p>
          <a:p>
            <a:pPr lvl="0"/>
            <a:r>
              <a:rPr/>
              <a:t>Poor scalability</a:t>
            </a:r>
          </a:p>
          <a:p>
            <a:pPr lvl="0"/>
            <a:r>
              <a:rPr/>
              <a:t>Manual deployment processes</a:t>
            </a:r>
          </a:p>
          <a:p>
            <a:pPr lvl="0"/>
            <a:r>
              <a:rPr/>
              <a:t>Security vulnerabilities</a:t>
            </a:r>
          </a:p>
          <a:p>
            <a:pPr lvl="0"/>
            <a:r>
              <a:rPr/>
              <a:t>Limited intelligent features</a:t>
            </a:r>
          </a:p>
          <a:p>
            <a:pPr lvl="0"/>
            <a:r>
              <a:rPr/>
              <a:t>Fixed capacity planning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🟢 TaskFlow Solution:</a:t>
            </a:r>
          </a:p>
          <a:p>
            <a:pPr lvl="0"/>
            <a:r>
              <a:rPr b="1"/>
              <a:t>Serverless architecture</a:t>
            </a:r>
            <a:r>
              <a:rPr/>
              <a:t> eliminates servers</a:t>
            </a:r>
          </a:p>
          <a:p>
            <a:pPr lvl="0"/>
            <a:r>
              <a:rPr b="1"/>
              <a:t>$0/month operating cost</a:t>
            </a:r>
          </a:p>
          <a:p>
            <a:pPr lvl="0"/>
            <a:r>
              <a:rPr b="1"/>
              <a:t>Auto-scaling</a:t>
            </a:r>
            <a:r>
              <a:rPr/>
              <a:t> to millions of users</a:t>
            </a:r>
          </a:p>
          <a:p>
            <a:pPr lvl="0"/>
            <a:r>
              <a:rPr b="1"/>
              <a:t>Automated CI/CD pipeline</a:t>
            </a:r>
          </a:p>
          <a:p>
            <a:pPr lvl="0"/>
            <a:r>
              <a:rPr b="1"/>
              <a:t>Enterprise-grade security</a:t>
            </a:r>
          </a:p>
          <a:p>
            <a:pPr lvl="0"/>
            <a:r>
              <a:rPr b="1"/>
              <a:t>AI-powered task extraction</a:t>
            </a:r>
          </a:p>
          <a:p>
            <a:pPr lvl="0"/>
            <a:r>
              <a:rPr b="1"/>
              <a:t>Pay-per-use pricing model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Innovation &amp; Unique Features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🤖 AI-Powered Task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Convert </a:t>
            </a:r>
            <a:r>
              <a:rPr b="1"/>
              <a:t>natural language to structured todos</a:t>
            </a:r>
          </a:p>
          <a:p>
            <a:pPr lvl="0"/>
            <a:r>
              <a:rPr/>
              <a:t>Powered by </a:t>
            </a:r>
            <a:r>
              <a:rPr b="1"/>
              <a:t>Google Gemini API</a:t>
            </a:r>
            <a:r>
              <a:rPr/>
              <a:t> integration</a:t>
            </a:r>
          </a:p>
          <a:p>
            <a:pPr lvl="0"/>
            <a:r>
              <a:rPr/>
              <a:t>Smart task parsing and categorization</a:t>
            </a:r>
          </a:p>
          <a:p>
            <a:pPr lvl="0"/>
            <a:r>
              <a:rPr b="1"/>
              <a:t>Example:</a:t>
            </a:r>
            <a:r>
              <a:rPr/>
              <a:t> “Meeting tomorrow at 3pm with client about project review”</a:t>
            </a:r>
          </a:p>
          <a:p>
            <a:pPr lvl="0"/>
            <a:r>
              <a:rPr/>
              <a:t>Context-aware suggestions and intelligent parsing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2025-07-18T08:57:08Z</dcterms:created>
  <dcterms:modified xsi:type="dcterms:W3CDTF">2025-07-18T08:57:08Z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