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obs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8">
          <p15:clr>
            <a:srgbClr val="000000"/>
          </p15:clr>
        </p15:guide>
        <p15:guide id="2" pos="284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42801D-2B4D-44CC-A547-0A437D298458}">
  <a:tblStyle styleId="{F642801D-2B4D-44CC-A547-0A437D2984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8" orient="horz"/>
        <p:guide pos="28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obs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d1c7de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fd1c7de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7133" y="37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200">
                <a:latin typeface="Times New Roman"/>
                <a:ea typeface="Times New Roman"/>
                <a:cs typeface="Times New Roman"/>
                <a:sym typeface="Times New Roman"/>
              </a:rPr>
              <a:t>Go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4000" y="3546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Jiahao Peng, Weihang Chen, Yuxiao Cai, Ye Wang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12750" y="2571750"/>
            <a:ext cx="251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7475" y="0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26825" y="237525"/>
            <a:ext cx="363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Ecosystem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56700" y="1645925"/>
            <a:ext cx="77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Maven is considered the de-facto Java package manager.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56700" y="2138525"/>
            <a:ext cx="63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C/C++ does not have a centralized package ecosystem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56700" y="2631125"/>
            <a:ext cx="467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Gopm is Golang package ecosystem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363025" y="3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{F642801D-2B4D-44CC-A547-0A437D298458}</a:tableStyleId>
              </a:tblPr>
              <a:tblGrid>
                <a:gridCol w="1443950"/>
                <a:gridCol w="1255650"/>
                <a:gridCol w="1632200"/>
                <a:gridCol w="1443950"/>
                <a:gridCol w="1443950"/>
                <a:gridCol w="1443950"/>
              </a:tblGrid>
              <a:tr h="58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Java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JavaScript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  C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C++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Golang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</a:tr>
              <a:tr h="94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Package Ecosystem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43,7116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1,083,580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&lt;10,000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35750" y="237500"/>
            <a:ext cx="363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Materials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49600" y="1281425"/>
            <a:ext cx="16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212650" y="288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{F642801D-2B4D-44CC-A547-0A437D298458}</a:tableStyleId>
              </a:tblPr>
              <a:tblGrid>
                <a:gridCol w="1143400"/>
                <a:gridCol w="1796900"/>
                <a:gridCol w="1470150"/>
                <a:gridCol w="1470150"/>
                <a:gridCol w="1470150"/>
                <a:gridCol w="1470150"/>
              </a:tblGrid>
              <a:tr h="45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</a:t>
                      </a:r>
                      <a:r>
                        <a:rPr lang="en-GB" sz="24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Java</a:t>
                      </a:r>
                      <a:endParaRPr sz="24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</a:t>
                      </a:r>
                      <a:r>
                        <a:rPr lang="en-GB" sz="22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JavaScript</a:t>
                      </a:r>
                      <a:endParaRPr sz="22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 </a:t>
                      </a:r>
                      <a:r>
                        <a:rPr lang="en-GB" sz="23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</a:t>
                      </a:r>
                      <a:endParaRPr sz="23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</a:t>
                      </a:r>
                      <a:r>
                        <a:rPr lang="en-GB" sz="23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C++</a:t>
                      </a:r>
                      <a:endParaRPr sz="23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</a:t>
                      </a:r>
                      <a:r>
                        <a:rPr lang="en-GB" sz="23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Golang</a:t>
                      </a:r>
                      <a:endParaRPr sz="23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</a:tr>
              <a:tr h="70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Amazon Books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&gt;5,000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&gt;2,000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&gt;5,000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GB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&gt;10,000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&gt;10,000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Udemy Course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1,080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688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306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8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GB" sz="2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132</a:t>
                      </a:r>
                      <a:endParaRPr sz="2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3"/>
          <p:cNvSpPr txBox="1"/>
          <p:nvPr/>
        </p:nvSpPr>
        <p:spPr>
          <a:xfrm>
            <a:off x="387275" y="837800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44600" y="1281425"/>
            <a:ext cx="8157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Books returned by search term “Golang programming language” on Amazon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544600" y="2251050"/>
            <a:ext cx="61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Number of courses on Udemy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26825" y="226800"/>
            <a:ext cx="234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Employability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68875" y="1319275"/>
            <a:ext cx="84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impressions of “Golang developer” on popular job sites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387275" y="235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{F642801D-2B4D-44CC-A547-0A437D298458}</a:tableStyleId>
              </a:tblPr>
              <a:tblGrid>
                <a:gridCol w="1727125"/>
                <a:gridCol w="1129750"/>
                <a:gridCol w="1391125"/>
                <a:gridCol w="1416000"/>
                <a:gridCol w="1416000"/>
                <a:gridCol w="1416000"/>
              </a:tblGrid>
              <a:tr h="51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Java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JavaScript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  C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C++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Golang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Indeed (DC)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7,298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GB" sz="17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2,836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     </a:t>
                      </a: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1,192</a:t>
                      </a:r>
                      <a:endParaRPr sz="23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1,890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549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Indeed(CA)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11,176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3,545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1,915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3,380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2,192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Linkedin(DC)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52,511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47,699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16,296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41,994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23,199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9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Linkedin(CA)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116,438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110,085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48,516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103,633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74,803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4"/>
          <p:cNvSpPr txBox="1"/>
          <p:nvPr/>
        </p:nvSpPr>
        <p:spPr>
          <a:xfrm>
            <a:off x="387275" y="837800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318095" y="319665"/>
            <a:ext cx="444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11135" y="1204595"/>
            <a:ext cx="444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Objective of your project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35" y="935355"/>
            <a:ext cx="4191001" cy="326961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632125" y="1891825"/>
            <a:ext cx="413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achieve an online chat room</a:t>
            </a:r>
            <a:r>
              <a:rPr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318095" y="319665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11135" y="1083570"/>
            <a:ext cx="444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Constraints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35" y="935355"/>
            <a:ext cx="4191000" cy="326961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472525" y="1637675"/>
            <a:ext cx="4290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ime: 3 weeks(Requirement Analysis,Design,Implementation,Testing,Evolution)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cope: An online chat room </a:t>
            </a:r>
            <a:endParaRPr sz="2300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ost: free(Go is an open source programming language)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318095" y="319665"/>
            <a:ext cx="444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11135" y="1083570"/>
            <a:ext cx="444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Features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35" y="935355"/>
            <a:ext cx="4191000" cy="326961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25425" y="1730375"/>
            <a:ext cx="42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Display the ID of the user 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225425" y="2351405"/>
            <a:ext cx="42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Display the message of the user 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225425" y="3011805"/>
            <a:ext cx="42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Display the user's online status 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318095" y="319665"/>
            <a:ext cx="444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11135" y="1083570"/>
            <a:ext cx="444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Technology that will be used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35" y="935355"/>
            <a:ext cx="4191000" cy="32696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684050" y="2057200"/>
            <a:ext cx="4341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Programming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·websocket</a:t>
            </a: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318095" y="319665"/>
            <a:ext cx="444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11135" y="1083570"/>
            <a:ext cx="444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where this project can be applied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35" y="935355"/>
            <a:ext cx="4191000" cy="326961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472515" y="2383235"/>
            <a:ext cx="429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Displayed by the browser on a web page </a:t>
            </a:r>
            <a:endParaRPr i="0" sz="2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759375" y="1428125"/>
            <a:ext cx="77463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-GB" sz="5190">
                <a:latin typeface="Times New Roman"/>
                <a:ea typeface="Times New Roman"/>
                <a:cs typeface="Times New Roman"/>
                <a:sym typeface="Times New Roman"/>
              </a:rPr>
              <a:t>Thank you for your patience!</a:t>
            </a:r>
            <a:endParaRPr sz="51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111050" y="3243425"/>
            <a:ext cx="73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If</a:t>
            </a:r>
            <a:r>
              <a:rPr lang="en-GB" sz="2400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you have any question, we will be very glad to answer it.</a:t>
            </a:r>
            <a:endParaRPr sz="2400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25" y="1168075"/>
            <a:ext cx="5633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28075" y="2356275"/>
            <a:ext cx="40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8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for Go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428075" y="3588010"/>
            <a:ext cx="44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project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32025" y="254150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28075" y="1125175"/>
            <a:ext cx="69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8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for programming language evaluation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22450" y="157325"/>
            <a:ext cx="269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GB" sz="43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Catalogue</a:t>
            </a:r>
            <a:endParaRPr b="0" i="0" sz="43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25" y="2403888"/>
            <a:ext cx="563300" cy="5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925" y="3639700"/>
            <a:ext cx="563300" cy="56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 flipH="1">
            <a:off x="6688400" y="2298325"/>
            <a:ext cx="1644325" cy="1644300"/>
            <a:chOff x="431475" y="1351550"/>
            <a:chExt cx="1644325" cy="1644300"/>
          </a:xfrm>
        </p:grpSpPr>
        <p:sp>
          <p:nvSpPr>
            <p:cNvPr id="71" name="Google Shape;71;p1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artoonish illustration of a woman with purple hair" id="72" name="Google Shape;72;p14"/>
            <p:cNvPicPr preferRelativeResize="0"/>
            <p:nvPr/>
          </p:nvPicPr>
          <p:blipFill rotWithShape="1">
            <a:blip r:embed="rId6">
              <a:alphaModFix/>
            </a:blip>
            <a:srcRect b="0" l="-6205" r="-6215" t="-12421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49175" y="334275"/>
            <a:ext cx="35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Criteria</a:t>
            </a:r>
            <a:endParaRPr b="0" i="0" sz="30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94250" y="1238850"/>
            <a:ext cx="44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Readability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94250" y="1762050"/>
            <a:ext cx="31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Writability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94250" y="2293550"/>
            <a:ext cx="21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94250" y="2774175"/>
            <a:ext cx="32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94250" y="3263100"/>
            <a:ext cx="36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Ecosystem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94250" y="3786300"/>
            <a:ext cx="46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Materials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6745125" y="2142000"/>
            <a:ext cx="1644300" cy="1644300"/>
            <a:chOff x="7085400" y="1351550"/>
            <a:chExt cx="1644300" cy="1644300"/>
          </a:xfrm>
        </p:grpSpPr>
        <p:sp>
          <p:nvSpPr>
            <p:cNvPr id="85" name="Google Shape;85;p15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artoonish illustration of a man in a blue shirt"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5"/>
          <p:cNvSpPr txBox="1"/>
          <p:nvPr/>
        </p:nvSpPr>
        <p:spPr>
          <a:xfrm>
            <a:off x="894250" y="4369300"/>
            <a:ext cx="21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Employability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213825" y="242200"/>
            <a:ext cx="180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Readability</a:t>
            </a:r>
            <a:r>
              <a:rPr b="0" i="0" lang="en-GB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78425" y="1174650"/>
            <a:ext cx="3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96200" y="13796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78425" y="1619088"/>
            <a:ext cx="386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simplicity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78425" y="24293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78425" y="3239600"/>
            <a:ext cx="321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considerations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21075" y="1009750"/>
            <a:ext cx="30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9750"/>
            <a:ext cx="2343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15101" l="0" r="13881" t="-281"/>
          <a:stretch/>
        </p:blipFill>
        <p:spPr>
          <a:xfrm>
            <a:off x="4572000" y="2474750"/>
            <a:ext cx="45500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4572000" y="3389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For</a:t>
            </a:r>
            <a:r>
              <a:rPr b="0" i="0" lang="en-GB" sz="19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Golang</a:t>
            </a:r>
            <a:endParaRPr b="0" i="0" sz="1900" u="none" cap="none" strike="noStrike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571988" y="3239600"/>
            <a:ext cx="455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3495E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string,  slice, map, complex64, error, interface{},chan……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495400"/>
            <a:ext cx="3697341" cy="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35750" y="231500"/>
            <a:ext cx="315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Writability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92975" y="1860750"/>
            <a:ext cx="41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904800" y="2571775"/>
            <a:ext cx="36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abstraction &amp;      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Expressivity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166325" y="22268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763" y="1600700"/>
            <a:ext cx="4419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572000" y="4284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For</a:t>
            </a:r>
            <a:r>
              <a:rPr b="0" i="0" lang="en-GB" sz="19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Golang</a:t>
            </a:r>
            <a:endParaRPr b="0" i="0" sz="1900" u="none" cap="none" strike="noStrike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2939" t="0"/>
          <a:stretch/>
        </p:blipFill>
        <p:spPr>
          <a:xfrm>
            <a:off x="4571987" y="2810725"/>
            <a:ext cx="4468101" cy="12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8713" y="1095725"/>
            <a:ext cx="4397675" cy="437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92975" y="262702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235725" y="229050"/>
            <a:ext cx="216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78425" y="32198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Aliasing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78425" y="2540288"/>
            <a:ext cx="34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78425" y="1860725"/>
            <a:ext cx="386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checking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22350" y="347337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72000" y="428400"/>
            <a:ext cx="176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For</a:t>
            </a:r>
            <a:r>
              <a:rPr b="0" i="0" lang="en-GB" sz="19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Golang</a:t>
            </a:r>
            <a:endParaRPr b="0" i="0" sz="1900" u="none" cap="none" strike="noStrike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35300" y="883475"/>
            <a:ext cx="450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3495E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errors will be found during compilation. The compiler of Golang uses static type checking to ensure the type safety of the program.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875" y="2511000"/>
            <a:ext cx="3223125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190950" y="467700"/>
            <a:ext cx="596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Reliability for</a:t>
            </a:r>
            <a:r>
              <a:rPr b="0" i="0" lang="en-GB" sz="19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0" i="0" lang="en-GB" sz="27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Golang(continued)</a:t>
            </a:r>
            <a:endParaRPr b="0" i="0" sz="1900" u="none" cap="none" strike="noStrike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8649" t="0"/>
          <a:stretch/>
        </p:blipFill>
        <p:spPr>
          <a:xfrm>
            <a:off x="1125600" y="1148763"/>
            <a:ext cx="5535701" cy="16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6789375" y="1406950"/>
            <a:ext cx="2596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Golang also has </a:t>
            </a:r>
            <a:r>
              <a:rPr b="0" i="1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panic</a:t>
            </a:r>
            <a:r>
              <a:rPr b="0" i="0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1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recover</a:t>
            </a:r>
            <a:r>
              <a:rPr b="0" i="0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GB" sz="21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defer.</a:t>
            </a:r>
            <a:endParaRPr b="0" i="1" sz="21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0850" y="2900300"/>
            <a:ext cx="2434696" cy="2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0" y="1367575"/>
            <a:ext cx="112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interface</a:t>
            </a:r>
            <a:endParaRPr b="0" i="0" sz="20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500" y="3098200"/>
            <a:ext cx="160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aliasing</a:t>
            </a:r>
            <a:endParaRPr b="0" i="0" sz="20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0"/>
          <p:cNvGraphicFramePr/>
          <p:nvPr/>
        </p:nvGraphicFramePr>
        <p:xfrm>
          <a:off x="275575" y="5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{F642801D-2B4D-44CC-A547-0A437D298458}</a:tableStyleId>
              </a:tblPr>
              <a:tblGrid>
                <a:gridCol w="1727125"/>
                <a:gridCol w="1129750"/>
                <a:gridCol w="1391125"/>
                <a:gridCol w="1416000"/>
                <a:gridCol w="1416000"/>
                <a:gridCol w="1416000"/>
              </a:tblGrid>
              <a:tr h="61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Java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JavaScript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  C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     C++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 Golang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</a:tr>
              <a:tr h="62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Simplicity  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/>
                        <a:t>  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2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Abstraction 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NO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Data Types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80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Exception handling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7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Aliasing</a:t>
                      </a:r>
                      <a:endParaRPr sz="2000" u="none" cap="none" strike="noStrike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</a:t>
                      </a: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YES</a:t>
                      </a:r>
                      <a:endParaRPr sz="2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235750" y="229125"/>
            <a:ext cx="234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11475" y="1149725"/>
            <a:ext cx="28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Measured by:</a:t>
            </a:r>
            <a:endParaRPr b="0" i="0" sz="24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78425" y="1860725"/>
            <a:ext cx="322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programmers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78425" y="2540288"/>
            <a:ext cx="34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programs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78425" y="3219838"/>
            <a:ext cx="22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35300" y="829425"/>
            <a:ext cx="457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Golang is simpler, easier to learn and cheaper to train programmers than other languages.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635300" y="2296300"/>
            <a:ext cx="45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3349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Golang is a compiled language that requires no environment deployment, no compatibility issues with multi-version shared environments, and easy operation and maintenance.</a:t>
            </a:r>
            <a:endParaRPr b="0" i="0" sz="2400" u="none" cap="none" strike="noStrike">
              <a:solidFill>
                <a:srgbClr val="3349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635300" y="338875"/>
            <a:ext cx="17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For</a:t>
            </a:r>
            <a:r>
              <a:rPr b="0" i="0" lang="en-GB" sz="16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0" i="0" lang="en-GB" sz="2400" u="none" cap="none" strike="noStrike">
                <a:solidFill>
                  <a:srgbClr val="33495E"/>
                </a:solidFill>
                <a:latin typeface="Lobster"/>
                <a:ea typeface="Lobster"/>
                <a:cs typeface="Lobster"/>
                <a:sym typeface="Lobster"/>
              </a:rPr>
              <a:t>Golang</a:t>
            </a:r>
            <a:endParaRPr b="0" i="0" sz="1600" u="none" cap="none" strike="noStrike">
              <a:solidFill>
                <a:srgbClr val="33495E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