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28" r:id="rId15"/>
    <p:sldMasterId id="2147483840" r:id="rId16"/>
    <p:sldMasterId id="2147483852" r:id="rId17"/>
  </p:sldMasterIdLst>
  <p:notesMasterIdLst>
    <p:notesMasterId r:id="rId61"/>
  </p:notesMasterIdLst>
  <p:sldIdLst>
    <p:sldId id="299" r:id="rId18"/>
    <p:sldId id="257" r:id="rId19"/>
    <p:sldId id="258" r:id="rId20"/>
    <p:sldId id="259" r:id="rId21"/>
    <p:sldId id="260" r:id="rId22"/>
    <p:sldId id="261" r:id="rId23"/>
    <p:sldId id="269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56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 autoAdjust="0"/>
    <p:restoredTop sz="94660"/>
  </p:normalViewPr>
  <p:slideViewPr>
    <p:cSldViewPr>
      <p:cViewPr varScale="1">
        <p:scale>
          <a:sx n="73" d="100"/>
          <a:sy n="73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61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6DA6-285F-4B6F-B384-F26CB2E48166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42544-8ABA-43A4-AB7C-DB4A96DBC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6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3228F9-8F22-4624-BB77-455DC004369D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A8D31A-CB23-4E4B-BA2B-3CF2D8D296AA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11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80AA71-4584-455D-BB47-2644AC5472DC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12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AC3F3E-72EF-4DFC-A941-F0C518BB76DE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13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0A00CD-3095-43C3-B395-B00285280691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14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0173FD-C9E9-4701-8049-9445179A57E2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15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FA663B-78D7-421E-899F-68D527D3B1AE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16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10C5FA-827B-4FC3-A95D-DC77CCD7EBD9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17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59234A-4C53-483A-9449-8B9C914614C7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18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78203C-6C90-468B-9E48-07393331208B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19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F776FC-42D5-489C-97C4-CBB3DECA1CB1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20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95650-8E0E-40DE-BA59-C5114F3BA09B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187CB1-A04F-417D-ABA4-EB0605F9B07A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21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85D11D-9B17-4381-8824-1434FCD8DDE4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22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DB2C0F-188B-48AC-BF01-CC0E20A682D2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23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A5D547-0D8C-45D7-8C0E-E4CBE21B0E46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24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61A2EC-280E-4C02-ABB7-FF150757F7F1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25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1E6E92-DD51-44CC-8BE3-B6568D61A428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26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845F72-DF38-493F-8B6B-4B59B4748332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27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C56659-A800-421B-B344-64C2241DC008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28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ru-RU" smtClean="0">
                <a:latin typeface="Comic Sans MS" pitchFamily="66" charset="0"/>
              </a:rPr>
              <a:t>Fit</a:t>
            </a:r>
            <a:r>
              <a:rPr lang="ru-RU" altLang="ru-RU" smtClean="0"/>
              <a:t> - устанавливать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DD789F-1CF0-457A-A33C-3463544BA517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29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62797C-2D24-4FE8-99AD-5DD383DB692A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30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65076F-6AA7-492A-B6D6-4FB8B3E1A9CF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4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>
                <a:latin typeface="Comic Sans MS" pitchFamily="66" charset="0"/>
              </a:rPr>
              <a:t>Increment</a:t>
            </a:r>
            <a:r>
              <a:rPr lang="ru-RU" altLang="ru-RU" smtClean="0"/>
              <a:t> - увеличение, приращение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65B741-BE06-47BE-83D1-9490784241BF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31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492447-E542-4AA8-9A74-21CDEEBFA9B1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32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75744B-89AD-430E-8396-BE34601D859F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33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ru-RU" smtClean="0">
                <a:solidFill>
                  <a:schemeClr val="tx2"/>
                </a:solidFill>
              </a:rPr>
              <a:t>Unstack</a:t>
            </a:r>
            <a:r>
              <a:rPr kumimoji="0" lang="ru-RU" altLang="ru-RU" smtClean="0">
                <a:solidFill>
                  <a:schemeClr val="tx2"/>
                </a:solidFill>
              </a:rPr>
              <a:t> - раскладывать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E8BB31-6C28-476D-921B-63B67732DAB7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34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0AA6FF-136D-4CDB-8233-ECE5C2FD7009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35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9F1B1F-75C2-4D1A-9D7A-95D5262D60E5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36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740DF5-BA0D-4413-95AF-CEFF69D305BD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37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ru-RU" b="1" smtClean="0"/>
              <a:t>Stack</a:t>
            </a:r>
            <a:r>
              <a:rPr kumimoji="0" lang="ru-RU" altLang="ru-RU" b="1" smtClean="0"/>
              <a:t> - складывать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13BA35-2292-4CB6-9233-93B2DDC71EFD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38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F2D5CE-146F-4011-A8F3-201D89D35D89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39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8ABA05-AB6A-4DBC-8176-611BC0D10AD8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40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DBB70E-EB5C-41A4-89E4-B41DB9AF89E5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5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>
                <a:latin typeface="Comic Sans MS" pitchFamily="66" charset="0"/>
              </a:rPr>
              <a:t>Parity</a:t>
            </a:r>
            <a:r>
              <a:rPr lang="ru-RU" altLang="ru-RU" smtClean="0"/>
              <a:t> - четность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6D7C3A-886F-435D-8C34-DCFACB1B2679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41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E5BCE0-9627-445A-8219-411274F5BE0A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42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ru-RU" b="1" smtClean="0">
                <a:latin typeface="Comic Sans MS" pitchFamily="66" charset="0"/>
              </a:rPr>
              <a:t>Grasp-Key</a:t>
            </a:r>
            <a:r>
              <a:rPr lang="ru-RU" altLang="ru-RU" b="1" smtClean="0"/>
              <a:t> - схватить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C5FBA8-D595-4277-88C0-1A7C347C14DD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6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06272B-FD67-49BE-B260-B7A2756BD345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7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53237F-884D-4763-B5E5-7D2EF3B0611C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8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407130-B712-43EE-9243-BF0301F732EB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9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mtClean="0">
                <a:latin typeface="Comic Sans MS" pitchFamily="66" charset="0"/>
              </a:rPr>
              <a:t>Implicitly</a:t>
            </a:r>
            <a:r>
              <a:rPr lang="ru-RU" altLang="ru-RU" smtClean="0"/>
              <a:t> - неявно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1BEC32-FFCE-4CE2-8712-10122AEB8BC8}" type="slidenum">
              <a:rPr lang="en-US" altLang="ru-RU" sz="1200">
                <a:solidFill>
                  <a:prstClr val="black"/>
                </a:solidFill>
                <a:latin typeface="Tahoma" pitchFamily="34" charset="0"/>
              </a:rPr>
              <a:pPr eaLnBrk="1" hangingPunct="1"/>
              <a:t>10</a:t>
            </a:fld>
            <a:endParaRPr lang="en-US" altLang="ru-RU" sz="1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u-RU" sz="900">
                <a:solidFill>
                  <a:srgbClr val="5F5F5F"/>
                </a:solidFill>
                <a:latin typeface="Comic Sans MS" pitchFamily="66" charset="0"/>
              </a:rPr>
              <a:t>Collision</a:t>
            </a:r>
            <a:r>
              <a:rPr lang="ru-RU" altLang="ru-RU" sz="900">
                <a:solidFill>
                  <a:srgbClr val="5F5F5F"/>
                </a:solidFill>
              </a:rPr>
              <a:t> -столкновение</a:t>
            </a:r>
            <a:r>
              <a:rPr lang="en-US" altLang="ru-RU" sz="900">
                <a:solidFill>
                  <a:srgbClr val="5F5F5F"/>
                </a:solidFill>
                <a:latin typeface="Comic Sans MS" pitchFamily="66" charset="0"/>
              </a:rPr>
              <a:t>,</a:t>
            </a:r>
            <a:endParaRPr lang="ru-RU" altLang="ru-RU" sz="900">
              <a:solidFill>
                <a:srgbClr val="5F5F5F"/>
              </a:solidFill>
            </a:endParaRPr>
          </a:p>
          <a:p>
            <a:pPr eaLnBrk="1" hangingPunct="1"/>
            <a:r>
              <a:rPr lang="en-US" altLang="ru-RU" sz="900">
                <a:solidFill>
                  <a:srgbClr val="5F5F5F"/>
                </a:solidFill>
                <a:latin typeface="Comic Sans MS" pitchFamily="66" charset="0"/>
              </a:rPr>
              <a:t>Stability</a:t>
            </a:r>
            <a:r>
              <a:rPr lang="ru-RU" altLang="ru-RU" sz="900">
                <a:solidFill>
                  <a:srgbClr val="5F5F5F"/>
                </a:solidFill>
              </a:rPr>
              <a:t> – стабильность, устойчивость</a:t>
            </a:r>
            <a:r>
              <a:rPr lang="en-US" altLang="ru-RU" sz="900">
                <a:solidFill>
                  <a:srgbClr val="5F5F5F"/>
                </a:solidFill>
                <a:latin typeface="Comic Sans MS" pitchFamily="66" charset="0"/>
              </a:rPr>
              <a:t>, </a:t>
            </a:r>
            <a:endParaRPr lang="ru-RU" altLang="ru-RU" sz="900">
              <a:solidFill>
                <a:srgbClr val="5F5F5F"/>
              </a:solidFill>
            </a:endParaRPr>
          </a:p>
          <a:p>
            <a:pPr eaLnBrk="1" hangingPunct="1"/>
            <a:r>
              <a:rPr lang="en-US" altLang="ru-RU" sz="900">
                <a:solidFill>
                  <a:srgbClr val="5F5F5F"/>
                </a:solidFill>
                <a:latin typeface="Comic Sans MS" pitchFamily="66" charset="0"/>
              </a:rPr>
              <a:t>Grasping</a:t>
            </a:r>
            <a:r>
              <a:rPr lang="ru-RU" altLang="ru-RU" sz="900">
                <a:solidFill>
                  <a:srgbClr val="5F5F5F"/>
                </a:solidFill>
              </a:rPr>
              <a:t>- схватывание, охват.</a:t>
            </a:r>
            <a:endParaRPr lang="ru-RU" altLang="ru-RU" sz="900">
              <a:solidFill>
                <a:srgbClr val="5F5F5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80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12673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70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402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240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086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169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0849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9652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1430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6050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0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870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2220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03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7743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1633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81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846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4098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786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763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3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6369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6013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3960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4459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263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837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85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7254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809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8963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038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62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0438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3798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1414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4708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350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5279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0727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6973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3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5447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7349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221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9271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6582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2133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0879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4418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0579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8402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1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2183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308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1067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74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3214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8739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7C8F-55D9-4E10-A948-57C1DB8206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3560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35DA6-0FDB-4662-BC56-6B92DEDB20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358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EB30-ACDE-4E75-8E48-98AC082A82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3836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17B2E-466D-4804-9270-3332E8D939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2128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FC72-E1B3-4A67-9A10-2907675A50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154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06794-FA0E-473D-BBFF-B07A33D4C4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0318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0516B-6AD5-429B-A639-D348FD3711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6335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4BE0E-F82F-4A13-B4CD-4E4A3A4113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4859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985FF-D3ED-4D1B-8A92-9451D01F25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2503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366CD-9841-4316-8DDB-301631D8C1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2983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6C19A-E381-48F0-8A49-A6F0E75393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7280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7C8F-55D9-4E10-A948-57C1DB8206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7149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35DA6-0FDB-4662-BC56-6B92DEDB20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6931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EB30-ACDE-4E75-8E48-98AC082A82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3552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17B2E-466D-4804-9270-3332E8D939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8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5462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FC72-E1B3-4A67-9A10-2907675A50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840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06794-FA0E-473D-BBFF-B07A33D4C4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9498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0516B-6AD5-429B-A639-D348FD3711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521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4BE0E-F82F-4A13-B4CD-4E4A3A4113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5477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985FF-D3ED-4D1B-8A92-9451D01F25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4343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366CD-9841-4316-8DDB-301631D8C1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3485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6C19A-E381-48F0-8A49-A6F0E75393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5813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7C8F-55D9-4E10-A948-57C1DB8206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773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35DA6-0FDB-4662-BC56-6B92DEDB20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526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EB30-ACDE-4E75-8E48-98AC082A82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41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5354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17B2E-466D-4804-9270-3332E8D939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6796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FC72-E1B3-4A67-9A10-2907675A50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0520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06794-FA0E-473D-BBFF-B07A33D4C4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8162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0516B-6AD5-429B-A639-D348FD3711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6023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4BE0E-F82F-4A13-B4CD-4E4A3A4113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3283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985FF-D3ED-4D1B-8A92-9451D01F25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452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366CD-9841-4316-8DDB-301631D8C1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0875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6C19A-E381-48F0-8A49-A6F0E75393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56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3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1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46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8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42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64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74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77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65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67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11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3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3213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470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67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31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5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04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17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53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58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439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069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831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03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01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082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41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97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09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060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1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842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855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330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284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100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10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255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748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68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086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2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186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712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435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776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037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564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643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40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092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581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4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424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848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82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495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101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486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89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987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28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104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741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728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472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785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562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763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800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133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253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982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B6B3-E704-4F1A-9224-DB56014CA9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3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0193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2D5E-0975-4692-8226-8AAE02C76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639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75B-80F5-4CB5-8770-82AED133D1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031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8C1CA-9682-4B5F-93BE-7E3D5535CD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226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8170-C910-4D11-B2C0-3E54A7DFF6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302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5786-FA6C-4FF3-BE65-A335D6D59B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1802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5E67-F66C-4D90-B7BB-8C015A007D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267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D49B-3E06-4422-94BF-A24BD5CDA1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282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CD8E-2004-4FDD-A168-653F4F34B2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146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0FA96-23C2-4390-BE32-61B10EB593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378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2416-734F-4DE1-A5E9-C9255B361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4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2599-1F7D-4733-B9C0-02AAB214E737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0064-A9D3-4A86-8DA1-D19A85F1B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2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7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7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B2C39-210B-464E-B41B-AB7A61347BC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7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B2C39-210B-464E-B41B-AB7A61347BC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6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B2C39-210B-464E-B41B-AB7A61347BC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8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9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6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4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5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4F832-1A75-4C40-870A-34ED62E2DC8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8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8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8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8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91264" cy="3874442"/>
          </a:xfrm>
        </p:spPr>
        <p:txBody>
          <a:bodyPr/>
          <a:lstStyle/>
          <a:p>
            <a:r>
              <a:rPr lang="ru-RU" dirty="0" smtClean="0"/>
              <a:t>ЗАДАЧИ</a:t>
            </a:r>
            <a:br>
              <a:rPr lang="ru-RU" dirty="0" smtClean="0"/>
            </a:br>
            <a:r>
              <a:rPr lang="ru-RU" dirty="0" smtClean="0"/>
              <a:t>ДЛЯ ДЕДУКТИВНОГО</a:t>
            </a:r>
            <a:br>
              <a:rPr lang="ru-RU" dirty="0" smtClean="0"/>
            </a:br>
            <a:r>
              <a:rPr lang="ru-RU" dirty="0" smtClean="0"/>
              <a:t>ПОДХОДА К СИНТЕЗУ</a:t>
            </a:r>
            <a:br>
              <a:rPr lang="ru-RU" dirty="0" smtClean="0"/>
            </a:br>
            <a:r>
              <a:rPr lang="ru-RU" dirty="0" smtClean="0"/>
              <a:t>ПРОГРАММ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5301208"/>
            <a:ext cx="7128792" cy="576064"/>
          </a:xfrm>
        </p:spPr>
        <p:txBody>
          <a:bodyPr/>
          <a:lstStyle/>
          <a:p>
            <a:r>
              <a:rPr lang="ru-RU" dirty="0" smtClean="0"/>
              <a:t>Область- 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92D5E-0975-4692-8226-8AAE02C76A6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4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F52F5A-09E1-4A4B-9C29-E3DC93C11FAD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Successor Function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5626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solidFill>
                  <a:srgbClr val="5F5F5F"/>
                </a:solidFill>
                <a:latin typeface="Comic Sans MS" pitchFamily="66" charset="0"/>
              </a:rPr>
              <a:t>It implicitly represents all the actions that are feasible in each state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</a:rPr>
              <a:t>Only the results of the actions (the successor states) and their costs are returned by the function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</a:rPr>
              <a:t>The successor function is a “black box”: its content is unknown</a:t>
            </a:r>
            <a:br>
              <a:rPr lang="en-US" altLang="ru-RU" smtClean="0">
                <a:latin typeface="Comic Sans MS" pitchFamily="66" charset="0"/>
              </a:rPr>
            </a:br>
            <a:r>
              <a:rPr lang="en-US" altLang="ru-RU" sz="2800" smtClean="0">
                <a:solidFill>
                  <a:srgbClr val="5F5F5F"/>
                </a:solidFill>
                <a:latin typeface="Comic Sans MS" pitchFamily="66" charset="0"/>
              </a:rPr>
              <a:t>E.g., in assembly planning, the successor function may be quite complex (collision, stability, grasping, ...)</a:t>
            </a:r>
            <a:endParaRPr lang="en-US" altLang="ru-RU" sz="28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7FA981-08B2-4B92-94B3-22FF216CC06D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Path Planning</a:t>
            </a:r>
          </a:p>
        </p:txBody>
      </p:sp>
      <p:grpSp>
        <p:nvGrpSpPr>
          <p:cNvPr id="45060" name="Group 12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344"/>
            <a:chExt cx="3840" cy="2304"/>
          </a:xfrm>
        </p:grpSpPr>
        <p:sp>
          <p:nvSpPr>
            <p:cNvPr id="45062" name="Rectangle 3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45063" name="Freeform 4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5064" name="Oval 7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45065" name="Freeform 9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5066" name="Oval 11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1447800" y="5607050"/>
            <a:ext cx="4946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990033"/>
                </a:solidFill>
                <a:latin typeface="Comic Sans MS" pitchFamily="66" charset="0"/>
              </a:rPr>
              <a:t>What is the state space</a:t>
            </a:r>
            <a:r>
              <a:rPr lang="en-US" altLang="ru-RU" sz="2800">
                <a:solidFill>
                  <a:srgbClr val="990033"/>
                </a:solidFill>
                <a:latin typeface="Comic Sans MS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02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4088DA-985D-47F2-AD90-BC13F45CE7AA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Formulation #1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344"/>
            <a:chExt cx="3840" cy="2304"/>
          </a:xfrm>
        </p:grpSpPr>
        <p:grpSp>
          <p:nvGrpSpPr>
            <p:cNvPr id="46095" name="Group 4"/>
            <p:cNvGrpSpPr>
              <a:grpSpLocks/>
            </p:cNvGrpSpPr>
            <p:nvPr/>
          </p:nvGrpSpPr>
          <p:grpSpPr bwMode="auto">
            <a:xfrm>
              <a:off x="960" y="1344"/>
              <a:ext cx="3840" cy="2304"/>
              <a:chOff x="960" y="1344"/>
              <a:chExt cx="3840" cy="2304"/>
            </a:xfrm>
          </p:grpSpPr>
          <p:sp>
            <p:nvSpPr>
              <p:cNvPr id="46126" name="Rectangle 5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3840" cy="23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7" name="Freeform 6"/>
              <p:cNvSpPr>
                <a:spLocks/>
              </p:cNvSpPr>
              <p:nvPr/>
            </p:nvSpPr>
            <p:spPr bwMode="auto">
              <a:xfrm>
                <a:off x="1536" y="1728"/>
                <a:ext cx="768" cy="1152"/>
              </a:xfrm>
              <a:custGeom>
                <a:avLst/>
                <a:gdLst>
                  <a:gd name="T0" fmla="*/ 0 w 768"/>
                  <a:gd name="T1" fmla="*/ 192 h 1152"/>
                  <a:gd name="T2" fmla="*/ 384 w 768"/>
                  <a:gd name="T3" fmla="*/ 576 h 1152"/>
                  <a:gd name="T4" fmla="*/ 192 w 768"/>
                  <a:gd name="T5" fmla="*/ 768 h 1152"/>
                  <a:gd name="T6" fmla="*/ 192 w 768"/>
                  <a:gd name="T7" fmla="*/ 1152 h 1152"/>
                  <a:gd name="T8" fmla="*/ 768 w 768"/>
                  <a:gd name="T9" fmla="*/ 1152 h 1152"/>
                  <a:gd name="T10" fmla="*/ 768 w 768"/>
                  <a:gd name="T11" fmla="*/ 192 h 1152"/>
                  <a:gd name="T12" fmla="*/ 144 w 768"/>
                  <a:gd name="T13" fmla="*/ 0 h 1152"/>
                  <a:gd name="T14" fmla="*/ 0 w 768"/>
                  <a:gd name="T15" fmla="*/ 192 h 11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8"/>
                  <a:gd name="T25" fmla="*/ 0 h 1152"/>
                  <a:gd name="T26" fmla="*/ 768 w 768"/>
                  <a:gd name="T27" fmla="*/ 1152 h 11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8" h="1152">
                    <a:moveTo>
                      <a:pt x="0" y="192"/>
                    </a:moveTo>
                    <a:lnTo>
                      <a:pt x="384" y="576"/>
                    </a:lnTo>
                    <a:lnTo>
                      <a:pt x="192" y="768"/>
                    </a:lnTo>
                    <a:lnTo>
                      <a:pt x="192" y="1152"/>
                    </a:lnTo>
                    <a:lnTo>
                      <a:pt x="768" y="1152"/>
                    </a:lnTo>
                    <a:lnTo>
                      <a:pt x="768" y="192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9966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8" name="Oval 7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96" cy="96"/>
              </a:xfrm>
              <a:prstGeom prst="ellipse">
                <a:avLst/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9" name="Freeform 8"/>
              <p:cNvSpPr>
                <a:spLocks/>
              </p:cNvSpPr>
              <p:nvPr/>
            </p:nvSpPr>
            <p:spPr bwMode="auto">
              <a:xfrm>
                <a:off x="3264" y="1920"/>
                <a:ext cx="960" cy="1152"/>
              </a:xfrm>
              <a:custGeom>
                <a:avLst/>
                <a:gdLst>
                  <a:gd name="T0" fmla="*/ 0 w 960"/>
                  <a:gd name="T1" fmla="*/ 960 h 1152"/>
                  <a:gd name="T2" fmla="*/ 0 w 960"/>
                  <a:gd name="T3" fmla="*/ 1152 h 1152"/>
                  <a:gd name="T4" fmla="*/ 960 w 960"/>
                  <a:gd name="T5" fmla="*/ 1152 h 1152"/>
                  <a:gd name="T6" fmla="*/ 960 w 960"/>
                  <a:gd name="T7" fmla="*/ 0 h 1152"/>
                  <a:gd name="T8" fmla="*/ 768 w 960"/>
                  <a:gd name="T9" fmla="*/ 0 h 1152"/>
                  <a:gd name="T10" fmla="*/ 768 w 960"/>
                  <a:gd name="T11" fmla="*/ 960 h 1152"/>
                  <a:gd name="T12" fmla="*/ 0 w 960"/>
                  <a:gd name="T13" fmla="*/ 960 h 1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0"/>
                  <a:gd name="T22" fmla="*/ 0 h 1152"/>
                  <a:gd name="T23" fmla="*/ 960 w 960"/>
                  <a:gd name="T24" fmla="*/ 1152 h 11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0" h="1152">
                    <a:moveTo>
                      <a:pt x="0" y="960"/>
                    </a:moveTo>
                    <a:lnTo>
                      <a:pt x="0" y="1152"/>
                    </a:lnTo>
                    <a:lnTo>
                      <a:pt x="960" y="1152"/>
                    </a:lnTo>
                    <a:lnTo>
                      <a:pt x="960" y="0"/>
                    </a:lnTo>
                    <a:lnTo>
                      <a:pt x="768" y="0"/>
                    </a:lnTo>
                    <a:lnTo>
                      <a:pt x="768" y="960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9966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0" name="Oval 9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96" cy="96"/>
              </a:xfrm>
              <a:prstGeom prst="ellipse">
                <a:avLst/>
              </a:prstGeom>
              <a:solidFill>
                <a:srgbClr val="45D628"/>
              </a:solidFill>
              <a:ln w="9525">
                <a:solidFill>
                  <a:srgbClr val="45D628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6" name="Line 10"/>
            <p:cNvSpPr>
              <a:spLocks noChangeShapeType="1"/>
            </p:cNvSpPr>
            <p:nvPr/>
          </p:nvSpPr>
          <p:spPr bwMode="auto">
            <a:xfrm>
              <a:off x="960" y="153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097" name="Line 11"/>
            <p:cNvSpPr>
              <a:spLocks noChangeShapeType="1"/>
            </p:cNvSpPr>
            <p:nvPr/>
          </p:nvSpPr>
          <p:spPr bwMode="auto">
            <a:xfrm>
              <a:off x="960" y="172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098" name="Line 12"/>
            <p:cNvSpPr>
              <a:spLocks noChangeShapeType="1"/>
            </p:cNvSpPr>
            <p:nvPr/>
          </p:nvSpPr>
          <p:spPr bwMode="auto">
            <a:xfrm>
              <a:off x="960" y="192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099" name="Line 13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0" name="Line 14"/>
            <p:cNvSpPr>
              <a:spLocks noChangeShapeType="1"/>
            </p:cNvSpPr>
            <p:nvPr/>
          </p:nvSpPr>
          <p:spPr bwMode="auto">
            <a:xfrm>
              <a:off x="960" y="230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1" name="Line 15"/>
            <p:cNvSpPr>
              <a:spLocks noChangeShapeType="1"/>
            </p:cNvSpPr>
            <p:nvPr/>
          </p:nvSpPr>
          <p:spPr bwMode="auto">
            <a:xfrm>
              <a:off x="960" y="249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2" name="Line 16"/>
            <p:cNvSpPr>
              <a:spLocks noChangeShapeType="1"/>
            </p:cNvSpPr>
            <p:nvPr/>
          </p:nvSpPr>
          <p:spPr bwMode="auto">
            <a:xfrm>
              <a:off x="960" y="268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3" name="Line 17"/>
            <p:cNvSpPr>
              <a:spLocks noChangeShapeType="1"/>
            </p:cNvSpPr>
            <p:nvPr/>
          </p:nvSpPr>
          <p:spPr bwMode="auto">
            <a:xfrm>
              <a:off x="960" y="288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4" name="Line 18"/>
            <p:cNvSpPr>
              <a:spLocks noChangeShapeType="1"/>
            </p:cNvSpPr>
            <p:nvPr/>
          </p:nvSpPr>
          <p:spPr bwMode="auto">
            <a:xfrm>
              <a:off x="960" y="307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5" name="Line 19"/>
            <p:cNvSpPr>
              <a:spLocks noChangeShapeType="1"/>
            </p:cNvSpPr>
            <p:nvPr/>
          </p:nvSpPr>
          <p:spPr bwMode="auto">
            <a:xfrm>
              <a:off x="960" y="326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6" name="Line 20"/>
            <p:cNvSpPr>
              <a:spLocks noChangeShapeType="1"/>
            </p:cNvSpPr>
            <p:nvPr/>
          </p:nvSpPr>
          <p:spPr bwMode="auto">
            <a:xfrm>
              <a:off x="960" y="345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7" name="Line 21"/>
            <p:cNvSpPr>
              <a:spLocks noChangeShapeType="1"/>
            </p:cNvSpPr>
            <p:nvPr/>
          </p:nvSpPr>
          <p:spPr bwMode="auto">
            <a:xfrm>
              <a:off x="115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8" name="Line 22"/>
            <p:cNvSpPr>
              <a:spLocks noChangeShapeType="1"/>
            </p:cNvSpPr>
            <p:nvPr/>
          </p:nvSpPr>
          <p:spPr bwMode="auto">
            <a:xfrm>
              <a:off x="153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09" name="Line 23"/>
            <p:cNvSpPr>
              <a:spLocks noChangeShapeType="1"/>
            </p:cNvSpPr>
            <p:nvPr/>
          </p:nvSpPr>
          <p:spPr bwMode="auto">
            <a:xfrm>
              <a:off x="172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0" name="Line 24"/>
            <p:cNvSpPr>
              <a:spLocks noChangeShapeType="1"/>
            </p:cNvSpPr>
            <p:nvPr/>
          </p:nvSpPr>
          <p:spPr bwMode="auto">
            <a:xfrm>
              <a:off x="192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1" name="Line 25"/>
            <p:cNvSpPr>
              <a:spLocks noChangeShapeType="1"/>
            </p:cNvSpPr>
            <p:nvPr/>
          </p:nvSpPr>
          <p:spPr bwMode="auto">
            <a:xfrm>
              <a:off x="211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2" name="Line 26"/>
            <p:cNvSpPr>
              <a:spLocks noChangeShapeType="1"/>
            </p:cNvSpPr>
            <p:nvPr/>
          </p:nvSpPr>
          <p:spPr bwMode="auto">
            <a:xfrm>
              <a:off x="230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3" name="Line 27"/>
            <p:cNvSpPr>
              <a:spLocks noChangeShapeType="1"/>
            </p:cNvSpPr>
            <p:nvPr/>
          </p:nvSpPr>
          <p:spPr bwMode="auto">
            <a:xfrm>
              <a:off x="249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4" name="Line 28"/>
            <p:cNvSpPr>
              <a:spLocks noChangeShapeType="1"/>
            </p:cNvSpPr>
            <p:nvPr/>
          </p:nvSpPr>
          <p:spPr bwMode="auto">
            <a:xfrm>
              <a:off x="268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5" name="Line 29"/>
            <p:cNvSpPr>
              <a:spLocks noChangeShapeType="1"/>
            </p:cNvSpPr>
            <p:nvPr/>
          </p:nvSpPr>
          <p:spPr bwMode="auto">
            <a:xfrm>
              <a:off x="288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6" name="Line 30"/>
            <p:cNvSpPr>
              <a:spLocks noChangeShapeType="1"/>
            </p:cNvSpPr>
            <p:nvPr/>
          </p:nvSpPr>
          <p:spPr bwMode="auto">
            <a:xfrm>
              <a:off x="307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7" name="Line 31"/>
            <p:cNvSpPr>
              <a:spLocks noChangeShapeType="1"/>
            </p:cNvSpPr>
            <p:nvPr/>
          </p:nvSpPr>
          <p:spPr bwMode="auto">
            <a:xfrm>
              <a:off x="326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8" name="Line 32"/>
            <p:cNvSpPr>
              <a:spLocks noChangeShapeType="1"/>
            </p:cNvSpPr>
            <p:nvPr/>
          </p:nvSpPr>
          <p:spPr bwMode="auto">
            <a:xfrm>
              <a:off x="345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19" name="Line 33"/>
            <p:cNvSpPr>
              <a:spLocks noChangeShapeType="1"/>
            </p:cNvSpPr>
            <p:nvPr/>
          </p:nvSpPr>
          <p:spPr bwMode="auto">
            <a:xfrm>
              <a:off x="364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20" name="Line 34"/>
            <p:cNvSpPr>
              <a:spLocks noChangeShapeType="1"/>
            </p:cNvSpPr>
            <p:nvPr/>
          </p:nvSpPr>
          <p:spPr bwMode="auto">
            <a:xfrm>
              <a:off x="384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21" name="Line 35"/>
            <p:cNvSpPr>
              <a:spLocks noChangeShapeType="1"/>
            </p:cNvSpPr>
            <p:nvPr/>
          </p:nvSpPr>
          <p:spPr bwMode="auto">
            <a:xfrm>
              <a:off x="403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22" name="Line 36"/>
            <p:cNvSpPr>
              <a:spLocks noChangeShapeType="1"/>
            </p:cNvSpPr>
            <p:nvPr/>
          </p:nvSpPr>
          <p:spPr bwMode="auto">
            <a:xfrm>
              <a:off x="422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23" name="Line 37"/>
            <p:cNvSpPr>
              <a:spLocks noChangeShapeType="1"/>
            </p:cNvSpPr>
            <p:nvPr/>
          </p:nvSpPr>
          <p:spPr bwMode="auto">
            <a:xfrm>
              <a:off x="441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24" name="Line 38"/>
            <p:cNvSpPr>
              <a:spLocks noChangeShapeType="1"/>
            </p:cNvSpPr>
            <p:nvPr/>
          </p:nvSpPr>
          <p:spPr bwMode="auto">
            <a:xfrm>
              <a:off x="460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6125" name="Line 39"/>
            <p:cNvSpPr>
              <a:spLocks noChangeShapeType="1"/>
            </p:cNvSpPr>
            <p:nvPr/>
          </p:nvSpPr>
          <p:spPr bwMode="auto">
            <a:xfrm>
              <a:off x="134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447800" y="3048000"/>
            <a:ext cx="6699250" cy="3424238"/>
            <a:chOff x="912" y="1920"/>
            <a:chExt cx="4220" cy="2157"/>
          </a:xfrm>
        </p:grpSpPr>
        <p:grpSp>
          <p:nvGrpSpPr>
            <p:cNvPr id="46086" name="Group 41"/>
            <p:cNvGrpSpPr>
              <a:grpSpLocks/>
            </p:cNvGrpSpPr>
            <p:nvPr/>
          </p:nvGrpSpPr>
          <p:grpSpPr bwMode="auto">
            <a:xfrm>
              <a:off x="1152" y="1920"/>
              <a:ext cx="384" cy="384"/>
              <a:chOff x="384" y="2112"/>
              <a:chExt cx="384" cy="384"/>
            </a:xfrm>
          </p:grpSpPr>
          <p:sp>
            <p:nvSpPr>
              <p:cNvPr id="46090" name="Line 42"/>
              <p:cNvSpPr>
                <a:spLocks noChangeShapeType="1"/>
              </p:cNvSpPr>
              <p:nvPr/>
            </p:nvSpPr>
            <p:spPr bwMode="auto">
              <a:xfrm flipV="1">
                <a:off x="57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091" name="Line 43"/>
              <p:cNvSpPr>
                <a:spLocks noChangeShapeType="1"/>
              </p:cNvSpPr>
              <p:nvPr/>
            </p:nvSpPr>
            <p:spPr bwMode="auto">
              <a:xfrm>
                <a:off x="576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092" name="Line 44"/>
              <p:cNvSpPr>
                <a:spLocks noChangeShapeType="1"/>
              </p:cNvSpPr>
              <p:nvPr/>
            </p:nvSpPr>
            <p:spPr bwMode="auto">
              <a:xfrm>
                <a:off x="384" y="23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093" name="Line 45"/>
              <p:cNvSpPr>
                <a:spLocks noChangeShapeType="1"/>
              </p:cNvSpPr>
              <p:nvPr/>
            </p:nvSpPr>
            <p:spPr bwMode="auto">
              <a:xfrm flipH="1">
                <a:off x="384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094" name="Line 46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087" name="Group 47"/>
            <p:cNvGrpSpPr>
              <a:grpSpLocks/>
            </p:cNvGrpSpPr>
            <p:nvPr/>
          </p:nvGrpSpPr>
          <p:grpSpPr bwMode="auto">
            <a:xfrm>
              <a:off x="912" y="3481"/>
              <a:ext cx="4220" cy="596"/>
              <a:chOff x="864" y="3546"/>
              <a:chExt cx="4220" cy="596"/>
            </a:xfrm>
          </p:grpSpPr>
          <p:sp>
            <p:nvSpPr>
              <p:cNvPr id="46088" name="Text Box 48"/>
              <p:cNvSpPr txBox="1">
                <a:spLocks noChangeArrowheads="1"/>
              </p:cNvSpPr>
              <p:nvPr/>
            </p:nvSpPr>
            <p:spPr bwMode="auto">
              <a:xfrm>
                <a:off x="864" y="3546"/>
                <a:ext cx="422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Cost of one horizontal/vertical step = 1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Cost of one diagonal step = </a:t>
                </a: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  <a:cs typeface="Times New Roman" pitchFamily="18" charset="0"/>
                    <a:sym typeface="Symbol" pitchFamily="18" charset="2"/>
                  </a:rPr>
                  <a:t></a:t>
                </a: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  <a:cs typeface="Times New Roman" pitchFamily="18" charset="0"/>
                  </a:rPr>
                  <a:t>2</a:t>
                </a: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 </a:t>
                </a:r>
              </a:p>
            </p:txBody>
          </p:sp>
          <p:sp>
            <p:nvSpPr>
              <p:cNvPr id="46089" name="Line 49"/>
              <p:cNvSpPr>
                <a:spLocks noChangeShapeType="1"/>
              </p:cNvSpPr>
              <p:nvPr/>
            </p:nvSpPr>
            <p:spPr bwMode="auto">
              <a:xfrm>
                <a:off x="3456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5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649AD6-1E62-4288-B0E2-CAE4D17C8E7F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305188" name="Rectangle 36"/>
          <p:cNvSpPr>
            <a:spLocks noChangeArrowheads="1"/>
          </p:cNvSpPr>
          <p:nvPr/>
        </p:nvSpPr>
        <p:spPr bwMode="auto">
          <a:xfrm>
            <a:off x="5181600" y="1828800"/>
            <a:ext cx="1219200" cy="2438400"/>
          </a:xfrm>
          <a:prstGeom prst="rect">
            <a:avLst/>
          </a:prstGeom>
          <a:solidFill>
            <a:srgbClr val="9BFF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05189" name="Rectangle 37"/>
          <p:cNvSpPr>
            <a:spLocks noChangeArrowheads="1"/>
          </p:cNvSpPr>
          <p:nvPr/>
        </p:nvSpPr>
        <p:spPr bwMode="auto">
          <a:xfrm>
            <a:off x="6400800" y="1828800"/>
            <a:ext cx="304800" cy="914400"/>
          </a:xfrm>
          <a:prstGeom prst="rect">
            <a:avLst/>
          </a:prstGeom>
          <a:solidFill>
            <a:srgbClr val="FFD5A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05190" name="Rectangle 38"/>
          <p:cNvSpPr>
            <a:spLocks noChangeArrowheads="1"/>
          </p:cNvSpPr>
          <p:nvPr/>
        </p:nvSpPr>
        <p:spPr bwMode="auto">
          <a:xfrm>
            <a:off x="5181600" y="4572000"/>
            <a:ext cx="1524000" cy="914400"/>
          </a:xfrm>
          <a:prstGeom prst="rect">
            <a:avLst/>
          </a:prstGeom>
          <a:solidFill>
            <a:srgbClr val="DFA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05191" name="Rectangle 39"/>
          <p:cNvSpPr>
            <a:spLocks noChangeArrowheads="1"/>
          </p:cNvSpPr>
          <p:nvPr/>
        </p:nvSpPr>
        <p:spPr bwMode="auto">
          <a:xfrm>
            <a:off x="6705600" y="1828800"/>
            <a:ext cx="914400" cy="3657600"/>
          </a:xfrm>
          <a:prstGeom prst="rect">
            <a:avLst/>
          </a:prstGeom>
          <a:solidFill>
            <a:srgbClr val="FFD7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9159" name="Rectangle 40"/>
          <p:cNvSpPr>
            <a:spLocks noChangeArrowheads="1"/>
          </p:cNvSpPr>
          <p:nvPr/>
        </p:nvSpPr>
        <p:spPr bwMode="auto">
          <a:xfrm>
            <a:off x="3657600" y="1828800"/>
            <a:ext cx="1524000" cy="3657600"/>
          </a:xfrm>
          <a:prstGeom prst="rect">
            <a:avLst/>
          </a:prstGeom>
          <a:solidFill>
            <a:srgbClr val="D5EB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9160" name="Rectangle 2"/>
          <p:cNvSpPr>
            <a:spLocks noChangeArrowheads="1"/>
          </p:cNvSpPr>
          <p:nvPr/>
        </p:nvSpPr>
        <p:spPr bwMode="auto">
          <a:xfrm>
            <a:off x="2743200" y="4267200"/>
            <a:ext cx="9144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9161" name="Freeform 3"/>
          <p:cNvSpPr>
            <a:spLocks/>
          </p:cNvSpPr>
          <p:nvPr/>
        </p:nvSpPr>
        <p:spPr bwMode="auto">
          <a:xfrm>
            <a:off x="2667000" y="1828800"/>
            <a:ext cx="990600" cy="914400"/>
          </a:xfrm>
          <a:custGeom>
            <a:avLst/>
            <a:gdLst>
              <a:gd name="T0" fmla="*/ 0 w 624"/>
              <a:gd name="T1" fmla="*/ 0 h 576"/>
              <a:gd name="T2" fmla="*/ 0 w 624"/>
              <a:gd name="T3" fmla="*/ 609600 h 576"/>
              <a:gd name="T4" fmla="*/ 990600 w 624"/>
              <a:gd name="T5" fmla="*/ 914400 h 576"/>
              <a:gd name="T6" fmla="*/ 990600 w 624"/>
              <a:gd name="T7" fmla="*/ 0 h 576"/>
              <a:gd name="T8" fmla="*/ 0 w 624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576"/>
              <a:gd name="T17" fmla="*/ 624 w 62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576">
                <a:moveTo>
                  <a:pt x="0" y="0"/>
                </a:moveTo>
                <a:lnTo>
                  <a:pt x="0" y="384"/>
                </a:lnTo>
                <a:lnTo>
                  <a:pt x="624" y="576"/>
                </a:ln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900">
              <a:solidFill>
                <a:srgbClr val="000000"/>
              </a:solidFill>
            </a:endParaRPr>
          </a:p>
        </p:txBody>
      </p:sp>
      <p:sp>
        <p:nvSpPr>
          <p:cNvPr id="49162" name="Freeform 4"/>
          <p:cNvSpPr>
            <a:spLocks/>
          </p:cNvSpPr>
          <p:nvPr/>
        </p:nvSpPr>
        <p:spPr bwMode="auto">
          <a:xfrm>
            <a:off x="2743200" y="3048000"/>
            <a:ext cx="304800" cy="609600"/>
          </a:xfrm>
          <a:custGeom>
            <a:avLst/>
            <a:gdLst>
              <a:gd name="T0" fmla="*/ 0 w 192"/>
              <a:gd name="T1" fmla="*/ 0 h 384"/>
              <a:gd name="T2" fmla="*/ 304800 w 192"/>
              <a:gd name="T3" fmla="*/ 304800 h 384"/>
              <a:gd name="T4" fmla="*/ 0 w 192"/>
              <a:gd name="T5" fmla="*/ 609600 h 384"/>
              <a:gd name="T6" fmla="*/ 0 w 19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384"/>
              <a:gd name="T14" fmla="*/ 192 w 19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384">
                <a:moveTo>
                  <a:pt x="0" y="0"/>
                </a:moveTo>
                <a:lnTo>
                  <a:pt x="192" y="19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900">
              <a:solidFill>
                <a:srgbClr val="000000"/>
              </a:solidFill>
            </a:endParaRPr>
          </a:p>
        </p:txBody>
      </p:sp>
      <p:sp>
        <p:nvSpPr>
          <p:cNvPr id="49163" name="Freeform 5"/>
          <p:cNvSpPr>
            <a:spLocks/>
          </p:cNvSpPr>
          <p:nvPr/>
        </p:nvSpPr>
        <p:spPr bwMode="auto">
          <a:xfrm>
            <a:off x="2438400" y="2743200"/>
            <a:ext cx="304800" cy="2743200"/>
          </a:xfrm>
          <a:custGeom>
            <a:avLst/>
            <a:gdLst>
              <a:gd name="T0" fmla="*/ 0 w 192"/>
              <a:gd name="T1" fmla="*/ 0 h 1728"/>
              <a:gd name="T2" fmla="*/ 304800 w 192"/>
              <a:gd name="T3" fmla="*/ 304800 h 1728"/>
              <a:gd name="T4" fmla="*/ 304800 w 192"/>
              <a:gd name="T5" fmla="*/ 2743200 h 1728"/>
              <a:gd name="T6" fmla="*/ 0 w 192"/>
              <a:gd name="T7" fmla="*/ 2743200 h 1728"/>
              <a:gd name="T8" fmla="*/ 0 w 192"/>
              <a:gd name="T9" fmla="*/ 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728"/>
              <a:gd name="T17" fmla="*/ 192 w 19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728">
                <a:moveTo>
                  <a:pt x="0" y="0"/>
                </a:moveTo>
                <a:lnTo>
                  <a:pt x="192" y="192"/>
                </a:lnTo>
                <a:lnTo>
                  <a:pt x="192" y="1728"/>
                </a:lnTo>
                <a:lnTo>
                  <a:pt x="0" y="1728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900">
              <a:solidFill>
                <a:srgbClr val="000000"/>
              </a:solidFill>
            </a:endParaRPr>
          </a:p>
        </p:txBody>
      </p:sp>
      <p:sp>
        <p:nvSpPr>
          <p:cNvPr id="49164" name="Freeform 6"/>
          <p:cNvSpPr>
            <a:spLocks/>
          </p:cNvSpPr>
          <p:nvPr/>
        </p:nvSpPr>
        <p:spPr bwMode="auto">
          <a:xfrm>
            <a:off x="2438400" y="1828800"/>
            <a:ext cx="228600" cy="914400"/>
          </a:xfrm>
          <a:custGeom>
            <a:avLst/>
            <a:gdLst>
              <a:gd name="T0" fmla="*/ 228600 w 144"/>
              <a:gd name="T1" fmla="*/ 609600 h 576"/>
              <a:gd name="T2" fmla="*/ 0 w 144"/>
              <a:gd name="T3" fmla="*/ 914400 h 576"/>
              <a:gd name="T4" fmla="*/ 0 w 144"/>
              <a:gd name="T5" fmla="*/ 0 h 576"/>
              <a:gd name="T6" fmla="*/ 228600 w 144"/>
              <a:gd name="T7" fmla="*/ 0 h 576"/>
              <a:gd name="T8" fmla="*/ 228600 w 144"/>
              <a:gd name="T9" fmla="*/ 60960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576"/>
              <a:gd name="T17" fmla="*/ 144 w 14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576">
                <a:moveTo>
                  <a:pt x="144" y="384"/>
                </a:moveTo>
                <a:lnTo>
                  <a:pt x="0" y="576"/>
                </a:lnTo>
                <a:lnTo>
                  <a:pt x="0" y="0"/>
                </a:lnTo>
                <a:lnTo>
                  <a:pt x="144" y="0"/>
                </a:lnTo>
                <a:lnTo>
                  <a:pt x="144" y="384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900">
              <a:solidFill>
                <a:srgbClr val="000000"/>
              </a:solidFill>
            </a:endParaRPr>
          </a:p>
        </p:txBody>
      </p:sp>
      <p:sp>
        <p:nvSpPr>
          <p:cNvPr id="49165" name="Rectangle 7"/>
          <p:cNvSpPr>
            <a:spLocks noChangeArrowheads="1"/>
          </p:cNvSpPr>
          <p:nvPr/>
        </p:nvSpPr>
        <p:spPr bwMode="auto">
          <a:xfrm>
            <a:off x="1524000" y="1828800"/>
            <a:ext cx="914400" cy="36576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916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Formulation #2</a:t>
            </a:r>
          </a:p>
        </p:txBody>
      </p:sp>
      <p:grpSp>
        <p:nvGrpSpPr>
          <p:cNvPr id="49167" name="Group 41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344"/>
            <a:chExt cx="3840" cy="2304"/>
          </a:xfrm>
        </p:grpSpPr>
        <p:sp>
          <p:nvSpPr>
            <p:cNvPr id="49168" name="Rectangle 42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49169" name="Freeform 43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9170" name="Oval 44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49171" name="Freeform 45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49172" name="Oval 46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01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88" grpId="0" animBg="1"/>
      <p:bldP spid="305189" grpId="0" animBg="1"/>
      <p:bldP spid="305190" grpId="0" animBg="1"/>
      <p:bldP spid="3051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86AFFE-3C55-4A80-869B-DD0DD1E0F7C5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Formulation #3</a:t>
            </a: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344"/>
            <a:chExt cx="3840" cy="2304"/>
          </a:xfrm>
        </p:grpSpPr>
        <p:sp>
          <p:nvSpPr>
            <p:cNvPr id="53285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86" name="Freeform 5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53287" name="Oval 6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88" name="Freeform 7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53289" name="Oval 8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53253" name="Group 28"/>
          <p:cNvGrpSpPr>
            <a:grpSpLocks/>
          </p:cNvGrpSpPr>
          <p:nvPr/>
        </p:nvGrpSpPr>
        <p:grpSpPr bwMode="auto">
          <a:xfrm>
            <a:off x="2362200" y="2362200"/>
            <a:ext cx="4419600" cy="2286000"/>
            <a:chOff x="1488" y="1488"/>
            <a:chExt cx="2784" cy="1440"/>
          </a:xfrm>
        </p:grpSpPr>
        <p:sp>
          <p:nvSpPr>
            <p:cNvPr id="53272" name="Oval 13"/>
            <p:cNvSpPr>
              <a:spLocks noChangeArrowheads="1"/>
            </p:cNvSpPr>
            <p:nvPr/>
          </p:nvSpPr>
          <p:spPr bwMode="auto">
            <a:xfrm>
              <a:off x="1680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73" name="Oval 14"/>
            <p:cNvSpPr>
              <a:spLocks noChangeArrowheads="1"/>
            </p:cNvSpPr>
            <p:nvPr/>
          </p:nvSpPr>
          <p:spPr bwMode="auto">
            <a:xfrm>
              <a:off x="225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74" name="Oval 15"/>
            <p:cNvSpPr>
              <a:spLocks noChangeArrowheads="1"/>
            </p:cNvSpPr>
            <p:nvPr/>
          </p:nvSpPr>
          <p:spPr bwMode="auto">
            <a:xfrm>
              <a:off x="321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75" name="Oval 16"/>
            <p:cNvSpPr>
              <a:spLocks noChangeArrowheads="1"/>
            </p:cNvSpPr>
            <p:nvPr/>
          </p:nvSpPr>
          <p:spPr bwMode="auto">
            <a:xfrm>
              <a:off x="1680" y="225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76" name="Oval 17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77" name="Oval 18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78" name="Oval 20"/>
            <p:cNvSpPr>
              <a:spLocks noChangeArrowheads="1"/>
            </p:cNvSpPr>
            <p:nvPr/>
          </p:nvSpPr>
          <p:spPr bwMode="auto">
            <a:xfrm>
              <a:off x="225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79" name="Oval 21"/>
            <p:cNvSpPr>
              <a:spLocks noChangeArrowheads="1"/>
            </p:cNvSpPr>
            <p:nvPr/>
          </p:nvSpPr>
          <p:spPr bwMode="auto">
            <a:xfrm>
              <a:off x="321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80" name="Oval 22"/>
            <p:cNvSpPr>
              <a:spLocks noChangeArrowheads="1"/>
            </p:cNvSpPr>
            <p:nvPr/>
          </p:nvSpPr>
          <p:spPr bwMode="auto">
            <a:xfrm>
              <a:off x="3984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81" name="Oval 23"/>
            <p:cNvSpPr>
              <a:spLocks noChangeArrowheads="1"/>
            </p:cNvSpPr>
            <p:nvPr/>
          </p:nvSpPr>
          <p:spPr bwMode="auto">
            <a:xfrm>
              <a:off x="417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82" name="Oval 25"/>
            <p:cNvSpPr>
              <a:spLocks noChangeArrowheads="1"/>
            </p:cNvSpPr>
            <p:nvPr/>
          </p:nvSpPr>
          <p:spPr bwMode="auto">
            <a:xfrm>
              <a:off x="417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83" name="Oval 26"/>
            <p:cNvSpPr>
              <a:spLocks noChangeArrowheads="1"/>
            </p:cNvSpPr>
            <p:nvPr/>
          </p:nvSpPr>
          <p:spPr bwMode="auto">
            <a:xfrm>
              <a:off x="3984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53284" name="Oval 27"/>
            <p:cNvSpPr>
              <a:spLocks noChangeArrowheads="1"/>
            </p:cNvSpPr>
            <p:nvPr/>
          </p:nvSpPr>
          <p:spPr bwMode="auto">
            <a:xfrm>
              <a:off x="1872" y="206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819400" y="2768600"/>
            <a:ext cx="3505200" cy="1803400"/>
            <a:chOff x="1776" y="1744"/>
            <a:chExt cx="2208" cy="1136"/>
          </a:xfrm>
        </p:grpSpPr>
        <p:grpSp>
          <p:nvGrpSpPr>
            <p:cNvPr id="53263" name="Group 41"/>
            <p:cNvGrpSpPr>
              <a:grpSpLocks/>
            </p:cNvGrpSpPr>
            <p:nvPr/>
          </p:nvGrpSpPr>
          <p:grpSpPr bwMode="auto">
            <a:xfrm>
              <a:off x="1776" y="1744"/>
              <a:ext cx="2207" cy="1136"/>
              <a:chOff x="1776" y="1744"/>
              <a:chExt cx="2207" cy="1136"/>
            </a:xfrm>
          </p:grpSpPr>
          <p:grpSp>
            <p:nvGrpSpPr>
              <p:cNvPr id="53265" name="Group 39"/>
              <p:cNvGrpSpPr>
                <a:grpSpLocks/>
              </p:cNvGrpSpPr>
              <p:nvPr/>
            </p:nvGrpSpPr>
            <p:grpSpPr bwMode="auto">
              <a:xfrm>
                <a:off x="1776" y="1744"/>
                <a:ext cx="2207" cy="1136"/>
                <a:chOff x="1776" y="1744"/>
                <a:chExt cx="2207" cy="1136"/>
              </a:xfrm>
            </p:grpSpPr>
            <p:grpSp>
              <p:nvGrpSpPr>
                <p:cNvPr id="53267" name="Group 37"/>
                <p:cNvGrpSpPr>
                  <a:grpSpLocks/>
                </p:cNvGrpSpPr>
                <p:nvPr/>
              </p:nvGrpSpPr>
              <p:grpSpPr bwMode="auto">
                <a:xfrm>
                  <a:off x="2329" y="1744"/>
                  <a:ext cx="1654" cy="1136"/>
                  <a:chOff x="2329" y="1744"/>
                  <a:chExt cx="1654" cy="1136"/>
                </a:xfrm>
              </p:grpSpPr>
              <p:sp>
                <p:nvSpPr>
                  <p:cNvPr id="5326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688"/>
                    <a:ext cx="86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sz="9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3270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29" y="1744"/>
                    <a:ext cx="1654" cy="91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sz="9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327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337" y="2724"/>
                    <a:ext cx="889" cy="15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sz="9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326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776" y="268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3266" name="Line 40"/>
              <p:cNvSpPr>
                <a:spLocks noChangeShapeType="1"/>
              </p:cNvSpPr>
              <p:nvPr/>
            </p:nvSpPr>
            <p:spPr bwMode="auto">
              <a:xfrm flipV="1">
                <a:off x="2304" y="1776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264" name="Line 44"/>
            <p:cNvSpPr>
              <a:spLocks noChangeShapeType="1"/>
            </p:cNvSpPr>
            <p:nvPr/>
          </p:nvSpPr>
          <p:spPr bwMode="auto">
            <a:xfrm>
              <a:off x="2352" y="2688"/>
              <a:ext cx="16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1752600" y="2819400"/>
            <a:ext cx="6126163" cy="3422650"/>
            <a:chOff x="1104" y="1776"/>
            <a:chExt cx="3859" cy="2156"/>
          </a:xfrm>
        </p:grpSpPr>
        <p:grpSp>
          <p:nvGrpSpPr>
            <p:cNvPr id="53256" name="Group 43"/>
            <p:cNvGrpSpPr>
              <a:grpSpLocks/>
            </p:cNvGrpSpPr>
            <p:nvPr/>
          </p:nvGrpSpPr>
          <p:grpSpPr bwMode="auto">
            <a:xfrm>
              <a:off x="1104" y="1776"/>
              <a:ext cx="3859" cy="2156"/>
              <a:chOff x="1094" y="1769"/>
              <a:chExt cx="3859" cy="2156"/>
            </a:xfrm>
          </p:grpSpPr>
          <p:grpSp>
            <p:nvGrpSpPr>
              <p:cNvPr id="53258" name="Group 33"/>
              <p:cNvGrpSpPr>
                <a:grpSpLocks/>
              </p:cNvGrpSpPr>
              <p:nvPr/>
            </p:nvGrpSpPr>
            <p:grpSpPr bwMode="auto">
              <a:xfrm>
                <a:off x="1344" y="1769"/>
                <a:ext cx="528" cy="524"/>
                <a:chOff x="1344" y="1769"/>
                <a:chExt cx="528" cy="524"/>
              </a:xfrm>
            </p:grpSpPr>
            <p:sp>
              <p:nvSpPr>
                <p:cNvPr id="53260" name="Line 30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330" cy="181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61" name="Line 31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6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344" y="1769"/>
                  <a:ext cx="178" cy="343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3259" name="Text Box 42"/>
              <p:cNvSpPr txBox="1">
                <a:spLocks noChangeArrowheads="1"/>
              </p:cNvSpPr>
              <p:nvPr/>
            </p:nvSpPr>
            <p:spPr bwMode="auto">
              <a:xfrm>
                <a:off x="1094" y="3598"/>
                <a:ext cx="385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Cost of one step: length of segment</a:t>
                </a:r>
              </a:p>
            </p:txBody>
          </p:sp>
        </p:grpSp>
        <p:sp>
          <p:nvSpPr>
            <p:cNvPr id="53257" name="Line 46"/>
            <p:cNvSpPr>
              <a:spLocks noChangeShapeType="1"/>
            </p:cNvSpPr>
            <p:nvPr/>
          </p:nvSpPr>
          <p:spPr bwMode="auto">
            <a:xfrm>
              <a:off x="1374" y="2149"/>
              <a:ext cx="316" cy="49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0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E68ADF-62BC-41BA-A14F-37FC79CDAC3D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accent2"/>
                </a:solidFill>
                <a:latin typeface="Comic Sans MS" pitchFamily="66" charset="0"/>
              </a:rPr>
              <a:t>STRIPS Language</a:t>
            </a:r>
            <a:br>
              <a:rPr lang="en-US" altLang="ru-RU" b="1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altLang="ru-RU" b="1" smtClean="0">
                <a:solidFill>
                  <a:schemeClr val="accent2"/>
                </a:solidFill>
                <a:latin typeface="Comic Sans MS" pitchFamily="66" charset="0"/>
              </a:rPr>
              <a:t>through Examples</a:t>
            </a:r>
          </a:p>
        </p:txBody>
      </p:sp>
    </p:spTree>
    <p:extLst>
      <p:ext uri="{BB962C8B-B14F-4D97-AF65-F5344CB8AC3E}">
        <p14:creationId xmlns:p14="http://schemas.microsoft.com/office/powerpoint/2010/main" val="25526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79D0E4-E2A3-4C12-A91C-8E55C18D7068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Vacuum-Robot Example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733800"/>
            <a:ext cx="4953000" cy="2316163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</a:rPr>
              <a:t>Two rooms: R</a:t>
            </a:r>
            <a:r>
              <a:rPr lang="en-US" altLang="ru-RU" baseline="-25000" smtClean="0">
                <a:latin typeface="Comic Sans MS" pitchFamily="66" charset="0"/>
              </a:rPr>
              <a:t>1</a:t>
            </a:r>
            <a:r>
              <a:rPr lang="en-US" altLang="ru-RU" smtClean="0">
                <a:latin typeface="Comic Sans MS" pitchFamily="66" charset="0"/>
              </a:rPr>
              <a:t> and R</a:t>
            </a:r>
            <a:r>
              <a:rPr lang="en-US" altLang="ru-RU" baseline="-25000" smtClean="0">
                <a:latin typeface="Comic Sans MS" pitchFamily="66" charset="0"/>
              </a:rPr>
              <a:t>2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</a:rPr>
              <a:t>A vacuum robot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</a:rPr>
              <a:t>Dust</a:t>
            </a:r>
          </a:p>
        </p:txBody>
      </p:sp>
      <p:grpSp>
        <p:nvGrpSpPr>
          <p:cNvPr id="6149" name="Group 40"/>
          <p:cNvGrpSpPr>
            <a:grpSpLocks/>
          </p:cNvGrpSpPr>
          <p:nvPr/>
        </p:nvGrpSpPr>
        <p:grpSpPr bwMode="auto">
          <a:xfrm>
            <a:off x="3048000" y="1371600"/>
            <a:ext cx="3048000" cy="1828800"/>
            <a:chOff x="1728" y="768"/>
            <a:chExt cx="2160" cy="1536"/>
          </a:xfrm>
        </p:grpSpPr>
        <p:grpSp>
          <p:nvGrpSpPr>
            <p:cNvPr id="6150" name="Group 41"/>
            <p:cNvGrpSpPr>
              <a:grpSpLocks/>
            </p:cNvGrpSpPr>
            <p:nvPr/>
          </p:nvGrpSpPr>
          <p:grpSpPr bwMode="auto">
            <a:xfrm>
              <a:off x="1728" y="768"/>
              <a:ext cx="2160" cy="1536"/>
              <a:chOff x="720" y="528"/>
              <a:chExt cx="2016" cy="1344"/>
            </a:xfrm>
          </p:grpSpPr>
          <p:sp>
            <p:nvSpPr>
              <p:cNvPr id="6153" name="Rectangle 42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54" name="Rectangle 43"/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pic>
            <p:nvPicPr>
              <p:cNvPr id="6155" name="Picture 44" descr="Robb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156" name="Group 45"/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6157" name="Oval 46"/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58" name="Oval 47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59" name="Oval 48"/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60" name="Oval 49"/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61" name="Oval 50"/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62" name="Oval 51"/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63" name="Oval 52"/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64" name="Oval 53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65" name="Oval 54"/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6151" name="Text Box 55"/>
            <p:cNvSpPr txBox="1">
              <a:spLocks noChangeArrowheads="1"/>
            </p:cNvSpPr>
            <p:nvPr/>
          </p:nvSpPr>
          <p:spPr bwMode="auto">
            <a:xfrm>
              <a:off x="1776" y="816"/>
              <a:ext cx="3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6152" name="Text Box 56"/>
            <p:cNvSpPr txBox="1">
              <a:spLocks noChangeArrowheads="1"/>
            </p:cNvSpPr>
            <p:nvPr/>
          </p:nvSpPr>
          <p:spPr bwMode="auto">
            <a:xfrm>
              <a:off x="2880" y="816"/>
              <a:ext cx="3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9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30B3C1-41A6-439B-9818-2981C82912BF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State Representation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966913" y="3941763"/>
            <a:ext cx="4814887" cy="2771775"/>
            <a:chOff x="1239" y="2483"/>
            <a:chExt cx="3033" cy="1746"/>
          </a:xfrm>
        </p:grpSpPr>
        <p:sp>
          <p:nvSpPr>
            <p:cNvPr id="7195" name="Text Box 4"/>
            <p:cNvSpPr txBox="1">
              <a:spLocks noChangeArrowheads="1"/>
            </p:cNvSpPr>
            <p:nvPr/>
          </p:nvSpPr>
          <p:spPr bwMode="auto">
            <a:xfrm>
              <a:off x="1479" y="3251"/>
              <a:ext cx="1307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33CC"/>
                  </a:solidFill>
                  <a:latin typeface="Comic Sans MS" pitchFamily="66" charset="0"/>
                </a:rPr>
                <a:t>Propositions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33CC"/>
                  </a:solidFill>
                  <a:latin typeface="Comic Sans MS" pitchFamily="66" charset="0"/>
                </a:rPr>
                <a:t>that “hold”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33CC"/>
                  </a:solidFill>
                  <a:latin typeface="Comic Sans MS" pitchFamily="66" charset="0"/>
                </a:rPr>
                <a:t>(i.e. are true)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33CC"/>
                  </a:solidFill>
                  <a:latin typeface="Comic Sans MS" pitchFamily="66" charset="0"/>
                </a:rPr>
                <a:t>in the state</a:t>
              </a:r>
            </a:p>
          </p:txBody>
        </p:sp>
        <p:sp>
          <p:nvSpPr>
            <p:cNvPr id="7196" name="Line 5"/>
            <p:cNvSpPr>
              <a:spLocks noChangeShapeType="1"/>
            </p:cNvSpPr>
            <p:nvPr/>
          </p:nvSpPr>
          <p:spPr bwMode="auto">
            <a:xfrm flipH="1" flipV="1">
              <a:off x="2034" y="2648"/>
              <a:ext cx="0" cy="67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7197" name="AutoShape 6"/>
            <p:cNvSpPr>
              <a:spLocks/>
            </p:cNvSpPr>
            <p:nvPr/>
          </p:nvSpPr>
          <p:spPr bwMode="auto">
            <a:xfrm rot="16200000" flipV="1">
              <a:off x="1959" y="1763"/>
              <a:ext cx="144" cy="1584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7198" name="AutoShape 7"/>
            <p:cNvSpPr>
              <a:spLocks/>
            </p:cNvSpPr>
            <p:nvPr/>
          </p:nvSpPr>
          <p:spPr bwMode="auto">
            <a:xfrm rot="16200000" flipV="1">
              <a:off x="3624" y="1992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7199" name="Line 8"/>
            <p:cNvSpPr>
              <a:spLocks noChangeShapeType="1"/>
            </p:cNvSpPr>
            <p:nvPr/>
          </p:nvSpPr>
          <p:spPr bwMode="auto">
            <a:xfrm flipV="1">
              <a:off x="2055" y="2688"/>
              <a:ext cx="1641" cy="611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495800" y="4114800"/>
            <a:ext cx="4270375" cy="2122488"/>
            <a:chOff x="2064" y="1968"/>
            <a:chExt cx="2690" cy="1337"/>
          </a:xfrm>
        </p:grpSpPr>
        <p:sp>
          <p:nvSpPr>
            <p:cNvPr id="7192" name="Line 10"/>
            <p:cNvSpPr>
              <a:spLocks noChangeShapeType="1"/>
            </p:cNvSpPr>
            <p:nvPr/>
          </p:nvSpPr>
          <p:spPr bwMode="auto">
            <a:xfrm>
              <a:off x="2208" y="2160"/>
              <a:ext cx="1728" cy="67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7193" name="Text Box 11"/>
            <p:cNvSpPr txBox="1">
              <a:spLocks noChangeArrowheads="1"/>
            </p:cNvSpPr>
            <p:nvPr/>
          </p:nvSpPr>
          <p:spPr bwMode="auto">
            <a:xfrm>
              <a:off x="3504" y="2787"/>
              <a:ext cx="125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8000"/>
                  </a:solidFill>
                  <a:latin typeface="Comic Sans MS" pitchFamily="66" charset="0"/>
                </a:rPr>
                <a:t>Logical “and”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8000"/>
                  </a:solidFill>
                  <a:latin typeface="Comic Sans MS" pitchFamily="66" charset="0"/>
                </a:rPr>
                <a:t>connective</a:t>
              </a:r>
            </a:p>
          </p:txBody>
        </p:sp>
        <p:sp>
          <p:nvSpPr>
            <p:cNvPr id="7194" name="AutoShape 12"/>
            <p:cNvSpPr>
              <a:spLocks/>
            </p:cNvSpPr>
            <p:nvPr/>
          </p:nvSpPr>
          <p:spPr bwMode="auto">
            <a:xfrm rot="16200000" flipV="1">
              <a:off x="2136" y="1896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7174" name="Group 30"/>
          <p:cNvGrpSpPr>
            <a:grpSpLocks/>
          </p:cNvGrpSpPr>
          <p:nvPr/>
        </p:nvGrpSpPr>
        <p:grpSpPr bwMode="auto">
          <a:xfrm>
            <a:off x="3048000" y="1371600"/>
            <a:ext cx="3048000" cy="1828800"/>
            <a:chOff x="1728" y="768"/>
            <a:chExt cx="2160" cy="1536"/>
          </a:xfrm>
        </p:grpSpPr>
        <p:grpSp>
          <p:nvGrpSpPr>
            <p:cNvPr id="7176" name="Group 31"/>
            <p:cNvGrpSpPr>
              <a:grpSpLocks/>
            </p:cNvGrpSpPr>
            <p:nvPr/>
          </p:nvGrpSpPr>
          <p:grpSpPr bwMode="auto">
            <a:xfrm>
              <a:off x="1728" y="768"/>
              <a:ext cx="2160" cy="1536"/>
              <a:chOff x="720" y="528"/>
              <a:chExt cx="2016" cy="1344"/>
            </a:xfrm>
          </p:grpSpPr>
          <p:sp>
            <p:nvSpPr>
              <p:cNvPr id="7179" name="Rectangle 32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80" name="Rectangle 33"/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pic>
            <p:nvPicPr>
              <p:cNvPr id="7181" name="Picture 34" descr="Robb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82" name="Group 35"/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7183" name="Oval 36"/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84" name="Oval 37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85" name="Oval 38"/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86" name="Oval 39"/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87" name="Oval 40"/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88" name="Oval 41"/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89" name="Oval 42"/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90" name="Oval 43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91" name="Oval 44"/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177" name="Text Box 45"/>
            <p:cNvSpPr txBox="1">
              <a:spLocks noChangeArrowheads="1"/>
            </p:cNvSpPr>
            <p:nvPr/>
          </p:nvSpPr>
          <p:spPr bwMode="auto">
            <a:xfrm>
              <a:off x="1776" y="816"/>
              <a:ext cx="3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78" name="Text Box 46"/>
            <p:cNvSpPr txBox="1">
              <a:spLocks noChangeArrowheads="1"/>
            </p:cNvSpPr>
            <p:nvPr/>
          </p:nvSpPr>
          <p:spPr bwMode="auto">
            <a:xfrm>
              <a:off x="2880" y="816"/>
              <a:ext cx="3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7175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1905000" y="3429000"/>
            <a:ext cx="53340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mtClean="0">
                <a:latin typeface="Comic Sans MS" pitchFamily="66" charset="0"/>
              </a:rPr>
              <a:t>In(Robot, R</a:t>
            </a:r>
            <a:r>
              <a:rPr lang="en-US" altLang="ru-RU" baseline="-25000" smtClean="0">
                <a:latin typeface="Comic Sans MS" pitchFamily="66" charset="0"/>
              </a:rPr>
              <a:t>1</a:t>
            </a:r>
            <a:r>
              <a:rPr lang="en-US" altLang="ru-RU" smtClean="0">
                <a:latin typeface="Comic Sans MS" pitchFamily="66" charset="0"/>
              </a:rPr>
              <a:t>) </a:t>
            </a:r>
            <a:r>
              <a:rPr lang="en-US" altLang="ru-RU" smtClean="0">
                <a:latin typeface="Comic Sans MS" pitchFamily="66" charset="0"/>
                <a:sym typeface="Symbol" pitchFamily="18" charset="2"/>
              </a:rPr>
              <a:t> Clean(R</a:t>
            </a:r>
            <a:r>
              <a:rPr lang="en-US" altLang="ru-RU" baseline="-2500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mtClean="0">
                <a:latin typeface="Comic Sans MS" pitchFamily="66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12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817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D0253-C06A-4D3F-AF94-E3D6394A413F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State Representation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3429000"/>
            <a:ext cx="53340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mtClean="0">
                <a:latin typeface="Comic Sans MS" pitchFamily="66" charset="0"/>
              </a:rPr>
              <a:t>In(Robot, R</a:t>
            </a:r>
            <a:r>
              <a:rPr lang="en-US" altLang="ru-RU" baseline="-25000" smtClean="0">
                <a:latin typeface="Comic Sans MS" pitchFamily="66" charset="0"/>
              </a:rPr>
              <a:t>1</a:t>
            </a:r>
            <a:r>
              <a:rPr lang="en-US" altLang="ru-RU" smtClean="0">
                <a:latin typeface="Comic Sans MS" pitchFamily="66" charset="0"/>
              </a:rPr>
              <a:t>) </a:t>
            </a:r>
            <a:r>
              <a:rPr lang="en-US" altLang="ru-RU" smtClean="0">
                <a:latin typeface="Comic Sans MS" pitchFamily="66" charset="0"/>
                <a:sym typeface="Symbol" pitchFamily="18" charset="2"/>
              </a:rPr>
              <a:t> Clean(R</a:t>
            </a:r>
            <a:r>
              <a:rPr lang="en-US" altLang="ru-RU" baseline="-2500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mtClean="0"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grpSp>
        <p:nvGrpSpPr>
          <p:cNvPr id="8197" name="Group 14"/>
          <p:cNvGrpSpPr>
            <a:grpSpLocks/>
          </p:cNvGrpSpPr>
          <p:nvPr/>
        </p:nvGrpSpPr>
        <p:grpSpPr bwMode="auto">
          <a:xfrm>
            <a:off x="3048000" y="1371600"/>
            <a:ext cx="3048000" cy="1828800"/>
            <a:chOff x="1728" y="768"/>
            <a:chExt cx="2160" cy="1536"/>
          </a:xfrm>
        </p:grpSpPr>
        <p:grpSp>
          <p:nvGrpSpPr>
            <p:cNvPr id="8201" name="Group 15"/>
            <p:cNvGrpSpPr>
              <a:grpSpLocks/>
            </p:cNvGrpSpPr>
            <p:nvPr/>
          </p:nvGrpSpPr>
          <p:grpSpPr bwMode="auto">
            <a:xfrm>
              <a:off x="1728" y="768"/>
              <a:ext cx="2160" cy="1536"/>
              <a:chOff x="720" y="528"/>
              <a:chExt cx="2016" cy="1344"/>
            </a:xfrm>
          </p:grpSpPr>
          <p:sp>
            <p:nvSpPr>
              <p:cNvPr id="8204" name="Rectangle 16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5" name="Rectangle 17"/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pic>
            <p:nvPicPr>
              <p:cNvPr id="8206" name="Picture 18" descr="Robb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207" name="Group 19"/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8208" name="Oval 20"/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09" name="Oval 21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0" name="Oval 22"/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1" name="Oval 23"/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2" name="Oval 24"/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3" name="Oval 25"/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4" name="Oval 26"/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5" name="Oval 27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6" name="Oval 28"/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202" name="Text Box 29"/>
            <p:cNvSpPr txBox="1">
              <a:spLocks noChangeArrowheads="1"/>
            </p:cNvSpPr>
            <p:nvPr/>
          </p:nvSpPr>
          <p:spPr bwMode="auto">
            <a:xfrm>
              <a:off x="1776" y="816"/>
              <a:ext cx="3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8203" name="Text Box 30"/>
            <p:cNvSpPr txBox="1">
              <a:spLocks noChangeArrowheads="1"/>
            </p:cNvSpPr>
            <p:nvPr/>
          </p:nvSpPr>
          <p:spPr bwMode="auto">
            <a:xfrm>
              <a:off x="2880" y="816"/>
              <a:ext cx="3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8198" name="Text Box 32"/>
          <p:cNvSpPr txBox="1">
            <a:spLocks noChangeArrowheads="1"/>
          </p:cNvSpPr>
          <p:nvPr/>
        </p:nvSpPr>
        <p:spPr bwMode="auto">
          <a:xfrm>
            <a:off x="609600" y="4114800"/>
            <a:ext cx="830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 Conjunction of propositions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 No negated proposition, such as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Clean(R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altLang="ru-RU">
                <a:solidFill>
                  <a:srgbClr val="990033"/>
                </a:solidFill>
                <a:latin typeface="Comic Sans MS" pitchFamily="66" charset="0"/>
              </a:rPr>
              <a:t>Closed-world assumption: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Every proposition that is </a:t>
            </a:r>
            <a:br>
              <a:rPr lang="en-US" altLang="ru-RU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   not listed in a state is false in that state</a:t>
            </a:r>
            <a:endParaRPr lang="en-US" altLang="ru-RU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 No “or” connective, such as In(Robot,R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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In(Robot,R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 No variable, e.g., x Clean(x)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09600" y="5638800"/>
            <a:ext cx="8153400" cy="762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6172200"/>
            <a:ext cx="2333625" cy="4619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No uncertainty</a:t>
            </a:r>
          </a:p>
        </p:txBody>
      </p:sp>
    </p:spTree>
    <p:extLst>
      <p:ext uri="{BB962C8B-B14F-4D97-AF65-F5344CB8AC3E}">
        <p14:creationId xmlns:p14="http://schemas.microsoft.com/office/powerpoint/2010/main" val="13258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6DA720-FBFB-4CF0-87EE-86C551D8A8D2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Goal Representation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1066800" y="4114800"/>
            <a:ext cx="764063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A goal G is </a:t>
            </a:r>
            <a:r>
              <a:rPr lang="en-US" altLang="ru-RU" sz="3200">
                <a:solidFill>
                  <a:srgbClr val="990033"/>
                </a:solidFill>
                <a:latin typeface="Comic Sans MS" pitchFamily="66" charset="0"/>
              </a:rPr>
              <a:t>achieved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in a state S if all </a:t>
            </a:r>
            <a:b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the propositions in G (called </a:t>
            </a:r>
            <a:r>
              <a:rPr lang="en-US" altLang="ru-RU" sz="3200">
                <a:solidFill>
                  <a:srgbClr val="990033"/>
                </a:solidFill>
                <a:latin typeface="Comic Sans MS" pitchFamily="66" charset="0"/>
              </a:rPr>
              <a:t>sub-goals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are also in S </a:t>
            </a:r>
          </a:p>
        </p:txBody>
      </p:sp>
      <p:sp>
        <p:nvSpPr>
          <p:cNvPr id="9221" name="Rectangle 16"/>
          <p:cNvSpPr>
            <a:spLocks noChangeArrowheads="1"/>
          </p:cNvSpPr>
          <p:nvPr/>
        </p:nvSpPr>
        <p:spPr bwMode="auto">
          <a:xfrm>
            <a:off x="1143000" y="190500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Example:       Clean(R</a:t>
            </a:r>
            <a:r>
              <a:rPr lang="en-US" altLang="ru-RU" sz="3200" baseline="-2500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Clean(R</a:t>
            </a:r>
            <a:r>
              <a:rPr lang="en-US" altLang="ru-RU" sz="3200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9222" name="Text Box 18"/>
          <p:cNvSpPr txBox="1">
            <a:spLocks noChangeArrowheads="1"/>
          </p:cNvSpPr>
          <p:nvPr/>
        </p:nvSpPr>
        <p:spPr bwMode="auto">
          <a:xfrm>
            <a:off x="2362200" y="2590800"/>
            <a:ext cx="4495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 Conjunction of propositions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 No negated proposition</a:t>
            </a:r>
            <a:endParaRPr lang="en-US" altLang="ru-RU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 No “or” connective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 No variable</a:t>
            </a:r>
          </a:p>
        </p:txBody>
      </p:sp>
    </p:spTree>
    <p:extLst>
      <p:ext uri="{BB962C8B-B14F-4D97-AF65-F5344CB8AC3E}">
        <p14:creationId xmlns:p14="http://schemas.microsoft.com/office/powerpoint/2010/main" val="58775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74F7FC-B5C1-4B6D-A6B1-CE4B791E09B7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15-Puzzle</a:t>
            </a:r>
          </a:p>
        </p:txBody>
      </p:sp>
      <p:sp>
        <p:nvSpPr>
          <p:cNvPr id="1024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ru-RU" sz="2800" smtClean="0">
                <a:latin typeface="Comic Sans MS" pitchFamily="66" charset="0"/>
              </a:rPr>
              <a:t>	Sam Loyd offered </a:t>
            </a:r>
            <a:r>
              <a:rPr lang="en-US" altLang="ru-RU" sz="2800" smtClean="0">
                <a:solidFill>
                  <a:srgbClr val="CC0066"/>
                </a:solidFill>
                <a:latin typeface="Comic Sans MS" pitchFamily="66" charset="0"/>
              </a:rPr>
              <a:t>$1,000</a:t>
            </a:r>
            <a:r>
              <a:rPr lang="en-US" altLang="ru-RU" sz="2800" smtClean="0">
                <a:latin typeface="Comic Sans MS" pitchFamily="66" charset="0"/>
              </a:rPr>
              <a:t> of his own money to the first person who would solve the following problem:</a:t>
            </a:r>
            <a:endParaRPr lang="en-US" altLang="ru-RU" sz="2800" smtClean="0">
              <a:solidFill>
                <a:srgbClr val="CC0066"/>
              </a:solidFill>
              <a:latin typeface="Comic Sans MS" pitchFamily="66" charset="0"/>
            </a:endParaRPr>
          </a:p>
        </p:txBody>
      </p: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5181600" y="3352800"/>
            <a:ext cx="3048000" cy="3048000"/>
            <a:chOff x="1440" y="1296"/>
            <a:chExt cx="1920" cy="1920"/>
          </a:xfrm>
        </p:grpSpPr>
        <p:sp>
          <p:nvSpPr>
            <p:cNvPr id="10266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192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0267" name="Rectangle 25"/>
            <p:cNvSpPr>
              <a:spLocks noChangeArrowheads="1"/>
            </p:cNvSpPr>
            <p:nvPr/>
          </p:nvSpPr>
          <p:spPr bwMode="auto">
            <a:xfrm>
              <a:off x="288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12</a:t>
              </a:r>
            </a:p>
          </p:txBody>
        </p:sp>
        <p:sp>
          <p:nvSpPr>
            <p:cNvPr id="10268" name="Rectangle 26"/>
            <p:cNvSpPr>
              <a:spLocks noChangeArrowheads="1"/>
            </p:cNvSpPr>
            <p:nvPr/>
          </p:nvSpPr>
          <p:spPr bwMode="auto">
            <a:xfrm>
              <a:off x="240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990033"/>
                  </a:solidFill>
                  <a:latin typeface="Comic Sans MS" pitchFamily="66" charset="0"/>
                </a:rPr>
                <a:t>14</a:t>
              </a:r>
            </a:p>
          </p:txBody>
        </p:sp>
        <p:sp>
          <p:nvSpPr>
            <p:cNvPr id="10269" name="Rectangle 27"/>
            <p:cNvSpPr>
              <a:spLocks noChangeArrowheads="1"/>
            </p:cNvSpPr>
            <p:nvPr/>
          </p:nvSpPr>
          <p:spPr bwMode="auto">
            <a:xfrm>
              <a:off x="240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0270" name="Rectangle 28"/>
            <p:cNvSpPr>
              <a:spLocks noChangeArrowheads="1"/>
            </p:cNvSpPr>
            <p:nvPr/>
          </p:nvSpPr>
          <p:spPr bwMode="auto">
            <a:xfrm>
              <a:off x="192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990033"/>
                  </a:solidFill>
                  <a:latin typeface="Comic Sans MS" pitchFamily="66" charset="0"/>
                </a:rPr>
                <a:t>15</a:t>
              </a:r>
            </a:p>
          </p:txBody>
        </p:sp>
        <p:sp>
          <p:nvSpPr>
            <p:cNvPr id="10271" name="Rectangle 29"/>
            <p:cNvSpPr>
              <a:spLocks noChangeArrowheads="1"/>
            </p:cNvSpPr>
            <p:nvPr/>
          </p:nvSpPr>
          <p:spPr bwMode="auto">
            <a:xfrm>
              <a:off x="192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0272" name="Rectangle 30"/>
            <p:cNvSpPr>
              <a:spLocks noChangeArrowheads="1"/>
            </p:cNvSpPr>
            <p:nvPr/>
          </p:nvSpPr>
          <p:spPr bwMode="auto">
            <a:xfrm>
              <a:off x="144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13</a:t>
              </a:r>
            </a:p>
          </p:txBody>
        </p:sp>
        <p:sp>
          <p:nvSpPr>
            <p:cNvPr id="10273" name="Rectangle 31"/>
            <p:cNvSpPr>
              <a:spLocks noChangeArrowheads="1"/>
            </p:cNvSpPr>
            <p:nvPr/>
          </p:nvSpPr>
          <p:spPr bwMode="auto">
            <a:xfrm>
              <a:off x="144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9</a:t>
              </a:r>
            </a:p>
          </p:txBody>
        </p:sp>
        <p:sp>
          <p:nvSpPr>
            <p:cNvPr id="10274" name="Rectangle 32"/>
            <p:cNvSpPr>
              <a:spLocks noChangeArrowheads="1"/>
            </p:cNvSpPr>
            <p:nvPr/>
          </p:nvSpPr>
          <p:spPr bwMode="auto">
            <a:xfrm>
              <a:off x="144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10275" name="Rectangle 33"/>
            <p:cNvSpPr>
              <a:spLocks noChangeArrowheads="1"/>
            </p:cNvSpPr>
            <p:nvPr/>
          </p:nvSpPr>
          <p:spPr bwMode="auto">
            <a:xfrm>
              <a:off x="192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10276" name="Rectangle 34"/>
            <p:cNvSpPr>
              <a:spLocks noChangeArrowheads="1"/>
            </p:cNvSpPr>
            <p:nvPr/>
          </p:nvSpPr>
          <p:spPr bwMode="auto">
            <a:xfrm>
              <a:off x="240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277" name="Rectangle 35"/>
            <p:cNvSpPr>
              <a:spLocks noChangeArrowheads="1"/>
            </p:cNvSpPr>
            <p:nvPr/>
          </p:nvSpPr>
          <p:spPr bwMode="auto">
            <a:xfrm>
              <a:off x="288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10278" name="Rectangle 36"/>
            <p:cNvSpPr>
              <a:spLocks noChangeArrowheads="1"/>
            </p:cNvSpPr>
            <p:nvPr/>
          </p:nvSpPr>
          <p:spPr bwMode="auto">
            <a:xfrm>
              <a:off x="288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10279" name="Rectangle 37"/>
            <p:cNvSpPr>
              <a:spLocks noChangeArrowheads="1"/>
            </p:cNvSpPr>
            <p:nvPr/>
          </p:nvSpPr>
          <p:spPr bwMode="auto">
            <a:xfrm>
              <a:off x="240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10280" name="Rectangle 38"/>
            <p:cNvSpPr>
              <a:spLocks noChangeArrowheads="1"/>
            </p:cNvSpPr>
            <p:nvPr/>
          </p:nvSpPr>
          <p:spPr bwMode="auto">
            <a:xfrm>
              <a:off x="192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281" name="Rectangle 39"/>
            <p:cNvSpPr>
              <a:spLocks noChangeArrowheads="1"/>
            </p:cNvSpPr>
            <p:nvPr/>
          </p:nvSpPr>
          <p:spPr bwMode="auto">
            <a:xfrm>
              <a:off x="144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10246" name="Group 40"/>
          <p:cNvGrpSpPr>
            <a:grpSpLocks/>
          </p:cNvGrpSpPr>
          <p:nvPr/>
        </p:nvGrpSpPr>
        <p:grpSpPr bwMode="auto">
          <a:xfrm>
            <a:off x="685800" y="3352800"/>
            <a:ext cx="4191000" cy="3048000"/>
            <a:chOff x="432" y="2112"/>
            <a:chExt cx="2640" cy="1920"/>
          </a:xfrm>
        </p:grpSpPr>
        <p:grpSp>
          <p:nvGrpSpPr>
            <p:cNvPr id="10247" name="Group 41"/>
            <p:cNvGrpSpPr>
              <a:grpSpLocks/>
            </p:cNvGrpSpPr>
            <p:nvPr/>
          </p:nvGrpSpPr>
          <p:grpSpPr bwMode="auto">
            <a:xfrm>
              <a:off x="432" y="2112"/>
              <a:ext cx="1920" cy="1920"/>
              <a:chOff x="1440" y="1296"/>
              <a:chExt cx="1920" cy="1920"/>
            </a:xfrm>
          </p:grpSpPr>
          <p:sp>
            <p:nvSpPr>
              <p:cNvPr id="10250" name="Rectangle 42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1920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1" name="Rectangle 43"/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10252" name="Rectangle 44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990033"/>
                    </a:solidFill>
                    <a:latin typeface="Comic Sans MS" pitchFamily="66" charset="0"/>
                  </a:rPr>
                  <a:t>15</a:t>
                </a:r>
              </a:p>
            </p:txBody>
          </p:sp>
          <p:sp>
            <p:nvSpPr>
              <p:cNvPr id="10253" name="Rectangle 45"/>
              <p:cNvSpPr>
                <a:spLocks noChangeArrowheads="1"/>
              </p:cNvSpPr>
              <p:nvPr/>
            </p:nvSpPr>
            <p:spPr bwMode="auto">
              <a:xfrm>
                <a:off x="240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11</a:t>
                </a:r>
              </a:p>
            </p:txBody>
          </p:sp>
          <p:sp>
            <p:nvSpPr>
              <p:cNvPr id="10254" name="Rectangle 46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990033"/>
                    </a:solidFill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10255" name="Rectangle 47"/>
              <p:cNvSpPr>
                <a:spLocks noChangeArrowheads="1"/>
              </p:cNvSpPr>
              <p:nvPr/>
            </p:nvSpPr>
            <p:spPr bwMode="auto">
              <a:xfrm>
                <a:off x="192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10256" name="Rectangle 48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10257" name="Rectangle 49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10258" name="Rectangle 50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0259" name="Rectangle 51"/>
              <p:cNvSpPr>
                <a:spLocks noChangeArrowheads="1"/>
              </p:cNvSpPr>
              <p:nvPr/>
            </p:nvSpPr>
            <p:spPr bwMode="auto">
              <a:xfrm>
                <a:off x="192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10260" name="Rectangle 52"/>
              <p:cNvSpPr>
                <a:spLocks noChangeArrowheads="1"/>
              </p:cNvSpPr>
              <p:nvPr/>
            </p:nvSpPr>
            <p:spPr bwMode="auto">
              <a:xfrm>
                <a:off x="240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10261" name="Rectangle 53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10262" name="Rectangle 54"/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0263" name="Rectangle 55"/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0264" name="Rectangle 56"/>
              <p:cNvSpPr>
                <a:spLocks noChangeArrowheads="1"/>
              </p:cNvSpPr>
              <p:nvPr/>
            </p:nvSpPr>
            <p:spPr bwMode="auto">
              <a:xfrm>
                <a:off x="192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0265" name="Rectangle 57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10248" name="AutoShape 58"/>
            <p:cNvSpPr>
              <a:spLocks noChangeArrowheads="1"/>
            </p:cNvSpPr>
            <p:nvPr/>
          </p:nvSpPr>
          <p:spPr bwMode="auto">
            <a:xfrm>
              <a:off x="2592" y="302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1800">
                <a:solidFill>
                  <a:srgbClr val="333399"/>
                </a:solidFill>
              </a:endParaRPr>
            </a:p>
          </p:txBody>
        </p:sp>
        <p:sp>
          <p:nvSpPr>
            <p:cNvPr id="10249" name="Text Box 59"/>
            <p:cNvSpPr txBox="1">
              <a:spLocks noChangeArrowheads="1"/>
            </p:cNvSpPr>
            <p:nvPr/>
          </p:nvSpPr>
          <p:spPr bwMode="auto">
            <a:xfrm>
              <a:off x="2688" y="2688"/>
              <a:ext cx="2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 b="1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4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E1089A-00AC-4281-87BB-AC44D906FE37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 Representation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00200" y="1447800"/>
            <a:ext cx="575786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</a:rPr>
              <a:t>Right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 Precondition =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In(Robot, R</a:t>
            </a:r>
            <a:r>
              <a:rPr lang="en-US" altLang="ru-RU" sz="3200" baseline="-2500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Delete-list = In(Robot, R</a:t>
            </a:r>
            <a:r>
              <a:rPr lang="en-US" altLang="ru-RU" sz="3200" baseline="-25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Add-list = In(Robot, R</a:t>
            </a:r>
            <a:r>
              <a:rPr lang="en-US" altLang="ru-RU" sz="3200" baseline="-250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457200" y="3962400"/>
            <a:ext cx="3048000" cy="1828800"/>
            <a:chOff x="288" y="2304"/>
            <a:chExt cx="1920" cy="1152"/>
          </a:xfrm>
        </p:grpSpPr>
        <p:grpSp>
          <p:nvGrpSpPr>
            <p:cNvPr id="10266" name="Group 7"/>
            <p:cNvGrpSpPr>
              <a:grpSpLocks/>
            </p:cNvGrpSpPr>
            <p:nvPr/>
          </p:nvGrpSpPr>
          <p:grpSpPr bwMode="auto">
            <a:xfrm>
              <a:off x="288" y="2304"/>
              <a:ext cx="1920" cy="1152"/>
              <a:chOff x="720" y="528"/>
              <a:chExt cx="2016" cy="1344"/>
            </a:xfrm>
          </p:grpSpPr>
          <p:sp>
            <p:nvSpPr>
              <p:cNvPr id="10269" name="Rectangle 8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0" name="Rectangle 9"/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pic>
            <p:nvPicPr>
              <p:cNvPr id="10271" name="Picture 10" descr="Robb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272" name="Group 11"/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10273" name="Oval 12"/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4" name="Oval 13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5" name="Oval 14"/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6" name="Oval 15"/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7" name="Oval 16"/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8" name="Oval 17"/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9" name="Oval 18"/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0" name="Oval 19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1" name="Oval 20"/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0267" name="Text Box 21"/>
            <p:cNvSpPr txBox="1">
              <a:spLocks noChangeArrowheads="1"/>
            </p:cNvSpPr>
            <p:nvPr/>
          </p:nvSpPr>
          <p:spPr bwMode="auto">
            <a:xfrm>
              <a:off x="331" y="234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268" name="Text Box 22"/>
            <p:cNvSpPr txBox="1">
              <a:spLocks noChangeArrowheads="1"/>
            </p:cNvSpPr>
            <p:nvPr/>
          </p:nvSpPr>
          <p:spPr bwMode="auto">
            <a:xfrm>
              <a:off x="1312" y="2340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10246" name="Group 41"/>
          <p:cNvGrpSpPr>
            <a:grpSpLocks/>
          </p:cNvGrpSpPr>
          <p:nvPr/>
        </p:nvGrpSpPr>
        <p:grpSpPr bwMode="auto">
          <a:xfrm>
            <a:off x="5257800" y="3962400"/>
            <a:ext cx="3048000" cy="1828800"/>
            <a:chOff x="3456" y="2256"/>
            <a:chExt cx="1920" cy="1152"/>
          </a:xfrm>
        </p:grpSpPr>
        <p:sp>
          <p:nvSpPr>
            <p:cNvPr id="10251" name="Rectangle 26"/>
            <p:cNvSpPr>
              <a:spLocks noChangeArrowheads="1"/>
            </p:cNvSpPr>
            <p:nvPr/>
          </p:nvSpPr>
          <p:spPr bwMode="auto">
            <a:xfrm>
              <a:off x="3456" y="2256"/>
              <a:ext cx="141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10252" name="Rectangle 27"/>
            <p:cNvSpPr>
              <a:spLocks noChangeArrowheads="1"/>
            </p:cNvSpPr>
            <p:nvPr/>
          </p:nvSpPr>
          <p:spPr bwMode="auto">
            <a:xfrm>
              <a:off x="4416" y="2256"/>
              <a:ext cx="96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pic>
          <p:nvPicPr>
            <p:cNvPr id="10253" name="Picture 28" descr="Robb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2688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4" name="Group 29"/>
            <p:cNvGrpSpPr>
              <a:grpSpLocks/>
            </p:cNvGrpSpPr>
            <p:nvPr/>
          </p:nvGrpSpPr>
          <p:grpSpPr bwMode="auto">
            <a:xfrm>
              <a:off x="4873" y="3161"/>
              <a:ext cx="320" cy="174"/>
              <a:chOff x="2736" y="1776"/>
              <a:chExt cx="288" cy="192"/>
            </a:xfrm>
          </p:grpSpPr>
          <p:sp>
            <p:nvSpPr>
              <p:cNvPr id="10257" name="Oval 30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8" name="Oval 31"/>
              <p:cNvSpPr>
                <a:spLocks noChangeArrowheads="1"/>
              </p:cNvSpPr>
              <p:nvPr/>
            </p:nvSpPr>
            <p:spPr bwMode="auto">
              <a:xfrm>
                <a:off x="2832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9" name="Oval 32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0" name="Oval 33"/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1" name="Oval 34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2" name="Oval 35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3" name="Oval 36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4" name="Oval 37"/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5" name="Oval 38"/>
              <p:cNvSpPr>
                <a:spLocks noChangeArrowheads="1"/>
              </p:cNvSpPr>
              <p:nvPr/>
            </p:nvSpPr>
            <p:spPr bwMode="auto">
              <a:xfrm>
                <a:off x="2928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255" name="Text Box 39"/>
            <p:cNvSpPr txBox="1">
              <a:spLocks noChangeArrowheads="1"/>
            </p:cNvSpPr>
            <p:nvPr/>
          </p:nvSpPr>
          <p:spPr bwMode="auto">
            <a:xfrm>
              <a:off x="3499" y="2292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256" name="Text Box 40"/>
            <p:cNvSpPr txBox="1">
              <a:spLocks noChangeArrowheads="1"/>
            </p:cNvSpPr>
            <p:nvPr/>
          </p:nvSpPr>
          <p:spPr bwMode="auto">
            <a:xfrm>
              <a:off x="4480" y="2292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10247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04800" y="5867400"/>
            <a:ext cx="3733800" cy="4572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400" smtClean="0">
                <a:solidFill>
                  <a:srgbClr val="008000"/>
                </a:solidFill>
                <a:latin typeface="Comic Sans MS" pitchFamily="66" charset="0"/>
              </a:rPr>
              <a:t>In(Robot, R</a:t>
            </a:r>
            <a:r>
              <a:rPr lang="en-US" altLang="ru-RU" sz="2400" baseline="-2500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altLang="ru-RU" sz="240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altLang="ru-RU" sz="2400" smtClean="0">
                <a:latin typeface="Comic Sans MS" pitchFamily="66" charset="0"/>
              </a:rPr>
              <a:t> </a:t>
            </a:r>
            <a:r>
              <a:rPr lang="en-US" altLang="ru-RU" sz="2400" smtClean="0">
                <a:latin typeface="Comic Sans MS" pitchFamily="66" charset="0"/>
                <a:sym typeface="Symbol" pitchFamily="18" charset="2"/>
              </a:rPr>
              <a:t> Clean(R</a:t>
            </a:r>
            <a:r>
              <a:rPr lang="en-US" altLang="ru-RU" sz="2400" baseline="-2500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2400" smtClean="0"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0248" name="Rectangle 44"/>
          <p:cNvSpPr>
            <a:spLocks noChangeArrowheads="1"/>
          </p:cNvSpPr>
          <p:nvPr/>
        </p:nvSpPr>
        <p:spPr bwMode="auto">
          <a:xfrm>
            <a:off x="5181600" y="5867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>
                <a:solidFill>
                  <a:srgbClr val="9900CC"/>
                </a:solidFill>
                <a:latin typeface="Comic Sans MS" pitchFamily="66" charset="0"/>
              </a:rPr>
              <a:t>In(Robot, R</a:t>
            </a:r>
            <a:r>
              <a:rPr lang="en-US" altLang="ru-RU" baseline="-25000">
                <a:solidFill>
                  <a:srgbClr val="9900CC"/>
                </a:solidFill>
                <a:latin typeface="Comic Sans MS" pitchFamily="66" charset="0"/>
              </a:rPr>
              <a:t>2</a:t>
            </a:r>
            <a:r>
              <a:rPr lang="en-US" altLang="ru-RU">
                <a:solidFill>
                  <a:srgbClr val="9900CC"/>
                </a:solidFill>
                <a:latin typeface="Comic Sans MS" pitchFamily="66" charset="0"/>
              </a:rPr>
              <a:t>)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Clean(R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0249" name="Line 45"/>
          <p:cNvSpPr>
            <a:spLocks noChangeShapeType="1"/>
          </p:cNvSpPr>
          <p:nvPr/>
        </p:nvSpPr>
        <p:spPr bwMode="auto">
          <a:xfrm>
            <a:off x="38862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10250" name="Text Box 46"/>
          <p:cNvSpPr txBox="1">
            <a:spLocks noChangeArrowheads="1"/>
          </p:cNvSpPr>
          <p:nvPr/>
        </p:nvSpPr>
        <p:spPr bwMode="auto">
          <a:xfrm>
            <a:off x="3962400" y="4471988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6138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9E173C-4AB6-4CEC-8A45-B446C207D07E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 Representation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00200" y="1447800"/>
            <a:ext cx="575786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</a:rPr>
              <a:t>Right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 Precondition =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In(Robot, R</a:t>
            </a:r>
            <a:r>
              <a:rPr lang="en-US" altLang="ru-RU" sz="3200" baseline="-2500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Delete-list = In(Robot, R</a:t>
            </a:r>
            <a:r>
              <a:rPr lang="en-US" altLang="ru-RU" sz="3200" baseline="-25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Add-list = In(Robot, R</a:t>
            </a:r>
            <a:r>
              <a:rPr lang="en-US" altLang="ru-RU" sz="3200" baseline="-250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1269" name="Line 22"/>
          <p:cNvSpPr>
            <a:spLocks noChangeShapeType="1"/>
          </p:cNvSpPr>
          <p:nvPr/>
        </p:nvSpPr>
        <p:spPr bwMode="auto">
          <a:xfrm>
            <a:off x="7620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11270" name="Line 23"/>
          <p:cNvSpPr>
            <a:spLocks noChangeShapeType="1"/>
          </p:cNvSpPr>
          <p:nvPr/>
        </p:nvSpPr>
        <p:spPr bwMode="auto">
          <a:xfrm>
            <a:off x="762000" y="22098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11271" name="Line 24"/>
          <p:cNvSpPr>
            <a:spLocks noChangeShapeType="1"/>
          </p:cNvSpPr>
          <p:nvPr/>
        </p:nvSpPr>
        <p:spPr bwMode="auto">
          <a:xfrm>
            <a:off x="762000" y="5791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11272" name="Text Box 27"/>
          <p:cNvSpPr txBox="1">
            <a:spLocks noChangeArrowheads="1"/>
          </p:cNvSpPr>
          <p:nvPr/>
        </p:nvSpPr>
        <p:spPr bwMode="auto">
          <a:xfrm>
            <a:off x="1584325" y="5532438"/>
            <a:ext cx="706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Same form as a goal: conjunction of propositions</a:t>
            </a:r>
          </a:p>
        </p:txBody>
      </p:sp>
      <p:grpSp>
        <p:nvGrpSpPr>
          <p:cNvPr id="11273" name="Group 33"/>
          <p:cNvGrpSpPr>
            <a:grpSpLocks/>
          </p:cNvGrpSpPr>
          <p:nvPr/>
        </p:nvGrpSpPr>
        <p:grpSpPr bwMode="auto">
          <a:xfrm>
            <a:off x="1219200" y="2743200"/>
            <a:ext cx="304800" cy="1828800"/>
            <a:chOff x="768" y="1728"/>
            <a:chExt cx="192" cy="1152"/>
          </a:xfrm>
        </p:grpSpPr>
        <p:sp>
          <p:nvSpPr>
            <p:cNvPr id="11275" name="Line 29"/>
            <p:cNvSpPr>
              <a:spLocks noChangeShapeType="1"/>
            </p:cNvSpPr>
            <p:nvPr/>
          </p:nvSpPr>
          <p:spPr bwMode="auto">
            <a:xfrm>
              <a:off x="768" y="17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11276" name="Line 30"/>
            <p:cNvSpPr>
              <a:spLocks noChangeShapeType="1"/>
            </p:cNvSpPr>
            <p:nvPr/>
          </p:nvSpPr>
          <p:spPr bwMode="auto">
            <a:xfrm>
              <a:off x="768" y="20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11277" name="Line 31"/>
            <p:cNvSpPr>
              <a:spLocks noChangeShapeType="1"/>
            </p:cNvSpPr>
            <p:nvPr/>
          </p:nvSpPr>
          <p:spPr bwMode="auto">
            <a:xfrm>
              <a:off x="768" y="1728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11278" name="Line 32"/>
            <p:cNvSpPr>
              <a:spLocks noChangeShapeType="1"/>
            </p:cNvSpPr>
            <p:nvPr/>
          </p:nvSpPr>
          <p:spPr bwMode="auto">
            <a:xfrm>
              <a:off x="768" y="288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</p:grpSp>
      <p:sp>
        <p:nvSpPr>
          <p:cNvPr id="11274" name="Text Box 34"/>
          <p:cNvSpPr txBox="1">
            <a:spLocks noChangeArrowheads="1"/>
          </p:cNvSpPr>
          <p:nvPr/>
        </p:nvSpPr>
        <p:spPr bwMode="auto">
          <a:xfrm>
            <a:off x="1676400" y="4276725"/>
            <a:ext cx="307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Sets of propositions</a:t>
            </a:r>
          </a:p>
        </p:txBody>
      </p:sp>
    </p:spTree>
    <p:extLst>
      <p:ext uri="{BB962C8B-B14F-4D97-AF65-F5344CB8AC3E}">
        <p14:creationId xmlns:p14="http://schemas.microsoft.com/office/powerpoint/2010/main" val="2448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B1F310-8951-49C6-99BE-810204460641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 Representation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7848600" cy="2239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800" smtClean="0">
                <a:latin typeface="Comic Sans MS" pitchFamily="66" charset="0"/>
              </a:rPr>
              <a:t>An action A is </a:t>
            </a:r>
            <a:r>
              <a:rPr lang="en-US" altLang="ru-RU" sz="2800" smtClean="0">
                <a:solidFill>
                  <a:srgbClr val="990000"/>
                </a:solidFill>
                <a:latin typeface="Comic Sans MS" pitchFamily="66" charset="0"/>
              </a:rPr>
              <a:t>applicable</a:t>
            </a:r>
            <a:r>
              <a:rPr lang="en-US" altLang="ru-RU" sz="2800" smtClean="0">
                <a:latin typeface="Comic Sans MS" pitchFamily="66" charset="0"/>
              </a:rPr>
              <a:t> to a state S if the propositions in its precondition are all in S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800" smtClean="0">
                <a:latin typeface="Comic Sans MS" pitchFamily="66" charset="0"/>
              </a:rPr>
              <a:t>The </a:t>
            </a:r>
            <a:r>
              <a:rPr lang="en-US" altLang="ru-RU" sz="2800" smtClean="0">
                <a:solidFill>
                  <a:srgbClr val="990000"/>
                </a:solidFill>
                <a:latin typeface="Comic Sans MS" pitchFamily="66" charset="0"/>
              </a:rPr>
              <a:t>application</a:t>
            </a:r>
            <a:r>
              <a:rPr lang="en-US" altLang="ru-RU" sz="2800" smtClean="0">
                <a:latin typeface="Comic Sans MS" pitchFamily="66" charset="0"/>
              </a:rPr>
              <a:t> of A to S is a new state obtained by deleting the propositions in the delete list from S and adding those in the add list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600200" y="1447800"/>
            <a:ext cx="575786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</a:rPr>
              <a:t>Right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 Precondition =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In(Robot, R</a:t>
            </a:r>
            <a:r>
              <a:rPr lang="en-US" altLang="ru-RU" sz="3200" baseline="-2500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Delete-list = In(Robot, R</a:t>
            </a:r>
            <a:r>
              <a:rPr lang="en-US" altLang="ru-RU" sz="3200" baseline="-25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Add-list = In(Robot, R</a:t>
            </a:r>
            <a:r>
              <a:rPr lang="en-US" altLang="ru-RU" sz="3200" baseline="-250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62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A0128C-AF4E-43A5-9B8F-BC611B5EE1AF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Other Actions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00200" y="1447800"/>
            <a:ext cx="37798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</a:rPr>
              <a:t>Left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 P =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In(Robot, R</a:t>
            </a:r>
            <a:r>
              <a:rPr lang="en-US" altLang="ru-RU" sz="3200" baseline="-2500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D = In(Robot, R</a:t>
            </a:r>
            <a:r>
              <a:rPr lang="en-US" altLang="ru-RU" sz="3200" baseline="-25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A = In(Robot, R</a:t>
            </a:r>
            <a:r>
              <a:rPr lang="en-US" altLang="ru-RU" sz="3200" baseline="-250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en-US" altLang="ru-RU" sz="3200">
              <a:solidFill>
                <a:srgbClr val="990000"/>
              </a:solidFill>
              <a:latin typeface="Comic Sans MS" pitchFamily="66" charset="0"/>
              <a:sym typeface="Symbol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Suck(R</a:t>
            </a:r>
            <a:r>
              <a:rPr lang="en-US" altLang="ru-RU" sz="3200" b="1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P = In(Robot, R</a:t>
            </a:r>
            <a:r>
              <a:rPr lang="en-US" altLang="ru-RU" sz="3200" baseline="-250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D =  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[empty set]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A = Clean(R</a:t>
            </a:r>
            <a:r>
              <a:rPr lang="en-US" altLang="ru-RU" sz="3200" baseline="-250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334000" y="1447800"/>
            <a:ext cx="37798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</a:rPr>
              <a:t>Left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 P =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In(Robot, R</a:t>
            </a:r>
            <a:r>
              <a:rPr lang="en-US" altLang="ru-RU" sz="3200" baseline="-2500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D = In(Robot, R</a:t>
            </a:r>
            <a:r>
              <a:rPr lang="en-US" altLang="ru-RU" sz="3200" baseline="-25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A = In(Robot, R</a:t>
            </a:r>
            <a:r>
              <a:rPr lang="en-US" altLang="ru-RU" sz="3200" baseline="-250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en-US" altLang="ru-RU" sz="3200">
              <a:solidFill>
                <a:srgbClr val="990000"/>
              </a:solidFill>
              <a:latin typeface="Comic Sans MS" pitchFamily="66" charset="0"/>
              <a:sym typeface="Symbol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Suck(R</a:t>
            </a:r>
            <a:r>
              <a:rPr lang="en-US" altLang="ru-RU" sz="3200" b="1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P = In(Robot, R</a:t>
            </a:r>
            <a:r>
              <a:rPr lang="en-US" altLang="ru-RU" sz="3200" baseline="-250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D =  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[empty set]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A = Clean(R</a:t>
            </a:r>
            <a:r>
              <a:rPr lang="en-US" altLang="ru-RU" sz="3200" baseline="-250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5334000" y="1447800"/>
            <a:ext cx="3810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C0782F-B178-49C9-AFDB-C7C768C521F1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Other Actions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600200" y="1447800"/>
            <a:ext cx="374332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</a:rPr>
              <a:t>Left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 P =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In(Robot, R</a:t>
            </a:r>
            <a:r>
              <a:rPr lang="en-US" altLang="ru-RU" sz="3200" baseline="-2500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D = In(Robot, R</a:t>
            </a:r>
            <a:r>
              <a:rPr lang="en-US" altLang="ru-RU" sz="3200" baseline="-25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A = In(Robot, R</a:t>
            </a:r>
            <a:r>
              <a:rPr lang="en-US" altLang="ru-RU" sz="3200" baseline="-250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en-US" altLang="ru-RU" sz="3200">
              <a:solidFill>
                <a:srgbClr val="990000"/>
              </a:solidFill>
              <a:latin typeface="Comic Sans MS" pitchFamily="66" charset="0"/>
              <a:sym typeface="Symbol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Suck(r)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P = In(Robot, r)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D =  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[empty list]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A = Clean(r)</a:t>
            </a:r>
          </a:p>
        </p:txBody>
      </p:sp>
    </p:spTree>
    <p:extLst>
      <p:ext uri="{BB962C8B-B14F-4D97-AF65-F5344CB8AC3E}">
        <p14:creationId xmlns:p14="http://schemas.microsoft.com/office/powerpoint/2010/main" val="3230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9EE42F-9F4D-408E-AAEE-11778020B8E7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 Schema</a:t>
            </a: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1600200" y="1447800"/>
            <a:ext cx="3810000" cy="4478338"/>
            <a:chOff x="1008" y="912"/>
            <a:chExt cx="2400" cy="2821"/>
          </a:xfrm>
        </p:grpSpPr>
        <p:sp>
          <p:nvSpPr>
            <p:cNvPr id="15369" name="Text Box 3"/>
            <p:cNvSpPr txBox="1">
              <a:spLocks noChangeArrowheads="1"/>
            </p:cNvSpPr>
            <p:nvPr/>
          </p:nvSpPr>
          <p:spPr bwMode="auto">
            <a:xfrm>
              <a:off x="1008" y="912"/>
              <a:ext cx="2358" cy="2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 b="1">
                  <a:solidFill>
                    <a:srgbClr val="000000"/>
                  </a:solidFill>
                  <a:latin typeface="Comic Sans MS" pitchFamily="66" charset="0"/>
                </a:rPr>
                <a:t>Left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</a:rPr>
                <a:t> P =</a:t>
              </a: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</a:rPr>
                <a:t>In(Robot, R</a:t>
              </a:r>
              <a:r>
                <a:rPr lang="en-US" altLang="ru-RU" sz="3200" baseline="-25000">
                  <a:solidFill>
                    <a:srgbClr val="008000"/>
                  </a:solidFill>
                  <a:latin typeface="Comic Sans MS" pitchFamily="66" charset="0"/>
                </a:rPr>
                <a:t>2</a:t>
              </a: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</a:rPr>
                <a:t>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D = In(Robot, R</a:t>
              </a:r>
              <a:r>
                <a:rPr lang="en-US" altLang="ru-RU" sz="3200" baseline="-25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A =</a:t>
              </a: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In(Robot, R</a:t>
              </a:r>
              <a:r>
                <a:rPr lang="en-US" altLang="ru-RU" sz="3200" baseline="-25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1</a:t>
              </a: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endPara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altLang="ru-RU" sz="3200" b="1">
                  <a:solidFill>
                    <a:srgbClr val="000000"/>
                  </a:solidFill>
                  <a:latin typeface="Comic Sans MS" pitchFamily="66" charset="0"/>
                  <a:sym typeface="Symbol" pitchFamily="18" charset="2"/>
                </a:rPr>
                <a:t>Suck(r)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  <a:sym typeface="Symbol" pitchFamily="18" charset="2"/>
                </a:rPr>
                <a:t>P = In(Robot, r)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D = </a:t>
              </a:r>
              <a:r>
                <a:rPr lang="en-US" altLang="ru-RU" sz="3200">
                  <a:solidFill>
                    <a:srgbClr val="990000"/>
                  </a:solidFill>
                  <a:sym typeface="Symbol" pitchFamily="18" charset="2"/>
                </a:rPr>
                <a:t></a:t>
              </a:r>
              <a:endPara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altLang="ru-RU" sz="3200">
                  <a:solidFill>
                    <a:srgbClr val="9900CC"/>
                  </a:solidFill>
                  <a:latin typeface="Comic Sans MS" pitchFamily="66" charset="0"/>
                  <a:sym typeface="Symbol" pitchFamily="18" charset="2"/>
                </a:rPr>
                <a:t>A = Clean(r)</a:t>
              </a:r>
            </a:p>
          </p:txBody>
        </p:sp>
        <p:sp>
          <p:nvSpPr>
            <p:cNvPr id="15370" name="Rectangle 4"/>
            <p:cNvSpPr>
              <a:spLocks noChangeArrowheads="1"/>
            </p:cNvSpPr>
            <p:nvPr/>
          </p:nvSpPr>
          <p:spPr bwMode="auto">
            <a:xfrm>
              <a:off x="1008" y="912"/>
              <a:ext cx="240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sp>
        <p:nvSpPr>
          <p:cNvPr id="15365" name="Line 7"/>
          <p:cNvSpPr>
            <a:spLocks noChangeShapeType="1"/>
          </p:cNvSpPr>
          <p:nvPr/>
        </p:nvSpPr>
        <p:spPr bwMode="auto">
          <a:xfrm flipH="1">
            <a:off x="2819400" y="2895600"/>
            <a:ext cx="1066800" cy="114300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1981200" y="2209800"/>
            <a:ext cx="5110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808080"/>
                </a:solidFill>
                <a:latin typeface="Comic Sans MS" pitchFamily="66" charset="0"/>
              </a:rPr>
              <a:t>Parameter that will get “instantiated” by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808080"/>
                </a:solidFill>
                <a:latin typeface="Comic Sans MS" pitchFamily="66" charset="0"/>
              </a:rPr>
              <a:t>matching the precondition against a state</a:t>
            </a:r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3886200" y="2895600"/>
            <a:ext cx="762000" cy="160020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15368" name="Text Box 14"/>
          <p:cNvSpPr txBox="1">
            <a:spLocks noChangeArrowheads="1"/>
          </p:cNvSpPr>
          <p:nvPr/>
        </p:nvSpPr>
        <p:spPr bwMode="auto">
          <a:xfrm>
            <a:off x="457200" y="1371600"/>
            <a:ext cx="828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It describes several actions, here: Suck(R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) and Suck(R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76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091A2F-CE12-412E-A05C-CE00BF56DFC8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 Schema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600200" y="1447800"/>
            <a:ext cx="3810000" cy="4478338"/>
            <a:chOff x="1008" y="912"/>
            <a:chExt cx="2400" cy="2821"/>
          </a:xfrm>
        </p:grpSpPr>
        <p:sp>
          <p:nvSpPr>
            <p:cNvPr id="16419" name="Text Box 4"/>
            <p:cNvSpPr txBox="1">
              <a:spLocks noChangeArrowheads="1"/>
            </p:cNvSpPr>
            <p:nvPr/>
          </p:nvSpPr>
          <p:spPr bwMode="auto">
            <a:xfrm>
              <a:off x="1008" y="912"/>
              <a:ext cx="2358" cy="2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 b="1">
                  <a:solidFill>
                    <a:srgbClr val="000000"/>
                  </a:solidFill>
                  <a:latin typeface="Comic Sans MS" pitchFamily="66" charset="0"/>
                </a:rPr>
                <a:t>Left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</a:rPr>
                <a:t> P =</a:t>
              </a: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</a:rPr>
                <a:t>In(Robot, R</a:t>
              </a:r>
              <a:r>
                <a:rPr lang="en-US" altLang="ru-RU" sz="3200" baseline="-25000">
                  <a:solidFill>
                    <a:srgbClr val="008000"/>
                  </a:solidFill>
                  <a:latin typeface="Comic Sans MS" pitchFamily="66" charset="0"/>
                </a:rPr>
                <a:t>2</a:t>
              </a: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</a:rPr>
                <a:t>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D = In(Robot, R</a:t>
              </a:r>
              <a:r>
                <a:rPr lang="en-US" altLang="ru-RU" sz="3200" baseline="-25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altLang="ru-RU" sz="3200">
                  <a:solidFill>
                    <a:srgbClr val="9900CC"/>
                  </a:solidFill>
                  <a:latin typeface="Comic Sans MS" pitchFamily="66" charset="0"/>
                  <a:sym typeface="Symbol" pitchFamily="18" charset="2"/>
                </a:rPr>
                <a:t>A = In(Robot, R</a:t>
              </a:r>
              <a:r>
                <a:rPr lang="en-US" altLang="ru-RU" sz="3200" baseline="-25000">
                  <a:solidFill>
                    <a:srgbClr val="9900CC"/>
                  </a:solidFill>
                  <a:latin typeface="Comic Sans MS" pitchFamily="66" charset="0"/>
                  <a:sym typeface="Symbol" pitchFamily="18" charset="2"/>
                </a:rPr>
                <a:t>1</a:t>
              </a:r>
              <a:r>
                <a:rPr lang="en-US" altLang="ru-RU" sz="3200">
                  <a:solidFill>
                    <a:srgbClr val="9900CC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endPara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altLang="ru-RU" sz="3200" b="1">
                  <a:solidFill>
                    <a:srgbClr val="000000"/>
                  </a:solidFill>
                  <a:latin typeface="Comic Sans MS" pitchFamily="66" charset="0"/>
                  <a:sym typeface="Symbol" pitchFamily="18" charset="2"/>
                </a:rPr>
                <a:t>Suck(r)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  <a:sym typeface="Symbol" pitchFamily="18" charset="2"/>
                </a:rPr>
                <a:t>P = In(Robot, r)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D = </a:t>
              </a:r>
              <a:r>
                <a:rPr lang="en-US" altLang="ru-RU" sz="3200">
                  <a:solidFill>
                    <a:srgbClr val="990000"/>
                  </a:solidFill>
                  <a:sym typeface="Symbol" pitchFamily="18" charset="2"/>
                </a:rPr>
                <a:t></a:t>
              </a:r>
              <a:endPara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altLang="ru-RU" sz="3200">
                  <a:solidFill>
                    <a:srgbClr val="9900CC"/>
                  </a:solidFill>
                  <a:latin typeface="Comic Sans MS" pitchFamily="66" charset="0"/>
                  <a:sym typeface="Symbol" pitchFamily="18" charset="2"/>
                </a:rPr>
                <a:t>A = Clean(r)</a:t>
              </a:r>
            </a:p>
          </p:txBody>
        </p:sp>
        <p:sp>
          <p:nvSpPr>
            <p:cNvPr id="16420" name="Rectangle 5"/>
            <p:cNvSpPr>
              <a:spLocks noChangeArrowheads="1"/>
            </p:cNvSpPr>
            <p:nvPr/>
          </p:nvSpPr>
          <p:spPr bwMode="auto">
            <a:xfrm>
              <a:off x="1008" y="912"/>
              <a:ext cx="240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sp>
        <p:nvSpPr>
          <p:cNvPr id="16389" name="AutoShape 8"/>
          <p:cNvSpPr>
            <a:spLocks/>
          </p:cNvSpPr>
          <p:nvPr/>
        </p:nvSpPr>
        <p:spPr bwMode="auto">
          <a:xfrm>
            <a:off x="1447800" y="4114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16390" name="Group 46"/>
          <p:cNvGrpSpPr>
            <a:grpSpLocks/>
          </p:cNvGrpSpPr>
          <p:nvPr/>
        </p:nvGrpSpPr>
        <p:grpSpPr bwMode="auto">
          <a:xfrm>
            <a:off x="762000" y="1371600"/>
            <a:ext cx="3733800" cy="2362200"/>
            <a:chOff x="3360" y="2592"/>
            <a:chExt cx="2352" cy="1488"/>
          </a:xfrm>
        </p:grpSpPr>
        <p:grpSp>
          <p:nvGrpSpPr>
            <p:cNvPr id="16402" name="Group 29"/>
            <p:cNvGrpSpPr>
              <a:grpSpLocks/>
            </p:cNvGrpSpPr>
            <p:nvPr/>
          </p:nvGrpSpPr>
          <p:grpSpPr bwMode="auto">
            <a:xfrm>
              <a:off x="3408" y="2592"/>
              <a:ext cx="1920" cy="1152"/>
              <a:chOff x="3456" y="2256"/>
              <a:chExt cx="1920" cy="1152"/>
            </a:xfrm>
          </p:grpSpPr>
          <p:sp>
            <p:nvSpPr>
              <p:cNvPr id="16404" name="Rectangle 30"/>
              <p:cNvSpPr>
                <a:spLocks noChangeArrowheads="1"/>
              </p:cNvSpPr>
              <p:nvPr/>
            </p:nvSpPr>
            <p:spPr bwMode="auto">
              <a:xfrm>
                <a:off x="3456" y="2256"/>
                <a:ext cx="1410" cy="1152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5" name="Rectangle 31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960" cy="1152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pic>
            <p:nvPicPr>
              <p:cNvPr id="16406" name="Picture 32" descr="Robb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4" y="2688"/>
                <a:ext cx="460" cy="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407" name="Group 33"/>
              <p:cNvGrpSpPr>
                <a:grpSpLocks/>
              </p:cNvGrpSpPr>
              <p:nvPr/>
            </p:nvGrpSpPr>
            <p:grpSpPr bwMode="auto">
              <a:xfrm>
                <a:off x="4873" y="3161"/>
                <a:ext cx="320" cy="174"/>
                <a:chOff x="2736" y="1776"/>
                <a:chExt cx="288" cy="192"/>
              </a:xfrm>
            </p:grpSpPr>
            <p:sp>
              <p:nvSpPr>
                <p:cNvPr id="16410" name="Oval 34"/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1" name="Oval 35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2" name="Oval 36"/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3" name="Oval 37"/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4" name="Oval 38"/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5" name="Oval 39"/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6" name="Oval 40"/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7" name="Oval 41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18" name="Oval 42"/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6408" name="Text Box 43"/>
              <p:cNvSpPr txBox="1">
                <a:spLocks noChangeArrowheads="1"/>
              </p:cNvSpPr>
              <p:nvPr/>
            </p:nvSpPr>
            <p:spPr bwMode="auto">
              <a:xfrm>
                <a:off x="3499" y="2292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>
                    <a:solidFill>
                      <a:srgbClr val="000000"/>
                    </a:solidFill>
                    <a:latin typeface="Comic Sans MS" pitchFamily="66" charset="0"/>
                  </a:rPr>
                  <a:t>R</a:t>
                </a:r>
                <a:r>
                  <a:rPr lang="en-US" altLang="ru-RU" baseline="-250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6409" name="Text Box 44"/>
              <p:cNvSpPr txBox="1">
                <a:spLocks noChangeArrowheads="1"/>
              </p:cNvSpPr>
              <p:nvPr/>
            </p:nvSpPr>
            <p:spPr bwMode="auto">
              <a:xfrm>
                <a:off x="4480" y="2292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>
                    <a:solidFill>
                      <a:srgbClr val="000000"/>
                    </a:solidFill>
                    <a:latin typeface="Comic Sans MS" pitchFamily="66" charset="0"/>
                  </a:rPr>
                  <a:t>R</a:t>
                </a:r>
                <a:r>
                  <a:rPr lang="en-US" altLang="ru-RU" baseline="-2500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sp>
          <p:nvSpPr>
            <p:cNvPr id="16403" name="Rectangle 45"/>
            <p:cNvSpPr>
              <a:spLocks noChangeArrowheads="1"/>
            </p:cNvSpPr>
            <p:nvPr/>
          </p:nvSpPr>
          <p:spPr bwMode="auto">
            <a:xfrm>
              <a:off x="3360" y="3792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8000"/>
                  </a:solidFill>
                  <a:latin typeface="Comic Sans MS" pitchFamily="66" charset="0"/>
                </a:rPr>
                <a:t>In(Robot, R</a:t>
              </a:r>
              <a:r>
                <a:rPr lang="en-US" altLang="ru-RU" baseline="-25000">
                  <a:solidFill>
                    <a:srgbClr val="008000"/>
                  </a:solidFill>
                  <a:latin typeface="Comic Sans MS" pitchFamily="66" charset="0"/>
                </a:rPr>
                <a:t>2</a:t>
              </a:r>
              <a:r>
                <a:rPr lang="en-US" altLang="ru-RU">
                  <a:solidFill>
                    <a:srgbClr val="008000"/>
                  </a:solidFill>
                  <a:latin typeface="Comic Sans MS" pitchFamily="66" charset="0"/>
                </a:rPr>
                <a:t>)</a:t>
              </a: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  <a:sym typeface="Symbol" pitchFamily="18" charset="2"/>
                </a:rPr>
                <a:t> Clean(R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  <a:sym typeface="Symbol" pitchFamily="18" charset="2"/>
                </a:rPr>
                <a:t>1</a:t>
              </a: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16391" name="Group 72"/>
          <p:cNvGrpSpPr>
            <a:grpSpLocks/>
          </p:cNvGrpSpPr>
          <p:nvPr/>
        </p:nvGrpSpPr>
        <p:grpSpPr bwMode="auto">
          <a:xfrm>
            <a:off x="5486400" y="1295400"/>
            <a:ext cx="3048000" cy="1828800"/>
            <a:chOff x="3456" y="816"/>
            <a:chExt cx="1920" cy="1152"/>
          </a:xfrm>
        </p:grpSpPr>
        <p:sp>
          <p:nvSpPr>
            <p:cNvPr id="16397" name="Rectangle 49"/>
            <p:cNvSpPr>
              <a:spLocks noChangeArrowheads="1"/>
            </p:cNvSpPr>
            <p:nvPr/>
          </p:nvSpPr>
          <p:spPr bwMode="auto">
            <a:xfrm>
              <a:off x="3456" y="816"/>
              <a:ext cx="141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16398" name="Rectangle 50"/>
            <p:cNvSpPr>
              <a:spLocks noChangeArrowheads="1"/>
            </p:cNvSpPr>
            <p:nvPr/>
          </p:nvSpPr>
          <p:spPr bwMode="auto">
            <a:xfrm>
              <a:off x="4416" y="816"/>
              <a:ext cx="96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pic>
          <p:nvPicPr>
            <p:cNvPr id="16399" name="Picture 51" descr="Robb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248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62"/>
            <p:cNvSpPr txBox="1">
              <a:spLocks noChangeArrowheads="1"/>
            </p:cNvSpPr>
            <p:nvPr/>
          </p:nvSpPr>
          <p:spPr bwMode="auto">
            <a:xfrm>
              <a:off x="3499" y="852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16401" name="Text Box 63"/>
            <p:cNvSpPr txBox="1">
              <a:spLocks noChangeArrowheads="1"/>
            </p:cNvSpPr>
            <p:nvPr/>
          </p:nvSpPr>
          <p:spPr bwMode="auto">
            <a:xfrm>
              <a:off x="4480" y="852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16392" name="Rectangle 64"/>
          <p:cNvSpPr>
            <a:spLocks noChangeArrowheads="1"/>
          </p:cNvSpPr>
          <p:nvPr/>
        </p:nvSpPr>
        <p:spPr bwMode="auto">
          <a:xfrm>
            <a:off x="5410200" y="3200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In(Robot, 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Clean(R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           </a:t>
            </a:r>
            <a:r>
              <a:rPr lang="en-US" altLang="ru-RU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Clean(R</a:t>
            </a:r>
            <a:r>
              <a:rPr lang="en-US" altLang="ru-RU" baseline="-250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altLang="ru-RU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6393" name="Line 65"/>
          <p:cNvSpPr>
            <a:spLocks noChangeShapeType="1"/>
          </p:cNvSpPr>
          <p:nvPr/>
        </p:nvSpPr>
        <p:spPr bwMode="auto">
          <a:xfrm>
            <a:off x="4191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16394" name="Text Box 66"/>
          <p:cNvSpPr txBox="1">
            <a:spLocks noChangeArrowheads="1"/>
          </p:cNvSpPr>
          <p:nvPr/>
        </p:nvSpPr>
        <p:spPr bwMode="auto">
          <a:xfrm>
            <a:off x="4038600" y="18288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Suck(R</a:t>
            </a:r>
            <a:r>
              <a:rPr lang="en-US" altLang="ru-RU" sz="2000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16395" name="Text Box 68"/>
          <p:cNvSpPr txBox="1">
            <a:spLocks noChangeArrowheads="1"/>
          </p:cNvSpPr>
          <p:nvPr/>
        </p:nvSpPr>
        <p:spPr bwMode="auto">
          <a:xfrm>
            <a:off x="228600" y="4343400"/>
            <a:ext cx="112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8000"/>
                </a:solidFill>
                <a:latin typeface="Comic Sans MS" pitchFamily="66" charset="0"/>
              </a:rPr>
              <a:t>r </a:t>
            </a:r>
            <a:r>
              <a:rPr lang="en-US" altLang="ru-RU">
                <a:solidFill>
                  <a:srgbClr val="008000"/>
                </a:solidFill>
                <a:latin typeface="Comic Sans MS" pitchFamily="66" charset="0"/>
                <a:sym typeface="Wingdings" pitchFamily="2" charset="2"/>
              </a:rPr>
              <a:t> R</a:t>
            </a:r>
            <a:r>
              <a:rPr lang="en-US" altLang="ru-RU" baseline="-25000">
                <a:solidFill>
                  <a:srgbClr val="008000"/>
                </a:solidFill>
                <a:latin typeface="Comic Sans MS" pitchFamily="66" charset="0"/>
                <a:sym typeface="Wingdings" pitchFamily="2" charset="2"/>
              </a:rPr>
              <a:t>2</a:t>
            </a:r>
            <a:endParaRPr lang="en-US" altLang="ru-RU" baseline="-250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6396" name="Line 71"/>
          <p:cNvSpPr>
            <a:spLocks noChangeShapeType="1"/>
          </p:cNvSpPr>
          <p:nvPr/>
        </p:nvSpPr>
        <p:spPr bwMode="auto">
          <a:xfrm flipH="1">
            <a:off x="838200" y="3733800"/>
            <a:ext cx="762000" cy="609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05BE39-3276-4FDF-B7CE-2B9D23765524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 Schema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1600200" y="1447800"/>
            <a:ext cx="3810000" cy="4478338"/>
            <a:chOff x="1008" y="912"/>
            <a:chExt cx="2400" cy="2821"/>
          </a:xfrm>
        </p:grpSpPr>
        <p:sp>
          <p:nvSpPr>
            <p:cNvPr id="17450" name="Text Box 4"/>
            <p:cNvSpPr txBox="1">
              <a:spLocks noChangeArrowheads="1"/>
            </p:cNvSpPr>
            <p:nvPr/>
          </p:nvSpPr>
          <p:spPr bwMode="auto">
            <a:xfrm>
              <a:off x="1008" y="912"/>
              <a:ext cx="2358" cy="2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 b="1">
                  <a:solidFill>
                    <a:srgbClr val="000000"/>
                  </a:solidFill>
                  <a:latin typeface="Comic Sans MS" pitchFamily="66" charset="0"/>
                </a:rPr>
                <a:t>Left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</a:rPr>
                <a:t> P =</a:t>
              </a: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</a:rPr>
                <a:t>In(Robot, R</a:t>
              </a:r>
              <a:r>
                <a:rPr lang="en-US" altLang="ru-RU" sz="3200" baseline="-25000">
                  <a:solidFill>
                    <a:srgbClr val="008000"/>
                  </a:solidFill>
                  <a:latin typeface="Comic Sans MS" pitchFamily="66" charset="0"/>
                </a:rPr>
                <a:t>2</a:t>
              </a: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</a:rPr>
                <a:t>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D = In(Robot, R</a:t>
              </a:r>
              <a:r>
                <a:rPr lang="en-US" altLang="ru-RU" sz="3200" baseline="-25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altLang="ru-RU" sz="3200">
                  <a:solidFill>
                    <a:srgbClr val="9900CC"/>
                  </a:solidFill>
                  <a:latin typeface="Comic Sans MS" pitchFamily="66" charset="0"/>
                  <a:sym typeface="Symbol" pitchFamily="18" charset="2"/>
                </a:rPr>
                <a:t>A = In(Robot, R</a:t>
              </a:r>
              <a:r>
                <a:rPr lang="en-US" altLang="ru-RU" sz="3200" baseline="-25000">
                  <a:solidFill>
                    <a:srgbClr val="9900CC"/>
                  </a:solidFill>
                  <a:latin typeface="Comic Sans MS" pitchFamily="66" charset="0"/>
                  <a:sym typeface="Symbol" pitchFamily="18" charset="2"/>
                </a:rPr>
                <a:t>1</a:t>
              </a:r>
              <a:r>
                <a:rPr lang="en-US" altLang="ru-RU" sz="3200">
                  <a:solidFill>
                    <a:srgbClr val="9900CC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endParaRPr lang="en-US" altLang="ru-RU" sz="3200">
                <a:solidFill>
                  <a:srgbClr val="9900CC"/>
                </a:solidFill>
                <a:latin typeface="Comic Sans MS" pitchFamily="66" charset="0"/>
                <a:sym typeface="Symbol" pitchFamily="18" charset="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altLang="ru-RU" sz="3200" b="1">
                  <a:solidFill>
                    <a:srgbClr val="000000"/>
                  </a:solidFill>
                  <a:latin typeface="Comic Sans MS" pitchFamily="66" charset="0"/>
                  <a:sym typeface="Symbol" pitchFamily="18" charset="2"/>
                </a:rPr>
                <a:t>Suck(r)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altLang="ru-RU" sz="3200">
                  <a:solidFill>
                    <a:srgbClr val="008000"/>
                  </a:solidFill>
                  <a:latin typeface="Comic Sans MS" pitchFamily="66" charset="0"/>
                  <a:sym typeface="Symbol" pitchFamily="18" charset="2"/>
                </a:rPr>
                <a:t>P = In(Robot, r)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D = </a:t>
              </a:r>
              <a:r>
                <a:rPr lang="en-US" altLang="ru-RU" sz="3200">
                  <a:solidFill>
                    <a:srgbClr val="990000"/>
                  </a:solidFill>
                  <a:sym typeface="Symbol" pitchFamily="18" charset="2"/>
                </a:rPr>
                <a:t></a:t>
              </a:r>
              <a:endParaRPr lang="en-US" altLang="ru-RU" sz="32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US" altLang="ru-RU" sz="32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altLang="ru-RU" sz="3200">
                  <a:solidFill>
                    <a:srgbClr val="9900CC"/>
                  </a:solidFill>
                  <a:latin typeface="Comic Sans MS" pitchFamily="66" charset="0"/>
                  <a:sym typeface="Symbol" pitchFamily="18" charset="2"/>
                </a:rPr>
                <a:t>A = Clean(r)</a:t>
              </a:r>
            </a:p>
          </p:txBody>
        </p:sp>
        <p:sp>
          <p:nvSpPr>
            <p:cNvPr id="17451" name="Rectangle 5"/>
            <p:cNvSpPr>
              <a:spLocks noChangeArrowheads="1"/>
            </p:cNvSpPr>
            <p:nvPr/>
          </p:nvSpPr>
          <p:spPr bwMode="auto">
            <a:xfrm>
              <a:off x="1008" y="912"/>
              <a:ext cx="240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sp>
        <p:nvSpPr>
          <p:cNvPr id="17413" name="AutoShape 6"/>
          <p:cNvSpPr>
            <a:spLocks/>
          </p:cNvSpPr>
          <p:nvPr/>
        </p:nvSpPr>
        <p:spPr bwMode="auto">
          <a:xfrm>
            <a:off x="1447800" y="4114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7414" name="Rectangle 25"/>
          <p:cNvSpPr>
            <a:spLocks noChangeArrowheads="1"/>
          </p:cNvSpPr>
          <p:nvPr/>
        </p:nvSpPr>
        <p:spPr bwMode="auto">
          <a:xfrm>
            <a:off x="762000" y="32766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>
                <a:solidFill>
                  <a:srgbClr val="008000"/>
                </a:solidFill>
                <a:latin typeface="Comic Sans MS" pitchFamily="66" charset="0"/>
              </a:rPr>
              <a:t>In(Robot, R</a:t>
            </a:r>
            <a:r>
              <a:rPr lang="en-US" altLang="ru-RU" baseline="-2500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altLang="ru-RU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Clean(R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7415" name="Rectangle 26"/>
          <p:cNvSpPr>
            <a:spLocks noChangeArrowheads="1"/>
          </p:cNvSpPr>
          <p:nvPr/>
        </p:nvSpPr>
        <p:spPr bwMode="auto">
          <a:xfrm>
            <a:off x="5486400" y="1295400"/>
            <a:ext cx="2238375" cy="1828800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1800">
              <a:solidFill>
                <a:srgbClr val="000000"/>
              </a:solidFill>
            </a:endParaRPr>
          </a:p>
        </p:txBody>
      </p:sp>
      <p:sp>
        <p:nvSpPr>
          <p:cNvPr id="17416" name="Rectangle 27"/>
          <p:cNvSpPr>
            <a:spLocks noChangeArrowheads="1"/>
          </p:cNvSpPr>
          <p:nvPr/>
        </p:nvSpPr>
        <p:spPr bwMode="auto">
          <a:xfrm>
            <a:off x="7010400" y="1295400"/>
            <a:ext cx="1524000" cy="1828800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pic>
        <p:nvPicPr>
          <p:cNvPr id="17417" name="Picture 28" descr="Rob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7302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 Box 29"/>
          <p:cNvSpPr txBox="1">
            <a:spLocks noChangeArrowheads="1"/>
          </p:cNvSpPr>
          <p:nvPr/>
        </p:nvSpPr>
        <p:spPr bwMode="auto">
          <a:xfrm>
            <a:off x="5554663" y="1352550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7419" name="Text Box 30"/>
          <p:cNvSpPr txBox="1">
            <a:spLocks noChangeArrowheads="1"/>
          </p:cNvSpPr>
          <p:nvPr/>
        </p:nvSpPr>
        <p:spPr bwMode="auto">
          <a:xfrm>
            <a:off x="7112000" y="135255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7420" name="Rectangle 31"/>
          <p:cNvSpPr>
            <a:spLocks noChangeArrowheads="1"/>
          </p:cNvSpPr>
          <p:nvPr/>
        </p:nvSpPr>
        <p:spPr bwMode="auto">
          <a:xfrm>
            <a:off x="5410200" y="3200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In(Robot, 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Clean(R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7421" name="Line 32"/>
          <p:cNvSpPr>
            <a:spLocks noChangeShapeType="1"/>
          </p:cNvSpPr>
          <p:nvPr/>
        </p:nvSpPr>
        <p:spPr bwMode="auto">
          <a:xfrm>
            <a:off x="4191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17422" name="Text Box 33"/>
          <p:cNvSpPr txBox="1">
            <a:spLocks noChangeArrowheads="1"/>
          </p:cNvSpPr>
          <p:nvPr/>
        </p:nvSpPr>
        <p:spPr bwMode="auto">
          <a:xfrm>
            <a:off x="4038600" y="1828800"/>
            <a:ext cx="1181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Suck(R</a:t>
            </a:r>
            <a:r>
              <a:rPr lang="en-US" altLang="ru-RU" sz="2000" baseline="-2500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17423" name="Rectangle 36"/>
          <p:cNvSpPr>
            <a:spLocks noChangeArrowheads="1"/>
          </p:cNvSpPr>
          <p:nvPr/>
        </p:nvSpPr>
        <p:spPr bwMode="auto">
          <a:xfrm>
            <a:off x="838200" y="1371600"/>
            <a:ext cx="2238375" cy="1828800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1800">
              <a:solidFill>
                <a:srgbClr val="000000"/>
              </a:solidFill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2362200" y="1371600"/>
            <a:ext cx="1524000" cy="1828800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pic>
        <p:nvPicPr>
          <p:cNvPr id="17425" name="Picture 38" descr="Rob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090738"/>
            <a:ext cx="73025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26" name="Group 39"/>
          <p:cNvGrpSpPr>
            <a:grpSpLocks/>
          </p:cNvGrpSpPr>
          <p:nvPr/>
        </p:nvGrpSpPr>
        <p:grpSpPr bwMode="auto">
          <a:xfrm>
            <a:off x="3087688" y="2808288"/>
            <a:ext cx="508000" cy="276225"/>
            <a:chOff x="2736" y="1776"/>
            <a:chExt cx="288" cy="192"/>
          </a:xfrm>
        </p:grpSpPr>
        <p:sp>
          <p:nvSpPr>
            <p:cNvPr id="17441" name="Oval 40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42" name="Oval 41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43" name="Oval 42"/>
            <p:cNvSpPr>
              <a:spLocks noChangeArrowheads="1"/>
            </p:cNvSpPr>
            <p:nvPr/>
          </p:nvSpPr>
          <p:spPr bwMode="auto">
            <a:xfrm>
              <a:off x="2784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44" name="Oval 43"/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45" name="Oval 44"/>
            <p:cNvSpPr>
              <a:spLocks noChangeArrowheads="1"/>
            </p:cNvSpPr>
            <p:nvPr/>
          </p:nvSpPr>
          <p:spPr bwMode="auto">
            <a:xfrm>
              <a:off x="2928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46" name="Oval 45"/>
            <p:cNvSpPr>
              <a:spLocks noChangeArrowheads="1"/>
            </p:cNvSpPr>
            <p:nvPr/>
          </p:nvSpPr>
          <p:spPr bwMode="auto">
            <a:xfrm>
              <a:off x="2880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47" name="Oval 46"/>
            <p:cNvSpPr>
              <a:spLocks noChangeArrowheads="1"/>
            </p:cNvSpPr>
            <p:nvPr/>
          </p:nvSpPr>
          <p:spPr bwMode="auto">
            <a:xfrm>
              <a:off x="2976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48" name="Oval 47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49" name="Oval 48"/>
            <p:cNvSpPr>
              <a:spLocks noChangeArrowheads="1"/>
            </p:cNvSpPr>
            <p:nvPr/>
          </p:nvSpPr>
          <p:spPr bwMode="auto">
            <a:xfrm>
              <a:off x="2928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sp>
        <p:nvSpPr>
          <p:cNvPr id="17427" name="Text Box 49"/>
          <p:cNvSpPr txBox="1">
            <a:spLocks noChangeArrowheads="1"/>
          </p:cNvSpPr>
          <p:nvPr/>
        </p:nvSpPr>
        <p:spPr bwMode="auto">
          <a:xfrm>
            <a:off x="906463" y="1428750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7428" name="Text Box 50"/>
          <p:cNvSpPr txBox="1">
            <a:spLocks noChangeArrowheads="1"/>
          </p:cNvSpPr>
          <p:nvPr/>
        </p:nvSpPr>
        <p:spPr bwMode="auto">
          <a:xfrm>
            <a:off x="2463800" y="142875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altLang="ru-RU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7429" name="Text Box 51"/>
          <p:cNvSpPr txBox="1">
            <a:spLocks noChangeArrowheads="1"/>
          </p:cNvSpPr>
          <p:nvPr/>
        </p:nvSpPr>
        <p:spPr bwMode="auto">
          <a:xfrm>
            <a:off x="228600" y="4343400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8000"/>
                </a:solidFill>
                <a:latin typeface="Comic Sans MS" pitchFamily="66" charset="0"/>
              </a:rPr>
              <a:t>r </a:t>
            </a:r>
            <a:r>
              <a:rPr lang="en-US" altLang="ru-RU">
                <a:solidFill>
                  <a:srgbClr val="008000"/>
                </a:solidFill>
                <a:latin typeface="Comic Sans MS" pitchFamily="66" charset="0"/>
                <a:sym typeface="Wingdings" pitchFamily="2" charset="2"/>
              </a:rPr>
              <a:t> R</a:t>
            </a:r>
            <a:r>
              <a:rPr lang="en-US" altLang="ru-RU" baseline="-25000">
                <a:solidFill>
                  <a:srgbClr val="008000"/>
                </a:solidFill>
                <a:latin typeface="Comic Sans MS" pitchFamily="66" charset="0"/>
                <a:sym typeface="Wingdings" pitchFamily="2" charset="2"/>
              </a:rPr>
              <a:t>1</a:t>
            </a:r>
            <a:endParaRPr lang="en-US" altLang="ru-RU" baseline="-250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7430" name="Line 52"/>
          <p:cNvSpPr>
            <a:spLocks noChangeShapeType="1"/>
          </p:cNvSpPr>
          <p:nvPr/>
        </p:nvSpPr>
        <p:spPr bwMode="auto">
          <a:xfrm flipH="1">
            <a:off x="838200" y="3733800"/>
            <a:ext cx="762000" cy="609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</a:endParaRPr>
          </a:p>
        </p:txBody>
      </p:sp>
      <p:grpSp>
        <p:nvGrpSpPr>
          <p:cNvPr id="17431" name="Group 53"/>
          <p:cNvGrpSpPr>
            <a:grpSpLocks/>
          </p:cNvGrpSpPr>
          <p:nvPr/>
        </p:nvGrpSpPr>
        <p:grpSpPr bwMode="auto">
          <a:xfrm>
            <a:off x="7772400" y="2743200"/>
            <a:ext cx="508000" cy="276225"/>
            <a:chOff x="2736" y="1776"/>
            <a:chExt cx="288" cy="192"/>
          </a:xfrm>
        </p:grpSpPr>
        <p:sp>
          <p:nvSpPr>
            <p:cNvPr id="17432" name="Oval 54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33" name="Oval 55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34" name="Oval 56"/>
            <p:cNvSpPr>
              <a:spLocks noChangeArrowheads="1"/>
            </p:cNvSpPr>
            <p:nvPr/>
          </p:nvSpPr>
          <p:spPr bwMode="auto">
            <a:xfrm>
              <a:off x="2784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35" name="Oval 57"/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36" name="Oval 58"/>
            <p:cNvSpPr>
              <a:spLocks noChangeArrowheads="1"/>
            </p:cNvSpPr>
            <p:nvPr/>
          </p:nvSpPr>
          <p:spPr bwMode="auto">
            <a:xfrm>
              <a:off x="2928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37" name="Oval 59"/>
            <p:cNvSpPr>
              <a:spLocks noChangeArrowheads="1"/>
            </p:cNvSpPr>
            <p:nvPr/>
          </p:nvSpPr>
          <p:spPr bwMode="auto">
            <a:xfrm>
              <a:off x="2880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38" name="Oval 60"/>
            <p:cNvSpPr>
              <a:spLocks noChangeArrowheads="1"/>
            </p:cNvSpPr>
            <p:nvPr/>
          </p:nvSpPr>
          <p:spPr bwMode="auto">
            <a:xfrm>
              <a:off x="2976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39" name="Oval 61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7440" name="Oval 62"/>
            <p:cNvSpPr>
              <a:spLocks noChangeArrowheads="1"/>
            </p:cNvSpPr>
            <p:nvPr/>
          </p:nvSpPr>
          <p:spPr bwMode="auto">
            <a:xfrm>
              <a:off x="2928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4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314709-B2F9-4990-B91B-ED13E07C46EB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Blocks-World 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85344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400" smtClean="0">
                <a:latin typeface="Comic Sans MS" pitchFamily="66" charset="0"/>
              </a:rPr>
              <a:t>A robot hand can move blocks on a table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400" smtClean="0">
                <a:latin typeface="Comic Sans MS" pitchFamily="66" charset="0"/>
              </a:rPr>
              <a:t>The hand cannot hold more than one block at a time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400" smtClean="0">
                <a:latin typeface="Comic Sans MS" pitchFamily="66" charset="0"/>
              </a:rPr>
              <a:t>No two blocks can fit directly on the same block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400" smtClean="0">
                <a:latin typeface="Comic Sans MS" pitchFamily="66" charset="0"/>
              </a:rPr>
              <a:t>The table is arbitrarily large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3124200" y="1600200"/>
            <a:ext cx="4614863" cy="2654300"/>
            <a:chOff x="1968" y="1008"/>
            <a:chExt cx="2907" cy="1672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1968" y="1008"/>
              <a:ext cx="1920" cy="1536"/>
              <a:chOff x="3264" y="1344"/>
              <a:chExt cx="1920" cy="1536"/>
            </a:xfrm>
          </p:grpSpPr>
          <p:sp>
            <p:nvSpPr>
              <p:cNvPr id="18440" name="Rectangle 6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1" name="Rectangle 7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32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18442" name="Rectangle 8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32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8443" name="Rectangle 9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3200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grpSp>
            <p:nvGrpSpPr>
              <p:cNvPr id="18444" name="Group 10"/>
              <p:cNvGrpSpPr>
                <a:grpSpLocks/>
              </p:cNvGrpSpPr>
              <p:nvPr/>
            </p:nvGrpSpPr>
            <p:grpSpPr bwMode="auto">
              <a:xfrm>
                <a:off x="4224" y="1344"/>
                <a:ext cx="384" cy="384"/>
                <a:chOff x="2304" y="1536"/>
                <a:chExt cx="384" cy="384"/>
              </a:xfrm>
            </p:grpSpPr>
            <p:sp>
              <p:nvSpPr>
                <p:cNvPr id="18445" name="Line 11"/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46" name="Line 12"/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47" name="Line 13"/>
                <p:cNvSpPr>
                  <a:spLocks noChangeShapeType="1"/>
                </p:cNvSpPr>
                <p:nvPr/>
              </p:nvSpPr>
              <p:spPr bwMode="auto">
                <a:xfrm>
                  <a:off x="2496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48" name="Line 14"/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8439" name="Text Box 15"/>
            <p:cNvSpPr txBox="1">
              <a:spLocks noChangeArrowheads="1"/>
            </p:cNvSpPr>
            <p:nvPr/>
          </p:nvSpPr>
          <p:spPr bwMode="auto">
            <a:xfrm>
              <a:off x="3936" y="2315"/>
              <a:ext cx="9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1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38B37F-4A6F-4F2A-9384-920198FEF23B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State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990600" y="4419600"/>
            <a:ext cx="7772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Block(A)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Block(B)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Block(C)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On(A,TABLE)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On(B,TABLE)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On(C,A)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Clear(B) 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Clear(C) 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Handempty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3124200" y="1600200"/>
            <a:ext cx="4614863" cy="2654300"/>
            <a:chOff x="1968" y="1008"/>
            <a:chExt cx="2907" cy="1672"/>
          </a:xfrm>
        </p:grpSpPr>
        <p:grpSp>
          <p:nvGrpSpPr>
            <p:cNvPr id="19462" name="Group 5"/>
            <p:cNvGrpSpPr>
              <a:grpSpLocks/>
            </p:cNvGrpSpPr>
            <p:nvPr/>
          </p:nvGrpSpPr>
          <p:grpSpPr bwMode="auto">
            <a:xfrm>
              <a:off x="1968" y="1008"/>
              <a:ext cx="1920" cy="1536"/>
              <a:chOff x="3264" y="1344"/>
              <a:chExt cx="1920" cy="1536"/>
            </a:xfrm>
          </p:grpSpPr>
          <p:sp>
            <p:nvSpPr>
              <p:cNvPr id="19464" name="Rectangle 6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5" name="Rectangle 7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32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19466" name="Rectangle 8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32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9467" name="Rectangle 9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3200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grpSp>
            <p:nvGrpSpPr>
              <p:cNvPr id="19468" name="Group 10"/>
              <p:cNvGrpSpPr>
                <a:grpSpLocks/>
              </p:cNvGrpSpPr>
              <p:nvPr/>
            </p:nvGrpSpPr>
            <p:grpSpPr bwMode="auto">
              <a:xfrm>
                <a:off x="4224" y="1344"/>
                <a:ext cx="384" cy="384"/>
                <a:chOff x="2304" y="1536"/>
                <a:chExt cx="384" cy="384"/>
              </a:xfrm>
            </p:grpSpPr>
            <p:sp>
              <p:nvSpPr>
                <p:cNvPr id="19469" name="Line 11"/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70" name="Line 12"/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71" name="Line 13"/>
                <p:cNvSpPr>
                  <a:spLocks noChangeShapeType="1"/>
                </p:cNvSpPr>
                <p:nvPr/>
              </p:nvSpPr>
              <p:spPr bwMode="auto">
                <a:xfrm>
                  <a:off x="2496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72" name="Line 14"/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9463" name="Text Box 15"/>
            <p:cNvSpPr txBox="1">
              <a:spLocks noChangeArrowheads="1"/>
            </p:cNvSpPr>
            <p:nvPr/>
          </p:nvSpPr>
          <p:spPr bwMode="auto">
            <a:xfrm>
              <a:off x="3936" y="2315"/>
              <a:ext cx="9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9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239DDF-ED65-41F7-BA5B-18663A3BFEE2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000" smtClean="0">
                <a:latin typeface="Comic Sans MS" pitchFamily="66" charset="0"/>
              </a:rPr>
              <a:t>Wlg, let the goal be: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altLang="ru-RU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altLang="ru-RU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altLang="ru-RU" sz="20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altLang="ru-RU" sz="20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altLang="ru-RU" sz="12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000" smtClean="0">
                <a:latin typeface="Comic Sans MS" pitchFamily="66" charset="0"/>
              </a:rPr>
              <a:t>A tile j </a:t>
            </a:r>
            <a:r>
              <a:rPr lang="en-US" altLang="ru-RU" sz="2000" smtClean="0">
                <a:solidFill>
                  <a:srgbClr val="993300"/>
                </a:solidFill>
                <a:latin typeface="Comic Sans MS" pitchFamily="66" charset="0"/>
              </a:rPr>
              <a:t>appears after</a:t>
            </a:r>
            <a:r>
              <a:rPr lang="en-US" altLang="ru-RU" sz="2000" smtClean="0">
                <a:latin typeface="Comic Sans MS" pitchFamily="66" charset="0"/>
              </a:rPr>
              <a:t> a tile i if either j appears on the same row as i to the right of</a:t>
            </a:r>
            <a:r>
              <a:rPr lang="en-US" altLang="ru-RU" sz="2000" i="1" smtClean="0">
                <a:latin typeface="Comic Sans MS" pitchFamily="66" charset="0"/>
              </a:rPr>
              <a:t> </a:t>
            </a:r>
            <a:r>
              <a:rPr lang="en-US" altLang="ru-RU" sz="2000" smtClean="0">
                <a:latin typeface="Comic Sans MS" pitchFamily="66" charset="0"/>
              </a:rPr>
              <a:t>i, or on another row below the row of i.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000" smtClean="0">
                <a:latin typeface="Comic Sans MS" pitchFamily="66" charset="0"/>
              </a:rPr>
              <a:t>For every i = 1, 2, ..., 15, let n</a:t>
            </a:r>
            <a:r>
              <a:rPr lang="en-US" altLang="ru-RU" sz="2000" baseline="-25000" smtClean="0">
                <a:latin typeface="Comic Sans MS" pitchFamily="66" charset="0"/>
              </a:rPr>
              <a:t>i</a:t>
            </a:r>
            <a:r>
              <a:rPr lang="en-US" altLang="ru-RU" sz="2000" smtClean="0">
                <a:latin typeface="Comic Sans MS" pitchFamily="66" charset="0"/>
              </a:rPr>
              <a:t> be the number of tiles j &lt; i that appear after tile i (permutation inversions)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000" smtClean="0">
                <a:latin typeface="Comic Sans MS" pitchFamily="66" charset="0"/>
              </a:rPr>
              <a:t>N = n</a:t>
            </a:r>
            <a:r>
              <a:rPr lang="en-US" altLang="ru-RU" sz="2000" baseline="-25000" smtClean="0">
                <a:latin typeface="Comic Sans MS" pitchFamily="66" charset="0"/>
              </a:rPr>
              <a:t>2</a:t>
            </a:r>
            <a:r>
              <a:rPr lang="en-US" altLang="ru-RU" sz="2000" smtClean="0">
                <a:latin typeface="Comic Sans MS" pitchFamily="66" charset="0"/>
              </a:rPr>
              <a:t> + n</a:t>
            </a:r>
            <a:r>
              <a:rPr lang="en-US" altLang="ru-RU" sz="2000" baseline="-25000" smtClean="0">
                <a:latin typeface="Comic Sans MS" pitchFamily="66" charset="0"/>
              </a:rPr>
              <a:t>3</a:t>
            </a:r>
            <a:r>
              <a:rPr lang="en-US" altLang="ru-RU" sz="2000" smtClean="0">
                <a:latin typeface="Comic Sans MS" pitchFamily="66" charset="0"/>
              </a:rPr>
              <a:t> + </a:t>
            </a:r>
            <a:r>
              <a:rPr lang="en-US" altLang="ru-RU" sz="2000" smtClean="0">
                <a:latin typeface="Comic Sans MS" pitchFamily="66" charset="0"/>
                <a:sym typeface="Symbol" pitchFamily="18" charset="2"/>
              </a:rPr>
              <a:t></a:t>
            </a:r>
            <a:r>
              <a:rPr lang="en-US" altLang="ru-RU" sz="2000" smtClean="0">
                <a:latin typeface="Comic Sans MS" pitchFamily="66" charset="0"/>
              </a:rPr>
              <a:t> + n</a:t>
            </a:r>
            <a:r>
              <a:rPr lang="en-US" altLang="ru-RU" sz="2000" baseline="-25000" smtClean="0">
                <a:latin typeface="Comic Sans MS" pitchFamily="66" charset="0"/>
              </a:rPr>
              <a:t>15 </a:t>
            </a:r>
            <a:r>
              <a:rPr lang="en-US" altLang="ru-RU" sz="2000" smtClean="0">
                <a:latin typeface="Comic Sans MS" pitchFamily="66" charset="0"/>
              </a:rPr>
              <a:t>+ row number of empty tile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Permutation Inversions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3505200" y="1447800"/>
            <a:ext cx="1524000" cy="1524000"/>
            <a:chOff x="1440" y="1296"/>
            <a:chExt cx="1920" cy="1920"/>
          </a:xfrm>
        </p:grpSpPr>
        <p:sp>
          <p:nvSpPr>
            <p:cNvPr id="18457" name="Rectangle 5"/>
            <p:cNvSpPr>
              <a:spLocks noChangeArrowheads="1"/>
            </p:cNvSpPr>
            <p:nvPr/>
          </p:nvSpPr>
          <p:spPr bwMode="auto">
            <a:xfrm>
              <a:off x="1440" y="1296"/>
              <a:ext cx="192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8458" name="Rectangle 6"/>
            <p:cNvSpPr>
              <a:spLocks noChangeArrowheads="1"/>
            </p:cNvSpPr>
            <p:nvPr/>
          </p:nvSpPr>
          <p:spPr bwMode="auto">
            <a:xfrm>
              <a:off x="288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12</a:t>
              </a:r>
            </a:p>
          </p:txBody>
        </p:sp>
        <p:sp>
          <p:nvSpPr>
            <p:cNvPr id="18459" name="Rectangle 7"/>
            <p:cNvSpPr>
              <a:spLocks noChangeArrowheads="1"/>
            </p:cNvSpPr>
            <p:nvPr/>
          </p:nvSpPr>
          <p:spPr bwMode="auto">
            <a:xfrm>
              <a:off x="240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15</a:t>
              </a:r>
            </a:p>
          </p:txBody>
        </p:sp>
        <p:sp>
          <p:nvSpPr>
            <p:cNvPr id="18460" name="Rectangle 8"/>
            <p:cNvSpPr>
              <a:spLocks noChangeArrowheads="1"/>
            </p:cNvSpPr>
            <p:nvPr/>
          </p:nvSpPr>
          <p:spPr bwMode="auto">
            <a:xfrm>
              <a:off x="240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8461" name="Rectangle 9"/>
            <p:cNvSpPr>
              <a:spLocks noChangeArrowheads="1"/>
            </p:cNvSpPr>
            <p:nvPr/>
          </p:nvSpPr>
          <p:spPr bwMode="auto">
            <a:xfrm>
              <a:off x="192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14</a:t>
              </a:r>
            </a:p>
          </p:txBody>
        </p:sp>
        <p:sp>
          <p:nvSpPr>
            <p:cNvPr id="18462" name="Rectangle 10"/>
            <p:cNvSpPr>
              <a:spLocks noChangeArrowheads="1"/>
            </p:cNvSpPr>
            <p:nvPr/>
          </p:nvSpPr>
          <p:spPr bwMode="auto">
            <a:xfrm>
              <a:off x="192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8463" name="Rectangle 11"/>
            <p:cNvSpPr>
              <a:spLocks noChangeArrowheads="1"/>
            </p:cNvSpPr>
            <p:nvPr/>
          </p:nvSpPr>
          <p:spPr bwMode="auto">
            <a:xfrm>
              <a:off x="144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13</a:t>
              </a:r>
            </a:p>
          </p:txBody>
        </p:sp>
        <p:sp>
          <p:nvSpPr>
            <p:cNvPr id="18464" name="Rectangle 12"/>
            <p:cNvSpPr>
              <a:spLocks noChangeArrowheads="1"/>
            </p:cNvSpPr>
            <p:nvPr/>
          </p:nvSpPr>
          <p:spPr bwMode="auto">
            <a:xfrm>
              <a:off x="144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9</a:t>
              </a:r>
            </a:p>
          </p:txBody>
        </p:sp>
        <p:sp>
          <p:nvSpPr>
            <p:cNvPr id="18465" name="Rectangle 13"/>
            <p:cNvSpPr>
              <a:spLocks noChangeArrowheads="1"/>
            </p:cNvSpPr>
            <p:nvPr/>
          </p:nvSpPr>
          <p:spPr bwMode="auto">
            <a:xfrm>
              <a:off x="144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18466" name="Rectangle 14"/>
            <p:cNvSpPr>
              <a:spLocks noChangeArrowheads="1"/>
            </p:cNvSpPr>
            <p:nvPr/>
          </p:nvSpPr>
          <p:spPr bwMode="auto">
            <a:xfrm>
              <a:off x="192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18467" name="Rectangle 15"/>
            <p:cNvSpPr>
              <a:spLocks noChangeArrowheads="1"/>
            </p:cNvSpPr>
            <p:nvPr/>
          </p:nvSpPr>
          <p:spPr bwMode="auto">
            <a:xfrm>
              <a:off x="240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18468" name="Rectangle 16"/>
            <p:cNvSpPr>
              <a:spLocks noChangeArrowheads="1"/>
            </p:cNvSpPr>
            <p:nvPr/>
          </p:nvSpPr>
          <p:spPr bwMode="auto">
            <a:xfrm>
              <a:off x="288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18469" name="Rectangle 17"/>
            <p:cNvSpPr>
              <a:spLocks noChangeArrowheads="1"/>
            </p:cNvSpPr>
            <p:nvPr/>
          </p:nvSpPr>
          <p:spPr bwMode="auto">
            <a:xfrm>
              <a:off x="288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18470" name="Rectangle 18"/>
            <p:cNvSpPr>
              <a:spLocks noChangeArrowheads="1"/>
            </p:cNvSpPr>
            <p:nvPr/>
          </p:nvSpPr>
          <p:spPr bwMode="auto">
            <a:xfrm>
              <a:off x="240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18471" name="Rectangle 19"/>
            <p:cNvSpPr>
              <a:spLocks noChangeArrowheads="1"/>
            </p:cNvSpPr>
            <p:nvPr/>
          </p:nvSpPr>
          <p:spPr bwMode="auto">
            <a:xfrm>
              <a:off x="192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18472" name="Rectangle 20"/>
            <p:cNvSpPr>
              <a:spLocks noChangeArrowheads="1"/>
            </p:cNvSpPr>
            <p:nvPr/>
          </p:nvSpPr>
          <p:spPr bwMode="auto">
            <a:xfrm>
              <a:off x="144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38200" y="4876800"/>
            <a:ext cx="1828800" cy="1752600"/>
            <a:chOff x="1440" y="1296"/>
            <a:chExt cx="1920" cy="1920"/>
          </a:xfrm>
        </p:grpSpPr>
        <p:sp>
          <p:nvSpPr>
            <p:cNvPr id="18441" name="Rectangle 22"/>
            <p:cNvSpPr>
              <a:spLocks noChangeArrowheads="1"/>
            </p:cNvSpPr>
            <p:nvPr/>
          </p:nvSpPr>
          <p:spPr bwMode="auto">
            <a:xfrm>
              <a:off x="1440" y="1296"/>
              <a:ext cx="192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18442" name="Rectangle 23"/>
            <p:cNvSpPr>
              <a:spLocks noChangeArrowheads="1"/>
            </p:cNvSpPr>
            <p:nvPr/>
          </p:nvSpPr>
          <p:spPr bwMode="auto">
            <a:xfrm>
              <a:off x="288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12</a:t>
              </a:r>
            </a:p>
          </p:txBody>
        </p:sp>
        <p:sp>
          <p:nvSpPr>
            <p:cNvPr id="18443" name="Rectangle 24"/>
            <p:cNvSpPr>
              <a:spLocks noChangeArrowheads="1"/>
            </p:cNvSpPr>
            <p:nvPr/>
          </p:nvSpPr>
          <p:spPr bwMode="auto">
            <a:xfrm>
              <a:off x="240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15</a:t>
              </a:r>
            </a:p>
          </p:txBody>
        </p:sp>
        <p:sp>
          <p:nvSpPr>
            <p:cNvPr id="18444" name="Rectangle 25"/>
            <p:cNvSpPr>
              <a:spLocks noChangeArrowheads="1"/>
            </p:cNvSpPr>
            <p:nvPr/>
          </p:nvSpPr>
          <p:spPr bwMode="auto">
            <a:xfrm>
              <a:off x="240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8445" name="Rectangle 26"/>
            <p:cNvSpPr>
              <a:spLocks noChangeArrowheads="1"/>
            </p:cNvSpPr>
            <p:nvPr/>
          </p:nvSpPr>
          <p:spPr bwMode="auto">
            <a:xfrm>
              <a:off x="192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14</a:t>
              </a:r>
            </a:p>
          </p:txBody>
        </p:sp>
        <p:sp>
          <p:nvSpPr>
            <p:cNvPr id="18446" name="Rectangle 27"/>
            <p:cNvSpPr>
              <a:spLocks noChangeArrowheads="1"/>
            </p:cNvSpPr>
            <p:nvPr/>
          </p:nvSpPr>
          <p:spPr bwMode="auto">
            <a:xfrm>
              <a:off x="192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FF0000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18447" name="Rectangle 28"/>
            <p:cNvSpPr>
              <a:spLocks noChangeArrowheads="1"/>
            </p:cNvSpPr>
            <p:nvPr/>
          </p:nvSpPr>
          <p:spPr bwMode="auto">
            <a:xfrm>
              <a:off x="144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13</a:t>
              </a:r>
            </a:p>
          </p:txBody>
        </p:sp>
        <p:sp>
          <p:nvSpPr>
            <p:cNvPr id="18448" name="Rectangle 29"/>
            <p:cNvSpPr>
              <a:spLocks noChangeArrowheads="1"/>
            </p:cNvSpPr>
            <p:nvPr/>
          </p:nvSpPr>
          <p:spPr bwMode="auto">
            <a:xfrm>
              <a:off x="144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9</a:t>
              </a:r>
            </a:p>
          </p:txBody>
        </p:sp>
        <p:sp>
          <p:nvSpPr>
            <p:cNvPr id="18449" name="Rectangle 30"/>
            <p:cNvSpPr>
              <a:spLocks noChangeArrowheads="1"/>
            </p:cNvSpPr>
            <p:nvPr/>
          </p:nvSpPr>
          <p:spPr bwMode="auto">
            <a:xfrm>
              <a:off x="144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18450" name="Rectangle 31"/>
            <p:cNvSpPr>
              <a:spLocks noChangeArrowheads="1"/>
            </p:cNvSpPr>
            <p:nvPr/>
          </p:nvSpPr>
          <p:spPr bwMode="auto">
            <a:xfrm>
              <a:off x="192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FF0000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240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18452" name="Rectangle 33"/>
            <p:cNvSpPr>
              <a:spLocks noChangeArrowheads="1"/>
            </p:cNvSpPr>
            <p:nvPr/>
          </p:nvSpPr>
          <p:spPr bwMode="auto">
            <a:xfrm>
              <a:off x="288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288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18454" name="Rectangle 35"/>
            <p:cNvSpPr>
              <a:spLocks noChangeArrowheads="1"/>
            </p:cNvSpPr>
            <p:nvPr/>
          </p:nvSpPr>
          <p:spPr bwMode="auto">
            <a:xfrm>
              <a:off x="240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18455" name="Rectangle 36"/>
            <p:cNvSpPr>
              <a:spLocks noChangeArrowheads="1"/>
            </p:cNvSpPr>
            <p:nvPr/>
          </p:nvSpPr>
          <p:spPr bwMode="auto">
            <a:xfrm>
              <a:off x="192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18456" name="Rectangle 37"/>
            <p:cNvSpPr>
              <a:spLocks noChangeArrowheads="1"/>
            </p:cNvSpPr>
            <p:nvPr/>
          </p:nvSpPr>
          <p:spPr bwMode="auto">
            <a:xfrm>
              <a:off x="144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293926" name="Text Box 38"/>
          <p:cNvSpPr txBox="1">
            <a:spLocks noChangeArrowheads="1"/>
          </p:cNvSpPr>
          <p:nvPr/>
        </p:nvSpPr>
        <p:spPr bwMode="auto">
          <a:xfrm>
            <a:off x="2819400" y="4829175"/>
            <a:ext cx="29114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	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3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	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5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	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6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	</a:t>
            </a:r>
            <a:r>
              <a:rPr lang="en-US" altLang="ru-RU" sz="240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altLang="ru-RU" sz="2400" baseline="-25000">
                <a:solidFill>
                  <a:srgbClr val="FF0000"/>
                </a:solidFill>
                <a:latin typeface="Comic Sans MS" pitchFamily="66" charset="0"/>
              </a:rPr>
              <a:t>7</a:t>
            </a:r>
            <a:r>
              <a:rPr lang="en-US" altLang="ru-RU" sz="2400">
                <a:solidFill>
                  <a:srgbClr val="FF0000"/>
                </a:solidFill>
                <a:latin typeface="Comic Sans MS" pitchFamily="66" charset="0"/>
              </a:rPr>
              <a:t> =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altLang="ru-RU" sz="2400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  <a:r>
              <a:rPr lang="en-US" altLang="ru-RU" sz="2400">
                <a:solidFill>
                  <a:srgbClr val="FF0000"/>
                </a:solidFill>
                <a:latin typeface="Comic Sans MS" pitchFamily="66" charset="0"/>
              </a:rPr>
              <a:t> = 1	n</a:t>
            </a:r>
            <a:r>
              <a:rPr lang="en-US" altLang="ru-RU" sz="2400" baseline="-25000">
                <a:solidFill>
                  <a:srgbClr val="FF0000"/>
                </a:solidFill>
                <a:latin typeface="Comic Sans MS" pitchFamily="66" charset="0"/>
              </a:rPr>
              <a:t>9</a:t>
            </a:r>
            <a:r>
              <a:rPr lang="en-US" altLang="ru-RU" sz="2400">
                <a:solidFill>
                  <a:srgbClr val="FF0000"/>
                </a:solidFill>
                <a:latin typeface="Comic Sans MS" pitchFamily="66" charset="0"/>
              </a:rPr>
              <a:t> = 1	n</a:t>
            </a:r>
            <a:r>
              <a:rPr lang="en-US" altLang="ru-RU" sz="2400" baseline="-25000">
                <a:solidFill>
                  <a:srgbClr val="FF0000"/>
                </a:solidFill>
                <a:latin typeface="Comic Sans MS" pitchFamily="66" charset="0"/>
              </a:rPr>
              <a:t>10</a:t>
            </a:r>
            <a:r>
              <a:rPr lang="en-US" altLang="ru-RU" sz="2400">
                <a:solidFill>
                  <a:srgbClr val="FF0000"/>
                </a:solidFill>
                <a:latin typeface="Comic Sans MS" pitchFamily="66" charset="0"/>
              </a:rPr>
              <a:t> = 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11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	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12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	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13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14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	n</a:t>
            </a:r>
            <a:r>
              <a:rPr lang="en-US" altLang="ru-RU" sz="2400" baseline="-25000">
                <a:solidFill>
                  <a:srgbClr val="000000"/>
                </a:solidFill>
                <a:latin typeface="Comic Sans MS" pitchFamily="66" charset="0"/>
              </a:rPr>
              <a:t>15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 = 0</a:t>
            </a:r>
          </a:p>
        </p:txBody>
      </p:sp>
      <p:sp>
        <p:nvSpPr>
          <p:cNvPr id="293927" name="Text Box 39"/>
          <p:cNvSpPr txBox="1">
            <a:spLocks noChangeArrowheads="1"/>
          </p:cNvSpPr>
          <p:nvPr/>
        </p:nvSpPr>
        <p:spPr bwMode="auto">
          <a:xfrm>
            <a:off x="6248400" y="5486400"/>
            <a:ext cx="185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altLang="ru-RU" sz="2400">
                <a:solidFill>
                  <a:srgbClr val="000000"/>
                </a:solidFill>
                <a:latin typeface="Comic Sans MS" pitchFamily="66" charset="0"/>
              </a:rPr>
              <a:t>N = 7 + 4</a:t>
            </a:r>
          </a:p>
        </p:txBody>
      </p:sp>
    </p:spTree>
    <p:extLst>
      <p:ext uri="{BB962C8B-B14F-4D97-AF65-F5344CB8AC3E}">
        <p14:creationId xmlns:p14="http://schemas.microsoft.com/office/powerpoint/2010/main" val="3250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6" grpId="0"/>
      <p:bldP spid="2939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0365D5-9354-4795-8C6B-549013809482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Goal</a:t>
            </a: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3124200" y="1600200"/>
            <a:ext cx="3048000" cy="2438400"/>
            <a:chOff x="1968" y="1008"/>
            <a:chExt cx="1920" cy="1536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968" y="2496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2352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2352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2352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20490" name="Group 8"/>
            <p:cNvGrpSpPr>
              <a:grpSpLocks/>
            </p:cNvGrpSpPr>
            <p:nvPr/>
          </p:nvGrpSpPr>
          <p:grpSpPr bwMode="auto">
            <a:xfrm>
              <a:off x="2928" y="1008"/>
              <a:ext cx="384" cy="384"/>
              <a:chOff x="2304" y="1536"/>
              <a:chExt cx="384" cy="384"/>
            </a:xfrm>
          </p:grpSpPr>
          <p:sp>
            <p:nvSpPr>
              <p:cNvPr id="20491" name="Line 9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2" name="Line 10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3" name="Line 11"/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4" name="Line 12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485" name="Text Box 13"/>
          <p:cNvSpPr txBox="1">
            <a:spLocks noChangeArrowheads="1"/>
          </p:cNvSpPr>
          <p:nvPr/>
        </p:nvSpPr>
        <p:spPr bwMode="auto">
          <a:xfrm>
            <a:off x="304800" y="4343400"/>
            <a:ext cx="8677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On(A,TABLE)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On(B,A)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On(C,B)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Clear(C)</a:t>
            </a:r>
          </a:p>
        </p:txBody>
      </p:sp>
    </p:spTree>
    <p:extLst>
      <p:ext uri="{BB962C8B-B14F-4D97-AF65-F5344CB8AC3E}">
        <p14:creationId xmlns:p14="http://schemas.microsoft.com/office/powerpoint/2010/main" val="21026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EAA564-BD45-4ED1-871F-D42C264154C5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Goal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3124200" y="1600200"/>
            <a:ext cx="3048000" cy="2438400"/>
            <a:chOff x="1968" y="1008"/>
            <a:chExt cx="1920" cy="1536"/>
          </a:xfrm>
        </p:grpSpPr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1968" y="2496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2352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2352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21513" name="Rectangle 7"/>
            <p:cNvSpPr>
              <a:spLocks noChangeArrowheads="1"/>
            </p:cNvSpPr>
            <p:nvPr/>
          </p:nvSpPr>
          <p:spPr bwMode="auto">
            <a:xfrm>
              <a:off x="2352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2928" y="1008"/>
              <a:ext cx="384" cy="384"/>
              <a:chOff x="2304" y="1536"/>
              <a:chExt cx="384" cy="384"/>
            </a:xfrm>
          </p:grpSpPr>
          <p:sp>
            <p:nvSpPr>
              <p:cNvPr id="21515" name="Line 9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6" name="Line 10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7" name="Line 11"/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8" name="Line 12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304800" y="4343400"/>
            <a:ext cx="8677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808080"/>
                </a:solidFill>
                <a:latin typeface="Comic Sans MS" pitchFamily="66" charset="0"/>
              </a:rPr>
              <a:t>On(A,TABLE) </a:t>
            </a:r>
            <a:r>
              <a:rPr lang="en-US" altLang="ru-RU" sz="3200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On(B,A)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On(C,B) </a:t>
            </a:r>
            <a:r>
              <a:rPr lang="en-US" altLang="ru-RU" sz="3200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808080"/>
                </a:solidFill>
                <a:latin typeface="Comic Sans MS" pitchFamily="66" charset="0"/>
              </a:rPr>
              <a:t> Clear(C)</a:t>
            </a:r>
          </a:p>
        </p:txBody>
      </p:sp>
    </p:spTree>
    <p:extLst>
      <p:ext uri="{BB962C8B-B14F-4D97-AF65-F5344CB8AC3E}">
        <p14:creationId xmlns:p14="http://schemas.microsoft.com/office/powerpoint/2010/main" val="33403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92A663-3AD2-4E69-ACEA-A03C12363A07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Goal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990600" y="3962400"/>
            <a:ext cx="3048000" cy="7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6002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2895600" y="2743200"/>
            <a:ext cx="609600" cy="1219200"/>
            <a:chOff x="1008" y="1344"/>
            <a:chExt cx="384" cy="768"/>
          </a:xfrm>
        </p:grpSpPr>
        <p:sp>
          <p:nvSpPr>
            <p:cNvPr id="22551" name="Rectangle 6"/>
            <p:cNvSpPr>
              <a:spLocks noChangeArrowheads="1"/>
            </p:cNvSpPr>
            <p:nvPr/>
          </p:nvSpPr>
          <p:spPr bwMode="auto">
            <a:xfrm>
              <a:off x="100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22552" name="Rectangle 7"/>
            <p:cNvSpPr>
              <a:spLocks noChangeArrowheads="1"/>
            </p:cNvSpPr>
            <p:nvPr/>
          </p:nvSpPr>
          <p:spPr bwMode="auto">
            <a:xfrm>
              <a:off x="1008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22535" name="Group 8"/>
          <p:cNvGrpSpPr>
            <a:grpSpLocks/>
          </p:cNvGrpSpPr>
          <p:nvPr/>
        </p:nvGrpSpPr>
        <p:grpSpPr bwMode="auto">
          <a:xfrm>
            <a:off x="2514600" y="1600200"/>
            <a:ext cx="609600" cy="609600"/>
            <a:chOff x="2304" y="1536"/>
            <a:chExt cx="384" cy="384"/>
          </a:xfrm>
        </p:grpSpPr>
        <p:sp>
          <p:nvSpPr>
            <p:cNvPr id="22547" name="Line 9"/>
            <p:cNvSpPr>
              <a:spLocks noChangeShapeType="1"/>
            </p:cNvSpPr>
            <p:nvPr/>
          </p:nvSpPr>
          <p:spPr bwMode="auto">
            <a:xfrm>
              <a:off x="2304" y="1728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2548" name="Line 10"/>
            <p:cNvSpPr>
              <a:spLocks noChangeShapeType="1"/>
            </p:cNvSpPr>
            <p:nvPr/>
          </p:nvSpPr>
          <p:spPr bwMode="auto">
            <a:xfrm>
              <a:off x="2304" y="1728"/>
              <a:ext cx="0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2549" name="Line 11"/>
            <p:cNvSpPr>
              <a:spLocks noChangeShapeType="1"/>
            </p:cNvSpPr>
            <p:nvPr/>
          </p:nvSpPr>
          <p:spPr bwMode="auto">
            <a:xfrm>
              <a:off x="2496" y="1536"/>
              <a:ext cx="0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2550" name="Line 12"/>
            <p:cNvSpPr>
              <a:spLocks noChangeShapeType="1"/>
            </p:cNvSpPr>
            <p:nvPr/>
          </p:nvSpPr>
          <p:spPr bwMode="auto">
            <a:xfrm>
              <a:off x="2688" y="1728"/>
              <a:ext cx="0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</p:grp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2209800" y="4267200"/>
            <a:ext cx="467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On(A,TABLE) </a:t>
            </a:r>
            <a:r>
              <a:rPr lang="en-US" altLang="ru-RU" sz="32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 On(C,B)</a:t>
            </a:r>
          </a:p>
        </p:txBody>
      </p:sp>
      <p:grpSp>
        <p:nvGrpSpPr>
          <p:cNvPr id="22537" name="Group 14"/>
          <p:cNvGrpSpPr>
            <a:grpSpLocks/>
          </p:cNvGrpSpPr>
          <p:nvPr/>
        </p:nvGrpSpPr>
        <p:grpSpPr bwMode="auto">
          <a:xfrm>
            <a:off x="5181600" y="1600200"/>
            <a:ext cx="3048000" cy="2438400"/>
            <a:chOff x="1968" y="1008"/>
            <a:chExt cx="1920" cy="1536"/>
          </a:xfrm>
        </p:grpSpPr>
        <p:sp>
          <p:nvSpPr>
            <p:cNvPr id="22538" name="Rectangle 15"/>
            <p:cNvSpPr>
              <a:spLocks noChangeArrowheads="1"/>
            </p:cNvSpPr>
            <p:nvPr/>
          </p:nvSpPr>
          <p:spPr bwMode="auto">
            <a:xfrm>
              <a:off x="1968" y="2496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22539" name="Rectangle 16"/>
            <p:cNvSpPr>
              <a:spLocks noChangeArrowheads="1"/>
            </p:cNvSpPr>
            <p:nvPr/>
          </p:nvSpPr>
          <p:spPr bwMode="auto">
            <a:xfrm>
              <a:off x="2352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540" name="Rectangle 17"/>
            <p:cNvSpPr>
              <a:spLocks noChangeArrowheads="1"/>
            </p:cNvSpPr>
            <p:nvPr/>
          </p:nvSpPr>
          <p:spPr bwMode="auto">
            <a:xfrm>
              <a:off x="2352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22541" name="Rectangle 18"/>
            <p:cNvSpPr>
              <a:spLocks noChangeArrowheads="1"/>
            </p:cNvSpPr>
            <p:nvPr/>
          </p:nvSpPr>
          <p:spPr bwMode="auto">
            <a:xfrm>
              <a:off x="2352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22542" name="Group 19"/>
            <p:cNvGrpSpPr>
              <a:grpSpLocks/>
            </p:cNvGrpSpPr>
            <p:nvPr/>
          </p:nvGrpSpPr>
          <p:grpSpPr bwMode="auto">
            <a:xfrm>
              <a:off x="2928" y="1008"/>
              <a:ext cx="384" cy="384"/>
              <a:chOff x="2304" y="1536"/>
              <a:chExt cx="384" cy="384"/>
            </a:xfrm>
          </p:grpSpPr>
          <p:sp>
            <p:nvSpPr>
              <p:cNvPr id="22543" name="Line 20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4" name="Line 21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5" name="Line 22"/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6" name="Line 23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83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568578-24EB-4FB9-B762-84979E51944F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382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Unstack(x,y)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P = 	Handempty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Block(x)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Block(y)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Clear(x)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D =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Handempty, Clear(x), 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A = 	 Holding(x), Clear(y)</a:t>
            </a:r>
          </a:p>
        </p:txBody>
      </p:sp>
    </p:spTree>
    <p:extLst>
      <p:ext uri="{BB962C8B-B14F-4D97-AF65-F5344CB8AC3E}">
        <p14:creationId xmlns:p14="http://schemas.microsoft.com/office/powerpoint/2010/main" val="19083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3DA6DD-26D8-44C2-92FE-C8065E019F64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808080"/>
                </a:solidFill>
                <a:latin typeface="Comic Sans MS" pitchFamily="66" charset="0"/>
              </a:rPr>
              <a:t>Unstack(x,y)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P = 	Handempty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 Block(x) 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 Block(y) 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 Clear(x) 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D =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Handempty, Clear(x), 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A = 	 Holding(x), Clear(y)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762000" y="2971800"/>
            <a:ext cx="2641600" cy="2058988"/>
            <a:chOff x="1968" y="1008"/>
            <a:chExt cx="2099" cy="1824"/>
          </a:xfrm>
        </p:grpSpPr>
        <p:grpSp>
          <p:nvGrpSpPr>
            <p:cNvPr id="24584" name="Group 5"/>
            <p:cNvGrpSpPr>
              <a:grpSpLocks/>
            </p:cNvGrpSpPr>
            <p:nvPr/>
          </p:nvGrpSpPr>
          <p:grpSpPr bwMode="auto">
            <a:xfrm>
              <a:off x="1968" y="1008"/>
              <a:ext cx="1920" cy="1536"/>
              <a:chOff x="3264" y="1344"/>
              <a:chExt cx="1920" cy="1536"/>
            </a:xfrm>
          </p:grpSpPr>
          <p:sp>
            <p:nvSpPr>
              <p:cNvPr id="24586" name="Rectangle 6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7" name="Rectangle 7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32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4588" name="Rectangle 8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320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4589" name="Rectangle 9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3200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grpSp>
            <p:nvGrpSpPr>
              <p:cNvPr id="24590" name="Group 10"/>
              <p:cNvGrpSpPr>
                <a:grpSpLocks/>
              </p:cNvGrpSpPr>
              <p:nvPr/>
            </p:nvGrpSpPr>
            <p:grpSpPr bwMode="auto">
              <a:xfrm>
                <a:off x="4224" y="1344"/>
                <a:ext cx="384" cy="384"/>
                <a:chOff x="2304" y="1536"/>
                <a:chExt cx="384" cy="384"/>
              </a:xfrm>
            </p:grpSpPr>
            <p:sp>
              <p:nvSpPr>
                <p:cNvPr id="24591" name="Line 11"/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592" name="Line 12"/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593" name="Line 13"/>
                <p:cNvSpPr>
                  <a:spLocks noChangeShapeType="1"/>
                </p:cNvSpPr>
                <p:nvPr/>
              </p:nvSpPr>
              <p:spPr bwMode="auto">
                <a:xfrm>
                  <a:off x="2496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594" name="Line 14"/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4585" name="Text Box 15"/>
            <p:cNvSpPr txBox="1">
              <a:spLocks noChangeArrowheads="1"/>
            </p:cNvSpPr>
            <p:nvPr/>
          </p:nvSpPr>
          <p:spPr bwMode="auto">
            <a:xfrm>
              <a:off x="3921" y="2319"/>
              <a:ext cx="146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32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24582" name="Text Box 16"/>
          <p:cNvSpPr txBox="1">
            <a:spLocks noChangeArrowheads="1"/>
          </p:cNvSpPr>
          <p:nvPr/>
        </p:nvSpPr>
        <p:spPr bwMode="auto">
          <a:xfrm>
            <a:off x="2971800" y="3200400"/>
            <a:ext cx="5867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Block(A)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Block(B)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Block(C)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On(A,TABLE)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On(B,TABLE)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On(C,A)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Clear(B)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Clear(C)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Handempty</a:t>
            </a:r>
          </a:p>
        </p:txBody>
      </p:sp>
      <p:sp>
        <p:nvSpPr>
          <p:cNvPr id="24583" name="Text Box 17"/>
          <p:cNvSpPr txBox="1">
            <a:spLocks noChangeArrowheads="1"/>
          </p:cNvSpPr>
          <p:nvPr/>
        </p:nvSpPr>
        <p:spPr bwMode="auto">
          <a:xfrm>
            <a:off x="533400" y="4818063"/>
            <a:ext cx="86106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99"/>
                </a:solidFill>
                <a:latin typeface="Comic Sans MS" pitchFamily="66" charset="0"/>
              </a:rPr>
              <a:t>Unstack(C,A)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P = 	Handempty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 Block(C) 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 Block(A) 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 Clear(C) 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On(C,A)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D =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Handempty, Clear(C), On(C,A)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A = 	 Holding(C), Clear(A</a:t>
            </a:r>
            <a:r>
              <a:rPr lang="en-US" altLang="ru-RU">
                <a:solidFill>
                  <a:srgbClr val="0033CC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3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331E45-5E6E-4862-8E81-FB379C644D68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588821" name="Rectangle 21"/>
          <p:cNvSpPr>
            <a:spLocks noChangeArrowheads="1"/>
          </p:cNvSpPr>
          <p:nvPr/>
        </p:nvSpPr>
        <p:spPr bwMode="auto">
          <a:xfrm>
            <a:off x="1981200" y="3200400"/>
            <a:ext cx="484188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808080"/>
                </a:solidFill>
                <a:latin typeface="Comic Sans MS" pitchFamily="66" charset="0"/>
              </a:rPr>
              <a:t>Unstack(x,y)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P = 	Handempty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 Block(x) 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 Block(y) 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 Clear(x) 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D =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Handempty, Clear(x), 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A = 	 Holding(x), Clear(y)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2971800" y="3200400"/>
            <a:ext cx="594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Block(A)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Block(B)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Block(C)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On(A,TABLE)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On(B,TABLE)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On(C,A)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Clear(B)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Clear(C)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Handempty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>
                <a:solidFill>
                  <a:srgbClr val="FF0000"/>
                </a:solidFill>
                <a:latin typeface="Comic Sans MS" pitchFamily="66" charset="0"/>
              </a:rPr>
              <a:t>Holding(C) </a:t>
            </a:r>
            <a:r>
              <a:rPr lang="en-US" altLang="ru-RU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FF0000"/>
                </a:solidFill>
                <a:latin typeface="Comic Sans MS" pitchFamily="66" charset="0"/>
              </a:rPr>
              <a:t> Clear(A)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533400" y="4818063"/>
            <a:ext cx="86106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99"/>
                </a:solidFill>
                <a:latin typeface="Comic Sans MS" pitchFamily="66" charset="0"/>
              </a:rPr>
              <a:t>Unstack(C,A)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P = 	Handempty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 Block(C) 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 Block(A) 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 Clear(C) 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On(C,A)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D =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Handempty, Clear(C), On(C,A)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A = 	 Holding(C), Clear(A</a:t>
            </a:r>
            <a:r>
              <a:rPr lang="en-US" altLang="ru-RU">
                <a:solidFill>
                  <a:srgbClr val="0033CC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00600" y="3810000"/>
            <a:ext cx="3886200" cy="381000"/>
            <a:chOff x="3024" y="2400"/>
            <a:chExt cx="2448" cy="240"/>
          </a:xfrm>
        </p:grpSpPr>
        <p:sp>
          <p:nvSpPr>
            <p:cNvPr id="25620" name="Line 7"/>
            <p:cNvSpPr>
              <a:spLocks noChangeShapeType="1"/>
            </p:cNvSpPr>
            <p:nvPr/>
          </p:nvSpPr>
          <p:spPr bwMode="auto">
            <a:xfrm>
              <a:off x="4080" y="26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5621" name="Line 8"/>
            <p:cNvSpPr>
              <a:spLocks noChangeShapeType="1"/>
            </p:cNvSpPr>
            <p:nvPr/>
          </p:nvSpPr>
          <p:spPr bwMode="auto">
            <a:xfrm>
              <a:off x="3024" y="2640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5622" name="Line 9"/>
            <p:cNvSpPr>
              <a:spLocks noChangeShapeType="1"/>
            </p:cNvSpPr>
            <p:nvPr/>
          </p:nvSpPr>
          <p:spPr bwMode="auto">
            <a:xfrm>
              <a:off x="4800" y="240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</p:grp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1244600" y="3790950"/>
            <a:ext cx="484188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grpSp>
        <p:nvGrpSpPr>
          <p:cNvPr id="25610" name="Group 11"/>
          <p:cNvGrpSpPr>
            <a:grpSpLocks/>
          </p:cNvGrpSpPr>
          <p:nvPr/>
        </p:nvGrpSpPr>
        <p:grpSpPr bwMode="auto">
          <a:xfrm>
            <a:off x="762000" y="2971800"/>
            <a:ext cx="2641600" cy="2058988"/>
            <a:chOff x="480" y="1872"/>
            <a:chExt cx="1664" cy="1297"/>
          </a:xfrm>
        </p:grpSpPr>
        <p:sp>
          <p:nvSpPr>
            <p:cNvPr id="25611" name="Rectangle 12"/>
            <p:cNvSpPr>
              <a:spLocks noChangeArrowheads="1"/>
            </p:cNvSpPr>
            <p:nvPr/>
          </p:nvSpPr>
          <p:spPr bwMode="auto">
            <a:xfrm>
              <a:off x="480" y="2930"/>
              <a:ext cx="1522" cy="3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25612" name="Rectangle 13"/>
            <p:cNvSpPr>
              <a:spLocks noChangeArrowheads="1"/>
            </p:cNvSpPr>
            <p:nvPr/>
          </p:nvSpPr>
          <p:spPr bwMode="auto">
            <a:xfrm>
              <a:off x="784" y="2657"/>
              <a:ext cx="305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5613" name="Rectangle 14"/>
            <p:cNvSpPr>
              <a:spLocks noChangeArrowheads="1"/>
            </p:cNvSpPr>
            <p:nvPr/>
          </p:nvSpPr>
          <p:spPr bwMode="auto">
            <a:xfrm>
              <a:off x="1241" y="2657"/>
              <a:ext cx="304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5614" name="Group 15"/>
            <p:cNvGrpSpPr>
              <a:grpSpLocks/>
            </p:cNvGrpSpPr>
            <p:nvPr/>
          </p:nvGrpSpPr>
          <p:grpSpPr bwMode="auto">
            <a:xfrm>
              <a:off x="1241" y="1872"/>
              <a:ext cx="304" cy="273"/>
              <a:chOff x="2304" y="1536"/>
              <a:chExt cx="384" cy="384"/>
            </a:xfrm>
          </p:grpSpPr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8" name="Line 18"/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Line 19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5" name="Text Box 20"/>
            <p:cNvSpPr txBox="1">
              <a:spLocks noChangeArrowheads="1"/>
            </p:cNvSpPr>
            <p:nvPr/>
          </p:nvSpPr>
          <p:spPr bwMode="auto">
            <a:xfrm>
              <a:off x="2028" y="2804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32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7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0"/>
                                        <p:tgtEl>
                                          <p:spTgt spid="588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1" grpId="0" animBg="1"/>
      <p:bldP spid="5888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D5974E-FDDE-4F6D-974C-1892F42C119F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971800" y="3200400"/>
            <a:ext cx="594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Block(A)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Block(B)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Block(C)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On(A,TABLE)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On(B,TABLE)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On(C,A) </a:t>
            </a:r>
            <a:r>
              <a:rPr lang="en-US" altLang="ru-RU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Clear(B)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Clear(C) 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00"/>
                </a:solidFill>
                <a:latin typeface="Comic Sans MS" pitchFamily="66" charset="0"/>
              </a:rPr>
              <a:t> Handempty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>
                <a:solidFill>
                  <a:srgbClr val="FF0000"/>
                </a:solidFill>
                <a:latin typeface="Comic Sans MS" pitchFamily="66" charset="0"/>
              </a:rPr>
              <a:t>Holding(C) </a:t>
            </a:r>
            <a:r>
              <a:rPr lang="en-US" altLang="ru-RU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FF0000"/>
                </a:solidFill>
                <a:latin typeface="Comic Sans MS" pitchFamily="66" charset="0"/>
              </a:rPr>
              <a:t> Clear(A)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3400" y="4818063"/>
            <a:ext cx="86106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99"/>
                </a:solidFill>
                <a:latin typeface="Comic Sans MS" pitchFamily="66" charset="0"/>
              </a:rPr>
              <a:t>Unstack(C,A)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P = 	Handempty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 Block(C) 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 Block(A) 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 Clear(C) 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On(C,A)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D =</a:t>
            </a:r>
            <a:r>
              <a:rPr lang="en-US" altLang="ru-RU" b="1">
                <a:solidFill>
                  <a:srgbClr val="00009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Handempty, Clear(C), On(C,A)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000099"/>
                </a:solidFill>
                <a:latin typeface="Comic Sans MS" pitchFamily="66" charset="0"/>
              </a:rPr>
              <a:t>A = 	 Holding(C), Clear(A</a:t>
            </a:r>
            <a:r>
              <a:rPr lang="en-US" altLang="ru-RU">
                <a:solidFill>
                  <a:srgbClr val="0033CC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4800600" y="3810000"/>
            <a:ext cx="3886200" cy="381000"/>
            <a:chOff x="3024" y="2400"/>
            <a:chExt cx="2448" cy="240"/>
          </a:xfrm>
        </p:grpSpPr>
        <p:sp>
          <p:nvSpPr>
            <p:cNvPr id="26643" name="Line 7"/>
            <p:cNvSpPr>
              <a:spLocks noChangeShapeType="1"/>
            </p:cNvSpPr>
            <p:nvPr/>
          </p:nvSpPr>
          <p:spPr bwMode="auto">
            <a:xfrm>
              <a:off x="4080" y="26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6644" name="Line 8"/>
            <p:cNvSpPr>
              <a:spLocks noChangeShapeType="1"/>
            </p:cNvSpPr>
            <p:nvPr/>
          </p:nvSpPr>
          <p:spPr bwMode="auto">
            <a:xfrm>
              <a:off x="3024" y="2640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6645" name="Line 9"/>
            <p:cNvSpPr>
              <a:spLocks noChangeShapeType="1"/>
            </p:cNvSpPr>
            <p:nvPr/>
          </p:nvSpPr>
          <p:spPr bwMode="auto">
            <a:xfrm>
              <a:off x="4800" y="240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</p:grp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1981200" y="3200400"/>
            <a:ext cx="484188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grpSp>
        <p:nvGrpSpPr>
          <p:cNvPr id="26632" name="Group 11"/>
          <p:cNvGrpSpPr>
            <a:grpSpLocks/>
          </p:cNvGrpSpPr>
          <p:nvPr/>
        </p:nvGrpSpPr>
        <p:grpSpPr bwMode="auto">
          <a:xfrm>
            <a:off x="762000" y="2971800"/>
            <a:ext cx="2641600" cy="2058988"/>
            <a:chOff x="480" y="1872"/>
            <a:chExt cx="1664" cy="1297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480" y="2930"/>
              <a:ext cx="1522" cy="3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784" y="2657"/>
              <a:ext cx="305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6636" name="Rectangle 14"/>
            <p:cNvSpPr>
              <a:spLocks noChangeArrowheads="1"/>
            </p:cNvSpPr>
            <p:nvPr/>
          </p:nvSpPr>
          <p:spPr bwMode="auto">
            <a:xfrm>
              <a:off x="1241" y="2657"/>
              <a:ext cx="304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32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6637" name="Group 15"/>
            <p:cNvGrpSpPr>
              <a:grpSpLocks/>
            </p:cNvGrpSpPr>
            <p:nvPr/>
          </p:nvGrpSpPr>
          <p:grpSpPr bwMode="auto">
            <a:xfrm>
              <a:off x="1241" y="1872"/>
              <a:ext cx="304" cy="273"/>
              <a:chOff x="2304" y="1536"/>
              <a:chExt cx="384" cy="384"/>
            </a:xfrm>
          </p:grpSpPr>
          <p:sp>
            <p:nvSpPr>
              <p:cNvPr id="26639" name="Line 16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0" name="Line 17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1" name="Line 18"/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2" name="Line 19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638" name="Text Box 20"/>
            <p:cNvSpPr txBox="1">
              <a:spLocks noChangeArrowheads="1"/>
            </p:cNvSpPr>
            <p:nvPr/>
          </p:nvSpPr>
          <p:spPr bwMode="auto">
            <a:xfrm>
              <a:off x="2028" y="2804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32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2663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3200">
                <a:solidFill>
                  <a:srgbClr val="808080"/>
                </a:solidFill>
                <a:latin typeface="Comic Sans MS" pitchFamily="66" charset="0"/>
              </a:rPr>
              <a:t>Unstack(x,y)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P = 	Handempty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 Block(x) 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 Block(y) 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 Clear(x) 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D =</a:t>
            </a:r>
            <a:r>
              <a:rPr lang="en-US" altLang="ru-RU" b="1">
                <a:solidFill>
                  <a:srgbClr val="80808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Handempty, Clear(x), 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>
                <a:solidFill>
                  <a:srgbClr val="808080"/>
                </a:solidFill>
                <a:latin typeface="Comic Sans MS" pitchFamily="66" charset="0"/>
              </a:rPr>
              <a:t>A = 	 Holding(x), Clear(y)</a:t>
            </a:r>
          </a:p>
        </p:txBody>
      </p:sp>
    </p:spTree>
    <p:extLst>
      <p:ext uri="{BB962C8B-B14F-4D97-AF65-F5344CB8AC3E}">
        <p14:creationId xmlns:p14="http://schemas.microsoft.com/office/powerpoint/2010/main" val="40822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636135-28AC-44A4-9E75-F15E2E1FDAD6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37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All Actions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066800" y="838200"/>
            <a:ext cx="75438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Unstack(x,y)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P  = 	Handempty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Block(x)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Block(y)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Clear(x)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D =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	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Handempty, Clear(x), 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A = 	Holding(x), Clear(y)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ru-RU" sz="1000">
              <a:solidFill>
                <a:srgbClr val="000000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Stack(x,y)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P =   Holding(x)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Block(x)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Block(y)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Clear(y)</a:t>
            </a:r>
            <a:endParaRPr lang="en-US" altLang="ru-RU" sz="2000">
              <a:solidFill>
                <a:srgbClr val="FF0000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D =  Clear(y), Holding(x)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A =  On(x,y), Clear(x), Handempty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ru-RU" sz="1000">
              <a:solidFill>
                <a:srgbClr val="3333CC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Pickup(x)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P =   Handempty 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Block(x) 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Clear(x) 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On(x,Table)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D =  Handempty, Clear(x), On(x,Table)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A =  Holding(x)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ru-RU" sz="1000">
              <a:solidFill>
                <a:srgbClr val="000000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Putdown(x)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P = Holding(x),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Block(x)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D = Holding(x)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A = On(x,Table), Clear(x), Handempty</a:t>
            </a:r>
          </a:p>
        </p:txBody>
      </p:sp>
    </p:spTree>
    <p:extLst>
      <p:ext uri="{BB962C8B-B14F-4D97-AF65-F5344CB8AC3E}">
        <p14:creationId xmlns:p14="http://schemas.microsoft.com/office/powerpoint/2010/main" val="2003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51CCDC-32D6-460E-8299-0B996DD3645B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662113" y="1905000"/>
            <a:ext cx="2393950" cy="1400175"/>
            <a:chOff x="1047" y="1200"/>
            <a:chExt cx="1508" cy="882"/>
          </a:xfrm>
        </p:grpSpPr>
        <p:sp>
          <p:nvSpPr>
            <p:cNvPr id="28687" name="Rectangle 8"/>
            <p:cNvSpPr>
              <a:spLocks noChangeArrowheads="1"/>
            </p:cNvSpPr>
            <p:nvPr/>
          </p:nvSpPr>
          <p:spPr bwMode="auto">
            <a:xfrm>
              <a:off x="1920" y="1200"/>
              <a:ext cx="635" cy="192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28688" name="Rectangle 9"/>
            <p:cNvSpPr>
              <a:spLocks noChangeArrowheads="1"/>
            </p:cNvSpPr>
            <p:nvPr/>
          </p:nvSpPr>
          <p:spPr bwMode="auto">
            <a:xfrm>
              <a:off x="1047" y="1890"/>
              <a:ext cx="635" cy="192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All Actions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1066800" y="838200"/>
            <a:ext cx="75438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Unstack(x,y)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P  = 	Handempty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Block(x)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Block(y)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Clear(x)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D =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	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Handempty, Clear(x), On(x,y)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A = 	Holding(x), Clear(y)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ru-RU" sz="1000">
              <a:solidFill>
                <a:srgbClr val="000000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Stack(x,y)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P =   Holding(x)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Block(x)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Block(y)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Clear(y)</a:t>
            </a:r>
            <a:endParaRPr lang="en-US" altLang="ru-RU" sz="2000">
              <a:solidFill>
                <a:srgbClr val="FF0000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D =  Clear(y), Holding(x),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A =  On(x,y), Clear(x), Handempty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ru-RU" sz="1000">
              <a:solidFill>
                <a:srgbClr val="3333CC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Pickup(x)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P =   Handempty 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Block(x) 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Clear(x) 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 On(x,Table)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D =  Handempty, Clear(x), On(x,TABLE)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A =  Holding(x)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ru-RU" sz="1000">
              <a:solidFill>
                <a:srgbClr val="000000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b="1">
                <a:solidFill>
                  <a:srgbClr val="000000"/>
                </a:solidFill>
                <a:latin typeface="Comic Sans MS" pitchFamily="66" charset="0"/>
              </a:rPr>
              <a:t>Putdown(x)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P = Holding(x), </a:t>
            </a:r>
            <a:r>
              <a:rPr lang="en-US" altLang="ru-RU" sz="2000" b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Block(x)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D = Holding(x)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A = On(x,TABLE), Clear(x), Handempty</a:t>
            </a:r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3429000" y="4800600"/>
            <a:ext cx="381000" cy="1295400"/>
            <a:chOff x="2160" y="3024"/>
            <a:chExt cx="240" cy="816"/>
          </a:xfrm>
        </p:grpSpPr>
        <p:sp>
          <p:nvSpPr>
            <p:cNvPr id="28685" name="AutoShape 5"/>
            <p:cNvSpPr>
              <a:spLocks noChangeArrowheads="1"/>
            </p:cNvSpPr>
            <p:nvPr/>
          </p:nvSpPr>
          <p:spPr bwMode="auto">
            <a:xfrm>
              <a:off x="2160" y="3024"/>
              <a:ext cx="240" cy="96"/>
            </a:xfrm>
            <a:prstGeom prst="leftArrow">
              <a:avLst>
                <a:gd name="adj1" fmla="val 50000"/>
                <a:gd name="adj2" fmla="val 625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28686" name="AutoShape 6"/>
            <p:cNvSpPr>
              <a:spLocks noChangeArrowheads="1"/>
            </p:cNvSpPr>
            <p:nvPr/>
          </p:nvSpPr>
          <p:spPr bwMode="auto">
            <a:xfrm>
              <a:off x="2160" y="3744"/>
              <a:ext cx="240" cy="96"/>
            </a:xfrm>
            <a:prstGeom prst="leftArrow">
              <a:avLst>
                <a:gd name="adj1" fmla="val 50000"/>
                <a:gd name="adj2" fmla="val 625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715000" y="4953000"/>
            <a:ext cx="276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808080"/>
                </a:solidFill>
                <a:latin typeface="Comic Sans MS" pitchFamily="66" charset="0"/>
              </a:rPr>
              <a:t>A block can always fit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808080"/>
                </a:solidFill>
                <a:latin typeface="Comic Sans MS" pitchFamily="66" charset="0"/>
              </a:rPr>
              <a:t>on the table</a:t>
            </a:r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2667000" y="2209800"/>
            <a:ext cx="3124200" cy="3810000"/>
            <a:chOff x="1680" y="1392"/>
            <a:chExt cx="1968" cy="2400"/>
          </a:xfrm>
        </p:grpSpPr>
        <p:sp>
          <p:nvSpPr>
            <p:cNvPr id="28681" name="Line 11"/>
            <p:cNvSpPr>
              <a:spLocks noChangeShapeType="1"/>
            </p:cNvSpPr>
            <p:nvPr/>
          </p:nvSpPr>
          <p:spPr bwMode="auto">
            <a:xfrm flipH="1" flipV="1">
              <a:off x="2544" y="1392"/>
              <a:ext cx="1104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8682" name="Line 12"/>
            <p:cNvSpPr>
              <a:spLocks noChangeShapeType="1"/>
            </p:cNvSpPr>
            <p:nvPr/>
          </p:nvSpPr>
          <p:spPr bwMode="auto">
            <a:xfrm flipH="1" flipV="1">
              <a:off x="1680" y="2016"/>
              <a:ext cx="196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8683" name="Line 13"/>
            <p:cNvSpPr>
              <a:spLocks noChangeShapeType="1"/>
            </p:cNvSpPr>
            <p:nvPr/>
          </p:nvSpPr>
          <p:spPr bwMode="auto">
            <a:xfrm flipH="1" flipV="1">
              <a:off x="2448" y="3072"/>
              <a:ext cx="120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8684" name="Line 14"/>
            <p:cNvSpPr>
              <a:spLocks noChangeShapeType="1"/>
            </p:cNvSpPr>
            <p:nvPr/>
          </p:nvSpPr>
          <p:spPr bwMode="auto">
            <a:xfrm flipH="1">
              <a:off x="2448" y="3216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4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802287-DB7C-46D8-933D-375546BA2349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Key-in-Box Example</a:t>
            </a:r>
          </a:p>
        </p:txBody>
      </p:sp>
      <p:sp>
        <p:nvSpPr>
          <p:cNvPr id="29700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304800" y="4953000"/>
            <a:ext cx="8534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400" smtClean="0">
                <a:latin typeface="Comic Sans MS" pitchFamily="66" charset="0"/>
              </a:rPr>
              <a:t>The robot must lock the door and put the key in the box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400" smtClean="0">
                <a:latin typeface="Comic Sans MS" pitchFamily="66" charset="0"/>
              </a:rPr>
              <a:t>The key is needed to lock and unlock the door 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z="2400" smtClean="0">
                <a:latin typeface="Comic Sans MS" pitchFamily="66" charset="0"/>
              </a:rPr>
              <a:t>Once the key is in the box, the robot can’t get it back</a:t>
            </a:r>
          </a:p>
        </p:txBody>
      </p:sp>
      <p:grpSp>
        <p:nvGrpSpPr>
          <p:cNvPr id="29701" name="Group 60"/>
          <p:cNvGrpSpPr>
            <a:grpSpLocks/>
          </p:cNvGrpSpPr>
          <p:nvPr/>
        </p:nvGrpSpPr>
        <p:grpSpPr bwMode="auto">
          <a:xfrm>
            <a:off x="1676400" y="1524000"/>
            <a:ext cx="5486400" cy="3017838"/>
            <a:chOff x="1056" y="1296"/>
            <a:chExt cx="3456" cy="1901"/>
          </a:xfrm>
        </p:grpSpPr>
        <p:sp>
          <p:nvSpPr>
            <p:cNvPr id="29702" name="Line 7"/>
            <p:cNvSpPr>
              <a:spLocks noChangeShapeType="1"/>
            </p:cNvSpPr>
            <p:nvPr/>
          </p:nvSpPr>
          <p:spPr bwMode="auto">
            <a:xfrm>
              <a:off x="2782" y="2333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9703" name="Text Box 13"/>
            <p:cNvSpPr txBox="1">
              <a:spLocks noChangeArrowheads="1"/>
            </p:cNvSpPr>
            <p:nvPr/>
          </p:nvSpPr>
          <p:spPr bwMode="auto">
            <a:xfrm>
              <a:off x="2686" y="2006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29704" name="Rectangle 20"/>
            <p:cNvSpPr>
              <a:spLocks noChangeArrowheads="1"/>
            </p:cNvSpPr>
            <p:nvPr/>
          </p:nvSpPr>
          <p:spPr bwMode="auto">
            <a:xfrm>
              <a:off x="1056" y="1296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29705" name="Line 21"/>
            <p:cNvSpPr>
              <a:spLocks noChangeShapeType="1"/>
            </p:cNvSpPr>
            <p:nvPr/>
          </p:nvSpPr>
          <p:spPr bwMode="auto">
            <a:xfrm>
              <a:off x="2784" y="1296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9706" name="Line 22"/>
            <p:cNvSpPr>
              <a:spLocks noChangeShapeType="1"/>
            </p:cNvSpPr>
            <p:nvPr/>
          </p:nvSpPr>
          <p:spPr bwMode="auto">
            <a:xfrm flipH="1" flipV="1">
              <a:off x="2438" y="2160"/>
              <a:ext cx="346" cy="173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29707" name="Oval 23"/>
            <p:cNvSpPr>
              <a:spLocks noChangeArrowheads="1"/>
            </p:cNvSpPr>
            <p:nvPr/>
          </p:nvSpPr>
          <p:spPr bwMode="auto">
            <a:xfrm>
              <a:off x="2741" y="2290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29708" name="Text Box 37"/>
            <p:cNvSpPr txBox="1">
              <a:spLocks noChangeArrowheads="1"/>
            </p:cNvSpPr>
            <p:nvPr/>
          </p:nvSpPr>
          <p:spPr bwMode="auto">
            <a:xfrm>
              <a:off x="1088" y="1299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709" name="Text Box 38"/>
            <p:cNvSpPr txBox="1">
              <a:spLocks noChangeArrowheads="1"/>
            </p:cNvSpPr>
            <p:nvPr/>
          </p:nvSpPr>
          <p:spPr bwMode="auto">
            <a:xfrm>
              <a:off x="4128" y="1344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  <p:pic>
          <p:nvPicPr>
            <p:cNvPr id="29710" name="Picture 43" descr="Robb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16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Picture 57" descr="key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44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2" name="Picture 59" descr="Mailbox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448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55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6C77BE-3425-4772-B92F-46739C74A1C0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229600" cy="4525963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dirty="0" smtClean="0">
                <a:solidFill>
                  <a:srgbClr val="990033"/>
                </a:solidFill>
                <a:latin typeface="Comic Sans MS" pitchFamily="66" charset="0"/>
              </a:rPr>
              <a:t>Proposition: (N mod 2) is invariant under any legal move of the empty tile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dirty="0" smtClean="0">
                <a:latin typeface="Comic Sans MS" pitchFamily="66" charset="0"/>
              </a:rPr>
              <a:t>Proof: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altLang="ru-RU" dirty="0" smtClean="0">
                <a:latin typeface="Comic Sans MS" pitchFamily="66" charset="0"/>
              </a:rPr>
              <a:t>Any horizontal move of the empty tile leaves N unchanged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altLang="ru-RU" dirty="0" smtClean="0">
                <a:latin typeface="Comic Sans MS" pitchFamily="66" charset="0"/>
              </a:rPr>
              <a:t>A vertical move of the empty tile changes N by an even increment (</a:t>
            </a:r>
            <a:r>
              <a:rPr lang="en-US" altLang="ru-RU" dirty="0" smtClean="0">
                <a:latin typeface="Comic Sans MS" pitchFamily="66" charset="0"/>
                <a:sym typeface="Symbol" pitchFamily="18" charset="2"/>
              </a:rPr>
              <a:t> 1  1  1  1)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457200" y="4267200"/>
            <a:ext cx="2590800" cy="1981200"/>
            <a:chOff x="720" y="2784"/>
            <a:chExt cx="1632" cy="1248"/>
          </a:xfrm>
        </p:grpSpPr>
        <p:grpSp>
          <p:nvGrpSpPr>
            <p:cNvPr id="19481" name="Group 4"/>
            <p:cNvGrpSpPr>
              <a:grpSpLocks/>
            </p:cNvGrpSpPr>
            <p:nvPr/>
          </p:nvGrpSpPr>
          <p:grpSpPr bwMode="auto">
            <a:xfrm>
              <a:off x="1104" y="2784"/>
              <a:ext cx="1248" cy="1248"/>
              <a:chOff x="432" y="2112"/>
              <a:chExt cx="1920" cy="1920"/>
            </a:xfrm>
          </p:grpSpPr>
          <p:sp>
            <p:nvSpPr>
              <p:cNvPr id="19483" name="Rectangle 5"/>
              <p:cNvSpPr>
                <a:spLocks noChangeArrowheads="1"/>
              </p:cNvSpPr>
              <p:nvPr/>
            </p:nvSpPr>
            <p:spPr bwMode="auto">
              <a:xfrm>
                <a:off x="432" y="2112"/>
                <a:ext cx="1920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4" name="Rectangle 6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19485" name="Rectangle 7"/>
              <p:cNvSpPr>
                <a:spLocks noChangeArrowheads="1"/>
              </p:cNvSpPr>
              <p:nvPr/>
            </p:nvSpPr>
            <p:spPr bwMode="auto">
              <a:xfrm>
                <a:off x="1392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15</a:t>
                </a:r>
              </a:p>
            </p:txBody>
          </p:sp>
          <p:sp>
            <p:nvSpPr>
              <p:cNvPr id="19486" name="Rectangle 8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11</a:t>
                </a:r>
              </a:p>
            </p:txBody>
          </p:sp>
          <p:sp>
            <p:nvSpPr>
              <p:cNvPr id="19487" name="Rectangle 9"/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19488" name="Rectangle 10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19489" name="Rectangle 11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19490" name="Rectangle 12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19491" name="Rectangle 13"/>
              <p:cNvSpPr>
                <a:spLocks noChangeArrowheads="1"/>
              </p:cNvSpPr>
              <p:nvPr/>
            </p:nvSpPr>
            <p:spPr bwMode="auto">
              <a:xfrm>
                <a:off x="432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9492" name="Rectangle 14"/>
              <p:cNvSpPr>
                <a:spLocks noChangeArrowheads="1"/>
              </p:cNvSpPr>
              <p:nvPr/>
            </p:nvSpPr>
            <p:spPr bwMode="auto">
              <a:xfrm>
                <a:off x="912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19493" name="Rectangle 15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19494" name="Rectangle 16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19495" name="Rectangle 17"/>
              <p:cNvSpPr>
                <a:spLocks noChangeArrowheads="1"/>
              </p:cNvSpPr>
              <p:nvPr/>
            </p:nvSpPr>
            <p:spPr bwMode="auto">
              <a:xfrm>
                <a:off x="1872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9496" name="Rectangle 18"/>
              <p:cNvSpPr>
                <a:spLocks noChangeArrowheads="1"/>
              </p:cNvSpPr>
              <p:nvPr/>
            </p:nvSpPr>
            <p:spPr bwMode="auto">
              <a:xfrm>
                <a:off x="1392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9497" name="Rectangle 19"/>
              <p:cNvSpPr>
                <a:spLocks noChangeArrowheads="1"/>
              </p:cNvSpPr>
              <p:nvPr/>
            </p:nvSpPr>
            <p:spPr bwMode="auto">
              <a:xfrm>
                <a:off x="912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9498" name="Rectangle 20"/>
              <p:cNvSpPr>
                <a:spLocks noChangeArrowheads="1"/>
              </p:cNvSpPr>
              <p:nvPr/>
            </p:nvSpPr>
            <p:spPr bwMode="auto">
              <a:xfrm>
                <a:off x="432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19482" name="Text Box 21"/>
            <p:cNvSpPr txBox="1">
              <a:spLocks noChangeArrowheads="1"/>
            </p:cNvSpPr>
            <p:nvPr/>
          </p:nvSpPr>
          <p:spPr bwMode="auto">
            <a:xfrm>
              <a:off x="720" y="3233"/>
              <a:ext cx="4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800">
                  <a:solidFill>
                    <a:srgbClr val="000000"/>
                  </a:solidFill>
                  <a:latin typeface="Comic Sans MS" pitchFamily="66" charset="0"/>
                </a:rPr>
                <a:t>s =</a:t>
              </a:r>
            </a:p>
          </p:txBody>
        </p:sp>
      </p:grpSp>
      <p:grpSp>
        <p:nvGrpSpPr>
          <p:cNvPr id="19461" name="Group 22"/>
          <p:cNvGrpSpPr>
            <a:grpSpLocks/>
          </p:cNvGrpSpPr>
          <p:nvPr/>
        </p:nvGrpSpPr>
        <p:grpSpPr bwMode="auto">
          <a:xfrm>
            <a:off x="3429000" y="4267200"/>
            <a:ext cx="2590800" cy="1981200"/>
            <a:chOff x="3552" y="2784"/>
            <a:chExt cx="1632" cy="1248"/>
          </a:xfrm>
        </p:grpSpPr>
        <p:grpSp>
          <p:nvGrpSpPr>
            <p:cNvPr id="19463" name="Group 23"/>
            <p:cNvGrpSpPr>
              <a:grpSpLocks/>
            </p:cNvGrpSpPr>
            <p:nvPr/>
          </p:nvGrpSpPr>
          <p:grpSpPr bwMode="auto">
            <a:xfrm>
              <a:off x="3936" y="2784"/>
              <a:ext cx="1248" cy="1248"/>
              <a:chOff x="3024" y="2112"/>
              <a:chExt cx="1920" cy="1920"/>
            </a:xfrm>
          </p:grpSpPr>
          <p:sp>
            <p:nvSpPr>
              <p:cNvPr id="19465" name="Rectangle 24"/>
              <p:cNvSpPr>
                <a:spLocks noChangeArrowheads="1"/>
              </p:cNvSpPr>
              <p:nvPr/>
            </p:nvSpPr>
            <p:spPr bwMode="auto">
              <a:xfrm>
                <a:off x="3024" y="2112"/>
                <a:ext cx="1920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6" name="Rectangle 25"/>
              <p:cNvSpPr>
                <a:spLocks noChangeArrowheads="1"/>
              </p:cNvSpPr>
              <p:nvPr/>
            </p:nvSpPr>
            <p:spPr bwMode="auto">
              <a:xfrm>
                <a:off x="4464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19467" name="Rectangle 26"/>
              <p:cNvSpPr>
                <a:spLocks noChangeArrowheads="1"/>
              </p:cNvSpPr>
              <p:nvPr/>
            </p:nvSpPr>
            <p:spPr bwMode="auto">
              <a:xfrm>
                <a:off x="3984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15</a:t>
                </a:r>
              </a:p>
            </p:txBody>
          </p:sp>
          <p:sp>
            <p:nvSpPr>
              <p:cNvPr id="19468" name="Rectangle 2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11</a:t>
                </a:r>
              </a:p>
            </p:txBody>
          </p:sp>
          <p:sp>
            <p:nvSpPr>
              <p:cNvPr id="19469" name="Rectangle 28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19470" name="Rectangle 29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19471" name="Rectangle 30"/>
              <p:cNvSpPr>
                <a:spLocks noChangeArrowheads="1"/>
              </p:cNvSpPr>
              <p:nvPr/>
            </p:nvSpPr>
            <p:spPr bwMode="auto">
              <a:xfrm>
                <a:off x="3024" y="355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19472" name="Rectangle 31"/>
              <p:cNvSpPr>
                <a:spLocks noChangeArrowheads="1"/>
              </p:cNvSpPr>
              <p:nvPr/>
            </p:nvSpPr>
            <p:spPr bwMode="auto">
              <a:xfrm>
                <a:off x="3024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19473" name="Rectangle 32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9474" name="Rectangle 33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19475" name="Rectangle 34"/>
              <p:cNvSpPr>
                <a:spLocks noChangeArrowheads="1"/>
              </p:cNvSpPr>
              <p:nvPr/>
            </p:nvSpPr>
            <p:spPr bwMode="auto">
              <a:xfrm>
                <a:off x="4464" y="259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19476" name="Rectangle 3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19477" name="Rectangle 36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9478" name="Rectangle 37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9479" name="Rectangle 38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9480" name="Rectangle 39"/>
              <p:cNvSpPr>
                <a:spLocks noChangeArrowheads="1"/>
              </p:cNvSpPr>
              <p:nvPr/>
            </p:nvSpPr>
            <p:spPr bwMode="auto">
              <a:xfrm>
                <a:off x="3024" y="2112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19464" name="Text Box 40"/>
            <p:cNvSpPr txBox="1">
              <a:spLocks noChangeArrowheads="1"/>
            </p:cNvSpPr>
            <p:nvPr/>
          </p:nvSpPr>
          <p:spPr bwMode="auto">
            <a:xfrm>
              <a:off x="3552" y="3264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>
                  <a:solidFill>
                    <a:srgbClr val="000000"/>
                  </a:solidFill>
                  <a:latin typeface="Comic Sans MS" pitchFamily="66" charset="0"/>
                </a:rPr>
                <a:t>s’ =</a:t>
              </a:r>
            </a:p>
          </p:txBody>
        </p:sp>
      </p:grpSp>
      <p:sp>
        <p:nvSpPr>
          <p:cNvPr id="19462" name="Text Box 41"/>
          <p:cNvSpPr txBox="1">
            <a:spLocks noChangeArrowheads="1"/>
          </p:cNvSpPr>
          <p:nvPr/>
        </p:nvSpPr>
        <p:spPr bwMode="auto">
          <a:xfrm>
            <a:off x="6400800" y="5035550"/>
            <a:ext cx="2360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Comic Sans MS" pitchFamily="66" charset="0"/>
              </a:rPr>
              <a:t>N(s’) = N(s) + 3 + 1</a:t>
            </a:r>
          </a:p>
        </p:txBody>
      </p:sp>
    </p:spTree>
    <p:extLst>
      <p:ext uri="{BB962C8B-B14F-4D97-AF65-F5344CB8AC3E}">
        <p14:creationId xmlns:p14="http://schemas.microsoft.com/office/powerpoint/2010/main" val="22769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6F74E8-4B21-497E-B92E-2092D70C8FF4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40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Initial State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7543800" cy="6096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altLang="ru-RU" sz="2800" smtClean="0">
                <a:latin typeface="Comic Sans MS" pitchFamily="66" charset="0"/>
              </a:rPr>
              <a:t>In(Robot,R</a:t>
            </a:r>
            <a:r>
              <a:rPr lang="en-US" altLang="ru-RU" sz="2800" baseline="-25000" smtClean="0">
                <a:latin typeface="Comic Sans MS" pitchFamily="66" charset="0"/>
              </a:rPr>
              <a:t>2</a:t>
            </a:r>
            <a:r>
              <a:rPr lang="en-US" altLang="ru-RU" sz="2800" smtClean="0">
                <a:latin typeface="Comic Sans MS" pitchFamily="66" charset="0"/>
              </a:rPr>
              <a:t>) </a:t>
            </a:r>
            <a:r>
              <a:rPr lang="en-US" altLang="ru-RU" sz="2800" b="1" smtClean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800" smtClean="0">
                <a:latin typeface="Comic Sans MS" pitchFamily="66" charset="0"/>
              </a:rPr>
              <a:t> In(Key,R</a:t>
            </a:r>
            <a:r>
              <a:rPr lang="en-US" altLang="ru-RU" sz="2800" baseline="-25000" smtClean="0">
                <a:latin typeface="Comic Sans MS" pitchFamily="66" charset="0"/>
              </a:rPr>
              <a:t>2</a:t>
            </a:r>
            <a:r>
              <a:rPr lang="en-US" altLang="ru-RU" sz="2800" smtClean="0">
                <a:latin typeface="Comic Sans MS" pitchFamily="66" charset="0"/>
              </a:rPr>
              <a:t>) </a:t>
            </a:r>
            <a:r>
              <a:rPr lang="en-US" altLang="ru-RU" sz="2800" b="1" smtClean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80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ru-RU" sz="2800" smtClean="0">
                <a:latin typeface="Comic Sans MS" pitchFamily="66" charset="0"/>
              </a:rPr>
              <a:t>Unlocked(Door)</a:t>
            </a:r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1676400" y="1524000"/>
            <a:ext cx="5486400" cy="3017838"/>
            <a:chOff x="1056" y="1296"/>
            <a:chExt cx="3456" cy="1901"/>
          </a:xfrm>
        </p:grpSpPr>
        <p:sp>
          <p:nvSpPr>
            <p:cNvPr id="30726" name="Line 5"/>
            <p:cNvSpPr>
              <a:spLocks noChangeShapeType="1"/>
            </p:cNvSpPr>
            <p:nvPr/>
          </p:nvSpPr>
          <p:spPr bwMode="auto">
            <a:xfrm>
              <a:off x="2782" y="2333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2686" y="2006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1056" y="1296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30729" name="Line 8"/>
            <p:cNvSpPr>
              <a:spLocks noChangeShapeType="1"/>
            </p:cNvSpPr>
            <p:nvPr/>
          </p:nvSpPr>
          <p:spPr bwMode="auto">
            <a:xfrm>
              <a:off x="2784" y="1296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30730" name="Line 9"/>
            <p:cNvSpPr>
              <a:spLocks noChangeShapeType="1"/>
            </p:cNvSpPr>
            <p:nvPr/>
          </p:nvSpPr>
          <p:spPr bwMode="auto">
            <a:xfrm flipH="1" flipV="1">
              <a:off x="2438" y="2160"/>
              <a:ext cx="346" cy="173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30731" name="Oval 10"/>
            <p:cNvSpPr>
              <a:spLocks noChangeArrowheads="1"/>
            </p:cNvSpPr>
            <p:nvPr/>
          </p:nvSpPr>
          <p:spPr bwMode="auto">
            <a:xfrm>
              <a:off x="2741" y="2290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1088" y="1299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4128" y="1344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  <p:pic>
          <p:nvPicPr>
            <p:cNvPr id="30734" name="Picture 13" descr="Robb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16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5" name="Picture 14" descr="key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44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6" name="Picture 15" descr="Mailbox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448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29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BCEA3C-ECBA-4259-8B3D-ABE47175E928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41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Goal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876800"/>
            <a:ext cx="7848600" cy="1600200"/>
          </a:xfrm>
        </p:spPr>
        <p:txBody>
          <a:bodyPr/>
          <a:lstStyle/>
          <a:p>
            <a:pPr algn="ctr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altLang="ru-RU" sz="2800" smtClean="0">
                <a:latin typeface="Comic Sans MS" pitchFamily="66" charset="0"/>
              </a:rPr>
              <a:t>Locked(Door) </a:t>
            </a:r>
            <a:r>
              <a:rPr lang="en-US" altLang="ru-RU" sz="2800" b="1" smtClean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altLang="ru-RU" sz="2800" smtClean="0">
                <a:latin typeface="Comic Sans MS" pitchFamily="66" charset="0"/>
              </a:rPr>
              <a:t> In(Key,Box)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altLang="ru-RU" sz="1400" smtClean="0">
              <a:latin typeface="Comic Sans MS" pitchFamily="66" charset="0"/>
            </a:endParaRPr>
          </a:p>
          <a:p>
            <a:pPr algn="ctr" eaLnBrk="1" hangingPunct="1">
              <a:buClr>
                <a:srgbClr val="0033CC"/>
              </a:buClr>
              <a:buFont typeface="Wingdings" pitchFamily="2" charset="2"/>
              <a:buNone/>
            </a:pPr>
            <a:r>
              <a:rPr lang="en-US" altLang="ru-RU" sz="2400" smtClean="0">
                <a:solidFill>
                  <a:schemeClr val="bg2"/>
                </a:solidFill>
                <a:latin typeface="Comic Sans MS" pitchFamily="66" charset="0"/>
              </a:rPr>
              <a:t>[The robot’s location isn’t specified in the goal]</a:t>
            </a:r>
          </a:p>
        </p:txBody>
      </p:sp>
      <p:grpSp>
        <p:nvGrpSpPr>
          <p:cNvPr id="31749" name="Group 17"/>
          <p:cNvGrpSpPr>
            <a:grpSpLocks/>
          </p:cNvGrpSpPr>
          <p:nvPr/>
        </p:nvGrpSpPr>
        <p:grpSpPr bwMode="auto">
          <a:xfrm>
            <a:off x="1676400" y="1524000"/>
            <a:ext cx="5486400" cy="3017838"/>
            <a:chOff x="1056" y="960"/>
            <a:chExt cx="3456" cy="1901"/>
          </a:xfrm>
        </p:grpSpPr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>
              <a:off x="2782" y="1997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31751" name="Text Box 6"/>
            <p:cNvSpPr txBox="1">
              <a:spLocks noChangeArrowheads="1"/>
            </p:cNvSpPr>
            <p:nvPr/>
          </p:nvSpPr>
          <p:spPr bwMode="auto">
            <a:xfrm>
              <a:off x="2686" y="1670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1056" y="960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31753" name="Line 8"/>
            <p:cNvSpPr>
              <a:spLocks noChangeShapeType="1"/>
            </p:cNvSpPr>
            <p:nvPr/>
          </p:nvSpPr>
          <p:spPr bwMode="auto">
            <a:xfrm>
              <a:off x="2784" y="960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31754" name="Line 9"/>
            <p:cNvSpPr>
              <a:spLocks noChangeShapeType="1"/>
            </p:cNvSpPr>
            <p:nvPr/>
          </p:nvSpPr>
          <p:spPr bwMode="auto">
            <a:xfrm flipH="1" flipV="1">
              <a:off x="2784" y="1632"/>
              <a:ext cx="0" cy="365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31755" name="Oval 10"/>
            <p:cNvSpPr>
              <a:spLocks noChangeArrowheads="1"/>
            </p:cNvSpPr>
            <p:nvPr/>
          </p:nvSpPr>
          <p:spPr bwMode="auto">
            <a:xfrm>
              <a:off x="2741" y="1954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31756" name="Text Box 11"/>
            <p:cNvSpPr txBox="1">
              <a:spLocks noChangeArrowheads="1"/>
            </p:cNvSpPr>
            <p:nvPr/>
          </p:nvSpPr>
          <p:spPr bwMode="auto">
            <a:xfrm>
              <a:off x="1088" y="963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757" name="Text Box 12"/>
            <p:cNvSpPr txBox="1">
              <a:spLocks noChangeArrowheads="1"/>
            </p:cNvSpPr>
            <p:nvPr/>
          </p:nvSpPr>
          <p:spPr bwMode="auto">
            <a:xfrm>
              <a:off x="4128" y="1008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  <p:pic>
          <p:nvPicPr>
            <p:cNvPr id="31758" name="Picture 13" descr="Robb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392"/>
              <a:ext cx="460" cy="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9" name="Picture 14" descr="key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208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0" name="Picture 15" descr="Mailbox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112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1824" y="1248"/>
              <a:ext cx="672" cy="91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FFFFFF">
                    <a:alpha val="64998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2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F90A65-087D-4B45-83AF-67F37D84F282}" type="slidenum">
              <a:rPr lang="en-US" altLang="ru-RU" sz="1400">
                <a:solidFill>
                  <a:srgbClr val="000000"/>
                </a:solidFill>
              </a:rPr>
              <a:pPr eaLnBrk="1" hangingPunct="1"/>
              <a:t>42</a:t>
            </a:fld>
            <a:endParaRPr lang="en-US" altLang="ru-RU" sz="140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Actions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b="1" smtClean="0">
                <a:latin typeface="Comic Sans MS" pitchFamily="66" charset="0"/>
              </a:rPr>
              <a:t>Grasp-Key-in-R</a:t>
            </a:r>
            <a:r>
              <a:rPr lang="en-US" altLang="ru-RU" sz="2000" b="1" baseline="-25000" smtClean="0">
                <a:latin typeface="Comic Sans MS" pitchFamily="66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P 	= In(Robot,R</a:t>
            </a:r>
            <a:r>
              <a:rPr lang="en-US" altLang="ru-RU" sz="2000" baseline="-25000" smtClean="0">
                <a:latin typeface="Comic Sans MS" pitchFamily="66" charset="0"/>
              </a:rPr>
              <a:t>2</a:t>
            </a:r>
            <a:r>
              <a:rPr lang="en-US" altLang="ru-RU" sz="2000" smtClean="0">
                <a:latin typeface="Comic Sans MS" pitchFamily="66" charset="0"/>
              </a:rPr>
              <a:t>) </a:t>
            </a:r>
            <a:r>
              <a:rPr lang="en-US" altLang="ru-RU" sz="2000" b="1" smtClean="0">
                <a:sym typeface="Symbol" pitchFamily="18" charset="2"/>
              </a:rPr>
              <a:t></a:t>
            </a:r>
            <a:r>
              <a:rPr lang="en-US" altLang="ru-RU" sz="2000" smtClean="0">
                <a:latin typeface="Comic Sans MS" pitchFamily="66" charset="0"/>
              </a:rPr>
              <a:t> In(Key,R</a:t>
            </a:r>
            <a:r>
              <a:rPr lang="en-US" altLang="ru-RU" sz="2000" baseline="-25000" smtClean="0">
                <a:latin typeface="Comic Sans MS" pitchFamily="66" charset="0"/>
              </a:rPr>
              <a:t>2</a:t>
            </a:r>
            <a:r>
              <a:rPr lang="en-US" altLang="ru-RU" sz="2000" smtClean="0">
                <a:latin typeface="Comic Sans MS" pitchFamily="66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D	= </a:t>
            </a:r>
            <a:r>
              <a:rPr lang="en-US" altLang="ru-RU" sz="2000" smtClean="0">
                <a:latin typeface="Comic Sans MS" pitchFamily="66" charset="0"/>
                <a:sym typeface="Symbol" pitchFamily="18" charset="2"/>
              </a:rPr>
              <a:t></a:t>
            </a:r>
            <a:r>
              <a:rPr lang="en-US" altLang="ru-RU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A 	= Holding(Key)</a:t>
            </a:r>
            <a:endParaRPr lang="en-US" altLang="ru-RU" sz="2000" b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b="1" smtClean="0">
                <a:latin typeface="Comic Sans MS" pitchFamily="66" charset="0"/>
              </a:rPr>
              <a:t>Lock-Door</a:t>
            </a:r>
            <a:endParaRPr lang="en-US" altLang="ru-RU" sz="20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P 	= Holding(Key)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D 	= </a:t>
            </a:r>
            <a:r>
              <a:rPr lang="en-US" altLang="ru-RU" sz="2000" smtClean="0">
                <a:latin typeface="Comic Sans MS" pitchFamily="66" charset="0"/>
                <a:sym typeface="Symbol" pitchFamily="18" charset="2"/>
              </a:rPr>
              <a:t>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A 	= Locked(Door)</a:t>
            </a:r>
            <a:endParaRPr lang="en-US" altLang="ru-RU" sz="2000" b="1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b="1" smtClean="0">
                <a:latin typeface="Comic Sans MS" pitchFamily="66" charset="0"/>
              </a:rPr>
              <a:t>Move-Key-from-R</a:t>
            </a:r>
            <a:r>
              <a:rPr lang="en-US" altLang="ru-RU" sz="2000" b="1" baseline="-25000" smtClean="0">
                <a:latin typeface="Comic Sans MS" pitchFamily="66" charset="0"/>
              </a:rPr>
              <a:t>2</a:t>
            </a:r>
            <a:r>
              <a:rPr lang="en-US" altLang="ru-RU" sz="2000" b="1" smtClean="0">
                <a:latin typeface="Comic Sans MS" pitchFamily="66" charset="0"/>
              </a:rPr>
              <a:t>-into-R</a:t>
            </a:r>
            <a:r>
              <a:rPr lang="en-US" altLang="ru-RU" sz="2000" b="1" baseline="-25000" smtClean="0">
                <a:latin typeface="Comic Sans MS" pitchFamily="66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P 	= In(Robot,R</a:t>
            </a:r>
            <a:r>
              <a:rPr lang="en-US" altLang="ru-RU" sz="2000" baseline="-25000" smtClean="0">
                <a:latin typeface="Comic Sans MS" pitchFamily="66" charset="0"/>
              </a:rPr>
              <a:t>2</a:t>
            </a:r>
            <a:r>
              <a:rPr lang="en-US" altLang="ru-RU" sz="2000" smtClean="0">
                <a:latin typeface="Comic Sans MS" pitchFamily="66" charset="0"/>
              </a:rPr>
              <a:t>) </a:t>
            </a:r>
            <a:r>
              <a:rPr lang="en-US" altLang="ru-RU" sz="2000" b="1" smtClean="0">
                <a:sym typeface="Symbol" pitchFamily="18" charset="2"/>
              </a:rPr>
              <a:t></a:t>
            </a:r>
            <a:r>
              <a:rPr lang="en-US" altLang="ru-RU" sz="2000" smtClean="0">
                <a:latin typeface="Comic Sans MS" pitchFamily="66" charset="0"/>
              </a:rPr>
              <a:t> Holding(Key) </a:t>
            </a:r>
            <a:r>
              <a:rPr lang="en-US" altLang="ru-RU" sz="2000" b="1" smtClean="0">
                <a:sym typeface="Symbol" pitchFamily="18" charset="2"/>
              </a:rPr>
              <a:t></a:t>
            </a:r>
            <a:r>
              <a:rPr lang="en-US" altLang="ru-RU" sz="2000" smtClean="0">
                <a:latin typeface="Comic Sans MS" pitchFamily="66" charset="0"/>
              </a:rPr>
              <a:t> Unlocked(Door)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D 	= In(Robot,R</a:t>
            </a:r>
            <a:r>
              <a:rPr lang="en-US" altLang="ru-RU" sz="2000" baseline="-25000" smtClean="0">
                <a:latin typeface="Comic Sans MS" pitchFamily="66" charset="0"/>
              </a:rPr>
              <a:t>2</a:t>
            </a:r>
            <a:r>
              <a:rPr lang="en-US" altLang="ru-RU" sz="2000" smtClean="0">
                <a:latin typeface="Comic Sans MS" pitchFamily="66" charset="0"/>
              </a:rPr>
              <a:t>), In(Key,R</a:t>
            </a:r>
            <a:r>
              <a:rPr lang="en-US" altLang="ru-RU" sz="2000" baseline="-25000" smtClean="0">
                <a:latin typeface="Comic Sans MS" pitchFamily="66" charset="0"/>
              </a:rPr>
              <a:t>2</a:t>
            </a:r>
            <a:r>
              <a:rPr lang="en-US" altLang="ru-RU" sz="2000" smtClean="0">
                <a:latin typeface="Comic Sans MS" pitchFamily="66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A 	= In(Robot,R</a:t>
            </a:r>
            <a:r>
              <a:rPr lang="en-US" altLang="ru-RU" sz="2000" baseline="-25000" smtClean="0">
                <a:latin typeface="Comic Sans MS" pitchFamily="66" charset="0"/>
              </a:rPr>
              <a:t>1</a:t>
            </a:r>
            <a:r>
              <a:rPr lang="en-US" altLang="ru-RU" sz="2000" smtClean="0">
                <a:latin typeface="Comic Sans MS" pitchFamily="66" charset="0"/>
              </a:rPr>
              <a:t>), In(Key,R</a:t>
            </a:r>
            <a:r>
              <a:rPr lang="en-US" altLang="ru-RU" sz="2000" baseline="-25000" smtClean="0">
                <a:latin typeface="Comic Sans MS" pitchFamily="66" charset="0"/>
              </a:rPr>
              <a:t>1</a:t>
            </a:r>
            <a:r>
              <a:rPr lang="en-US" altLang="ru-RU" sz="2000" smtClean="0">
                <a:latin typeface="Comic Sans MS" pitchFamily="66" charset="0"/>
              </a:rPr>
              <a:t>)</a:t>
            </a:r>
            <a:endParaRPr lang="en-US" altLang="ru-RU" sz="2000" b="1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b="1" smtClean="0">
                <a:latin typeface="Comic Sans MS" pitchFamily="66" charset="0"/>
              </a:rPr>
              <a:t>Put-Key-Into-Box</a:t>
            </a:r>
            <a:endParaRPr lang="en-US" altLang="ru-RU" sz="20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P 	= In(Robot,R</a:t>
            </a:r>
            <a:r>
              <a:rPr lang="en-US" altLang="ru-RU" sz="2000" baseline="-25000" smtClean="0">
                <a:latin typeface="Comic Sans MS" pitchFamily="66" charset="0"/>
              </a:rPr>
              <a:t>1</a:t>
            </a:r>
            <a:r>
              <a:rPr lang="en-US" altLang="ru-RU" sz="2000" smtClean="0">
                <a:latin typeface="Comic Sans MS" pitchFamily="66" charset="0"/>
              </a:rPr>
              <a:t>) </a:t>
            </a:r>
            <a:r>
              <a:rPr lang="en-US" altLang="ru-RU" sz="2000" b="1" smtClean="0">
                <a:sym typeface="Symbol" pitchFamily="18" charset="2"/>
              </a:rPr>
              <a:t></a:t>
            </a:r>
            <a:r>
              <a:rPr lang="en-US" altLang="ru-RU" sz="2000" smtClean="0">
                <a:latin typeface="Comic Sans MS" pitchFamily="66" charset="0"/>
              </a:rPr>
              <a:t> Holding(Key)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D 	= Holding(Key), In(Key,R</a:t>
            </a:r>
            <a:r>
              <a:rPr lang="en-US" altLang="ru-RU" sz="2000" baseline="-25000" smtClean="0">
                <a:latin typeface="Comic Sans MS" pitchFamily="66" charset="0"/>
              </a:rPr>
              <a:t>1</a:t>
            </a:r>
            <a:r>
              <a:rPr lang="en-US" altLang="ru-RU" sz="2000" smtClean="0">
                <a:latin typeface="Comic Sans MS" pitchFamily="66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5800" algn="l"/>
              </a:tabLst>
            </a:pPr>
            <a:r>
              <a:rPr lang="en-US" altLang="ru-RU" sz="2000" smtClean="0">
                <a:latin typeface="Comic Sans MS" pitchFamily="66" charset="0"/>
              </a:rPr>
              <a:t>	A 	= In(Key,Box)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5029200" y="1524000"/>
            <a:ext cx="3505200" cy="2255838"/>
            <a:chOff x="1056" y="1296"/>
            <a:chExt cx="3456" cy="1901"/>
          </a:xfrm>
        </p:grpSpPr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>
              <a:off x="2782" y="2333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32775" name="Text Box 6"/>
            <p:cNvSpPr txBox="1">
              <a:spLocks noChangeArrowheads="1"/>
            </p:cNvSpPr>
            <p:nvPr/>
          </p:nvSpPr>
          <p:spPr bwMode="auto">
            <a:xfrm>
              <a:off x="2686" y="2006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1056" y="1296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32777" name="Line 8"/>
            <p:cNvSpPr>
              <a:spLocks noChangeShapeType="1"/>
            </p:cNvSpPr>
            <p:nvPr/>
          </p:nvSpPr>
          <p:spPr bwMode="auto">
            <a:xfrm>
              <a:off x="2784" y="1296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 flipH="1" flipV="1">
              <a:off x="2438" y="2160"/>
              <a:ext cx="346" cy="173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2400">
                <a:solidFill>
                  <a:srgbClr val="000000"/>
                </a:solidFill>
              </a:endParaRPr>
            </a:p>
          </p:txBody>
        </p:sp>
        <p:sp>
          <p:nvSpPr>
            <p:cNvPr id="32779" name="Oval 10"/>
            <p:cNvSpPr>
              <a:spLocks noChangeArrowheads="1"/>
            </p:cNvSpPr>
            <p:nvPr/>
          </p:nvSpPr>
          <p:spPr bwMode="auto">
            <a:xfrm>
              <a:off x="2741" y="2290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ru-RU" altLang="ru-RU">
                <a:solidFill>
                  <a:srgbClr val="000000"/>
                </a:solidFill>
              </a:endParaRPr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1088" y="1299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2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sz="1200" baseline="-250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4128" y="1344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000" b="1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r>
                <a:rPr lang="en-US" altLang="ru-RU" sz="1000" b="1" baseline="-250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  <p:pic>
          <p:nvPicPr>
            <p:cNvPr id="32782" name="Picture 13" descr="Robb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16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3" name="Picture 14" descr="key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44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4" name="Picture 15" descr="Mailbox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448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6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7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AB69B2-5599-4A1D-B1E5-76B740B8A90F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229600" cy="56388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solidFill>
                  <a:srgbClr val="990033"/>
                </a:solidFill>
                <a:latin typeface="Comic Sans MS" pitchFamily="66" charset="0"/>
              </a:rPr>
              <a:t>Proposition: (N mod 2) is invariant under any legal move of the empty tile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altLang="ru-RU" sz="1400" smtClean="0">
              <a:solidFill>
                <a:srgbClr val="990033"/>
              </a:solidFill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altLang="ru-RU" smtClean="0">
                <a:latin typeface="Comic Sans MS" pitchFamily="66" charset="0"/>
              </a:rPr>
              <a:t>For a goal state g to be reachable from a state s, a necessary condition is that N(g) and N(s) have the same parity</a:t>
            </a:r>
            <a:br>
              <a:rPr lang="en-US" altLang="ru-RU" smtClean="0">
                <a:latin typeface="Comic Sans MS" pitchFamily="66" charset="0"/>
              </a:rPr>
            </a:br>
            <a:endParaRPr lang="en-US" altLang="ru-RU" sz="12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</a:rPr>
              <a:t>It can be shown that this is also a sufficient condition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altLang="ru-RU" sz="1200" smtClean="0">
              <a:latin typeface="Comic Sans MS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  <a:sym typeface="Wingdings" pitchFamily="2" charset="2"/>
              </a:rPr>
              <a:t> The state graph consists of two connected components of equal size</a:t>
            </a:r>
            <a:endParaRPr lang="en-US" altLang="ru-RU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6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7D972E-966F-495A-A1B8-FFCEBBF3BE65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0" y="4191000"/>
            <a:ext cx="46482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800" smtClean="0">
                <a:solidFill>
                  <a:srgbClr val="990033"/>
                </a:solidFill>
                <a:latin typeface="Comic Sans MS" pitchFamily="66" charset="0"/>
              </a:rPr>
              <a:t>	So, the second state is not reachable from the first, and Sam Loyd took no risk with his money ...</a:t>
            </a:r>
          </a:p>
        </p:txBody>
      </p:sp>
      <p:pic>
        <p:nvPicPr>
          <p:cNvPr id="21508" name="Picture 3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7688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81000" y="457200"/>
            <a:ext cx="4648200" cy="3429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990600" y="3962400"/>
            <a:ext cx="75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800">
                <a:solidFill>
                  <a:srgbClr val="000000"/>
                </a:solidFill>
                <a:latin typeface="Comic Sans MS" pitchFamily="66" charset="0"/>
              </a:rPr>
              <a:t>N = 4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3505200" y="3962400"/>
            <a:ext cx="75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1800">
                <a:solidFill>
                  <a:srgbClr val="000000"/>
                </a:solidFill>
                <a:latin typeface="Comic Sans MS" pitchFamily="66" charset="0"/>
              </a:rPr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236014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296965" grpId="0"/>
      <p:bldP spid="2969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75EF64-227F-415F-A82B-EA99368F27F6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Assembly (Sequence) Planning</a:t>
            </a:r>
          </a:p>
        </p:txBody>
      </p:sp>
      <p:grpSp>
        <p:nvGrpSpPr>
          <p:cNvPr id="56324" name="Group 45"/>
          <p:cNvGrpSpPr>
            <a:grpSpLocks/>
          </p:cNvGrpSpPr>
          <p:nvPr/>
        </p:nvGrpSpPr>
        <p:grpSpPr bwMode="auto">
          <a:xfrm>
            <a:off x="1828800" y="2133600"/>
            <a:ext cx="5181600" cy="4038600"/>
            <a:chOff x="1152" y="1344"/>
            <a:chExt cx="3264" cy="2544"/>
          </a:xfrm>
        </p:grpSpPr>
        <p:grpSp>
          <p:nvGrpSpPr>
            <p:cNvPr id="56325" name="Group 40"/>
            <p:cNvGrpSpPr>
              <a:grpSpLocks/>
            </p:cNvGrpSpPr>
            <p:nvPr/>
          </p:nvGrpSpPr>
          <p:grpSpPr bwMode="auto">
            <a:xfrm>
              <a:off x="1152" y="1344"/>
              <a:ext cx="1344" cy="2544"/>
              <a:chOff x="480" y="1248"/>
              <a:chExt cx="1344" cy="2544"/>
            </a:xfrm>
          </p:grpSpPr>
          <p:grpSp>
            <p:nvGrpSpPr>
              <p:cNvPr id="56337" name="Group 31"/>
              <p:cNvGrpSpPr>
                <a:grpSpLocks/>
              </p:cNvGrpSpPr>
              <p:nvPr/>
            </p:nvGrpSpPr>
            <p:grpSpPr bwMode="auto">
              <a:xfrm>
                <a:off x="576" y="1344"/>
                <a:ext cx="1152" cy="2352"/>
                <a:chOff x="576" y="1152"/>
                <a:chExt cx="1152" cy="2352"/>
              </a:xfrm>
            </p:grpSpPr>
            <p:sp>
              <p:nvSpPr>
                <p:cNvPr id="56339" name="Freeform 4"/>
                <p:cNvSpPr>
                  <a:spLocks/>
                </p:cNvSpPr>
                <p:nvPr/>
              </p:nvSpPr>
              <p:spPr bwMode="auto">
                <a:xfrm>
                  <a:off x="576" y="2112"/>
                  <a:ext cx="1152" cy="1056"/>
                </a:xfrm>
                <a:custGeom>
                  <a:avLst/>
                  <a:gdLst>
                    <a:gd name="T0" fmla="*/ 0 w 1152"/>
                    <a:gd name="T1" fmla="*/ 0 h 1056"/>
                    <a:gd name="T2" fmla="*/ 96 w 1152"/>
                    <a:gd name="T3" fmla="*/ 0 h 1056"/>
                    <a:gd name="T4" fmla="*/ 96 w 1152"/>
                    <a:gd name="T5" fmla="*/ 192 h 1056"/>
                    <a:gd name="T6" fmla="*/ 192 w 1152"/>
                    <a:gd name="T7" fmla="*/ 192 h 1056"/>
                    <a:gd name="T8" fmla="*/ 192 w 1152"/>
                    <a:gd name="T9" fmla="*/ 0 h 1056"/>
                    <a:gd name="T10" fmla="*/ 288 w 1152"/>
                    <a:gd name="T11" fmla="*/ 0 h 1056"/>
                    <a:gd name="T12" fmla="*/ 288 w 1152"/>
                    <a:gd name="T13" fmla="*/ 768 h 1056"/>
                    <a:gd name="T14" fmla="*/ 864 w 1152"/>
                    <a:gd name="T15" fmla="*/ 768 h 1056"/>
                    <a:gd name="T16" fmla="*/ 864 w 1152"/>
                    <a:gd name="T17" fmla="*/ 0 h 1056"/>
                    <a:gd name="T18" fmla="*/ 912 w 1152"/>
                    <a:gd name="T19" fmla="*/ 0 h 1056"/>
                    <a:gd name="T20" fmla="*/ 960 w 1152"/>
                    <a:gd name="T21" fmla="*/ 0 h 1056"/>
                    <a:gd name="T22" fmla="*/ 960 w 1152"/>
                    <a:gd name="T23" fmla="*/ 192 h 1056"/>
                    <a:gd name="T24" fmla="*/ 1056 w 1152"/>
                    <a:gd name="T25" fmla="*/ 192 h 1056"/>
                    <a:gd name="T26" fmla="*/ 1056 w 1152"/>
                    <a:gd name="T27" fmla="*/ 0 h 1056"/>
                    <a:gd name="T28" fmla="*/ 1152 w 1152"/>
                    <a:gd name="T29" fmla="*/ 0 h 1056"/>
                    <a:gd name="T30" fmla="*/ 1152 w 1152"/>
                    <a:gd name="T31" fmla="*/ 1056 h 1056"/>
                    <a:gd name="T32" fmla="*/ 0 w 1152"/>
                    <a:gd name="T33" fmla="*/ 1056 h 1056"/>
                    <a:gd name="T34" fmla="*/ 0 w 1152"/>
                    <a:gd name="T35" fmla="*/ 0 h 105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52"/>
                    <a:gd name="T55" fmla="*/ 0 h 1056"/>
                    <a:gd name="T56" fmla="*/ 1152 w 1152"/>
                    <a:gd name="T57" fmla="*/ 1056 h 105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52" h="1056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96" y="192"/>
                      </a:lnTo>
                      <a:lnTo>
                        <a:pt x="192" y="192"/>
                      </a:lnTo>
                      <a:lnTo>
                        <a:pt x="192" y="0"/>
                      </a:lnTo>
                      <a:lnTo>
                        <a:pt x="288" y="0"/>
                      </a:lnTo>
                      <a:lnTo>
                        <a:pt x="288" y="768"/>
                      </a:lnTo>
                      <a:lnTo>
                        <a:pt x="864" y="768"/>
                      </a:lnTo>
                      <a:lnTo>
                        <a:pt x="864" y="0"/>
                      </a:lnTo>
                      <a:lnTo>
                        <a:pt x="912" y="0"/>
                      </a:lnTo>
                      <a:lnTo>
                        <a:pt x="960" y="0"/>
                      </a:lnTo>
                      <a:lnTo>
                        <a:pt x="960" y="192"/>
                      </a:lnTo>
                      <a:lnTo>
                        <a:pt x="1056" y="192"/>
                      </a:lnTo>
                      <a:lnTo>
                        <a:pt x="1056" y="0"/>
                      </a:lnTo>
                      <a:lnTo>
                        <a:pt x="1152" y="0"/>
                      </a:lnTo>
                      <a:lnTo>
                        <a:pt x="1152" y="1056"/>
                      </a:lnTo>
                      <a:lnTo>
                        <a:pt x="0" y="10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6340" name="Group 11"/>
                <p:cNvGrpSpPr>
                  <a:grpSpLocks/>
                </p:cNvGrpSpPr>
                <p:nvPr/>
              </p:nvGrpSpPr>
              <p:grpSpPr bwMode="auto">
                <a:xfrm>
                  <a:off x="576" y="3408"/>
                  <a:ext cx="1152" cy="96"/>
                  <a:chOff x="2496" y="2208"/>
                  <a:chExt cx="1152" cy="96"/>
                </a:xfrm>
              </p:grpSpPr>
              <p:sp>
                <p:nvSpPr>
                  <p:cNvPr id="5634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208"/>
                    <a:ext cx="1152" cy="9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altLang="ru-RU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34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208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altLang="ru-RU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34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208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altLang="ru-RU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6341" name="Freeform 25"/>
                <p:cNvSpPr>
                  <a:spLocks/>
                </p:cNvSpPr>
                <p:nvPr/>
              </p:nvSpPr>
              <p:spPr bwMode="auto">
                <a:xfrm>
                  <a:off x="576" y="1152"/>
                  <a:ext cx="288" cy="384"/>
                </a:xfrm>
                <a:custGeom>
                  <a:avLst/>
                  <a:gdLst>
                    <a:gd name="T0" fmla="*/ 192 w 288"/>
                    <a:gd name="T1" fmla="*/ 384 h 384"/>
                    <a:gd name="T2" fmla="*/ 96 w 288"/>
                    <a:gd name="T3" fmla="*/ 384 h 384"/>
                    <a:gd name="T4" fmla="*/ 96 w 288"/>
                    <a:gd name="T5" fmla="*/ 96 h 384"/>
                    <a:gd name="T6" fmla="*/ 0 w 288"/>
                    <a:gd name="T7" fmla="*/ 96 h 384"/>
                    <a:gd name="T8" fmla="*/ 0 w 288"/>
                    <a:gd name="T9" fmla="*/ 0 h 384"/>
                    <a:gd name="T10" fmla="*/ 288 w 288"/>
                    <a:gd name="T11" fmla="*/ 0 h 384"/>
                    <a:gd name="T12" fmla="*/ 288 w 288"/>
                    <a:gd name="T13" fmla="*/ 96 h 384"/>
                    <a:gd name="T14" fmla="*/ 192 w 288"/>
                    <a:gd name="T15" fmla="*/ 96 h 384"/>
                    <a:gd name="T16" fmla="*/ 192 w 288"/>
                    <a:gd name="T17" fmla="*/ 384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8"/>
                    <a:gd name="T28" fmla="*/ 0 h 384"/>
                    <a:gd name="T29" fmla="*/ 288 w 288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8" h="384">
                      <a:moveTo>
                        <a:pt x="192" y="384"/>
                      </a:moveTo>
                      <a:lnTo>
                        <a:pt x="96" y="384"/>
                      </a:lnTo>
                      <a:lnTo>
                        <a:pt x="96" y="96"/>
                      </a:ln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96"/>
                      </a:lnTo>
                      <a:lnTo>
                        <a:pt x="192" y="96"/>
                      </a:lnTo>
                      <a:lnTo>
                        <a:pt x="192" y="384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42" name="Freeform 26"/>
                <p:cNvSpPr>
                  <a:spLocks/>
                </p:cNvSpPr>
                <p:nvPr/>
              </p:nvSpPr>
              <p:spPr bwMode="auto">
                <a:xfrm>
                  <a:off x="1440" y="1152"/>
                  <a:ext cx="288" cy="384"/>
                </a:xfrm>
                <a:custGeom>
                  <a:avLst/>
                  <a:gdLst>
                    <a:gd name="T0" fmla="*/ 192 w 288"/>
                    <a:gd name="T1" fmla="*/ 384 h 384"/>
                    <a:gd name="T2" fmla="*/ 96 w 288"/>
                    <a:gd name="T3" fmla="*/ 384 h 384"/>
                    <a:gd name="T4" fmla="*/ 96 w 288"/>
                    <a:gd name="T5" fmla="*/ 96 h 384"/>
                    <a:gd name="T6" fmla="*/ 0 w 288"/>
                    <a:gd name="T7" fmla="*/ 96 h 384"/>
                    <a:gd name="T8" fmla="*/ 0 w 288"/>
                    <a:gd name="T9" fmla="*/ 0 h 384"/>
                    <a:gd name="T10" fmla="*/ 288 w 288"/>
                    <a:gd name="T11" fmla="*/ 0 h 384"/>
                    <a:gd name="T12" fmla="*/ 288 w 288"/>
                    <a:gd name="T13" fmla="*/ 96 h 384"/>
                    <a:gd name="T14" fmla="*/ 192 w 288"/>
                    <a:gd name="T15" fmla="*/ 96 h 384"/>
                    <a:gd name="T16" fmla="*/ 192 w 288"/>
                    <a:gd name="T17" fmla="*/ 384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8"/>
                    <a:gd name="T28" fmla="*/ 0 h 384"/>
                    <a:gd name="T29" fmla="*/ 288 w 288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8" h="384">
                      <a:moveTo>
                        <a:pt x="192" y="384"/>
                      </a:moveTo>
                      <a:lnTo>
                        <a:pt x="96" y="384"/>
                      </a:lnTo>
                      <a:lnTo>
                        <a:pt x="96" y="96"/>
                      </a:ln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96"/>
                      </a:lnTo>
                      <a:lnTo>
                        <a:pt x="192" y="96"/>
                      </a:lnTo>
                      <a:lnTo>
                        <a:pt x="192" y="384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6338" name="Rectangle 34"/>
              <p:cNvSpPr>
                <a:spLocks noChangeArrowheads="1"/>
              </p:cNvSpPr>
              <p:nvPr/>
            </p:nvSpPr>
            <p:spPr bwMode="auto">
              <a:xfrm>
                <a:off x="480" y="1248"/>
                <a:ext cx="1344" cy="2544"/>
              </a:xfrm>
              <a:prstGeom prst="rect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326" name="Group 43"/>
            <p:cNvGrpSpPr>
              <a:grpSpLocks/>
            </p:cNvGrpSpPr>
            <p:nvPr/>
          </p:nvGrpSpPr>
          <p:grpSpPr bwMode="auto">
            <a:xfrm>
              <a:off x="2640" y="1344"/>
              <a:ext cx="1776" cy="2544"/>
              <a:chOff x="3600" y="1248"/>
              <a:chExt cx="1776" cy="2544"/>
            </a:xfrm>
          </p:grpSpPr>
          <p:sp>
            <p:nvSpPr>
              <p:cNvPr id="56328" name="Freeform 16"/>
              <p:cNvSpPr>
                <a:spLocks/>
              </p:cNvSpPr>
              <p:nvPr/>
            </p:nvSpPr>
            <p:spPr bwMode="auto">
              <a:xfrm>
                <a:off x="4128" y="2304"/>
                <a:ext cx="1152" cy="1056"/>
              </a:xfrm>
              <a:custGeom>
                <a:avLst/>
                <a:gdLst>
                  <a:gd name="T0" fmla="*/ 0 w 1152"/>
                  <a:gd name="T1" fmla="*/ 0 h 1056"/>
                  <a:gd name="T2" fmla="*/ 96 w 1152"/>
                  <a:gd name="T3" fmla="*/ 0 h 1056"/>
                  <a:gd name="T4" fmla="*/ 96 w 1152"/>
                  <a:gd name="T5" fmla="*/ 192 h 1056"/>
                  <a:gd name="T6" fmla="*/ 192 w 1152"/>
                  <a:gd name="T7" fmla="*/ 192 h 1056"/>
                  <a:gd name="T8" fmla="*/ 192 w 1152"/>
                  <a:gd name="T9" fmla="*/ 0 h 1056"/>
                  <a:gd name="T10" fmla="*/ 288 w 1152"/>
                  <a:gd name="T11" fmla="*/ 0 h 1056"/>
                  <a:gd name="T12" fmla="*/ 288 w 1152"/>
                  <a:gd name="T13" fmla="*/ 768 h 1056"/>
                  <a:gd name="T14" fmla="*/ 864 w 1152"/>
                  <a:gd name="T15" fmla="*/ 768 h 1056"/>
                  <a:gd name="T16" fmla="*/ 864 w 1152"/>
                  <a:gd name="T17" fmla="*/ 0 h 1056"/>
                  <a:gd name="T18" fmla="*/ 912 w 1152"/>
                  <a:gd name="T19" fmla="*/ 0 h 1056"/>
                  <a:gd name="T20" fmla="*/ 960 w 1152"/>
                  <a:gd name="T21" fmla="*/ 0 h 1056"/>
                  <a:gd name="T22" fmla="*/ 960 w 1152"/>
                  <a:gd name="T23" fmla="*/ 192 h 1056"/>
                  <a:gd name="T24" fmla="*/ 1056 w 1152"/>
                  <a:gd name="T25" fmla="*/ 192 h 1056"/>
                  <a:gd name="T26" fmla="*/ 1056 w 1152"/>
                  <a:gd name="T27" fmla="*/ 0 h 1056"/>
                  <a:gd name="T28" fmla="*/ 1152 w 1152"/>
                  <a:gd name="T29" fmla="*/ 0 h 1056"/>
                  <a:gd name="T30" fmla="*/ 1152 w 1152"/>
                  <a:gd name="T31" fmla="*/ 1056 h 1056"/>
                  <a:gd name="T32" fmla="*/ 0 w 1152"/>
                  <a:gd name="T33" fmla="*/ 1056 h 1056"/>
                  <a:gd name="T34" fmla="*/ 0 w 1152"/>
                  <a:gd name="T35" fmla="*/ 0 h 10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52"/>
                  <a:gd name="T55" fmla="*/ 0 h 1056"/>
                  <a:gd name="T56" fmla="*/ 1152 w 1152"/>
                  <a:gd name="T57" fmla="*/ 1056 h 10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52" h="1056">
                    <a:moveTo>
                      <a:pt x="0" y="0"/>
                    </a:moveTo>
                    <a:lnTo>
                      <a:pt x="96" y="0"/>
                    </a:lnTo>
                    <a:lnTo>
                      <a:pt x="96" y="192"/>
                    </a:lnTo>
                    <a:lnTo>
                      <a:pt x="192" y="192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768"/>
                    </a:lnTo>
                    <a:lnTo>
                      <a:pt x="864" y="768"/>
                    </a:lnTo>
                    <a:lnTo>
                      <a:pt x="864" y="0"/>
                    </a:lnTo>
                    <a:lnTo>
                      <a:pt x="912" y="0"/>
                    </a:lnTo>
                    <a:lnTo>
                      <a:pt x="960" y="0"/>
                    </a:lnTo>
                    <a:lnTo>
                      <a:pt x="960" y="192"/>
                    </a:lnTo>
                    <a:lnTo>
                      <a:pt x="1056" y="192"/>
                    </a:lnTo>
                    <a:lnTo>
                      <a:pt x="1056" y="0"/>
                    </a:ln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6329" name="Group 21"/>
              <p:cNvGrpSpPr>
                <a:grpSpLocks/>
              </p:cNvGrpSpPr>
              <p:nvPr/>
            </p:nvGrpSpPr>
            <p:grpSpPr bwMode="auto">
              <a:xfrm>
                <a:off x="4128" y="2208"/>
                <a:ext cx="1152" cy="96"/>
                <a:chOff x="2496" y="2208"/>
                <a:chExt cx="1152" cy="96"/>
              </a:xfrm>
            </p:grpSpPr>
            <p:sp>
              <p:nvSpPr>
                <p:cNvPr id="56334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1152" cy="9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35" name="Rectangle 23"/>
                <p:cNvSpPr>
                  <a:spLocks noChangeArrowheads="1"/>
                </p:cNvSpPr>
                <p:nvPr/>
              </p:nvSpPr>
              <p:spPr bwMode="auto">
                <a:xfrm>
                  <a:off x="3456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36" name="Rectangle 24"/>
                <p:cNvSpPr>
                  <a:spLocks noChangeArrowheads="1"/>
                </p:cNvSpPr>
                <p:nvPr/>
              </p:nvSpPr>
              <p:spPr bwMode="auto">
                <a:xfrm>
                  <a:off x="2592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6330" name="Freeform 29"/>
              <p:cNvSpPr>
                <a:spLocks/>
              </p:cNvSpPr>
              <p:nvPr/>
            </p:nvSpPr>
            <p:spPr bwMode="auto">
              <a:xfrm>
                <a:off x="4128" y="2112"/>
                <a:ext cx="288" cy="384"/>
              </a:xfrm>
              <a:custGeom>
                <a:avLst/>
                <a:gdLst>
                  <a:gd name="T0" fmla="*/ 192 w 288"/>
                  <a:gd name="T1" fmla="*/ 384 h 384"/>
                  <a:gd name="T2" fmla="*/ 96 w 288"/>
                  <a:gd name="T3" fmla="*/ 384 h 384"/>
                  <a:gd name="T4" fmla="*/ 96 w 288"/>
                  <a:gd name="T5" fmla="*/ 96 h 384"/>
                  <a:gd name="T6" fmla="*/ 0 w 288"/>
                  <a:gd name="T7" fmla="*/ 96 h 384"/>
                  <a:gd name="T8" fmla="*/ 0 w 288"/>
                  <a:gd name="T9" fmla="*/ 0 h 384"/>
                  <a:gd name="T10" fmla="*/ 288 w 288"/>
                  <a:gd name="T11" fmla="*/ 0 h 384"/>
                  <a:gd name="T12" fmla="*/ 288 w 288"/>
                  <a:gd name="T13" fmla="*/ 96 h 384"/>
                  <a:gd name="T14" fmla="*/ 192 w 288"/>
                  <a:gd name="T15" fmla="*/ 96 h 384"/>
                  <a:gd name="T16" fmla="*/ 192 w 288"/>
                  <a:gd name="T17" fmla="*/ 384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31" name="Freeform 30"/>
              <p:cNvSpPr>
                <a:spLocks/>
              </p:cNvSpPr>
              <p:nvPr/>
            </p:nvSpPr>
            <p:spPr bwMode="auto">
              <a:xfrm>
                <a:off x="4992" y="2112"/>
                <a:ext cx="288" cy="384"/>
              </a:xfrm>
              <a:custGeom>
                <a:avLst/>
                <a:gdLst>
                  <a:gd name="T0" fmla="*/ 192 w 288"/>
                  <a:gd name="T1" fmla="*/ 384 h 384"/>
                  <a:gd name="T2" fmla="*/ 96 w 288"/>
                  <a:gd name="T3" fmla="*/ 384 h 384"/>
                  <a:gd name="T4" fmla="*/ 96 w 288"/>
                  <a:gd name="T5" fmla="*/ 96 h 384"/>
                  <a:gd name="T6" fmla="*/ 0 w 288"/>
                  <a:gd name="T7" fmla="*/ 96 h 384"/>
                  <a:gd name="T8" fmla="*/ 0 w 288"/>
                  <a:gd name="T9" fmla="*/ 0 h 384"/>
                  <a:gd name="T10" fmla="*/ 288 w 288"/>
                  <a:gd name="T11" fmla="*/ 0 h 384"/>
                  <a:gd name="T12" fmla="*/ 288 w 288"/>
                  <a:gd name="T13" fmla="*/ 96 h 384"/>
                  <a:gd name="T14" fmla="*/ 192 w 288"/>
                  <a:gd name="T15" fmla="*/ 96 h 384"/>
                  <a:gd name="T16" fmla="*/ 192 w 288"/>
                  <a:gd name="T17" fmla="*/ 384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32" name="Rectangle 35"/>
              <p:cNvSpPr>
                <a:spLocks noChangeArrowheads="1"/>
              </p:cNvSpPr>
              <p:nvPr/>
            </p:nvSpPr>
            <p:spPr bwMode="auto">
              <a:xfrm>
                <a:off x="4032" y="1248"/>
                <a:ext cx="1344" cy="2544"/>
              </a:xfrm>
              <a:prstGeom prst="rect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56333" name="Line 38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327" name="Line 44"/>
            <p:cNvSpPr>
              <a:spLocks noChangeShapeType="1"/>
            </p:cNvSpPr>
            <p:nvPr/>
          </p:nvSpPr>
          <p:spPr bwMode="auto">
            <a:xfrm flipH="1">
              <a:off x="2496" y="2592"/>
              <a:ext cx="144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5B9ED3-AF5B-4A81-9488-7725FF972180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State Space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</a:rPr>
              <a:t>Each state is an </a:t>
            </a:r>
            <a:r>
              <a:rPr lang="en-US" altLang="ru-RU" smtClean="0">
                <a:solidFill>
                  <a:srgbClr val="CC0066"/>
                </a:solidFill>
                <a:latin typeface="Comic Sans MS" pitchFamily="66" charset="0"/>
              </a:rPr>
              <a:t>abstract</a:t>
            </a:r>
            <a:r>
              <a:rPr lang="en-US" altLang="ru-RU" smtClean="0">
                <a:latin typeface="Comic Sans MS" pitchFamily="66" charset="0"/>
              </a:rPr>
              <a:t> representation of a collection of possible worlds sharing some crucial properties and differing on non-important details only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altLang="ru-RU" sz="2800" smtClean="0">
                <a:solidFill>
                  <a:srgbClr val="5F5F5F"/>
                </a:solidFill>
                <a:latin typeface="Comic Sans MS" pitchFamily="66" charset="0"/>
              </a:rPr>
              <a:t>	E.g.: In assembly planning, a state does not define exactly the absolute position of each part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altLang="ru-RU" smtClean="0">
              <a:solidFill>
                <a:srgbClr val="5F5F5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altLang="ru-RU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altLang="ru-RU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</a:rPr>
              <a:t>The state space is </a:t>
            </a:r>
            <a:r>
              <a:rPr lang="en-US" altLang="ru-RU" smtClean="0">
                <a:solidFill>
                  <a:srgbClr val="CC0066"/>
                </a:solidFill>
                <a:latin typeface="Comic Sans MS" pitchFamily="66" charset="0"/>
              </a:rPr>
              <a:t>discrete</a:t>
            </a:r>
            <a:r>
              <a:rPr lang="en-US" altLang="ru-RU" smtClean="0">
                <a:latin typeface="Comic Sans MS" pitchFamily="66" charset="0"/>
              </a:rPr>
              <a:t>. It may be finite, or infinite</a:t>
            </a:r>
          </a:p>
        </p:txBody>
      </p:sp>
      <p:pic>
        <p:nvPicPr>
          <p:cNvPr id="216066" name="Picture 2" descr="dis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3733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8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C61C7E-82B4-4786-9A85-0EAC01448290}" type="slidenum">
              <a:rPr lang="en-US" altLang="ru-RU" sz="1400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ru-RU" sz="1400" smtClean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 smtClean="0">
                <a:solidFill>
                  <a:schemeClr val="accent2"/>
                </a:solidFill>
                <a:latin typeface="Comic Sans MS" pitchFamily="66" charset="0"/>
              </a:rPr>
              <a:t>Successor Function</a:t>
            </a:r>
          </a:p>
        </p:txBody>
      </p:sp>
      <p:grpSp>
        <p:nvGrpSpPr>
          <p:cNvPr id="34820" name="Group 1131"/>
          <p:cNvGrpSpPr>
            <a:grpSpLocks/>
          </p:cNvGrpSpPr>
          <p:nvPr/>
        </p:nvGrpSpPr>
        <p:grpSpPr bwMode="auto">
          <a:xfrm>
            <a:off x="533400" y="2514600"/>
            <a:ext cx="7772400" cy="3810000"/>
            <a:chOff x="384" y="1776"/>
            <a:chExt cx="4896" cy="2400"/>
          </a:xfrm>
        </p:grpSpPr>
        <p:grpSp>
          <p:nvGrpSpPr>
            <p:cNvPr id="34822" name="Group 1030"/>
            <p:cNvGrpSpPr>
              <a:grpSpLocks/>
            </p:cNvGrpSpPr>
            <p:nvPr/>
          </p:nvGrpSpPr>
          <p:grpSpPr bwMode="auto">
            <a:xfrm>
              <a:off x="2544" y="1776"/>
              <a:ext cx="672" cy="1008"/>
              <a:chOff x="1152" y="1344"/>
              <a:chExt cx="1344" cy="2544"/>
            </a:xfrm>
          </p:grpSpPr>
          <p:grpSp>
            <p:nvGrpSpPr>
              <p:cNvPr id="34873" name="Group 1031"/>
              <p:cNvGrpSpPr>
                <a:grpSpLocks/>
              </p:cNvGrpSpPr>
              <p:nvPr/>
            </p:nvGrpSpPr>
            <p:grpSpPr bwMode="auto">
              <a:xfrm>
                <a:off x="1248" y="1440"/>
                <a:ext cx="1152" cy="2352"/>
                <a:chOff x="576" y="1152"/>
                <a:chExt cx="1152" cy="2352"/>
              </a:xfrm>
            </p:grpSpPr>
            <p:sp>
              <p:nvSpPr>
                <p:cNvPr id="34875" name="Freeform 1032"/>
                <p:cNvSpPr>
                  <a:spLocks/>
                </p:cNvSpPr>
                <p:nvPr/>
              </p:nvSpPr>
              <p:spPr bwMode="auto">
                <a:xfrm>
                  <a:off x="576" y="2112"/>
                  <a:ext cx="1152" cy="1056"/>
                </a:xfrm>
                <a:custGeom>
                  <a:avLst/>
                  <a:gdLst>
                    <a:gd name="T0" fmla="*/ 0 w 1152"/>
                    <a:gd name="T1" fmla="*/ 0 h 1056"/>
                    <a:gd name="T2" fmla="*/ 96 w 1152"/>
                    <a:gd name="T3" fmla="*/ 0 h 1056"/>
                    <a:gd name="T4" fmla="*/ 96 w 1152"/>
                    <a:gd name="T5" fmla="*/ 192 h 1056"/>
                    <a:gd name="T6" fmla="*/ 192 w 1152"/>
                    <a:gd name="T7" fmla="*/ 192 h 1056"/>
                    <a:gd name="T8" fmla="*/ 192 w 1152"/>
                    <a:gd name="T9" fmla="*/ 0 h 1056"/>
                    <a:gd name="T10" fmla="*/ 288 w 1152"/>
                    <a:gd name="T11" fmla="*/ 0 h 1056"/>
                    <a:gd name="T12" fmla="*/ 288 w 1152"/>
                    <a:gd name="T13" fmla="*/ 768 h 1056"/>
                    <a:gd name="T14" fmla="*/ 864 w 1152"/>
                    <a:gd name="T15" fmla="*/ 768 h 1056"/>
                    <a:gd name="T16" fmla="*/ 864 w 1152"/>
                    <a:gd name="T17" fmla="*/ 0 h 1056"/>
                    <a:gd name="T18" fmla="*/ 912 w 1152"/>
                    <a:gd name="T19" fmla="*/ 0 h 1056"/>
                    <a:gd name="T20" fmla="*/ 960 w 1152"/>
                    <a:gd name="T21" fmla="*/ 0 h 1056"/>
                    <a:gd name="T22" fmla="*/ 960 w 1152"/>
                    <a:gd name="T23" fmla="*/ 192 h 1056"/>
                    <a:gd name="T24" fmla="*/ 1056 w 1152"/>
                    <a:gd name="T25" fmla="*/ 192 h 1056"/>
                    <a:gd name="T26" fmla="*/ 1056 w 1152"/>
                    <a:gd name="T27" fmla="*/ 0 h 1056"/>
                    <a:gd name="T28" fmla="*/ 1152 w 1152"/>
                    <a:gd name="T29" fmla="*/ 0 h 1056"/>
                    <a:gd name="T30" fmla="*/ 1152 w 1152"/>
                    <a:gd name="T31" fmla="*/ 1056 h 1056"/>
                    <a:gd name="T32" fmla="*/ 0 w 1152"/>
                    <a:gd name="T33" fmla="*/ 1056 h 1056"/>
                    <a:gd name="T34" fmla="*/ 0 w 1152"/>
                    <a:gd name="T35" fmla="*/ 0 h 105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52"/>
                    <a:gd name="T55" fmla="*/ 0 h 1056"/>
                    <a:gd name="T56" fmla="*/ 1152 w 1152"/>
                    <a:gd name="T57" fmla="*/ 1056 h 105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52" h="1056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96" y="192"/>
                      </a:lnTo>
                      <a:lnTo>
                        <a:pt x="192" y="192"/>
                      </a:lnTo>
                      <a:lnTo>
                        <a:pt x="192" y="0"/>
                      </a:lnTo>
                      <a:lnTo>
                        <a:pt x="288" y="0"/>
                      </a:lnTo>
                      <a:lnTo>
                        <a:pt x="288" y="768"/>
                      </a:lnTo>
                      <a:lnTo>
                        <a:pt x="864" y="768"/>
                      </a:lnTo>
                      <a:lnTo>
                        <a:pt x="864" y="0"/>
                      </a:lnTo>
                      <a:lnTo>
                        <a:pt x="912" y="0"/>
                      </a:lnTo>
                      <a:lnTo>
                        <a:pt x="960" y="0"/>
                      </a:lnTo>
                      <a:lnTo>
                        <a:pt x="960" y="192"/>
                      </a:lnTo>
                      <a:lnTo>
                        <a:pt x="1056" y="192"/>
                      </a:lnTo>
                      <a:lnTo>
                        <a:pt x="1056" y="0"/>
                      </a:lnTo>
                      <a:lnTo>
                        <a:pt x="1152" y="0"/>
                      </a:lnTo>
                      <a:lnTo>
                        <a:pt x="1152" y="1056"/>
                      </a:lnTo>
                      <a:lnTo>
                        <a:pt x="0" y="10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4876" name="Group 1033"/>
                <p:cNvGrpSpPr>
                  <a:grpSpLocks/>
                </p:cNvGrpSpPr>
                <p:nvPr/>
              </p:nvGrpSpPr>
              <p:grpSpPr bwMode="auto">
                <a:xfrm>
                  <a:off x="576" y="3408"/>
                  <a:ext cx="1152" cy="96"/>
                  <a:chOff x="2496" y="2208"/>
                  <a:chExt cx="1152" cy="96"/>
                </a:xfrm>
              </p:grpSpPr>
              <p:sp>
                <p:nvSpPr>
                  <p:cNvPr id="34879" name="Rectangle 1034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208"/>
                    <a:ext cx="1152" cy="9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altLang="ru-RU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880" name="Rectangle 1035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208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altLang="ru-RU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881" name="Rectangle 103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208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9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altLang="ru-RU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4877" name="Freeform 1037"/>
                <p:cNvSpPr>
                  <a:spLocks/>
                </p:cNvSpPr>
                <p:nvPr/>
              </p:nvSpPr>
              <p:spPr bwMode="auto">
                <a:xfrm>
                  <a:off x="576" y="1152"/>
                  <a:ext cx="288" cy="384"/>
                </a:xfrm>
                <a:custGeom>
                  <a:avLst/>
                  <a:gdLst>
                    <a:gd name="T0" fmla="*/ 192 w 288"/>
                    <a:gd name="T1" fmla="*/ 384 h 384"/>
                    <a:gd name="T2" fmla="*/ 96 w 288"/>
                    <a:gd name="T3" fmla="*/ 384 h 384"/>
                    <a:gd name="T4" fmla="*/ 96 w 288"/>
                    <a:gd name="T5" fmla="*/ 96 h 384"/>
                    <a:gd name="T6" fmla="*/ 0 w 288"/>
                    <a:gd name="T7" fmla="*/ 96 h 384"/>
                    <a:gd name="T8" fmla="*/ 0 w 288"/>
                    <a:gd name="T9" fmla="*/ 0 h 384"/>
                    <a:gd name="T10" fmla="*/ 288 w 288"/>
                    <a:gd name="T11" fmla="*/ 0 h 384"/>
                    <a:gd name="T12" fmla="*/ 288 w 288"/>
                    <a:gd name="T13" fmla="*/ 96 h 384"/>
                    <a:gd name="T14" fmla="*/ 192 w 288"/>
                    <a:gd name="T15" fmla="*/ 96 h 384"/>
                    <a:gd name="T16" fmla="*/ 192 w 288"/>
                    <a:gd name="T17" fmla="*/ 384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8"/>
                    <a:gd name="T28" fmla="*/ 0 h 384"/>
                    <a:gd name="T29" fmla="*/ 288 w 288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8" h="384">
                      <a:moveTo>
                        <a:pt x="192" y="384"/>
                      </a:moveTo>
                      <a:lnTo>
                        <a:pt x="96" y="384"/>
                      </a:lnTo>
                      <a:lnTo>
                        <a:pt x="96" y="96"/>
                      </a:ln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96"/>
                      </a:lnTo>
                      <a:lnTo>
                        <a:pt x="192" y="96"/>
                      </a:lnTo>
                      <a:lnTo>
                        <a:pt x="192" y="384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78" name="Freeform 1038"/>
                <p:cNvSpPr>
                  <a:spLocks/>
                </p:cNvSpPr>
                <p:nvPr/>
              </p:nvSpPr>
              <p:spPr bwMode="auto">
                <a:xfrm>
                  <a:off x="1440" y="1152"/>
                  <a:ext cx="288" cy="384"/>
                </a:xfrm>
                <a:custGeom>
                  <a:avLst/>
                  <a:gdLst>
                    <a:gd name="T0" fmla="*/ 192 w 288"/>
                    <a:gd name="T1" fmla="*/ 384 h 384"/>
                    <a:gd name="T2" fmla="*/ 96 w 288"/>
                    <a:gd name="T3" fmla="*/ 384 h 384"/>
                    <a:gd name="T4" fmla="*/ 96 w 288"/>
                    <a:gd name="T5" fmla="*/ 96 h 384"/>
                    <a:gd name="T6" fmla="*/ 0 w 288"/>
                    <a:gd name="T7" fmla="*/ 96 h 384"/>
                    <a:gd name="T8" fmla="*/ 0 w 288"/>
                    <a:gd name="T9" fmla="*/ 0 h 384"/>
                    <a:gd name="T10" fmla="*/ 288 w 288"/>
                    <a:gd name="T11" fmla="*/ 0 h 384"/>
                    <a:gd name="T12" fmla="*/ 288 w 288"/>
                    <a:gd name="T13" fmla="*/ 96 h 384"/>
                    <a:gd name="T14" fmla="*/ 192 w 288"/>
                    <a:gd name="T15" fmla="*/ 96 h 384"/>
                    <a:gd name="T16" fmla="*/ 192 w 288"/>
                    <a:gd name="T17" fmla="*/ 384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8"/>
                    <a:gd name="T28" fmla="*/ 0 h 384"/>
                    <a:gd name="T29" fmla="*/ 288 w 288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8" h="384">
                      <a:moveTo>
                        <a:pt x="192" y="384"/>
                      </a:moveTo>
                      <a:lnTo>
                        <a:pt x="96" y="384"/>
                      </a:lnTo>
                      <a:lnTo>
                        <a:pt x="96" y="96"/>
                      </a:lnTo>
                      <a:lnTo>
                        <a:pt x="0" y="96"/>
                      </a:ln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96"/>
                      </a:lnTo>
                      <a:lnTo>
                        <a:pt x="192" y="96"/>
                      </a:lnTo>
                      <a:lnTo>
                        <a:pt x="192" y="384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9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74" name="Rectangle 1039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344" cy="2544"/>
              </a:xfrm>
              <a:prstGeom prst="rect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23" name="Group 1058"/>
            <p:cNvGrpSpPr>
              <a:grpSpLocks/>
            </p:cNvGrpSpPr>
            <p:nvPr/>
          </p:nvGrpSpPr>
          <p:grpSpPr bwMode="auto">
            <a:xfrm>
              <a:off x="4608" y="3168"/>
              <a:ext cx="672" cy="1008"/>
              <a:chOff x="1920" y="1152"/>
              <a:chExt cx="672" cy="1008"/>
            </a:xfrm>
          </p:grpSpPr>
          <p:sp>
            <p:nvSpPr>
              <p:cNvPr id="34865" name="Freeform 1059"/>
              <p:cNvSpPr>
                <a:spLocks/>
              </p:cNvSpPr>
              <p:nvPr/>
            </p:nvSpPr>
            <p:spPr bwMode="auto">
              <a:xfrm>
                <a:off x="1968" y="1570"/>
                <a:ext cx="576" cy="419"/>
              </a:xfrm>
              <a:custGeom>
                <a:avLst/>
                <a:gdLst>
                  <a:gd name="T0" fmla="*/ 0 w 1152"/>
                  <a:gd name="T1" fmla="*/ 0 h 1056"/>
                  <a:gd name="T2" fmla="*/ 48 w 1152"/>
                  <a:gd name="T3" fmla="*/ 0 h 1056"/>
                  <a:gd name="T4" fmla="*/ 48 w 1152"/>
                  <a:gd name="T5" fmla="*/ 76 h 1056"/>
                  <a:gd name="T6" fmla="*/ 96 w 1152"/>
                  <a:gd name="T7" fmla="*/ 76 h 1056"/>
                  <a:gd name="T8" fmla="*/ 96 w 1152"/>
                  <a:gd name="T9" fmla="*/ 0 h 1056"/>
                  <a:gd name="T10" fmla="*/ 144 w 1152"/>
                  <a:gd name="T11" fmla="*/ 0 h 1056"/>
                  <a:gd name="T12" fmla="*/ 144 w 1152"/>
                  <a:gd name="T13" fmla="*/ 305 h 1056"/>
                  <a:gd name="T14" fmla="*/ 432 w 1152"/>
                  <a:gd name="T15" fmla="*/ 305 h 1056"/>
                  <a:gd name="T16" fmla="*/ 432 w 1152"/>
                  <a:gd name="T17" fmla="*/ 0 h 1056"/>
                  <a:gd name="T18" fmla="*/ 456 w 1152"/>
                  <a:gd name="T19" fmla="*/ 0 h 1056"/>
                  <a:gd name="T20" fmla="*/ 480 w 1152"/>
                  <a:gd name="T21" fmla="*/ 0 h 1056"/>
                  <a:gd name="T22" fmla="*/ 480 w 1152"/>
                  <a:gd name="T23" fmla="*/ 76 h 1056"/>
                  <a:gd name="T24" fmla="*/ 528 w 1152"/>
                  <a:gd name="T25" fmla="*/ 76 h 1056"/>
                  <a:gd name="T26" fmla="*/ 528 w 1152"/>
                  <a:gd name="T27" fmla="*/ 0 h 1056"/>
                  <a:gd name="T28" fmla="*/ 576 w 1152"/>
                  <a:gd name="T29" fmla="*/ 0 h 1056"/>
                  <a:gd name="T30" fmla="*/ 576 w 1152"/>
                  <a:gd name="T31" fmla="*/ 419 h 1056"/>
                  <a:gd name="T32" fmla="*/ 0 w 1152"/>
                  <a:gd name="T33" fmla="*/ 419 h 1056"/>
                  <a:gd name="T34" fmla="*/ 0 w 1152"/>
                  <a:gd name="T35" fmla="*/ 0 h 10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52"/>
                  <a:gd name="T55" fmla="*/ 0 h 1056"/>
                  <a:gd name="T56" fmla="*/ 1152 w 1152"/>
                  <a:gd name="T57" fmla="*/ 1056 h 10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52" h="1056">
                    <a:moveTo>
                      <a:pt x="0" y="0"/>
                    </a:moveTo>
                    <a:lnTo>
                      <a:pt x="96" y="0"/>
                    </a:lnTo>
                    <a:lnTo>
                      <a:pt x="96" y="192"/>
                    </a:lnTo>
                    <a:lnTo>
                      <a:pt x="192" y="192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768"/>
                    </a:lnTo>
                    <a:lnTo>
                      <a:pt x="864" y="768"/>
                    </a:lnTo>
                    <a:lnTo>
                      <a:pt x="864" y="0"/>
                    </a:lnTo>
                    <a:lnTo>
                      <a:pt x="912" y="0"/>
                    </a:lnTo>
                    <a:lnTo>
                      <a:pt x="960" y="0"/>
                    </a:lnTo>
                    <a:lnTo>
                      <a:pt x="960" y="192"/>
                    </a:lnTo>
                    <a:lnTo>
                      <a:pt x="1056" y="192"/>
                    </a:lnTo>
                    <a:lnTo>
                      <a:pt x="1056" y="0"/>
                    </a:ln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866" name="Group 1060"/>
              <p:cNvGrpSpPr>
                <a:grpSpLocks/>
              </p:cNvGrpSpPr>
              <p:nvPr/>
            </p:nvGrpSpPr>
            <p:grpSpPr bwMode="auto">
              <a:xfrm>
                <a:off x="1968" y="1536"/>
                <a:ext cx="576" cy="38"/>
                <a:chOff x="2496" y="2208"/>
                <a:chExt cx="1152" cy="96"/>
              </a:xfrm>
            </p:grpSpPr>
            <p:sp>
              <p:nvSpPr>
                <p:cNvPr id="34870" name="Rectangle 1061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1152" cy="9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71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456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72" name="Rectangle 1063"/>
                <p:cNvSpPr>
                  <a:spLocks noChangeArrowheads="1"/>
                </p:cNvSpPr>
                <p:nvPr/>
              </p:nvSpPr>
              <p:spPr bwMode="auto">
                <a:xfrm>
                  <a:off x="2592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67" name="Freeform 1064"/>
              <p:cNvSpPr>
                <a:spLocks/>
              </p:cNvSpPr>
              <p:nvPr/>
            </p:nvSpPr>
            <p:spPr bwMode="auto">
              <a:xfrm>
                <a:off x="1968" y="1190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8" name="Freeform 1065"/>
              <p:cNvSpPr>
                <a:spLocks/>
              </p:cNvSpPr>
              <p:nvPr/>
            </p:nvSpPr>
            <p:spPr bwMode="auto">
              <a:xfrm>
                <a:off x="2400" y="1190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9" name="Rectangle 1066"/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672" cy="1008"/>
              </a:xfrm>
              <a:prstGeom prst="rect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24" name="Group 1104"/>
            <p:cNvGrpSpPr>
              <a:grpSpLocks/>
            </p:cNvGrpSpPr>
            <p:nvPr/>
          </p:nvGrpSpPr>
          <p:grpSpPr bwMode="auto">
            <a:xfrm>
              <a:off x="3552" y="3168"/>
              <a:ext cx="672" cy="1008"/>
              <a:chOff x="4080" y="2400"/>
              <a:chExt cx="672" cy="1008"/>
            </a:xfrm>
          </p:grpSpPr>
          <p:sp>
            <p:nvSpPr>
              <p:cNvPr id="34857" name="Freeform 1068"/>
              <p:cNvSpPr>
                <a:spLocks/>
              </p:cNvSpPr>
              <p:nvPr/>
            </p:nvSpPr>
            <p:spPr bwMode="auto">
              <a:xfrm>
                <a:off x="4128" y="2818"/>
                <a:ext cx="576" cy="419"/>
              </a:xfrm>
              <a:custGeom>
                <a:avLst/>
                <a:gdLst>
                  <a:gd name="T0" fmla="*/ 0 w 1152"/>
                  <a:gd name="T1" fmla="*/ 0 h 1056"/>
                  <a:gd name="T2" fmla="*/ 48 w 1152"/>
                  <a:gd name="T3" fmla="*/ 0 h 1056"/>
                  <a:gd name="T4" fmla="*/ 48 w 1152"/>
                  <a:gd name="T5" fmla="*/ 76 h 1056"/>
                  <a:gd name="T6" fmla="*/ 96 w 1152"/>
                  <a:gd name="T7" fmla="*/ 76 h 1056"/>
                  <a:gd name="T8" fmla="*/ 96 w 1152"/>
                  <a:gd name="T9" fmla="*/ 0 h 1056"/>
                  <a:gd name="T10" fmla="*/ 144 w 1152"/>
                  <a:gd name="T11" fmla="*/ 0 h 1056"/>
                  <a:gd name="T12" fmla="*/ 144 w 1152"/>
                  <a:gd name="T13" fmla="*/ 305 h 1056"/>
                  <a:gd name="T14" fmla="*/ 432 w 1152"/>
                  <a:gd name="T15" fmla="*/ 305 h 1056"/>
                  <a:gd name="T16" fmla="*/ 432 w 1152"/>
                  <a:gd name="T17" fmla="*/ 0 h 1056"/>
                  <a:gd name="T18" fmla="*/ 456 w 1152"/>
                  <a:gd name="T19" fmla="*/ 0 h 1056"/>
                  <a:gd name="T20" fmla="*/ 480 w 1152"/>
                  <a:gd name="T21" fmla="*/ 0 h 1056"/>
                  <a:gd name="T22" fmla="*/ 480 w 1152"/>
                  <a:gd name="T23" fmla="*/ 76 h 1056"/>
                  <a:gd name="T24" fmla="*/ 528 w 1152"/>
                  <a:gd name="T25" fmla="*/ 76 h 1056"/>
                  <a:gd name="T26" fmla="*/ 528 w 1152"/>
                  <a:gd name="T27" fmla="*/ 0 h 1056"/>
                  <a:gd name="T28" fmla="*/ 576 w 1152"/>
                  <a:gd name="T29" fmla="*/ 0 h 1056"/>
                  <a:gd name="T30" fmla="*/ 576 w 1152"/>
                  <a:gd name="T31" fmla="*/ 419 h 1056"/>
                  <a:gd name="T32" fmla="*/ 0 w 1152"/>
                  <a:gd name="T33" fmla="*/ 419 h 1056"/>
                  <a:gd name="T34" fmla="*/ 0 w 1152"/>
                  <a:gd name="T35" fmla="*/ 0 h 10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52"/>
                  <a:gd name="T55" fmla="*/ 0 h 1056"/>
                  <a:gd name="T56" fmla="*/ 1152 w 1152"/>
                  <a:gd name="T57" fmla="*/ 1056 h 10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52" h="1056">
                    <a:moveTo>
                      <a:pt x="0" y="0"/>
                    </a:moveTo>
                    <a:lnTo>
                      <a:pt x="96" y="0"/>
                    </a:lnTo>
                    <a:lnTo>
                      <a:pt x="96" y="192"/>
                    </a:lnTo>
                    <a:lnTo>
                      <a:pt x="192" y="192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768"/>
                    </a:lnTo>
                    <a:lnTo>
                      <a:pt x="864" y="768"/>
                    </a:lnTo>
                    <a:lnTo>
                      <a:pt x="864" y="0"/>
                    </a:lnTo>
                    <a:lnTo>
                      <a:pt x="912" y="0"/>
                    </a:lnTo>
                    <a:lnTo>
                      <a:pt x="960" y="0"/>
                    </a:lnTo>
                    <a:lnTo>
                      <a:pt x="960" y="192"/>
                    </a:lnTo>
                    <a:lnTo>
                      <a:pt x="1056" y="192"/>
                    </a:lnTo>
                    <a:lnTo>
                      <a:pt x="1056" y="0"/>
                    </a:ln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858" name="Group 1069"/>
              <p:cNvGrpSpPr>
                <a:grpSpLocks/>
              </p:cNvGrpSpPr>
              <p:nvPr/>
            </p:nvGrpSpPr>
            <p:grpSpPr bwMode="auto">
              <a:xfrm>
                <a:off x="4128" y="3312"/>
                <a:ext cx="576" cy="38"/>
                <a:chOff x="2496" y="2208"/>
                <a:chExt cx="1152" cy="96"/>
              </a:xfrm>
            </p:grpSpPr>
            <p:sp>
              <p:nvSpPr>
                <p:cNvPr id="34862" name="Rectangle 1070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1152" cy="9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63" name="Rectangle 1071"/>
                <p:cNvSpPr>
                  <a:spLocks noChangeArrowheads="1"/>
                </p:cNvSpPr>
                <p:nvPr/>
              </p:nvSpPr>
              <p:spPr bwMode="auto">
                <a:xfrm>
                  <a:off x="3456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64" name="Rectangle 1072"/>
                <p:cNvSpPr>
                  <a:spLocks noChangeArrowheads="1"/>
                </p:cNvSpPr>
                <p:nvPr/>
              </p:nvSpPr>
              <p:spPr bwMode="auto">
                <a:xfrm>
                  <a:off x="2592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59" name="Freeform 1073"/>
              <p:cNvSpPr>
                <a:spLocks/>
              </p:cNvSpPr>
              <p:nvPr/>
            </p:nvSpPr>
            <p:spPr bwMode="auto">
              <a:xfrm>
                <a:off x="4129" y="2750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0" name="Freeform 1074"/>
              <p:cNvSpPr>
                <a:spLocks/>
              </p:cNvSpPr>
              <p:nvPr/>
            </p:nvSpPr>
            <p:spPr bwMode="auto">
              <a:xfrm>
                <a:off x="4560" y="2448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1" name="Rectangle 1075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672" cy="1008"/>
              </a:xfrm>
              <a:prstGeom prst="rect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825" name="Line 1085"/>
            <p:cNvSpPr>
              <a:spLocks noChangeShapeType="1"/>
            </p:cNvSpPr>
            <p:nvPr/>
          </p:nvSpPr>
          <p:spPr bwMode="auto">
            <a:xfrm>
              <a:off x="2880" y="2784"/>
              <a:ext cx="21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34826" name="Line 1086"/>
            <p:cNvSpPr>
              <a:spLocks noChangeShapeType="1"/>
            </p:cNvSpPr>
            <p:nvPr/>
          </p:nvSpPr>
          <p:spPr bwMode="auto">
            <a:xfrm>
              <a:off x="2880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grpSp>
          <p:nvGrpSpPr>
            <p:cNvPr id="34827" name="Group 1126"/>
            <p:cNvGrpSpPr>
              <a:grpSpLocks/>
            </p:cNvGrpSpPr>
            <p:nvPr/>
          </p:nvGrpSpPr>
          <p:grpSpPr bwMode="auto">
            <a:xfrm>
              <a:off x="2544" y="3168"/>
              <a:ext cx="672" cy="1008"/>
              <a:chOff x="2976" y="3168"/>
              <a:chExt cx="672" cy="1008"/>
            </a:xfrm>
          </p:grpSpPr>
          <p:sp>
            <p:nvSpPr>
              <p:cNvPr id="34849" name="Freeform 1096"/>
              <p:cNvSpPr>
                <a:spLocks/>
              </p:cNvSpPr>
              <p:nvPr/>
            </p:nvSpPr>
            <p:spPr bwMode="auto">
              <a:xfrm>
                <a:off x="3024" y="3586"/>
                <a:ext cx="576" cy="419"/>
              </a:xfrm>
              <a:custGeom>
                <a:avLst/>
                <a:gdLst>
                  <a:gd name="T0" fmla="*/ 0 w 1152"/>
                  <a:gd name="T1" fmla="*/ 0 h 1056"/>
                  <a:gd name="T2" fmla="*/ 48 w 1152"/>
                  <a:gd name="T3" fmla="*/ 0 h 1056"/>
                  <a:gd name="T4" fmla="*/ 48 w 1152"/>
                  <a:gd name="T5" fmla="*/ 76 h 1056"/>
                  <a:gd name="T6" fmla="*/ 96 w 1152"/>
                  <a:gd name="T7" fmla="*/ 76 h 1056"/>
                  <a:gd name="T8" fmla="*/ 96 w 1152"/>
                  <a:gd name="T9" fmla="*/ 0 h 1056"/>
                  <a:gd name="T10" fmla="*/ 144 w 1152"/>
                  <a:gd name="T11" fmla="*/ 0 h 1056"/>
                  <a:gd name="T12" fmla="*/ 144 w 1152"/>
                  <a:gd name="T13" fmla="*/ 305 h 1056"/>
                  <a:gd name="T14" fmla="*/ 432 w 1152"/>
                  <a:gd name="T15" fmla="*/ 305 h 1056"/>
                  <a:gd name="T16" fmla="*/ 432 w 1152"/>
                  <a:gd name="T17" fmla="*/ 0 h 1056"/>
                  <a:gd name="T18" fmla="*/ 456 w 1152"/>
                  <a:gd name="T19" fmla="*/ 0 h 1056"/>
                  <a:gd name="T20" fmla="*/ 480 w 1152"/>
                  <a:gd name="T21" fmla="*/ 0 h 1056"/>
                  <a:gd name="T22" fmla="*/ 480 w 1152"/>
                  <a:gd name="T23" fmla="*/ 76 h 1056"/>
                  <a:gd name="T24" fmla="*/ 528 w 1152"/>
                  <a:gd name="T25" fmla="*/ 76 h 1056"/>
                  <a:gd name="T26" fmla="*/ 528 w 1152"/>
                  <a:gd name="T27" fmla="*/ 0 h 1056"/>
                  <a:gd name="T28" fmla="*/ 576 w 1152"/>
                  <a:gd name="T29" fmla="*/ 0 h 1056"/>
                  <a:gd name="T30" fmla="*/ 576 w 1152"/>
                  <a:gd name="T31" fmla="*/ 419 h 1056"/>
                  <a:gd name="T32" fmla="*/ 0 w 1152"/>
                  <a:gd name="T33" fmla="*/ 419 h 1056"/>
                  <a:gd name="T34" fmla="*/ 0 w 1152"/>
                  <a:gd name="T35" fmla="*/ 0 h 10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52"/>
                  <a:gd name="T55" fmla="*/ 0 h 1056"/>
                  <a:gd name="T56" fmla="*/ 1152 w 1152"/>
                  <a:gd name="T57" fmla="*/ 1056 h 10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52" h="1056">
                    <a:moveTo>
                      <a:pt x="0" y="0"/>
                    </a:moveTo>
                    <a:lnTo>
                      <a:pt x="96" y="0"/>
                    </a:lnTo>
                    <a:lnTo>
                      <a:pt x="96" y="192"/>
                    </a:lnTo>
                    <a:lnTo>
                      <a:pt x="192" y="192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768"/>
                    </a:lnTo>
                    <a:lnTo>
                      <a:pt x="864" y="768"/>
                    </a:lnTo>
                    <a:lnTo>
                      <a:pt x="864" y="0"/>
                    </a:lnTo>
                    <a:lnTo>
                      <a:pt x="912" y="0"/>
                    </a:lnTo>
                    <a:lnTo>
                      <a:pt x="960" y="0"/>
                    </a:lnTo>
                    <a:lnTo>
                      <a:pt x="960" y="192"/>
                    </a:lnTo>
                    <a:lnTo>
                      <a:pt x="1056" y="192"/>
                    </a:lnTo>
                    <a:lnTo>
                      <a:pt x="1056" y="0"/>
                    </a:ln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850" name="Group 1097"/>
              <p:cNvGrpSpPr>
                <a:grpSpLocks/>
              </p:cNvGrpSpPr>
              <p:nvPr/>
            </p:nvGrpSpPr>
            <p:grpSpPr bwMode="auto">
              <a:xfrm>
                <a:off x="3024" y="4080"/>
                <a:ext cx="576" cy="38"/>
                <a:chOff x="2496" y="2208"/>
                <a:chExt cx="1152" cy="96"/>
              </a:xfrm>
            </p:grpSpPr>
            <p:sp>
              <p:nvSpPr>
                <p:cNvPr id="34854" name="Rectangle 1098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1152" cy="9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55" name="Rectangle 1099"/>
                <p:cNvSpPr>
                  <a:spLocks noChangeArrowheads="1"/>
                </p:cNvSpPr>
                <p:nvPr/>
              </p:nvSpPr>
              <p:spPr bwMode="auto">
                <a:xfrm>
                  <a:off x="3456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56" name="Rectangle 1100"/>
                <p:cNvSpPr>
                  <a:spLocks noChangeArrowheads="1"/>
                </p:cNvSpPr>
                <p:nvPr/>
              </p:nvSpPr>
              <p:spPr bwMode="auto">
                <a:xfrm>
                  <a:off x="2592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51" name="Freeform 1101"/>
              <p:cNvSpPr>
                <a:spLocks/>
              </p:cNvSpPr>
              <p:nvPr/>
            </p:nvSpPr>
            <p:spPr bwMode="auto">
              <a:xfrm>
                <a:off x="3024" y="3216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2" name="Freeform 1102"/>
              <p:cNvSpPr>
                <a:spLocks/>
              </p:cNvSpPr>
              <p:nvPr/>
            </p:nvSpPr>
            <p:spPr bwMode="auto">
              <a:xfrm>
                <a:off x="3456" y="3519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3" name="Rectangle 1103"/>
              <p:cNvSpPr>
                <a:spLocks noChangeArrowheads="1"/>
              </p:cNvSpPr>
              <p:nvPr/>
            </p:nvSpPr>
            <p:spPr bwMode="auto">
              <a:xfrm>
                <a:off x="2976" y="3168"/>
                <a:ext cx="672" cy="1008"/>
              </a:xfrm>
              <a:prstGeom prst="rect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828" name="Line 1105"/>
            <p:cNvSpPr>
              <a:spLocks noChangeShapeType="1"/>
            </p:cNvSpPr>
            <p:nvPr/>
          </p:nvSpPr>
          <p:spPr bwMode="auto">
            <a:xfrm flipH="1">
              <a:off x="720" y="2784"/>
              <a:ext cx="21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grpSp>
          <p:nvGrpSpPr>
            <p:cNvPr id="34829" name="Group 1124"/>
            <p:cNvGrpSpPr>
              <a:grpSpLocks/>
            </p:cNvGrpSpPr>
            <p:nvPr/>
          </p:nvGrpSpPr>
          <p:grpSpPr bwMode="auto">
            <a:xfrm>
              <a:off x="384" y="3168"/>
              <a:ext cx="672" cy="1008"/>
              <a:chOff x="384" y="3024"/>
              <a:chExt cx="672" cy="1008"/>
            </a:xfrm>
          </p:grpSpPr>
          <p:sp>
            <p:nvSpPr>
              <p:cNvPr id="34841" name="Freeform 1108"/>
              <p:cNvSpPr>
                <a:spLocks/>
              </p:cNvSpPr>
              <p:nvPr/>
            </p:nvSpPr>
            <p:spPr bwMode="auto">
              <a:xfrm>
                <a:off x="432" y="3360"/>
                <a:ext cx="576" cy="419"/>
              </a:xfrm>
              <a:custGeom>
                <a:avLst/>
                <a:gdLst>
                  <a:gd name="T0" fmla="*/ 0 w 1152"/>
                  <a:gd name="T1" fmla="*/ 0 h 1056"/>
                  <a:gd name="T2" fmla="*/ 48 w 1152"/>
                  <a:gd name="T3" fmla="*/ 0 h 1056"/>
                  <a:gd name="T4" fmla="*/ 48 w 1152"/>
                  <a:gd name="T5" fmla="*/ 76 h 1056"/>
                  <a:gd name="T6" fmla="*/ 96 w 1152"/>
                  <a:gd name="T7" fmla="*/ 76 h 1056"/>
                  <a:gd name="T8" fmla="*/ 96 w 1152"/>
                  <a:gd name="T9" fmla="*/ 0 h 1056"/>
                  <a:gd name="T10" fmla="*/ 144 w 1152"/>
                  <a:gd name="T11" fmla="*/ 0 h 1056"/>
                  <a:gd name="T12" fmla="*/ 144 w 1152"/>
                  <a:gd name="T13" fmla="*/ 305 h 1056"/>
                  <a:gd name="T14" fmla="*/ 432 w 1152"/>
                  <a:gd name="T15" fmla="*/ 305 h 1056"/>
                  <a:gd name="T16" fmla="*/ 432 w 1152"/>
                  <a:gd name="T17" fmla="*/ 0 h 1056"/>
                  <a:gd name="T18" fmla="*/ 456 w 1152"/>
                  <a:gd name="T19" fmla="*/ 0 h 1056"/>
                  <a:gd name="T20" fmla="*/ 480 w 1152"/>
                  <a:gd name="T21" fmla="*/ 0 h 1056"/>
                  <a:gd name="T22" fmla="*/ 480 w 1152"/>
                  <a:gd name="T23" fmla="*/ 76 h 1056"/>
                  <a:gd name="T24" fmla="*/ 528 w 1152"/>
                  <a:gd name="T25" fmla="*/ 76 h 1056"/>
                  <a:gd name="T26" fmla="*/ 528 w 1152"/>
                  <a:gd name="T27" fmla="*/ 0 h 1056"/>
                  <a:gd name="T28" fmla="*/ 576 w 1152"/>
                  <a:gd name="T29" fmla="*/ 0 h 1056"/>
                  <a:gd name="T30" fmla="*/ 576 w 1152"/>
                  <a:gd name="T31" fmla="*/ 419 h 1056"/>
                  <a:gd name="T32" fmla="*/ 0 w 1152"/>
                  <a:gd name="T33" fmla="*/ 419 h 1056"/>
                  <a:gd name="T34" fmla="*/ 0 w 1152"/>
                  <a:gd name="T35" fmla="*/ 0 h 10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52"/>
                  <a:gd name="T55" fmla="*/ 0 h 1056"/>
                  <a:gd name="T56" fmla="*/ 1152 w 1152"/>
                  <a:gd name="T57" fmla="*/ 1056 h 10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52" h="1056">
                    <a:moveTo>
                      <a:pt x="0" y="0"/>
                    </a:moveTo>
                    <a:lnTo>
                      <a:pt x="96" y="0"/>
                    </a:lnTo>
                    <a:lnTo>
                      <a:pt x="96" y="192"/>
                    </a:lnTo>
                    <a:lnTo>
                      <a:pt x="192" y="192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768"/>
                    </a:lnTo>
                    <a:lnTo>
                      <a:pt x="864" y="768"/>
                    </a:lnTo>
                    <a:lnTo>
                      <a:pt x="864" y="0"/>
                    </a:lnTo>
                    <a:lnTo>
                      <a:pt x="912" y="0"/>
                    </a:lnTo>
                    <a:lnTo>
                      <a:pt x="960" y="0"/>
                    </a:lnTo>
                    <a:lnTo>
                      <a:pt x="960" y="192"/>
                    </a:lnTo>
                    <a:lnTo>
                      <a:pt x="1056" y="192"/>
                    </a:lnTo>
                    <a:lnTo>
                      <a:pt x="1056" y="0"/>
                    </a:ln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842" name="Group 1109"/>
              <p:cNvGrpSpPr>
                <a:grpSpLocks/>
              </p:cNvGrpSpPr>
              <p:nvPr/>
            </p:nvGrpSpPr>
            <p:grpSpPr bwMode="auto">
              <a:xfrm>
                <a:off x="432" y="3888"/>
                <a:ext cx="576" cy="38"/>
                <a:chOff x="2496" y="2208"/>
                <a:chExt cx="1152" cy="96"/>
              </a:xfrm>
            </p:grpSpPr>
            <p:sp>
              <p:nvSpPr>
                <p:cNvPr id="34846" name="Rectangle 1110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1152" cy="9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47" name="Rectangle 1111"/>
                <p:cNvSpPr>
                  <a:spLocks noChangeArrowheads="1"/>
                </p:cNvSpPr>
                <p:nvPr/>
              </p:nvSpPr>
              <p:spPr bwMode="auto">
                <a:xfrm>
                  <a:off x="3456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48" name="Rectangle 1112"/>
                <p:cNvSpPr>
                  <a:spLocks noChangeArrowheads="1"/>
                </p:cNvSpPr>
                <p:nvPr/>
              </p:nvSpPr>
              <p:spPr bwMode="auto">
                <a:xfrm>
                  <a:off x="2592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43" name="Freeform 1113"/>
              <p:cNvSpPr>
                <a:spLocks/>
              </p:cNvSpPr>
              <p:nvPr/>
            </p:nvSpPr>
            <p:spPr bwMode="auto">
              <a:xfrm>
                <a:off x="432" y="3852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4" name="Freeform 1114"/>
              <p:cNvSpPr>
                <a:spLocks/>
              </p:cNvSpPr>
              <p:nvPr/>
            </p:nvSpPr>
            <p:spPr bwMode="auto">
              <a:xfrm>
                <a:off x="864" y="3072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5" name="Rectangle 1115"/>
              <p:cNvSpPr>
                <a:spLocks noChangeArrowheads="1"/>
              </p:cNvSpPr>
              <p:nvPr/>
            </p:nvSpPr>
            <p:spPr bwMode="auto">
              <a:xfrm>
                <a:off x="384" y="3024"/>
                <a:ext cx="672" cy="1008"/>
              </a:xfrm>
              <a:prstGeom prst="rect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30" name="Group 1125"/>
            <p:cNvGrpSpPr>
              <a:grpSpLocks/>
            </p:cNvGrpSpPr>
            <p:nvPr/>
          </p:nvGrpSpPr>
          <p:grpSpPr bwMode="auto">
            <a:xfrm>
              <a:off x="1488" y="3168"/>
              <a:ext cx="672" cy="1008"/>
              <a:chOff x="1344" y="3264"/>
              <a:chExt cx="672" cy="1008"/>
            </a:xfrm>
          </p:grpSpPr>
          <p:sp>
            <p:nvSpPr>
              <p:cNvPr id="34833" name="Freeform 1116"/>
              <p:cNvSpPr>
                <a:spLocks/>
              </p:cNvSpPr>
              <p:nvPr/>
            </p:nvSpPr>
            <p:spPr bwMode="auto">
              <a:xfrm>
                <a:off x="1392" y="3600"/>
                <a:ext cx="576" cy="419"/>
              </a:xfrm>
              <a:custGeom>
                <a:avLst/>
                <a:gdLst>
                  <a:gd name="T0" fmla="*/ 0 w 1152"/>
                  <a:gd name="T1" fmla="*/ 0 h 1056"/>
                  <a:gd name="T2" fmla="*/ 48 w 1152"/>
                  <a:gd name="T3" fmla="*/ 0 h 1056"/>
                  <a:gd name="T4" fmla="*/ 48 w 1152"/>
                  <a:gd name="T5" fmla="*/ 76 h 1056"/>
                  <a:gd name="T6" fmla="*/ 96 w 1152"/>
                  <a:gd name="T7" fmla="*/ 76 h 1056"/>
                  <a:gd name="T8" fmla="*/ 96 w 1152"/>
                  <a:gd name="T9" fmla="*/ 0 h 1056"/>
                  <a:gd name="T10" fmla="*/ 144 w 1152"/>
                  <a:gd name="T11" fmla="*/ 0 h 1056"/>
                  <a:gd name="T12" fmla="*/ 144 w 1152"/>
                  <a:gd name="T13" fmla="*/ 305 h 1056"/>
                  <a:gd name="T14" fmla="*/ 432 w 1152"/>
                  <a:gd name="T15" fmla="*/ 305 h 1056"/>
                  <a:gd name="T16" fmla="*/ 432 w 1152"/>
                  <a:gd name="T17" fmla="*/ 0 h 1056"/>
                  <a:gd name="T18" fmla="*/ 456 w 1152"/>
                  <a:gd name="T19" fmla="*/ 0 h 1056"/>
                  <a:gd name="T20" fmla="*/ 480 w 1152"/>
                  <a:gd name="T21" fmla="*/ 0 h 1056"/>
                  <a:gd name="T22" fmla="*/ 480 w 1152"/>
                  <a:gd name="T23" fmla="*/ 76 h 1056"/>
                  <a:gd name="T24" fmla="*/ 528 w 1152"/>
                  <a:gd name="T25" fmla="*/ 76 h 1056"/>
                  <a:gd name="T26" fmla="*/ 528 w 1152"/>
                  <a:gd name="T27" fmla="*/ 0 h 1056"/>
                  <a:gd name="T28" fmla="*/ 576 w 1152"/>
                  <a:gd name="T29" fmla="*/ 0 h 1056"/>
                  <a:gd name="T30" fmla="*/ 576 w 1152"/>
                  <a:gd name="T31" fmla="*/ 419 h 1056"/>
                  <a:gd name="T32" fmla="*/ 0 w 1152"/>
                  <a:gd name="T33" fmla="*/ 419 h 1056"/>
                  <a:gd name="T34" fmla="*/ 0 w 1152"/>
                  <a:gd name="T35" fmla="*/ 0 h 10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52"/>
                  <a:gd name="T55" fmla="*/ 0 h 1056"/>
                  <a:gd name="T56" fmla="*/ 1152 w 1152"/>
                  <a:gd name="T57" fmla="*/ 1056 h 10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52" h="1056">
                    <a:moveTo>
                      <a:pt x="0" y="0"/>
                    </a:moveTo>
                    <a:lnTo>
                      <a:pt x="96" y="0"/>
                    </a:lnTo>
                    <a:lnTo>
                      <a:pt x="96" y="192"/>
                    </a:lnTo>
                    <a:lnTo>
                      <a:pt x="192" y="192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768"/>
                    </a:lnTo>
                    <a:lnTo>
                      <a:pt x="864" y="768"/>
                    </a:lnTo>
                    <a:lnTo>
                      <a:pt x="864" y="0"/>
                    </a:lnTo>
                    <a:lnTo>
                      <a:pt x="912" y="0"/>
                    </a:lnTo>
                    <a:lnTo>
                      <a:pt x="960" y="0"/>
                    </a:lnTo>
                    <a:lnTo>
                      <a:pt x="960" y="192"/>
                    </a:lnTo>
                    <a:lnTo>
                      <a:pt x="1056" y="192"/>
                    </a:lnTo>
                    <a:lnTo>
                      <a:pt x="1056" y="0"/>
                    </a:ln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834" name="Group 1117"/>
              <p:cNvGrpSpPr>
                <a:grpSpLocks/>
              </p:cNvGrpSpPr>
              <p:nvPr/>
            </p:nvGrpSpPr>
            <p:grpSpPr bwMode="auto">
              <a:xfrm>
                <a:off x="1392" y="4128"/>
                <a:ext cx="576" cy="38"/>
                <a:chOff x="2496" y="2208"/>
                <a:chExt cx="1152" cy="96"/>
              </a:xfrm>
            </p:grpSpPr>
            <p:sp>
              <p:nvSpPr>
                <p:cNvPr id="34838" name="Rectangle 1118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1152" cy="9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39" name="Rectangle 1119"/>
                <p:cNvSpPr>
                  <a:spLocks noChangeArrowheads="1"/>
                </p:cNvSpPr>
                <p:nvPr/>
              </p:nvSpPr>
              <p:spPr bwMode="auto">
                <a:xfrm>
                  <a:off x="3456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40" name="Rectangle 1120"/>
                <p:cNvSpPr>
                  <a:spLocks noChangeArrowheads="1"/>
                </p:cNvSpPr>
                <p:nvPr/>
              </p:nvSpPr>
              <p:spPr bwMode="auto">
                <a:xfrm>
                  <a:off x="2592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35" name="Freeform 1121"/>
              <p:cNvSpPr>
                <a:spLocks/>
              </p:cNvSpPr>
              <p:nvPr/>
            </p:nvSpPr>
            <p:spPr bwMode="auto">
              <a:xfrm>
                <a:off x="1392" y="3312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36" name="Freeform 1122"/>
              <p:cNvSpPr>
                <a:spLocks/>
              </p:cNvSpPr>
              <p:nvPr/>
            </p:nvSpPr>
            <p:spPr bwMode="auto">
              <a:xfrm>
                <a:off x="1824" y="4092"/>
                <a:ext cx="144" cy="152"/>
              </a:xfrm>
              <a:custGeom>
                <a:avLst/>
                <a:gdLst>
                  <a:gd name="T0" fmla="*/ 96 w 288"/>
                  <a:gd name="T1" fmla="*/ 152 h 384"/>
                  <a:gd name="T2" fmla="*/ 48 w 288"/>
                  <a:gd name="T3" fmla="*/ 152 h 384"/>
                  <a:gd name="T4" fmla="*/ 48 w 288"/>
                  <a:gd name="T5" fmla="*/ 38 h 384"/>
                  <a:gd name="T6" fmla="*/ 0 w 288"/>
                  <a:gd name="T7" fmla="*/ 38 h 384"/>
                  <a:gd name="T8" fmla="*/ 0 w 288"/>
                  <a:gd name="T9" fmla="*/ 0 h 384"/>
                  <a:gd name="T10" fmla="*/ 144 w 288"/>
                  <a:gd name="T11" fmla="*/ 0 h 384"/>
                  <a:gd name="T12" fmla="*/ 144 w 288"/>
                  <a:gd name="T13" fmla="*/ 38 h 384"/>
                  <a:gd name="T14" fmla="*/ 96 w 288"/>
                  <a:gd name="T15" fmla="*/ 38 h 384"/>
                  <a:gd name="T16" fmla="*/ 96 w 288"/>
                  <a:gd name="T17" fmla="*/ 1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384"/>
                  <a:gd name="T29" fmla="*/ 288 w 28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384">
                    <a:moveTo>
                      <a:pt x="192" y="384"/>
                    </a:moveTo>
                    <a:lnTo>
                      <a:pt x="96" y="384"/>
                    </a:lnTo>
                    <a:lnTo>
                      <a:pt x="96" y="96"/>
                    </a:lnTo>
                    <a:lnTo>
                      <a:pt x="0" y="9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96"/>
                    </a:lnTo>
                    <a:lnTo>
                      <a:pt x="192" y="96"/>
                    </a:lnTo>
                    <a:lnTo>
                      <a:pt x="192" y="384"/>
                    </a:lnTo>
                    <a:close/>
                  </a:path>
                </a:pathLst>
              </a:cu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37" name="Rectangle 1123"/>
              <p:cNvSpPr>
                <a:spLocks noChangeArrowheads="1"/>
              </p:cNvSpPr>
              <p:nvPr/>
            </p:nvSpPr>
            <p:spPr bwMode="auto">
              <a:xfrm>
                <a:off x="1344" y="3264"/>
                <a:ext cx="672" cy="1008"/>
              </a:xfrm>
              <a:prstGeom prst="rect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831" name="Line 1127"/>
            <p:cNvSpPr>
              <a:spLocks noChangeShapeType="1"/>
            </p:cNvSpPr>
            <p:nvPr/>
          </p:nvSpPr>
          <p:spPr bwMode="auto">
            <a:xfrm flipH="1">
              <a:off x="1824" y="2784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  <p:sp>
          <p:nvSpPr>
            <p:cNvPr id="34832" name="Line 1128"/>
            <p:cNvSpPr>
              <a:spLocks noChangeShapeType="1"/>
            </p:cNvSpPr>
            <p:nvPr/>
          </p:nvSpPr>
          <p:spPr bwMode="auto">
            <a:xfrm>
              <a:off x="2880" y="2784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900">
                <a:solidFill>
                  <a:srgbClr val="000000"/>
                </a:solidFill>
              </a:endParaRPr>
            </a:p>
          </p:txBody>
        </p:sp>
      </p:grpSp>
      <p:sp>
        <p:nvSpPr>
          <p:cNvPr id="34821" name="Rectangle 1130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562600"/>
          </a:xfrm>
          <a:noFill/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altLang="ru-RU" smtClean="0">
                <a:latin typeface="Comic Sans MS" pitchFamily="66" charset="0"/>
              </a:rPr>
              <a:t>It implicitly represents all the actions that are feasible in each state</a:t>
            </a:r>
          </a:p>
        </p:txBody>
      </p:sp>
    </p:spTree>
    <p:extLst>
      <p:ext uri="{BB962C8B-B14F-4D97-AF65-F5344CB8AC3E}">
        <p14:creationId xmlns:p14="http://schemas.microsoft.com/office/powerpoint/2010/main" val="23626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1503</Words>
  <Application>Microsoft Office PowerPoint</Application>
  <PresentationFormat>Экран (4:3)</PresentationFormat>
  <Paragraphs>539</Paragraphs>
  <Slides>43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17</vt:i4>
      </vt:variant>
      <vt:variant>
        <vt:lpstr>Заголовки слайдов</vt:lpstr>
      </vt:variant>
      <vt:variant>
        <vt:i4>43</vt:i4>
      </vt:variant>
    </vt:vector>
  </HeadingPairs>
  <TitlesOfParts>
    <vt:vector size="60" baseType="lpstr">
      <vt:lpstr>Тема Office</vt:lpstr>
      <vt:lpstr>Default Design</vt:lpstr>
      <vt:lpstr>1_Default Design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14_Default Design</vt:lpstr>
      <vt:lpstr>13_Default Design</vt:lpstr>
      <vt:lpstr>15_Default Design</vt:lpstr>
      <vt:lpstr>ЗАДАЧИ ДЛЯ ДЕДУКТИВНОГО ПОДХОДА К СИНТЕЗУ ПРОГРАММ   </vt:lpstr>
      <vt:lpstr>15-Puzzle</vt:lpstr>
      <vt:lpstr>Permutation Inversions</vt:lpstr>
      <vt:lpstr>Презентация PowerPoint</vt:lpstr>
      <vt:lpstr>Презентация PowerPoint</vt:lpstr>
      <vt:lpstr>Презентация PowerPoint</vt:lpstr>
      <vt:lpstr>Assembly (Sequence) Planning</vt:lpstr>
      <vt:lpstr>State Space</vt:lpstr>
      <vt:lpstr>Successor Function</vt:lpstr>
      <vt:lpstr>Successor Function</vt:lpstr>
      <vt:lpstr>Path Planning</vt:lpstr>
      <vt:lpstr>Formulation #1</vt:lpstr>
      <vt:lpstr>Formulation #2</vt:lpstr>
      <vt:lpstr>Formulation #3</vt:lpstr>
      <vt:lpstr>STRIPS Language through Examples</vt:lpstr>
      <vt:lpstr>Vacuum-Robot Example</vt:lpstr>
      <vt:lpstr>State Representation</vt:lpstr>
      <vt:lpstr>State Representation</vt:lpstr>
      <vt:lpstr>Goal Representation</vt:lpstr>
      <vt:lpstr>Action Representation</vt:lpstr>
      <vt:lpstr>Action Representation</vt:lpstr>
      <vt:lpstr>Action Representation</vt:lpstr>
      <vt:lpstr>Other Actions</vt:lpstr>
      <vt:lpstr>Other Actions</vt:lpstr>
      <vt:lpstr>Action Schema</vt:lpstr>
      <vt:lpstr>Action Schema</vt:lpstr>
      <vt:lpstr>Action Schema</vt:lpstr>
      <vt:lpstr>Blocks-World Example</vt:lpstr>
      <vt:lpstr>State</vt:lpstr>
      <vt:lpstr>Goal</vt:lpstr>
      <vt:lpstr>Goal</vt:lpstr>
      <vt:lpstr>Goal</vt:lpstr>
      <vt:lpstr>Action</vt:lpstr>
      <vt:lpstr>Action</vt:lpstr>
      <vt:lpstr>Action</vt:lpstr>
      <vt:lpstr>Action</vt:lpstr>
      <vt:lpstr>All Actions</vt:lpstr>
      <vt:lpstr>All Actions</vt:lpstr>
      <vt:lpstr>Key-in-Box Example</vt:lpstr>
      <vt:lpstr>Initial State</vt:lpstr>
      <vt:lpstr>Goal</vt:lpstr>
      <vt:lpstr>Actions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15-Puzzle</dc:title>
  <dc:creator>Валерий Михайлов</dc:creator>
  <cp:lastModifiedBy>Валерий Михайлов</cp:lastModifiedBy>
  <cp:revision>4</cp:revision>
  <dcterms:created xsi:type="dcterms:W3CDTF">2016-03-11T17:27:07Z</dcterms:created>
  <dcterms:modified xsi:type="dcterms:W3CDTF">2016-03-11T18:03:45Z</dcterms:modified>
</cp:coreProperties>
</file>