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43"/>
    <a:srgbClr val="FFCA21"/>
    <a:srgbClr val="FFD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4C6F2A-A9C5-45F4-8468-32F54614F574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9C952-F85B-4B47-8848-7B9920ED6EF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47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47E5-2AB7-F416-D73C-3ED5D5C66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0B8BD-DF99-EE5A-8482-52DC6FCBA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4F76F-F3AD-F5D4-0750-0793AFC6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5833-243F-40CB-B26D-6652B28D4D90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236B-338F-FE65-C990-D2574196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FC317-17ED-4498-F205-CA705F55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55AC-4D9B-410C-8046-BCCDF49C32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5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07D1-B731-6B98-0C41-6BA2E80F6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B4BAC-2E3C-0387-12DB-6458FEE78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F4EE1-CBB0-581B-BB1C-14589DE00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5833-243F-40CB-B26D-6652B28D4D90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98B99-181A-ABFA-C3CE-A465DC6D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6BA4-9464-EB4D-A0F0-3FB72046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55AC-4D9B-410C-8046-BCCDF49C32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64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007013-DF9C-5971-BA12-849E83670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43292-C676-A5EE-A76D-2F323A58E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40941-3AFF-9DAE-CF16-3336558E9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5833-243F-40CB-B26D-6652B28D4D90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B63D5-E2D3-B833-812B-87104737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2A758-1343-A10F-6126-9C4A5022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55AC-4D9B-410C-8046-BCCDF49C32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96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B009-0A54-9347-B4DD-C2F0C1C21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B7179-D2A0-509A-FF38-B767B326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637A0-A087-6F9F-A9C7-55F63271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5833-243F-40CB-B26D-6652B28D4D90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D366-2DED-3649-03AE-D1523A52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F6F14-0B1B-63A7-8599-4E08AAE2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55AC-4D9B-410C-8046-BCCDF49C32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32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D0ED-FAC5-A260-2C73-8510E7B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7AA36-8F23-2046-4993-DE3025810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8A244-97D2-52AE-241F-27849D145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5833-243F-40CB-B26D-6652B28D4D90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42F4A-AE6C-8C7F-B53F-8B4E7CBB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526B0-1048-1AF3-981D-DC95825B2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55AC-4D9B-410C-8046-BCCDF49C32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935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6611-CD22-6B18-279D-36180DAA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DA4F-6614-8086-61DA-0B062FAD9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09464-B76C-81B0-67F8-2305B923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7E772-1FC8-7A9C-7BA4-B4DEC51F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5833-243F-40CB-B26D-6652B28D4D90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BB45-383E-EEE5-999C-9C63F818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0F263-ADF4-7D04-AD09-091A7356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55AC-4D9B-410C-8046-BCCDF49C32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6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2BDD-575C-0A50-B944-E76FE77DB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A674B-E1B3-159F-3FCF-1434C3D4B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FAD76-06B6-B0AB-A3D7-CEA8A9DAE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12D5D-500A-9A82-B0D6-0BE9F056C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5D6E80-55A8-F6B2-65D9-C428F0B25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F7245-591D-E900-103B-09EDD5A1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5833-243F-40CB-B26D-6652B28D4D90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DDEFD4-3291-E9F7-6B0E-C755EE68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E978-4151-5F0C-4D05-291D7872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55AC-4D9B-410C-8046-BCCDF49C32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796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2646-9946-6E07-492A-A23516CA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99F4C9-D125-3FDC-E8B7-7650D0252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5833-243F-40CB-B26D-6652B28D4D90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D2959-3A78-9129-266A-B059E48E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008B6-F1BA-D6C7-28E9-7FB9CF75D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55AC-4D9B-410C-8046-BCCDF49C32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7983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96D83-8F74-B3A3-9D4F-2C101A6D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5833-243F-40CB-B26D-6652B28D4D90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62537-DCE7-5D17-6B45-0DB590DD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2CBB7-486D-2363-3321-0E0F1C9E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55AC-4D9B-410C-8046-BCCDF49C32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78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CFCD-FF9A-971F-7893-9552C79B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7AE6-216A-0FD4-968A-464DDD5CF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F247F-BC43-893F-433E-B79111899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18E39-BE81-9D59-8BC9-933F5324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5833-243F-40CB-B26D-6652B28D4D90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9D8BF-F758-24A2-9880-E4DA207D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6076E-50D9-CF0E-23A8-E5173B05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55AC-4D9B-410C-8046-BCCDF49C32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60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7336-4F3B-D32D-9F40-DD174984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AADF0-8A56-28BF-630D-5B577AF85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68F39-6EB2-AF7B-9245-8D1B702BE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998E0-4996-A744-37E2-77838C0B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5833-243F-40CB-B26D-6652B28D4D90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790AF-27FA-B50B-42F7-F25FE94B1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458ED-8931-3B2A-2E86-CB1298EA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555AC-4D9B-410C-8046-BCCDF49C32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72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D293F-DE26-456B-5CB7-62FB5982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83982-0EFA-B323-C2A6-BE8E7646A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C7F6A-15FA-8D39-269F-AB859C342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5833-243F-40CB-B26D-6652B28D4D90}" type="datetimeFigureOut">
              <a:rPr lang="en-IN" smtClean="0"/>
              <a:t>26-02-2025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D6103-52C6-304B-684F-5AB799348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58E66-DD3C-CFC4-1C93-BF7C8B5E8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555AC-4D9B-410C-8046-BCCDF49C323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15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5B19-1372-6EB4-3547-F7B6CBA76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045" y="333910"/>
            <a:ext cx="9691955" cy="1412698"/>
          </a:xfrm>
          <a:solidFill>
            <a:srgbClr val="FFD243"/>
          </a:solidFill>
        </p:spPr>
        <p:txBody>
          <a:bodyPr>
            <a:normAutofit/>
          </a:bodyPr>
          <a:lstStyle/>
          <a:p>
            <a:r>
              <a:rPr lang="en-IN" sz="5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5400" b="1" dirty="0">
                <a:solidFill>
                  <a:schemeClr val="accent4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5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827A3-3ED6-3425-6FF4-9031D1C13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62364"/>
            <a:ext cx="9144000" cy="456172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F2A61-585E-8F68-5EE6-724356543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88" y="1882739"/>
            <a:ext cx="10562668" cy="486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2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6CE4CC-A2ED-77B7-3E6B-94063B7D3DC2}"/>
              </a:ext>
            </a:extLst>
          </p:cNvPr>
          <p:cNvSpPr/>
          <p:nvPr/>
        </p:nvSpPr>
        <p:spPr>
          <a:xfrm>
            <a:off x="356170" y="301006"/>
            <a:ext cx="11332396" cy="6123398"/>
          </a:xfrm>
          <a:prstGeom prst="roundRect">
            <a:avLst/>
          </a:prstGeom>
          <a:solidFill>
            <a:srgbClr val="FFD2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B3688-6246-BB32-250E-B9917693CF49}"/>
              </a:ext>
            </a:extLst>
          </p:cNvPr>
          <p:cNvSpPr txBox="1"/>
          <p:nvPr/>
        </p:nvSpPr>
        <p:spPr>
          <a:xfrm>
            <a:off x="1114745" y="802684"/>
            <a:ext cx="490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69292-C679-1EA8-C1F2-49ADEA73F291}"/>
              </a:ext>
            </a:extLst>
          </p:cNvPr>
          <p:cNvSpPr txBox="1"/>
          <p:nvPr/>
        </p:nvSpPr>
        <p:spPr>
          <a:xfrm>
            <a:off x="1119883" y="1695236"/>
            <a:ext cx="7818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Requirement Gathering/Business Requirement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86A68D-5DB0-7D16-8E0C-D85104A8A362}"/>
              </a:ext>
            </a:extLst>
          </p:cNvPr>
          <p:cNvSpPr txBox="1"/>
          <p:nvPr/>
        </p:nvSpPr>
        <p:spPr>
          <a:xfrm>
            <a:off x="1119883" y="2502319"/>
            <a:ext cx="7818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Walkthrough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E8026-7251-1712-5D1C-DC0DEAB970B8}"/>
              </a:ext>
            </a:extLst>
          </p:cNvPr>
          <p:cNvSpPr txBox="1"/>
          <p:nvPr/>
        </p:nvSpPr>
        <p:spPr>
          <a:xfrm>
            <a:off x="1119883" y="2083178"/>
            <a:ext cx="7818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Collection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0AB7A-86C6-A4A7-C443-96682079F6BF}"/>
              </a:ext>
            </a:extLst>
          </p:cNvPr>
          <p:cNvSpPr txBox="1"/>
          <p:nvPr/>
        </p:nvSpPr>
        <p:spPr>
          <a:xfrm>
            <a:off x="1114745" y="2888770"/>
            <a:ext cx="7818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Cleaning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F291C0-7076-8C8C-CC61-6B72370B6102}"/>
              </a:ext>
            </a:extLst>
          </p:cNvPr>
          <p:cNvSpPr txBox="1"/>
          <p:nvPr/>
        </p:nvSpPr>
        <p:spPr>
          <a:xfrm>
            <a:off x="1114745" y="3249785"/>
            <a:ext cx="7818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Modelling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C17B2-0D09-D81C-7246-72D430E5E960}"/>
              </a:ext>
            </a:extLst>
          </p:cNvPr>
          <p:cNvSpPr txBox="1"/>
          <p:nvPr/>
        </p:nvSpPr>
        <p:spPr>
          <a:xfrm>
            <a:off x="1114745" y="3599754"/>
            <a:ext cx="7818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 Processing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7E941-87C0-C9C5-C36C-1C86DA805D33}"/>
              </a:ext>
            </a:extLst>
          </p:cNvPr>
          <p:cNvSpPr txBox="1"/>
          <p:nvPr/>
        </p:nvSpPr>
        <p:spPr>
          <a:xfrm>
            <a:off x="1114745" y="3975181"/>
            <a:ext cx="7818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DAX Calculation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E55DA7-7343-9717-2B38-CA4D997253FC}"/>
              </a:ext>
            </a:extLst>
          </p:cNvPr>
          <p:cNvSpPr txBox="1"/>
          <p:nvPr/>
        </p:nvSpPr>
        <p:spPr>
          <a:xfrm>
            <a:off x="1114745" y="4341282"/>
            <a:ext cx="7818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Chart Development and Formatting 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3B09808-F716-8433-1E33-647CA6F268DC}"/>
              </a:ext>
            </a:extLst>
          </p:cNvPr>
          <p:cNvSpPr/>
          <p:nvPr/>
        </p:nvSpPr>
        <p:spPr>
          <a:xfrm>
            <a:off x="842278" y="1895291"/>
            <a:ext cx="144000" cy="144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D154F96-254B-5C77-CBBB-E149FC9E0F23}"/>
              </a:ext>
            </a:extLst>
          </p:cNvPr>
          <p:cNvSpPr/>
          <p:nvPr/>
        </p:nvSpPr>
        <p:spPr>
          <a:xfrm>
            <a:off x="842278" y="2262832"/>
            <a:ext cx="144000" cy="144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95ACD665-04C0-D108-CAED-4BFFA925C7A9}"/>
              </a:ext>
            </a:extLst>
          </p:cNvPr>
          <p:cNvSpPr/>
          <p:nvPr/>
        </p:nvSpPr>
        <p:spPr>
          <a:xfrm>
            <a:off x="842278" y="2630374"/>
            <a:ext cx="144000" cy="144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F22FEF68-2E99-FA33-E58E-84728C933C90}"/>
              </a:ext>
            </a:extLst>
          </p:cNvPr>
          <p:cNvSpPr/>
          <p:nvPr/>
        </p:nvSpPr>
        <p:spPr>
          <a:xfrm>
            <a:off x="840444" y="2996474"/>
            <a:ext cx="144000" cy="144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5CE3D815-AEB4-B6CE-A2FB-420EF8AA06F7}"/>
              </a:ext>
            </a:extLst>
          </p:cNvPr>
          <p:cNvSpPr/>
          <p:nvPr/>
        </p:nvSpPr>
        <p:spPr>
          <a:xfrm>
            <a:off x="840444" y="3357000"/>
            <a:ext cx="144000" cy="144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88964BF5-BEF8-AA94-216E-25504D4A9750}"/>
              </a:ext>
            </a:extLst>
          </p:cNvPr>
          <p:cNvSpPr/>
          <p:nvPr/>
        </p:nvSpPr>
        <p:spPr>
          <a:xfrm>
            <a:off x="855449" y="3720306"/>
            <a:ext cx="144000" cy="144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52266B24-9C66-0E93-F166-600FBE3DA2B5}"/>
              </a:ext>
            </a:extLst>
          </p:cNvPr>
          <p:cNvSpPr/>
          <p:nvPr/>
        </p:nvSpPr>
        <p:spPr>
          <a:xfrm>
            <a:off x="855449" y="4087847"/>
            <a:ext cx="144000" cy="144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40A1A436-48FE-9877-3DBB-1408E5F191F1}"/>
              </a:ext>
            </a:extLst>
          </p:cNvPr>
          <p:cNvSpPr/>
          <p:nvPr/>
        </p:nvSpPr>
        <p:spPr>
          <a:xfrm>
            <a:off x="855449" y="4453948"/>
            <a:ext cx="144000" cy="1440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77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97AA2C-3B77-4822-EAA3-4BA6B05DEF31}"/>
              </a:ext>
            </a:extLst>
          </p:cNvPr>
          <p:cNvSpPr/>
          <p:nvPr/>
        </p:nvSpPr>
        <p:spPr>
          <a:xfrm>
            <a:off x="421239" y="184935"/>
            <a:ext cx="11435139" cy="6431622"/>
          </a:xfrm>
          <a:prstGeom prst="roundRect">
            <a:avLst/>
          </a:prstGeom>
          <a:solidFill>
            <a:srgbClr val="FFD2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1E501-3AF9-B759-C395-019C3C9348DF}"/>
              </a:ext>
            </a:extLst>
          </p:cNvPr>
          <p:cNvSpPr txBox="1"/>
          <p:nvPr/>
        </p:nvSpPr>
        <p:spPr>
          <a:xfrm>
            <a:off x="1017141" y="647272"/>
            <a:ext cx="9339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426915A-7B81-8B92-0553-A701EF5F6007}"/>
              </a:ext>
            </a:extLst>
          </p:cNvPr>
          <p:cNvSpPr/>
          <p:nvPr/>
        </p:nvSpPr>
        <p:spPr>
          <a:xfrm>
            <a:off x="909141" y="2696764"/>
            <a:ext cx="216000" cy="216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17294-0E6E-CE1E-6E05-74952D884848}"/>
              </a:ext>
            </a:extLst>
          </p:cNvPr>
          <p:cNvSpPr txBox="1"/>
          <p:nvPr/>
        </p:nvSpPr>
        <p:spPr>
          <a:xfrm>
            <a:off x="1017141" y="1432774"/>
            <a:ext cx="10304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 conduct a comprehensive analysis of Blinkit Sales performance, Customer satisfaction, and Inventory distribution to Identify key insights and opportunities using various KPI’s and visualization tools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B21B4-A8E9-83DD-5093-F4EE8D9E2F04}"/>
              </a:ext>
            </a:extLst>
          </p:cNvPr>
          <p:cNvSpPr txBox="1"/>
          <p:nvPr/>
        </p:nvSpPr>
        <p:spPr>
          <a:xfrm>
            <a:off x="1232899" y="2573931"/>
            <a:ext cx="4719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highlight>
                  <a:srgbClr val="808000"/>
                </a:highlight>
              </a:rPr>
              <a:t>KPI’s Requirements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37C39-0222-DD12-376E-20704BA3F161}"/>
              </a:ext>
            </a:extLst>
          </p:cNvPr>
          <p:cNvSpPr txBox="1"/>
          <p:nvPr/>
        </p:nvSpPr>
        <p:spPr>
          <a:xfrm>
            <a:off x="1238033" y="3400746"/>
            <a:ext cx="44487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1.  Total Sales</a:t>
            </a:r>
            <a:br>
              <a:rPr lang="en-IN" sz="2400" b="1" dirty="0"/>
            </a:br>
            <a:r>
              <a:rPr lang="en-IN" sz="2400" b="1" dirty="0"/>
              <a:t>2.  Average Sales</a:t>
            </a:r>
          </a:p>
          <a:p>
            <a:r>
              <a:rPr lang="en-IN" sz="2400" b="1" dirty="0"/>
              <a:t>3.  No of Items</a:t>
            </a:r>
          </a:p>
          <a:p>
            <a:r>
              <a:rPr lang="en-IN" sz="2400" b="1" dirty="0"/>
              <a:t>4.  Average Rating</a:t>
            </a:r>
          </a:p>
        </p:txBody>
      </p:sp>
    </p:spTree>
    <p:extLst>
      <p:ext uri="{BB962C8B-B14F-4D97-AF65-F5344CB8AC3E}">
        <p14:creationId xmlns:p14="http://schemas.microsoft.com/office/powerpoint/2010/main" val="349341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AA17BB-E152-5CAA-4B99-DF53578FDD8C}"/>
              </a:ext>
            </a:extLst>
          </p:cNvPr>
          <p:cNvSpPr/>
          <p:nvPr/>
        </p:nvSpPr>
        <p:spPr>
          <a:xfrm>
            <a:off x="421239" y="184935"/>
            <a:ext cx="11435139" cy="6431622"/>
          </a:xfrm>
          <a:prstGeom prst="roundRect">
            <a:avLst/>
          </a:prstGeom>
          <a:solidFill>
            <a:srgbClr val="FFD2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B68F16E-456D-D3CA-7B7A-2BF1228E1873}"/>
              </a:ext>
            </a:extLst>
          </p:cNvPr>
          <p:cNvSpPr/>
          <p:nvPr/>
        </p:nvSpPr>
        <p:spPr>
          <a:xfrm>
            <a:off x="940084" y="1559386"/>
            <a:ext cx="216000" cy="216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E2B1E-A014-881A-E48A-5F618067C628}"/>
              </a:ext>
            </a:extLst>
          </p:cNvPr>
          <p:cNvSpPr txBox="1"/>
          <p:nvPr/>
        </p:nvSpPr>
        <p:spPr>
          <a:xfrm>
            <a:off x="1376737" y="1374998"/>
            <a:ext cx="4719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highlight>
                  <a:srgbClr val="808000"/>
                </a:highlight>
              </a:rPr>
              <a:t>Chart’s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2337FC-BB53-B354-3088-557F8AB5E555}"/>
              </a:ext>
            </a:extLst>
          </p:cNvPr>
          <p:cNvSpPr txBox="1"/>
          <p:nvPr/>
        </p:nvSpPr>
        <p:spPr>
          <a:xfrm>
            <a:off x="940084" y="2149019"/>
            <a:ext cx="10397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/>
              <a:t>Total Sales By Fat Content :</a:t>
            </a:r>
          </a:p>
          <a:p>
            <a:endParaRPr lang="en-IN" b="1" dirty="0"/>
          </a:p>
          <a:p>
            <a:r>
              <a:rPr lang="en-IN" b="1" dirty="0"/>
              <a:t>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Objective – Analyse the Impact of Fat content on Total Sales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	Additional KPI Metrix – Access how other KPI’s(Average Sales, No. of Sales, Average 				            rating) vary with fat content</a:t>
            </a:r>
          </a:p>
          <a:p>
            <a:r>
              <a:rPr lang="en-IN" b="1" dirty="0"/>
              <a:t>2. Total Sales By Item Type :</a:t>
            </a:r>
          </a:p>
          <a:p>
            <a:endParaRPr lang="en-IN" b="1" dirty="0"/>
          </a:p>
          <a:p>
            <a:r>
              <a:rPr lang="en-IN" b="1" dirty="0"/>
              <a:t>	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Objective – Identify the performance of different Item types in terms of total sales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	Additional KPI Metrix – Access how other KPI’s(Average Sales, No. of Sales, Average 				            rating) vary with fat content</a:t>
            </a:r>
          </a:p>
          <a:p>
            <a:r>
              <a:rPr lang="en-IN" b="1" dirty="0"/>
              <a:t>3. Fat Content By Outlet of Total Sales :</a:t>
            </a:r>
          </a:p>
          <a:p>
            <a:endParaRPr lang="en-IN" b="1" dirty="0"/>
          </a:p>
          <a:p>
            <a:r>
              <a:rPr lang="en-IN" b="1" dirty="0"/>
              <a:t>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Objective – Compare total sales across different outlet segmented by fat content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	Additional KPI Metrix – Access how other KPI’s(Average Sales, No. of Sales, Average 				            rating) vary with fat 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51D5E-1B06-728A-598D-CB37D4CBB32C}"/>
              </a:ext>
            </a:extLst>
          </p:cNvPr>
          <p:cNvSpPr txBox="1"/>
          <p:nvPr/>
        </p:nvSpPr>
        <p:spPr>
          <a:xfrm>
            <a:off x="1156084" y="518218"/>
            <a:ext cx="9339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245903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79DF64C-4069-84D1-5454-13A81364CC54}"/>
              </a:ext>
            </a:extLst>
          </p:cNvPr>
          <p:cNvSpPr/>
          <p:nvPr/>
        </p:nvSpPr>
        <p:spPr>
          <a:xfrm>
            <a:off x="421239" y="184935"/>
            <a:ext cx="11435139" cy="6431622"/>
          </a:xfrm>
          <a:prstGeom prst="roundRect">
            <a:avLst/>
          </a:prstGeom>
          <a:solidFill>
            <a:srgbClr val="FFD2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3F108E9-C72D-BD80-C2E5-AC9DAA0DD5C3}"/>
              </a:ext>
            </a:extLst>
          </p:cNvPr>
          <p:cNvSpPr/>
          <p:nvPr/>
        </p:nvSpPr>
        <p:spPr>
          <a:xfrm>
            <a:off x="1042705" y="1709494"/>
            <a:ext cx="216000" cy="2160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496A0-1715-4DDC-7569-39ED9C915CFE}"/>
              </a:ext>
            </a:extLst>
          </p:cNvPr>
          <p:cNvSpPr txBox="1"/>
          <p:nvPr/>
        </p:nvSpPr>
        <p:spPr>
          <a:xfrm>
            <a:off x="1376737" y="1525107"/>
            <a:ext cx="4719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highlight>
                  <a:srgbClr val="808000"/>
                </a:highlight>
              </a:rPr>
              <a:t>Chart’s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96DC4-AB83-EA7F-6E5E-38ABCE503264}"/>
              </a:ext>
            </a:extLst>
          </p:cNvPr>
          <p:cNvSpPr txBox="1"/>
          <p:nvPr/>
        </p:nvSpPr>
        <p:spPr>
          <a:xfrm>
            <a:off x="1042705" y="2333685"/>
            <a:ext cx="105976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 Total Sales By Outlet Establishment :</a:t>
            </a:r>
          </a:p>
          <a:p>
            <a:endParaRPr lang="en-IN" b="1" dirty="0"/>
          </a:p>
          <a:p>
            <a:r>
              <a:rPr lang="en-IN" b="1" dirty="0"/>
              <a:t>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Objective – Evaluate how the Age or type of Outlet establishment influences total sales</a:t>
            </a:r>
          </a:p>
          <a:p>
            <a:endParaRPr lang="en-IN" b="1" dirty="0"/>
          </a:p>
          <a:p>
            <a:r>
              <a:rPr lang="en-IN" b="1" dirty="0"/>
              <a:t>5.  Sales By Outlet Size :</a:t>
            </a:r>
          </a:p>
          <a:p>
            <a:endParaRPr lang="en-IN" b="1" dirty="0"/>
          </a:p>
          <a:p>
            <a:r>
              <a:rPr lang="en-IN" b="1" dirty="0"/>
              <a:t>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Objective – Analyse the correlation between outlet size and total sales</a:t>
            </a:r>
          </a:p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b="1" dirty="0"/>
              <a:t>6.  Sales By Outlet :</a:t>
            </a:r>
          </a:p>
          <a:p>
            <a:endParaRPr lang="en-IN" b="1" dirty="0"/>
          </a:p>
          <a:p>
            <a:r>
              <a:rPr lang="en-IN" b="1" dirty="0"/>
              <a:t>	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Objective – Access the geographical distribution of sales across different location </a:t>
            </a:r>
          </a:p>
          <a:p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b="1" dirty="0"/>
              <a:t>7.  All Metrics By Outlet Types :</a:t>
            </a:r>
          </a:p>
          <a:p>
            <a:endParaRPr lang="en-IN" b="1" dirty="0"/>
          </a:p>
          <a:p>
            <a:r>
              <a:rPr lang="en-IN" b="1" dirty="0"/>
              <a:t>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Objective – Provide a comprehensive key metrics(Total Sales, Avg Sales, No of Items , Avg Rating</a:t>
            </a:r>
          </a:p>
          <a:p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453E1-0657-5C71-3FE0-DC7540A3A69F}"/>
              </a:ext>
            </a:extLst>
          </p:cNvPr>
          <p:cNvSpPr txBox="1"/>
          <p:nvPr/>
        </p:nvSpPr>
        <p:spPr>
          <a:xfrm>
            <a:off x="1017141" y="647272"/>
            <a:ext cx="9339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61088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266EBE-4868-E1A6-17A0-CEDC150DBEF7}"/>
              </a:ext>
            </a:extLst>
          </p:cNvPr>
          <p:cNvSpPr/>
          <p:nvPr/>
        </p:nvSpPr>
        <p:spPr>
          <a:xfrm>
            <a:off x="421239" y="184935"/>
            <a:ext cx="11435139" cy="6431622"/>
          </a:xfrm>
          <a:prstGeom prst="roundRect">
            <a:avLst/>
          </a:prstGeom>
          <a:solidFill>
            <a:srgbClr val="FFD2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6173D-94C9-9A60-6735-CD278E2BAF56}"/>
              </a:ext>
            </a:extLst>
          </p:cNvPr>
          <p:cNvSpPr txBox="1"/>
          <p:nvPr/>
        </p:nvSpPr>
        <p:spPr>
          <a:xfrm>
            <a:off x="1017141" y="647272"/>
            <a:ext cx="9339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Key Insights from the Dashboard Analysis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40F37-3D15-7C27-93F6-A209FA3B5C8B}"/>
              </a:ext>
            </a:extLst>
          </p:cNvPr>
          <p:cNvSpPr txBox="1"/>
          <p:nvPr/>
        </p:nvSpPr>
        <p:spPr>
          <a:xfrm>
            <a:off x="821933" y="1561671"/>
            <a:ext cx="1018169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Fat Content Analysis</a:t>
            </a:r>
            <a:r>
              <a:rPr lang="en-US" b="1" dirty="0"/>
              <a:t>: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Total sales </a:t>
            </a:r>
            <a:r>
              <a:rPr lang="en-US" b="1" dirty="0"/>
              <a:t>Low-Fat</a:t>
            </a:r>
            <a:r>
              <a:rPr lang="en-US" dirty="0"/>
              <a:t> products surpass </a:t>
            </a:r>
            <a:r>
              <a:rPr lang="en-US" b="1" dirty="0"/>
              <a:t>Regular Fat</a:t>
            </a:r>
            <a:r>
              <a:rPr lang="en-US" dirty="0"/>
              <a:t> products by </a:t>
            </a:r>
            <a:r>
              <a:rPr lang="en-US" b="1" dirty="0"/>
              <a:t>65%</a:t>
            </a:r>
            <a:r>
              <a:rPr lang="en-US" dirty="0"/>
              <a:t>, indicating a strong consumer preference.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When considering </a:t>
            </a:r>
            <a:r>
              <a:rPr lang="en-US" b="1" dirty="0"/>
              <a:t>average sales</a:t>
            </a:r>
            <a:r>
              <a:rPr lang="en-US" dirty="0"/>
              <a:t>, both </a:t>
            </a:r>
            <a:r>
              <a:rPr lang="en-US" b="1" dirty="0"/>
              <a:t>Regular Fat (51%)</a:t>
            </a:r>
            <a:r>
              <a:rPr lang="en-US" dirty="0"/>
              <a:t> and </a:t>
            </a:r>
            <a:r>
              <a:rPr lang="en-US" b="1" dirty="0"/>
              <a:t>Low Fat (49%)</a:t>
            </a:r>
            <a:r>
              <a:rPr lang="en-US" dirty="0"/>
              <a:t> are consumed almost equally.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 terms of the </a:t>
            </a:r>
            <a:r>
              <a:rPr lang="en-US" b="1" dirty="0"/>
              <a:t>number of items sold</a:t>
            </a:r>
            <a:r>
              <a:rPr lang="en-US" dirty="0"/>
              <a:t>, </a:t>
            </a:r>
            <a:r>
              <a:rPr lang="en-US" b="1" dirty="0"/>
              <a:t>Low Fat</a:t>
            </a:r>
            <a:r>
              <a:rPr lang="en-US" dirty="0"/>
              <a:t> products dominate.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average rating</a:t>
            </a:r>
            <a:r>
              <a:rPr lang="en-US" dirty="0"/>
              <a:t> for both categories remains the same at </a:t>
            </a:r>
            <a:r>
              <a:rPr lang="en-US" b="1" dirty="0"/>
              <a:t>3.9</a:t>
            </a:r>
            <a:r>
              <a:rPr lang="en-US" dirty="0"/>
              <a:t>, suggesting similar customer satisfaction levels.</a:t>
            </a:r>
          </a:p>
          <a:p>
            <a:pPr lvl="1"/>
            <a:endParaRPr lang="en-US" dirty="0"/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2.   Fat Content by Outlet Location</a:t>
            </a:r>
            <a:r>
              <a:rPr lang="en-US" b="1" dirty="0"/>
              <a:t>: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Low Fat</a:t>
            </a:r>
            <a:r>
              <a:rPr lang="en-US" dirty="0"/>
              <a:t> products have the highest sales in </a:t>
            </a:r>
            <a:r>
              <a:rPr lang="en-US" b="1" dirty="0"/>
              <a:t>Tier 3 cities</a:t>
            </a:r>
            <a:r>
              <a:rPr lang="en-US" dirty="0"/>
              <a:t>, while sales are lowest in </a:t>
            </a:r>
            <a:r>
              <a:rPr lang="en-US" b="1" dirty="0"/>
              <a:t>Tier 1 cities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total number of items sold</a:t>
            </a:r>
            <a:r>
              <a:rPr lang="en-US" dirty="0"/>
              <a:t> is higher for </a:t>
            </a:r>
            <a:r>
              <a:rPr lang="en-US" b="1" dirty="0"/>
              <a:t>both Low Fat and Regular Fat categories</a:t>
            </a:r>
            <a:r>
              <a:rPr lang="en-US" dirty="0"/>
              <a:t>, emphasizing their market demand.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3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1169885-8702-EA56-BEC0-1D7642C281F6}"/>
              </a:ext>
            </a:extLst>
          </p:cNvPr>
          <p:cNvSpPr/>
          <p:nvPr/>
        </p:nvSpPr>
        <p:spPr>
          <a:xfrm>
            <a:off x="421239" y="184935"/>
            <a:ext cx="11435139" cy="6431622"/>
          </a:xfrm>
          <a:prstGeom prst="roundRect">
            <a:avLst/>
          </a:prstGeom>
          <a:solidFill>
            <a:srgbClr val="FFD2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09AB6-7BC4-B72C-A6C1-80866127BB44}"/>
              </a:ext>
            </a:extLst>
          </p:cNvPr>
          <p:cNvSpPr txBox="1"/>
          <p:nvPr/>
        </p:nvSpPr>
        <p:spPr>
          <a:xfrm>
            <a:off x="1017141" y="647272"/>
            <a:ext cx="9339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Key Insights from the Dashboard Analysis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38822-C36B-E86D-8A5C-1F744D1B0870}"/>
              </a:ext>
            </a:extLst>
          </p:cNvPr>
          <p:cNvSpPr txBox="1"/>
          <p:nvPr/>
        </p:nvSpPr>
        <p:spPr>
          <a:xfrm>
            <a:off x="821933" y="1561671"/>
            <a:ext cx="101816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3.  Top &amp; Bottom Product Categories: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The </a:t>
            </a:r>
            <a:r>
              <a:rPr lang="en-US" b="1" dirty="0"/>
              <a:t>top</a:t>
            </a:r>
            <a:r>
              <a:rPr lang="en-US" dirty="0"/>
              <a:t> three highest-selling categories are: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Fruits &amp; Vegetables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Snack Foods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Household Items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The </a:t>
            </a:r>
            <a:r>
              <a:rPr lang="en-US" b="1" dirty="0"/>
              <a:t>bottom</a:t>
            </a:r>
            <a:r>
              <a:rPr lang="en-US" dirty="0"/>
              <a:t> three least-selling categories are: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Seafood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Breakfast Items &amp; Starchy Foods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Hard Drinks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E66489-0F9D-0A7F-21DE-A596E56F26B5}"/>
              </a:ext>
            </a:extLst>
          </p:cNvPr>
          <p:cNvSpPr txBox="1"/>
          <p:nvPr/>
        </p:nvSpPr>
        <p:spPr>
          <a:xfrm>
            <a:off x="821933" y="4682594"/>
            <a:ext cx="103049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4.</a:t>
            </a:r>
            <a:r>
              <a:rPr lang="en-US" b="1" dirty="0"/>
              <a:t>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Outlet Establishment Year &amp; Sales Trend</a:t>
            </a:r>
            <a:r>
              <a:rPr lang="en-US" b="1" dirty="0"/>
              <a:t>: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When the business was first established, sales were </a:t>
            </a:r>
            <a:r>
              <a:rPr lang="en-US" b="1" dirty="0"/>
              <a:t>relatively low at $78K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b="1" dirty="0"/>
              <a:t>2012 to 2017</a:t>
            </a:r>
            <a:r>
              <a:rPr lang="en-US" dirty="0"/>
              <a:t>, sales remained stable at approximately </a:t>
            </a:r>
            <a:r>
              <a:rPr lang="en-US" b="1" dirty="0"/>
              <a:t>$132K</a:t>
            </a:r>
            <a:r>
              <a:rPr lang="en-US" dirty="0"/>
              <a:t> per year.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significant increase in sales occurred in 2018, reaching $205K</a:t>
            </a:r>
            <a:r>
              <a:rPr lang="en-US" dirty="0"/>
              <a:t>, marking a positive growth trend.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9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40107BD-81FA-3103-78EB-D81ED5FD3A1A}"/>
              </a:ext>
            </a:extLst>
          </p:cNvPr>
          <p:cNvSpPr/>
          <p:nvPr/>
        </p:nvSpPr>
        <p:spPr>
          <a:xfrm>
            <a:off x="421239" y="184935"/>
            <a:ext cx="11435139" cy="6431622"/>
          </a:xfrm>
          <a:prstGeom prst="roundRect">
            <a:avLst/>
          </a:prstGeom>
          <a:solidFill>
            <a:srgbClr val="FFD24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FB736-CC85-FF8B-4DE8-0A228F7E512A}"/>
              </a:ext>
            </a:extLst>
          </p:cNvPr>
          <p:cNvSpPr txBox="1"/>
          <p:nvPr/>
        </p:nvSpPr>
        <p:spPr>
          <a:xfrm>
            <a:off x="1017141" y="647272"/>
            <a:ext cx="9339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Key Insights from the Dashboard Analysis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8D774-A8C2-67F4-9E90-782F7D595B49}"/>
              </a:ext>
            </a:extLst>
          </p:cNvPr>
          <p:cNvSpPr txBox="1"/>
          <p:nvPr/>
        </p:nvSpPr>
        <p:spPr>
          <a:xfrm>
            <a:off x="821933" y="1561671"/>
            <a:ext cx="101816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5.   Sales by Outlet Size: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Medium-sized outlets</a:t>
            </a:r>
            <a:r>
              <a:rPr lang="en-US" dirty="0"/>
              <a:t> generate the highest sales, totaling </a:t>
            </a:r>
            <a:r>
              <a:rPr lang="en-US" b="1" dirty="0"/>
              <a:t>$508K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Small outlets</a:t>
            </a:r>
            <a:r>
              <a:rPr lang="en-US" dirty="0"/>
              <a:t> also perform well, with </a:t>
            </a:r>
            <a:r>
              <a:rPr lang="en-US" b="1" dirty="0"/>
              <a:t>$445K</a:t>
            </a:r>
            <a:r>
              <a:rPr lang="en-US" dirty="0"/>
              <a:t> in sales.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High-sized outlets</a:t>
            </a:r>
            <a:r>
              <a:rPr lang="en-US" dirty="0"/>
              <a:t> have the lowest sales at </a:t>
            </a:r>
            <a:r>
              <a:rPr lang="en-US" b="1" dirty="0"/>
              <a:t>$249K</a:t>
            </a:r>
            <a:r>
              <a:rPr lang="en-US" dirty="0"/>
              <a:t>, suggesting they may benefit from restructuring into </a:t>
            </a:r>
            <a:r>
              <a:rPr lang="en-US" b="1" dirty="0"/>
              <a:t>smaller or medium-sized formats</a:t>
            </a:r>
            <a:r>
              <a:rPr lang="en-US" dirty="0"/>
              <a:t> for better cost efficiency.</a:t>
            </a:r>
          </a:p>
          <a:p>
            <a:pPr lvl="1"/>
            <a:endParaRPr lang="en-US" dirty="0"/>
          </a:p>
          <a:p>
            <a:pPr marL="457200" indent="-457200">
              <a:buAutoNum type="arabicPeriod" startAt="6"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Outlet Type Performance:</a:t>
            </a:r>
          </a:p>
          <a:p>
            <a:endParaRPr lang="en-US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Among all outlet types, </a:t>
            </a:r>
            <a:r>
              <a:rPr lang="en-US" b="1" dirty="0"/>
              <a:t>Supermarket Type 1</a:t>
            </a:r>
            <a:r>
              <a:rPr lang="en-US" dirty="0"/>
              <a:t> has the highest total sales, highlighting its strong market presence and consumer preference.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621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Segoe UI Black</vt:lpstr>
      <vt:lpstr>Office Theme</vt:lpstr>
      <vt:lpstr>Blinkit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Zaid Ahmed</dc:creator>
  <cp:lastModifiedBy>Zaid Ahmed</cp:lastModifiedBy>
  <cp:revision>1</cp:revision>
  <dcterms:created xsi:type="dcterms:W3CDTF">2025-02-25T22:35:23Z</dcterms:created>
  <dcterms:modified xsi:type="dcterms:W3CDTF">2025-02-25T22:35:23Z</dcterms:modified>
</cp:coreProperties>
</file>