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3"/>
  </p:notesMasterIdLst>
  <p:sldIdLst>
    <p:sldId id="256" r:id="rId2"/>
    <p:sldId id="257" r:id="rId3"/>
    <p:sldId id="258" r:id="rId4"/>
    <p:sldId id="268" r:id="rId5"/>
    <p:sldId id="269" r:id="rId6"/>
    <p:sldId id="270" r:id="rId7"/>
    <p:sldId id="259" r:id="rId8"/>
    <p:sldId id="263" r:id="rId9"/>
    <p:sldId id="264" r:id="rId10"/>
    <p:sldId id="266" r:id="rId11"/>
    <p:sldId id="267" r:id="rId12"/>
  </p:sldIdLst>
  <p:sldSz cx="20107275" cy="11310938"/>
  <p:notesSz cx="6858000" cy="9144000"/>
  <p:embeddedFontLst>
    <p:embeddedFont>
      <p:font typeface="Algerian" panose="04020705040A02060702" pitchFamily="82" charset="0"/>
      <p:regular r:id="rId14"/>
    </p:embeddedFont>
    <p:embeddedFont>
      <p:font typeface="Arial Black" panose="020B0A04020102020204" pitchFamily="34" charset="0"/>
      <p:regular r:id="rId15"/>
      <p:bold r:id="rId16"/>
    </p:embeddedFont>
    <p:embeddedFont>
      <p:font typeface="Calibri" panose="020F0502020204030204" pitchFamily="34" charset="0"/>
      <p:regular r:id="rId17"/>
      <p:bold r:id="rId18"/>
      <p:italic r:id="rId19"/>
      <p:boldItalic r:id="rId20"/>
    </p:embeddedFont>
    <p:embeddedFont>
      <p:font typeface="Calibri Light" panose="020F0302020204030204" pitchFamily="34" charset="0"/>
      <p:regular r:id="rId21"/>
      <p:italic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63">
          <p15:clr>
            <a:srgbClr val="000000"/>
          </p15:clr>
        </p15:guide>
        <p15:guide id="2" pos="6333">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6965A4-4BA8-4662-854A-DF7913A153A0}">
  <a:tblStyle styleId="{786965A4-4BA8-4662-854A-DF7913A153A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F1F5"/>
          </a:solidFill>
        </a:fill>
      </a:tcStyle>
    </a:wholeTbl>
    <a:band1H>
      <a:tcTxStyle/>
      <a:tcStyle>
        <a:tcBdr/>
        <a:fill>
          <a:solidFill>
            <a:srgbClr val="CEE2EA"/>
          </a:solidFill>
        </a:fill>
      </a:tcStyle>
    </a:band1H>
    <a:band2H>
      <a:tcTxStyle/>
      <a:tcStyle>
        <a:tcBdr/>
      </a:tcStyle>
    </a:band2H>
    <a:band1V>
      <a:tcTxStyle/>
      <a:tcStyle>
        <a:tcBdr/>
        <a:fill>
          <a:solidFill>
            <a:srgbClr val="CEE2EA"/>
          </a:solidFill>
        </a:fill>
      </a:tcStyle>
    </a:band1V>
    <a:band2V>
      <a:tcTxStyle/>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768" y="77"/>
      </p:cViewPr>
      <p:guideLst>
        <p:guide orient="horz" pos="3563"/>
        <p:guide pos="63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5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5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5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5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5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5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5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5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5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5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5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5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5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5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5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5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35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5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5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5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5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5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5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5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8" name="Google Shape;178;p7: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4" name="Google Shape;184;p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10" name="Google Shape;110;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9" name="Google Shape;119;p4: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fb6a8316c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g8fb6a8316c_0_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16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fb6a8316c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g8fb6a8316c_0_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7880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fb6a8316c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g8fb6a8316c_0_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4605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fb6a8316c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g8fb6a8316c_0_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9" name="Google Shape;149;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5" name="Google Shape;155;p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237" y="10556875"/>
            <a:ext cx="20102039" cy="7540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5" y="10447223"/>
            <a:ext cx="20102039" cy="105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09655" y="1251744"/>
            <a:ext cx="16588502" cy="5881688"/>
          </a:xfrm>
        </p:spPr>
        <p:txBody>
          <a:bodyPr anchor="b">
            <a:normAutofit/>
          </a:bodyPr>
          <a:lstStyle>
            <a:lvl1pPr algn="l">
              <a:lnSpc>
                <a:spcPct val="85000"/>
              </a:lnSpc>
              <a:defRPr sz="13194" spc="-82"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14225" y="7348679"/>
            <a:ext cx="16588502" cy="1885156"/>
          </a:xfrm>
        </p:spPr>
        <p:txBody>
          <a:bodyPr lIns="91440" rIns="91440">
            <a:normAutofit/>
          </a:bodyPr>
          <a:lstStyle>
            <a:lvl1pPr marL="0" indent="0" algn="l">
              <a:buNone/>
              <a:defRPr sz="3958" cap="all" spc="330" baseline="0">
                <a:solidFill>
                  <a:schemeClr val="tx2"/>
                </a:solidFill>
                <a:latin typeface="+mj-lt"/>
              </a:defRPr>
            </a:lvl1pPr>
            <a:lvl2pPr marL="754014" indent="0" algn="ctr">
              <a:buNone/>
              <a:defRPr sz="3958"/>
            </a:lvl2pPr>
            <a:lvl3pPr marL="1508028" indent="0" algn="ctr">
              <a:buNone/>
              <a:defRPr sz="3958"/>
            </a:lvl3pPr>
            <a:lvl4pPr marL="2262043" indent="0" algn="ctr">
              <a:buNone/>
              <a:defRPr sz="3298"/>
            </a:lvl4pPr>
            <a:lvl5pPr marL="3016057" indent="0" algn="ctr">
              <a:buNone/>
              <a:defRPr sz="3298"/>
            </a:lvl5pPr>
            <a:lvl6pPr marL="3770071" indent="0" algn="ctr">
              <a:buNone/>
              <a:defRPr sz="3298"/>
            </a:lvl6pPr>
            <a:lvl7pPr marL="4524085" indent="0" algn="ctr">
              <a:buNone/>
              <a:defRPr sz="3298"/>
            </a:lvl7pPr>
            <a:lvl8pPr marL="5278100" indent="0" algn="ctr">
              <a:buNone/>
              <a:defRPr sz="3298"/>
            </a:lvl8pPr>
            <a:lvl9pPr marL="6032114" indent="0" algn="ctr">
              <a:buNone/>
              <a:defRPr sz="32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991692" y="7163594"/>
            <a:ext cx="1628689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28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1912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5237" y="10556875"/>
            <a:ext cx="20102039" cy="7540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5" y="10447223"/>
            <a:ext cx="20102039" cy="105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4389269" y="684096"/>
            <a:ext cx="4335631" cy="94957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82375" y="684095"/>
            <a:ext cx="12755553" cy="9495749"/>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782615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2848531" y="1005417"/>
            <a:ext cx="14242653" cy="1885156"/>
          </a:xfrm>
          <a:prstGeom prst="rect">
            <a:avLst/>
          </a:prstGeom>
          <a:noFill/>
          <a:ln>
            <a:noFill/>
          </a:ln>
        </p:spPr>
        <p:txBody>
          <a:bodyPr spcFirstLastPara="1" wrap="square" lIns="179475" tIns="89725" rIns="179475" bIns="8972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dt" idx="10"/>
          </p:nvPr>
        </p:nvSpPr>
        <p:spPr>
          <a:xfrm>
            <a:off x="1004888" y="10483850"/>
            <a:ext cx="4692650" cy="601663"/>
          </a:xfrm>
          <a:prstGeom prst="rect">
            <a:avLst/>
          </a:prstGeom>
          <a:noFill/>
          <a:ln>
            <a:noFill/>
          </a:ln>
        </p:spPr>
        <p:txBody>
          <a:bodyPr spcFirstLastPara="1" wrap="square" lIns="179475" tIns="89725" rIns="179475" bIns="897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ftr" idx="11"/>
          </p:nvPr>
        </p:nvSpPr>
        <p:spPr>
          <a:xfrm>
            <a:off x="6870700" y="10483850"/>
            <a:ext cx="6365875" cy="601663"/>
          </a:xfrm>
          <a:prstGeom prst="rect">
            <a:avLst/>
          </a:prstGeom>
          <a:noFill/>
          <a:ln>
            <a:noFill/>
          </a:ln>
        </p:spPr>
        <p:txBody>
          <a:bodyPr spcFirstLastPara="1" wrap="square" lIns="179475" tIns="89725" rIns="179475" bIns="897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4409738" y="10483850"/>
            <a:ext cx="4692650" cy="601663"/>
          </a:xfrm>
          <a:prstGeom prst="rect">
            <a:avLst/>
          </a:prstGeom>
          <a:noFill/>
          <a:ln>
            <a:noFill/>
          </a:ln>
        </p:spPr>
        <p:txBody>
          <a:bodyPr spcFirstLastPara="1" wrap="square" lIns="179475" tIns="89725" rIns="179475" bIns="89725" anchor="ctr" anchorCtr="0">
            <a:noAutofit/>
          </a:bodyPr>
          <a:lstStyle>
            <a:lvl1pPr marL="0" marR="0" lvl="0" indent="0" algn="r">
              <a:spcBef>
                <a:spcPts val="0"/>
              </a:spcBef>
              <a:spcAft>
                <a:spcPts val="0"/>
              </a:spcAft>
              <a:buNone/>
              <a:defRPr sz="2400">
                <a:solidFill>
                  <a:srgbClr val="898989"/>
                </a:solidFill>
                <a:latin typeface="Calibri"/>
                <a:ea typeface="Calibri"/>
                <a:cs typeface="Calibri"/>
                <a:sym typeface="Calibri"/>
              </a:defRPr>
            </a:lvl1pPr>
            <a:lvl2pPr marL="0" marR="0" lvl="1" indent="0" algn="r">
              <a:spcBef>
                <a:spcPts val="0"/>
              </a:spcBef>
              <a:spcAft>
                <a:spcPts val="0"/>
              </a:spcAft>
              <a:buNone/>
              <a:defRPr sz="2400">
                <a:solidFill>
                  <a:srgbClr val="898989"/>
                </a:solidFill>
                <a:latin typeface="Calibri"/>
                <a:ea typeface="Calibri"/>
                <a:cs typeface="Calibri"/>
                <a:sym typeface="Calibri"/>
              </a:defRPr>
            </a:lvl2pPr>
            <a:lvl3pPr marL="0" marR="0" lvl="2" indent="0" algn="r">
              <a:spcBef>
                <a:spcPts val="0"/>
              </a:spcBef>
              <a:spcAft>
                <a:spcPts val="0"/>
              </a:spcAft>
              <a:buNone/>
              <a:defRPr sz="2400">
                <a:solidFill>
                  <a:srgbClr val="898989"/>
                </a:solidFill>
                <a:latin typeface="Calibri"/>
                <a:ea typeface="Calibri"/>
                <a:cs typeface="Calibri"/>
                <a:sym typeface="Calibri"/>
              </a:defRPr>
            </a:lvl3pPr>
            <a:lvl4pPr marL="0" marR="0" lvl="3" indent="0" algn="r">
              <a:spcBef>
                <a:spcPts val="0"/>
              </a:spcBef>
              <a:spcAft>
                <a:spcPts val="0"/>
              </a:spcAft>
              <a:buNone/>
              <a:defRPr sz="2400">
                <a:solidFill>
                  <a:srgbClr val="898989"/>
                </a:solidFill>
                <a:latin typeface="Calibri"/>
                <a:ea typeface="Calibri"/>
                <a:cs typeface="Calibri"/>
                <a:sym typeface="Calibri"/>
              </a:defRPr>
            </a:lvl4pPr>
            <a:lvl5pPr marL="0" marR="0" lvl="4" indent="0" algn="r">
              <a:spcBef>
                <a:spcPts val="0"/>
              </a:spcBef>
              <a:spcAft>
                <a:spcPts val="0"/>
              </a:spcAft>
              <a:buNone/>
              <a:defRPr sz="2400">
                <a:solidFill>
                  <a:srgbClr val="898989"/>
                </a:solidFill>
                <a:latin typeface="Calibri"/>
                <a:ea typeface="Calibri"/>
                <a:cs typeface="Calibri"/>
                <a:sym typeface="Calibri"/>
              </a:defRPr>
            </a:lvl5pPr>
            <a:lvl6pPr marL="0" marR="0" lvl="5" indent="0" algn="r">
              <a:spcBef>
                <a:spcPts val="0"/>
              </a:spcBef>
              <a:spcAft>
                <a:spcPts val="0"/>
              </a:spcAft>
              <a:buNone/>
              <a:defRPr sz="2400">
                <a:solidFill>
                  <a:srgbClr val="898989"/>
                </a:solidFill>
                <a:latin typeface="Calibri"/>
                <a:ea typeface="Calibri"/>
                <a:cs typeface="Calibri"/>
                <a:sym typeface="Calibri"/>
              </a:defRPr>
            </a:lvl6pPr>
            <a:lvl7pPr marL="0" marR="0" lvl="6" indent="0" algn="r">
              <a:spcBef>
                <a:spcPts val="0"/>
              </a:spcBef>
              <a:spcAft>
                <a:spcPts val="0"/>
              </a:spcAft>
              <a:buNone/>
              <a:defRPr sz="2400">
                <a:solidFill>
                  <a:srgbClr val="898989"/>
                </a:solidFill>
                <a:latin typeface="Calibri"/>
                <a:ea typeface="Calibri"/>
                <a:cs typeface="Calibri"/>
                <a:sym typeface="Calibri"/>
              </a:defRPr>
            </a:lvl7pPr>
            <a:lvl8pPr marL="0" marR="0" lvl="7" indent="0" algn="r">
              <a:spcBef>
                <a:spcPts val="0"/>
              </a:spcBef>
              <a:spcAft>
                <a:spcPts val="0"/>
              </a:spcAft>
              <a:buNone/>
              <a:defRPr sz="2400">
                <a:solidFill>
                  <a:srgbClr val="898989"/>
                </a:solidFill>
                <a:latin typeface="Calibri"/>
                <a:ea typeface="Calibri"/>
                <a:cs typeface="Calibri"/>
                <a:sym typeface="Calibri"/>
              </a:defRPr>
            </a:lvl8pPr>
            <a:lvl9pPr marL="0" marR="0" lvl="8" indent="0" algn="r">
              <a:spcBef>
                <a:spcPts val="0"/>
              </a:spcBef>
              <a:spcAft>
                <a:spcPts val="0"/>
              </a:spcAft>
              <a:buNone/>
              <a:defRPr sz="24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sz="4000">
              <a:solidFill>
                <a:schemeClr val="dk1"/>
              </a:solidFill>
            </a:endParaRPr>
          </a:p>
        </p:txBody>
      </p:sp>
    </p:spTree>
    <p:extLst>
      <p:ext uri="{BB962C8B-B14F-4D97-AF65-F5344CB8AC3E}">
        <p14:creationId xmlns:p14="http://schemas.microsoft.com/office/powerpoint/2010/main" val="95689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59931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5237" y="10556875"/>
            <a:ext cx="20102039" cy="7540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5" y="10447223"/>
            <a:ext cx="20102039" cy="105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809655" y="1251744"/>
            <a:ext cx="16588502" cy="5881688"/>
          </a:xfrm>
        </p:spPr>
        <p:txBody>
          <a:bodyPr anchor="b" anchorCtr="0">
            <a:normAutofit/>
          </a:bodyPr>
          <a:lstStyle>
            <a:lvl1pPr>
              <a:lnSpc>
                <a:spcPct val="85000"/>
              </a:lnSpc>
              <a:defRPr sz="13194"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809655" y="7344569"/>
            <a:ext cx="16588502" cy="1885156"/>
          </a:xfrm>
        </p:spPr>
        <p:txBody>
          <a:bodyPr lIns="91440" rIns="91440" anchor="t" anchorCtr="0">
            <a:normAutofit/>
          </a:bodyPr>
          <a:lstStyle>
            <a:lvl1pPr marL="0" indent="0">
              <a:buNone/>
              <a:defRPr sz="3958" cap="all" spc="330" baseline="0">
                <a:solidFill>
                  <a:schemeClr val="tx2"/>
                </a:solidFill>
                <a:latin typeface="+mj-lt"/>
              </a:defRPr>
            </a:lvl1pPr>
            <a:lvl2pPr marL="754014" indent="0">
              <a:buNone/>
              <a:defRPr sz="2969">
                <a:solidFill>
                  <a:schemeClr val="tx1">
                    <a:tint val="75000"/>
                  </a:schemeClr>
                </a:solidFill>
              </a:defRPr>
            </a:lvl2pPr>
            <a:lvl3pPr marL="1508028" indent="0">
              <a:buNone/>
              <a:defRPr sz="2639">
                <a:solidFill>
                  <a:schemeClr val="tx1">
                    <a:tint val="75000"/>
                  </a:schemeClr>
                </a:solidFill>
              </a:defRPr>
            </a:lvl3pPr>
            <a:lvl4pPr marL="2262043" indent="0">
              <a:buNone/>
              <a:defRPr sz="2309">
                <a:solidFill>
                  <a:schemeClr val="tx1">
                    <a:tint val="75000"/>
                  </a:schemeClr>
                </a:solidFill>
              </a:defRPr>
            </a:lvl4pPr>
            <a:lvl5pPr marL="3016057" indent="0">
              <a:buNone/>
              <a:defRPr sz="2309">
                <a:solidFill>
                  <a:schemeClr val="tx1">
                    <a:tint val="75000"/>
                  </a:schemeClr>
                </a:solidFill>
              </a:defRPr>
            </a:lvl5pPr>
            <a:lvl6pPr marL="3770071" indent="0">
              <a:buNone/>
              <a:defRPr sz="2309">
                <a:solidFill>
                  <a:schemeClr val="tx1">
                    <a:tint val="75000"/>
                  </a:schemeClr>
                </a:solidFill>
              </a:defRPr>
            </a:lvl6pPr>
            <a:lvl7pPr marL="4524085" indent="0">
              <a:buNone/>
              <a:defRPr sz="2309">
                <a:solidFill>
                  <a:schemeClr val="tx1">
                    <a:tint val="75000"/>
                  </a:schemeClr>
                </a:solidFill>
              </a:defRPr>
            </a:lvl7pPr>
            <a:lvl8pPr marL="5278100" indent="0">
              <a:buNone/>
              <a:defRPr sz="2309">
                <a:solidFill>
                  <a:schemeClr val="tx1">
                    <a:tint val="75000"/>
                  </a:schemeClr>
                </a:solidFill>
              </a:defRPr>
            </a:lvl8pPr>
            <a:lvl9pPr marL="6032114" indent="0">
              <a:buNone/>
              <a:defRPr sz="230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9" name="Straight Connector 8"/>
          <p:cNvCxnSpPr/>
          <p:nvPr/>
        </p:nvCxnSpPr>
        <p:spPr>
          <a:xfrm>
            <a:off x="1991692" y="7163594"/>
            <a:ext cx="16286893"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26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809655" y="472697"/>
            <a:ext cx="16588502" cy="23927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809653" y="3044180"/>
            <a:ext cx="8143446" cy="663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254710" y="3044181"/>
            <a:ext cx="8143446" cy="663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5271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809655" y="472697"/>
            <a:ext cx="16588502" cy="23927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09655" y="3044704"/>
            <a:ext cx="8143446" cy="1214354"/>
          </a:xfrm>
        </p:spPr>
        <p:txBody>
          <a:bodyPr lIns="91440" rIns="91440" anchor="ctr">
            <a:normAutofit/>
          </a:bodyPr>
          <a:lstStyle>
            <a:lvl1pPr marL="0" indent="0">
              <a:buNone/>
              <a:defRPr sz="3298" b="0" cap="all" baseline="0">
                <a:solidFill>
                  <a:schemeClr val="tx2"/>
                </a:solidFill>
              </a:defRPr>
            </a:lvl1pPr>
            <a:lvl2pPr marL="754014" indent="0">
              <a:buNone/>
              <a:defRPr sz="3298" b="1"/>
            </a:lvl2pPr>
            <a:lvl3pPr marL="1508028" indent="0">
              <a:buNone/>
              <a:defRPr sz="2969" b="1"/>
            </a:lvl3pPr>
            <a:lvl4pPr marL="2262043" indent="0">
              <a:buNone/>
              <a:defRPr sz="2639" b="1"/>
            </a:lvl4pPr>
            <a:lvl5pPr marL="3016057" indent="0">
              <a:buNone/>
              <a:defRPr sz="2639" b="1"/>
            </a:lvl5pPr>
            <a:lvl6pPr marL="3770071" indent="0">
              <a:buNone/>
              <a:defRPr sz="2639" b="1"/>
            </a:lvl6pPr>
            <a:lvl7pPr marL="4524085" indent="0">
              <a:buNone/>
              <a:defRPr sz="2639" b="1"/>
            </a:lvl7pPr>
            <a:lvl8pPr marL="5278100" indent="0">
              <a:buNone/>
              <a:defRPr sz="2639" b="1"/>
            </a:lvl8pPr>
            <a:lvl9pPr marL="6032114" indent="0">
              <a:buNone/>
              <a:defRPr sz="2639" b="1"/>
            </a:lvl9pPr>
          </a:lstStyle>
          <a:p>
            <a:pPr lvl="0"/>
            <a:r>
              <a:rPr lang="en-US"/>
              <a:t>Click to edit Master text styles</a:t>
            </a:r>
          </a:p>
        </p:txBody>
      </p:sp>
      <p:sp>
        <p:nvSpPr>
          <p:cNvPr id="4" name="Content Placeholder 3"/>
          <p:cNvSpPr>
            <a:spLocks noGrp="1"/>
          </p:cNvSpPr>
          <p:nvPr>
            <p:ph sz="half" idx="2"/>
          </p:nvPr>
        </p:nvSpPr>
        <p:spPr>
          <a:xfrm>
            <a:off x="1809655" y="4259058"/>
            <a:ext cx="8143446" cy="55716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254710" y="3044704"/>
            <a:ext cx="8143446" cy="1214354"/>
          </a:xfrm>
        </p:spPr>
        <p:txBody>
          <a:bodyPr lIns="91440" rIns="91440" anchor="ctr">
            <a:normAutofit/>
          </a:bodyPr>
          <a:lstStyle>
            <a:lvl1pPr marL="0" indent="0">
              <a:buNone/>
              <a:defRPr sz="3298" b="0" cap="all" baseline="0">
                <a:solidFill>
                  <a:schemeClr val="tx2"/>
                </a:solidFill>
              </a:defRPr>
            </a:lvl1pPr>
            <a:lvl2pPr marL="754014" indent="0">
              <a:buNone/>
              <a:defRPr sz="3298" b="1"/>
            </a:lvl2pPr>
            <a:lvl3pPr marL="1508028" indent="0">
              <a:buNone/>
              <a:defRPr sz="2969" b="1"/>
            </a:lvl3pPr>
            <a:lvl4pPr marL="2262043" indent="0">
              <a:buNone/>
              <a:defRPr sz="2639" b="1"/>
            </a:lvl4pPr>
            <a:lvl5pPr marL="3016057" indent="0">
              <a:buNone/>
              <a:defRPr sz="2639" b="1"/>
            </a:lvl5pPr>
            <a:lvl6pPr marL="3770071" indent="0">
              <a:buNone/>
              <a:defRPr sz="2639" b="1"/>
            </a:lvl6pPr>
            <a:lvl7pPr marL="4524085" indent="0">
              <a:buNone/>
              <a:defRPr sz="2639" b="1"/>
            </a:lvl7pPr>
            <a:lvl8pPr marL="5278100" indent="0">
              <a:buNone/>
              <a:defRPr sz="2639" b="1"/>
            </a:lvl8pPr>
            <a:lvl9pPr marL="6032114" indent="0">
              <a:buNone/>
              <a:defRPr sz="2639" b="1"/>
            </a:lvl9pPr>
          </a:lstStyle>
          <a:p>
            <a:pPr lvl="0"/>
            <a:r>
              <a:rPr lang="en-US"/>
              <a:t>Click to edit Master text styles</a:t>
            </a:r>
          </a:p>
        </p:txBody>
      </p:sp>
      <p:sp>
        <p:nvSpPr>
          <p:cNvPr id="6" name="Content Placeholder 5"/>
          <p:cNvSpPr>
            <a:spLocks noGrp="1"/>
          </p:cNvSpPr>
          <p:nvPr>
            <p:ph sz="quarter" idx="4"/>
          </p:nvPr>
        </p:nvSpPr>
        <p:spPr>
          <a:xfrm>
            <a:off x="10254710" y="4259058"/>
            <a:ext cx="8143446" cy="55716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62713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934264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5237" y="10556875"/>
            <a:ext cx="20102039" cy="7540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5" y="10447223"/>
            <a:ext cx="20102039" cy="105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873114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7" y="0"/>
            <a:ext cx="6680640" cy="11310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662961" y="0"/>
            <a:ext cx="105563" cy="113109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54023" y="980279"/>
            <a:ext cx="5278160" cy="3770313"/>
          </a:xfrm>
        </p:spPr>
        <p:txBody>
          <a:bodyPr anchor="b">
            <a:normAutofit/>
          </a:bodyPr>
          <a:lstStyle>
            <a:lvl1pPr>
              <a:defRPr sz="5937"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917240" y="1206500"/>
            <a:ext cx="10707124" cy="86717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4023" y="4826000"/>
            <a:ext cx="5278160" cy="5573208"/>
          </a:xfrm>
        </p:spPr>
        <p:txBody>
          <a:bodyPr lIns="91440" rIns="91440">
            <a:normAutofit/>
          </a:bodyPr>
          <a:lstStyle>
            <a:lvl1pPr marL="0" indent="0">
              <a:buNone/>
              <a:defRPr sz="2474">
                <a:solidFill>
                  <a:srgbClr val="FFFFFF"/>
                </a:solidFill>
              </a:defRPr>
            </a:lvl1pPr>
            <a:lvl2pPr marL="754014" indent="0">
              <a:buNone/>
              <a:defRPr sz="1979"/>
            </a:lvl2pPr>
            <a:lvl3pPr marL="1508028" indent="0">
              <a:buNone/>
              <a:defRPr sz="1649"/>
            </a:lvl3pPr>
            <a:lvl4pPr marL="2262043" indent="0">
              <a:buNone/>
              <a:defRPr sz="1484"/>
            </a:lvl4pPr>
            <a:lvl5pPr marL="3016057" indent="0">
              <a:buNone/>
              <a:defRPr sz="1484"/>
            </a:lvl5pPr>
            <a:lvl6pPr marL="3770071" indent="0">
              <a:buNone/>
              <a:defRPr sz="1484"/>
            </a:lvl6pPr>
            <a:lvl7pPr marL="4524085" indent="0">
              <a:buNone/>
              <a:defRPr sz="1484"/>
            </a:lvl7pPr>
            <a:lvl8pPr marL="5278100" indent="0">
              <a:buNone/>
              <a:defRPr sz="1484"/>
            </a:lvl8pPr>
            <a:lvl9pPr marL="6032114" indent="0">
              <a:buNone/>
              <a:defRPr sz="1484"/>
            </a:lvl9pPr>
          </a:lstStyle>
          <a:p>
            <a:pPr lvl="0"/>
            <a:r>
              <a:rPr lang="en-US"/>
              <a:t>Click to edit Master text styles</a:t>
            </a:r>
          </a:p>
        </p:txBody>
      </p:sp>
      <p:sp>
        <p:nvSpPr>
          <p:cNvPr id="5" name="Date Placeholder 4"/>
          <p:cNvSpPr>
            <a:spLocks noGrp="1"/>
          </p:cNvSpPr>
          <p:nvPr>
            <p:ph type="dt" sz="half" idx="10"/>
          </p:nvPr>
        </p:nvSpPr>
        <p:spPr>
          <a:xfrm>
            <a:off x="767731" y="10654160"/>
            <a:ext cx="4318496" cy="602203"/>
          </a:xfrm>
        </p:spPr>
        <p:txBody>
          <a:bodyPr/>
          <a:lstStyle>
            <a:lvl1pPr algn="l">
              <a:defRPr/>
            </a:lvl1pPr>
          </a:lstStyle>
          <a:p>
            <a:endParaRPr lang="en-IN"/>
          </a:p>
        </p:txBody>
      </p:sp>
      <p:sp>
        <p:nvSpPr>
          <p:cNvPr id="6" name="Footer Placeholder 5"/>
          <p:cNvSpPr>
            <a:spLocks noGrp="1"/>
          </p:cNvSpPr>
          <p:nvPr>
            <p:ph type="ftr" sz="quarter" idx="11"/>
          </p:nvPr>
        </p:nvSpPr>
        <p:spPr>
          <a:xfrm>
            <a:off x="7917239" y="10654160"/>
            <a:ext cx="7665899" cy="602203"/>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8971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8169011"/>
            <a:ext cx="20102039" cy="31419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5" y="8106462"/>
            <a:ext cx="20102039" cy="1055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809655" y="8370094"/>
            <a:ext cx="16678985" cy="1357313"/>
          </a:xfrm>
        </p:spPr>
        <p:txBody>
          <a:bodyPr lIns="91440" tIns="0" rIns="91440" bIns="0" anchor="b">
            <a:noAutofit/>
          </a:bodyPr>
          <a:lstStyle>
            <a:lvl1pPr>
              <a:defRPr sz="5937"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6" y="0"/>
            <a:ext cx="20107250" cy="8106463"/>
          </a:xfrm>
          <a:blipFill>
            <a:blip r:embed="rId2"/>
            <a:stretch>
              <a:fillRect/>
            </a:stretch>
          </a:blipFill>
        </p:spPr>
        <p:txBody>
          <a:bodyPr lIns="457200" tIns="457200" anchor="t"/>
          <a:lstStyle>
            <a:lvl1pPr marL="0" indent="0">
              <a:buNone/>
              <a:defRPr sz="5277">
                <a:solidFill>
                  <a:schemeClr val="bg1"/>
                </a:solidFill>
              </a:defRPr>
            </a:lvl1pPr>
            <a:lvl2pPr marL="754014" indent="0">
              <a:buNone/>
              <a:defRPr sz="4618"/>
            </a:lvl2pPr>
            <a:lvl3pPr marL="1508028" indent="0">
              <a:buNone/>
              <a:defRPr sz="3958"/>
            </a:lvl3pPr>
            <a:lvl4pPr marL="2262043" indent="0">
              <a:buNone/>
              <a:defRPr sz="3298"/>
            </a:lvl4pPr>
            <a:lvl5pPr marL="3016057" indent="0">
              <a:buNone/>
              <a:defRPr sz="3298"/>
            </a:lvl5pPr>
            <a:lvl6pPr marL="3770071" indent="0">
              <a:buNone/>
              <a:defRPr sz="3298"/>
            </a:lvl6pPr>
            <a:lvl7pPr marL="4524085" indent="0">
              <a:buNone/>
              <a:defRPr sz="3298"/>
            </a:lvl7pPr>
            <a:lvl8pPr marL="5278100" indent="0">
              <a:buNone/>
              <a:defRPr sz="3298"/>
            </a:lvl8pPr>
            <a:lvl9pPr marL="6032114" indent="0">
              <a:buNone/>
              <a:defRPr sz="3298"/>
            </a:lvl9pPr>
          </a:lstStyle>
          <a:p>
            <a:r>
              <a:rPr lang="en-US"/>
              <a:t>Click icon to add picture</a:t>
            </a:r>
            <a:endParaRPr lang="en-US" dirty="0"/>
          </a:p>
        </p:txBody>
      </p:sp>
      <p:sp>
        <p:nvSpPr>
          <p:cNvPr id="4" name="Text Placeholder 3"/>
          <p:cNvSpPr>
            <a:spLocks noGrp="1"/>
          </p:cNvSpPr>
          <p:nvPr>
            <p:ph type="body" sz="half" idx="2"/>
          </p:nvPr>
        </p:nvSpPr>
        <p:spPr>
          <a:xfrm>
            <a:off x="1809655" y="9742486"/>
            <a:ext cx="16678985" cy="980281"/>
          </a:xfrm>
        </p:spPr>
        <p:txBody>
          <a:bodyPr lIns="91440" tIns="0" rIns="91440" bIns="0">
            <a:normAutofit/>
          </a:bodyPr>
          <a:lstStyle>
            <a:lvl1pPr marL="0" indent="0">
              <a:spcBef>
                <a:spcPts val="0"/>
              </a:spcBef>
              <a:spcAft>
                <a:spcPts val="990"/>
              </a:spcAft>
              <a:buNone/>
              <a:defRPr sz="2474">
                <a:solidFill>
                  <a:srgbClr val="FFFFFF"/>
                </a:solidFill>
              </a:defRPr>
            </a:lvl1pPr>
            <a:lvl2pPr marL="754014" indent="0">
              <a:buNone/>
              <a:defRPr sz="1979"/>
            </a:lvl2pPr>
            <a:lvl3pPr marL="1508028" indent="0">
              <a:buNone/>
              <a:defRPr sz="1649"/>
            </a:lvl3pPr>
            <a:lvl4pPr marL="2262043" indent="0">
              <a:buNone/>
              <a:defRPr sz="1484"/>
            </a:lvl4pPr>
            <a:lvl5pPr marL="3016057" indent="0">
              <a:buNone/>
              <a:defRPr sz="1484"/>
            </a:lvl5pPr>
            <a:lvl6pPr marL="3770071" indent="0">
              <a:buNone/>
              <a:defRPr sz="1484"/>
            </a:lvl6pPr>
            <a:lvl7pPr marL="4524085" indent="0">
              <a:buNone/>
              <a:defRPr sz="1484"/>
            </a:lvl7pPr>
            <a:lvl8pPr marL="5278100" indent="0">
              <a:buNone/>
              <a:defRPr sz="1484"/>
            </a:lvl8pPr>
            <a:lvl9pPr marL="6032114" indent="0">
              <a:buNone/>
              <a:defRPr sz="1484"/>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307570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10556875"/>
            <a:ext cx="20107275" cy="7540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10447223"/>
            <a:ext cx="20107277" cy="1088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09655" y="472697"/>
            <a:ext cx="16588502" cy="239274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809655" y="3044180"/>
            <a:ext cx="16588502" cy="663575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09655" y="10654160"/>
            <a:ext cx="4077316" cy="602203"/>
          </a:xfrm>
          <a:prstGeom prst="rect">
            <a:avLst/>
          </a:prstGeom>
        </p:spPr>
        <p:txBody>
          <a:bodyPr vert="horz" lIns="91440" tIns="45720" rIns="91440" bIns="45720" rtlCol="0" anchor="ctr"/>
          <a:lstStyle>
            <a:lvl1pPr algn="l">
              <a:defRPr sz="1484">
                <a:solidFill>
                  <a:srgbClr val="FFFFFF"/>
                </a:solidFill>
              </a:defRPr>
            </a:lvl1pPr>
          </a:lstStyle>
          <a:p>
            <a:endParaRPr lang="en-IN"/>
          </a:p>
        </p:txBody>
      </p:sp>
      <p:sp>
        <p:nvSpPr>
          <p:cNvPr id="5" name="Footer Placeholder 4"/>
          <p:cNvSpPr>
            <a:spLocks noGrp="1"/>
          </p:cNvSpPr>
          <p:nvPr>
            <p:ph type="ftr" sz="quarter" idx="3"/>
          </p:nvPr>
        </p:nvSpPr>
        <p:spPr>
          <a:xfrm>
            <a:off x="6079325" y="10654160"/>
            <a:ext cx="7953859" cy="602203"/>
          </a:xfrm>
          <a:prstGeom prst="rect">
            <a:avLst/>
          </a:prstGeom>
        </p:spPr>
        <p:txBody>
          <a:bodyPr vert="horz" lIns="91440" tIns="45720" rIns="91440" bIns="45720" rtlCol="0" anchor="ctr"/>
          <a:lstStyle>
            <a:lvl1pPr algn="ctr">
              <a:defRPr sz="1484"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16328022" y="10654160"/>
            <a:ext cx="2163816" cy="602203"/>
          </a:xfrm>
          <a:prstGeom prst="rect">
            <a:avLst/>
          </a:prstGeom>
        </p:spPr>
        <p:txBody>
          <a:bodyPr vert="horz" lIns="91440" tIns="45720" rIns="91440" bIns="45720" rtlCol="0" anchor="ctr"/>
          <a:lstStyle>
            <a:lvl1pPr algn="r">
              <a:defRPr sz="1732">
                <a:solidFill>
                  <a:srgbClr val="FFFFFF"/>
                </a:solidFill>
              </a:defRPr>
            </a:lvl1pPr>
          </a:lstStyle>
          <a:p>
            <a:pPr marL="0" lvl="0" indent="0" algn="r" rtl="0">
              <a:spcBef>
                <a:spcPts val="0"/>
              </a:spcBef>
              <a:spcAft>
                <a:spcPts val="0"/>
              </a:spcAft>
              <a:buNone/>
            </a:pPr>
            <a:fld id="{00000000-1234-1234-1234-123412341234}" type="slidenum">
              <a:rPr lang="en-IN" smtClean="0"/>
              <a:t>‹#›</a:t>
            </a:fld>
            <a:endParaRPr lang="en-IN"/>
          </a:p>
        </p:txBody>
      </p:sp>
      <p:cxnSp>
        <p:nvCxnSpPr>
          <p:cNvPr id="10" name="Straight Connector 9"/>
          <p:cNvCxnSpPr/>
          <p:nvPr/>
        </p:nvCxnSpPr>
        <p:spPr>
          <a:xfrm>
            <a:off x="1968396" y="2866238"/>
            <a:ext cx="1643769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46699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1508028" rtl="0" eaLnBrk="1" latinLnBrk="0" hangingPunct="1">
        <a:lnSpc>
          <a:spcPct val="85000"/>
        </a:lnSpc>
        <a:spcBef>
          <a:spcPct val="0"/>
        </a:spcBef>
        <a:buNone/>
        <a:defRPr sz="7916" kern="1200" spc="-82" baseline="0">
          <a:solidFill>
            <a:schemeClr val="tx1">
              <a:lumMod val="75000"/>
              <a:lumOff val="25000"/>
            </a:schemeClr>
          </a:solidFill>
          <a:latin typeface="+mj-lt"/>
          <a:ea typeface="+mj-ea"/>
          <a:cs typeface="+mj-cs"/>
        </a:defRPr>
      </a:lvl1pPr>
    </p:titleStyle>
    <p:bodyStyle>
      <a:lvl1pPr marL="150803" indent="-150803" algn="l" defTabSz="1508028" rtl="0" eaLnBrk="1" latinLnBrk="0" hangingPunct="1">
        <a:lnSpc>
          <a:spcPct val="90000"/>
        </a:lnSpc>
        <a:spcBef>
          <a:spcPts val="1979"/>
        </a:spcBef>
        <a:spcAft>
          <a:spcPts val="330"/>
        </a:spcAft>
        <a:buClr>
          <a:schemeClr val="accent1"/>
        </a:buClr>
        <a:buSzPct val="100000"/>
        <a:buFont typeface="Calibri" panose="020F0502020204030204" pitchFamily="34" charset="0"/>
        <a:buChar char=" "/>
        <a:defRPr sz="3298" kern="1200">
          <a:solidFill>
            <a:schemeClr val="tx1">
              <a:lumMod val="75000"/>
              <a:lumOff val="25000"/>
            </a:schemeClr>
          </a:solidFill>
          <a:latin typeface="+mn-lt"/>
          <a:ea typeface="+mn-ea"/>
          <a:cs typeface="+mn-cs"/>
        </a:defRPr>
      </a:lvl1pPr>
      <a:lvl2pPr marL="633372" indent="-301606" algn="l" defTabSz="1508028" rtl="0" eaLnBrk="1" latinLnBrk="0" hangingPunct="1">
        <a:lnSpc>
          <a:spcPct val="90000"/>
        </a:lnSpc>
        <a:spcBef>
          <a:spcPts val="330"/>
        </a:spcBef>
        <a:spcAft>
          <a:spcPts val="660"/>
        </a:spcAft>
        <a:buClr>
          <a:schemeClr val="accent1"/>
        </a:buClr>
        <a:buFont typeface="Calibri" pitchFamily="34" charset="0"/>
        <a:buChar char="◦"/>
        <a:defRPr sz="2969" kern="1200">
          <a:solidFill>
            <a:schemeClr val="tx1">
              <a:lumMod val="75000"/>
              <a:lumOff val="25000"/>
            </a:schemeClr>
          </a:solidFill>
          <a:latin typeface="+mn-lt"/>
          <a:ea typeface="+mn-ea"/>
          <a:cs typeface="+mn-cs"/>
        </a:defRPr>
      </a:lvl2pPr>
      <a:lvl3pPr marL="934978" indent="-301606"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3pPr>
      <a:lvl4pPr marL="1236583" indent="-301606"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4pPr>
      <a:lvl5pPr marL="1538189" indent="-301606"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5pPr>
      <a:lvl6pPr marL="181412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6pPr>
      <a:lvl7pPr marL="214396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7pPr>
      <a:lvl8pPr marL="247380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8pPr>
      <a:lvl9pPr marL="280364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9pPr>
    </p:bodyStyle>
    <p:otherStyle>
      <a:defPPr>
        <a:defRPr lang="en-US"/>
      </a:defPPr>
      <a:lvl1pPr marL="0" algn="l" defTabSz="1508028" rtl="0" eaLnBrk="1" latinLnBrk="0" hangingPunct="1">
        <a:defRPr sz="2969" kern="1200">
          <a:solidFill>
            <a:schemeClr val="tx1"/>
          </a:solidFill>
          <a:latin typeface="+mn-lt"/>
          <a:ea typeface="+mn-ea"/>
          <a:cs typeface="+mn-cs"/>
        </a:defRPr>
      </a:lvl1pPr>
      <a:lvl2pPr marL="754014" algn="l" defTabSz="1508028" rtl="0" eaLnBrk="1" latinLnBrk="0" hangingPunct="1">
        <a:defRPr sz="2969" kern="1200">
          <a:solidFill>
            <a:schemeClr val="tx1"/>
          </a:solidFill>
          <a:latin typeface="+mn-lt"/>
          <a:ea typeface="+mn-ea"/>
          <a:cs typeface="+mn-cs"/>
        </a:defRPr>
      </a:lvl2pPr>
      <a:lvl3pPr marL="1508028" algn="l" defTabSz="1508028" rtl="0" eaLnBrk="1" latinLnBrk="0" hangingPunct="1">
        <a:defRPr sz="2969" kern="1200">
          <a:solidFill>
            <a:schemeClr val="tx1"/>
          </a:solidFill>
          <a:latin typeface="+mn-lt"/>
          <a:ea typeface="+mn-ea"/>
          <a:cs typeface="+mn-cs"/>
        </a:defRPr>
      </a:lvl3pPr>
      <a:lvl4pPr marL="2262043" algn="l" defTabSz="1508028" rtl="0" eaLnBrk="1" latinLnBrk="0" hangingPunct="1">
        <a:defRPr sz="2969" kern="1200">
          <a:solidFill>
            <a:schemeClr val="tx1"/>
          </a:solidFill>
          <a:latin typeface="+mn-lt"/>
          <a:ea typeface="+mn-ea"/>
          <a:cs typeface="+mn-cs"/>
        </a:defRPr>
      </a:lvl4pPr>
      <a:lvl5pPr marL="3016057" algn="l" defTabSz="1508028" rtl="0" eaLnBrk="1" latinLnBrk="0" hangingPunct="1">
        <a:defRPr sz="2969" kern="1200">
          <a:solidFill>
            <a:schemeClr val="tx1"/>
          </a:solidFill>
          <a:latin typeface="+mn-lt"/>
          <a:ea typeface="+mn-ea"/>
          <a:cs typeface="+mn-cs"/>
        </a:defRPr>
      </a:lvl5pPr>
      <a:lvl6pPr marL="3770071" algn="l" defTabSz="1508028" rtl="0" eaLnBrk="1" latinLnBrk="0" hangingPunct="1">
        <a:defRPr sz="2969" kern="1200">
          <a:solidFill>
            <a:schemeClr val="tx1"/>
          </a:solidFill>
          <a:latin typeface="+mn-lt"/>
          <a:ea typeface="+mn-ea"/>
          <a:cs typeface="+mn-cs"/>
        </a:defRPr>
      </a:lvl6pPr>
      <a:lvl7pPr marL="4524085" algn="l" defTabSz="1508028" rtl="0" eaLnBrk="1" latinLnBrk="0" hangingPunct="1">
        <a:defRPr sz="2969" kern="1200">
          <a:solidFill>
            <a:schemeClr val="tx1"/>
          </a:solidFill>
          <a:latin typeface="+mn-lt"/>
          <a:ea typeface="+mn-ea"/>
          <a:cs typeface="+mn-cs"/>
        </a:defRPr>
      </a:lvl7pPr>
      <a:lvl8pPr marL="5278100" algn="l" defTabSz="1508028" rtl="0" eaLnBrk="1" latinLnBrk="0" hangingPunct="1">
        <a:defRPr sz="2969" kern="1200">
          <a:solidFill>
            <a:schemeClr val="tx1"/>
          </a:solidFill>
          <a:latin typeface="+mn-lt"/>
          <a:ea typeface="+mn-ea"/>
          <a:cs typeface="+mn-cs"/>
        </a:defRPr>
      </a:lvl8pPr>
      <a:lvl9pPr marL="6032114" algn="l" defTabSz="1508028" rtl="0" eaLnBrk="1" latinLnBrk="0" hangingPunct="1">
        <a:defRPr sz="29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5" name="Google Shape;105;p14"/>
          <p:cNvSpPr/>
          <p:nvPr/>
        </p:nvSpPr>
        <p:spPr>
          <a:xfrm>
            <a:off x="3794760" y="1617663"/>
            <a:ext cx="13045440" cy="1425575"/>
          </a:xfrm>
          <a:prstGeom prst="rect">
            <a:avLst/>
          </a:prstGeom>
          <a:noFill/>
          <a:ln>
            <a:noFill/>
          </a:ln>
        </p:spPr>
        <p:txBody>
          <a:bodyPr spcFirstLastPara="1" wrap="square" lIns="91400" tIns="45700" rIns="91400" bIns="45700" anchor="t" anchorCtr="0">
            <a:noAutofit/>
          </a:bodyPr>
          <a:lstStyle/>
          <a:p>
            <a:pPr marL="0" marR="0" lvl="0" indent="0" algn="ctr" rtl="0">
              <a:lnSpc>
                <a:spcPct val="120000"/>
              </a:lnSpc>
              <a:spcBef>
                <a:spcPts val="0"/>
              </a:spcBef>
              <a:spcAft>
                <a:spcPts val="0"/>
              </a:spcAft>
              <a:buNone/>
            </a:pPr>
            <a:r>
              <a:rPr lang="en-IN" sz="6000" b="1" i="1" u="none" strike="noStrike" cap="none" dirty="0">
                <a:solidFill>
                  <a:srgbClr val="002060"/>
                </a:solidFill>
                <a:latin typeface="Arial Black"/>
                <a:ea typeface="Arial Black"/>
                <a:cs typeface="Arial Black"/>
                <a:sym typeface="Arial Black"/>
              </a:rPr>
              <a:t>Centre of Competence </a:t>
            </a:r>
          </a:p>
          <a:p>
            <a:pPr marL="0" marR="0" lvl="0" indent="0" algn="ctr" rtl="0">
              <a:lnSpc>
                <a:spcPct val="120000"/>
              </a:lnSpc>
              <a:spcBef>
                <a:spcPts val="0"/>
              </a:spcBef>
              <a:spcAft>
                <a:spcPts val="0"/>
              </a:spcAft>
              <a:buNone/>
            </a:pPr>
            <a:r>
              <a:rPr lang="en-IN" sz="6000" b="1" i="1" u="none" strike="noStrike" cap="none" dirty="0">
                <a:solidFill>
                  <a:srgbClr val="002060"/>
                </a:solidFill>
                <a:latin typeface="Arial Black"/>
                <a:ea typeface="Arial Black"/>
                <a:cs typeface="Arial Black"/>
                <a:sym typeface="Arial Black"/>
              </a:rPr>
              <a:t>in </a:t>
            </a:r>
          </a:p>
          <a:p>
            <a:pPr marL="0" marR="0" lvl="0" indent="0" algn="ctr" rtl="0">
              <a:lnSpc>
                <a:spcPct val="120000"/>
              </a:lnSpc>
              <a:spcBef>
                <a:spcPts val="0"/>
              </a:spcBef>
              <a:spcAft>
                <a:spcPts val="0"/>
              </a:spcAft>
              <a:buNone/>
            </a:pPr>
            <a:r>
              <a:rPr lang="en-IN" sz="6000" b="1" i="1" u="none" strike="noStrike" cap="none" dirty="0">
                <a:solidFill>
                  <a:srgbClr val="002060"/>
                </a:solidFill>
                <a:latin typeface="Arial Black"/>
                <a:ea typeface="Arial Black"/>
                <a:cs typeface="Arial Black"/>
                <a:sym typeface="Arial Black"/>
              </a:rPr>
              <a:t>Visual Computing</a:t>
            </a:r>
            <a:endParaRPr dirty="0"/>
          </a:p>
          <a:p>
            <a:pPr marL="0" marR="0" lvl="0" indent="0" algn="ctr" rtl="0">
              <a:lnSpc>
                <a:spcPct val="120000"/>
              </a:lnSpc>
              <a:spcBef>
                <a:spcPts val="0"/>
              </a:spcBef>
              <a:spcAft>
                <a:spcPts val="0"/>
              </a:spcAft>
              <a:buNone/>
            </a:pPr>
            <a:r>
              <a:rPr lang="en-IN" sz="6000" b="1" i="1" u="none" strike="noStrike" cap="none" dirty="0">
                <a:solidFill>
                  <a:srgbClr val="C00000"/>
                </a:solidFill>
                <a:latin typeface="Algerian"/>
                <a:ea typeface="Algerian"/>
                <a:cs typeface="Algerian"/>
                <a:sym typeface="Algerian"/>
              </a:rPr>
              <a:t> </a:t>
            </a:r>
            <a:endParaRPr sz="6000" b="1" i="1" u="none" strike="noStrike" cap="none" dirty="0">
              <a:solidFill>
                <a:srgbClr val="959595"/>
              </a:solidFill>
              <a:latin typeface="Algerian"/>
              <a:ea typeface="Algerian"/>
              <a:cs typeface="Algerian"/>
              <a:sym typeface="Algerian"/>
            </a:endParaRPr>
          </a:p>
        </p:txBody>
      </p:sp>
      <p:sp>
        <p:nvSpPr>
          <p:cNvPr id="106" name="Google Shape;106;p14"/>
          <p:cNvSpPr txBox="1"/>
          <p:nvPr/>
        </p:nvSpPr>
        <p:spPr>
          <a:xfrm>
            <a:off x="6431280" y="6098223"/>
            <a:ext cx="7772400" cy="628650"/>
          </a:xfrm>
          <a:prstGeom prst="rect">
            <a:avLst/>
          </a:prstGeom>
          <a:noFill/>
          <a:ln>
            <a:noFill/>
          </a:ln>
        </p:spPr>
        <p:txBody>
          <a:bodyPr spcFirstLastPara="1" wrap="square" lIns="91400" tIns="45700" rIns="91400" bIns="45700" anchor="t" anchorCtr="0">
            <a:noAutofit/>
          </a:bodyPr>
          <a:lstStyle/>
          <a:p>
            <a:pPr marL="0" marR="0" lvl="0" indent="0" algn="ctr" rtl="0">
              <a:spcBef>
                <a:spcPts val="0"/>
              </a:spcBef>
              <a:spcAft>
                <a:spcPts val="0"/>
              </a:spcAft>
              <a:buNone/>
            </a:pPr>
            <a:r>
              <a:rPr lang="en-IN" sz="3600" b="1" i="1" u="none" strike="noStrike" cap="none" dirty="0">
                <a:solidFill>
                  <a:srgbClr val="FF0000"/>
                </a:solidFill>
                <a:latin typeface="Times New Roman"/>
                <a:ea typeface="Times New Roman"/>
                <a:cs typeface="Times New Roman"/>
                <a:sym typeface="Times New Roman"/>
              </a:rPr>
              <a:t>Internship Phase I presentation</a:t>
            </a:r>
            <a:endParaRPr dirty="0">
              <a:solidFill>
                <a:srgbClr val="FF0000"/>
              </a:solidFill>
            </a:endParaRPr>
          </a:p>
          <a:p>
            <a:pPr marL="0" marR="0" lvl="0" indent="0" algn="ctr" rtl="0">
              <a:spcBef>
                <a:spcPts val="0"/>
              </a:spcBef>
              <a:spcAft>
                <a:spcPts val="0"/>
              </a:spcAft>
              <a:buNone/>
            </a:pPr>
            <a:r>
              <a:rPr lang="en-IN" sz="3600" b="1" i="1" u="none" strike="noStrike" cap="none" dirty="0">
                <a:solidFill>
                  <a:srgbClr val="FF0000"/>
                </a:solidFill>
                <a:latin typeface="Times New Roman"/>
                <a:ea typeface="Times New Roman"/>
                <a:cs typeface="Times New Roman"/>
                <a:sym typeface="Times New Roman"/>
              </a:rPr>
              <a:t> </a:t>
            </a:r>
            <a:endParaRPr dirty="0">
              <a:solidFill>
                <a:srgbClr val="FF0000"/>
              </a:solidFill>
            </a:endParaRPr>
          </a:p>
        </p:txBody>
      </p:sp>
      <p:sp>
        <p:nvSpPr>
          <p:cNvPr id="107" name="Google Shape;107;p14"/>
          <p:cNvSpPr txBox="1"/>
          <p:nvPr/>
        </p:nvSpPr>
        <p:spPr>
          <a:xfrm>
            <a:off x="6757702" y="7835692"/>
            <a:ext cx="6400800" cy="1561304"/>
          </a:xfrm>
          <a:prstGeom prst="rect">
            <a:avLst/>
          </a:prstGeom>
          <a:noFill/>
          <a:ln>
            <a:noFill/>
          </a:ln>
        </p:spPr>
        <p:txBody>
          <a:bodyPr spcFirstLastPara="1" wrap="square" lIns="91400" tIns="45700" rIns="91400" bIns="45700" anchor="t" anchorCtr="0">
            <a:noAutofit/>
          </a:bodyPr>
          <a:lstStyle/>
          <a:p>
            <a:pPr marL="341313" marR="0" lvl="0" indent="-341313" algn="ctr" rtl="0">
              <a:spcBef>
                <a:spcPts val="0"/>
              </a:spcBef>
              <a:spcAft>
                <a:spcPts val="0"/>
              </a:spcAft>
              <a:buNone/>
            </a:pPr>
            <a:r>
              <a:rPr lang="en-IN" sz="4000" b="1" i="1" dirty="0">
                <a:solidFill>
                  <a:srgbClr val="002060"/>
                </a:solidFill>
                <a:latin typeface="Times New Roman"/>
                <a:cs typeface="Times New Roman"/>
                <a:sym typeface="Times New Roman"/>
              </a:rPr>
              <a:t>Under the Guidance of</a:t>
            </a:r>
          </a:p>
          <a:p>
            <a:pPr marL="341313" marR="0" lvl="0" indent="-341313" algn="ctr" rtl="0">
              <a:lnSpc>
                <a:spcPct val="100000"/>
              </a:lnSpc>
              <a:spcBef>
                <a:spcPts val="0"/>
              </a:spcBef>
              <a:spcAft>
                <a:spcPts val="0"/>
              </a:spcAft>
              <a:buClr>
                <a:srgbClr val="002060"/>
              </a:buClr>
              <a:buSzPts val="4000"/>
              <a:buFont typeface="Times New Roman"/>
              <a:buNone/>
            </a:pPr>
            <a:r>
              <a:rPr lang="en-US" sz="4000" b="1" i="1" dirty="0">
                <a:solidFill>
                  <a:srgbClr val="002060"/>
                </a:solidFill>
                <a:latin typeface="Times New Roman"/>
                <a:ea typeface="Times New Roman"/>
                <a:cs typeface="Times New Roman"/>
                <a:sym typeface="Times New Roman"/>
              </a:rPr>
              <a:t>Dr. Anala M R</a:t>
            </a:r>
            <a:endParaRPr lang="en-US" sz="1800" b="0" i="0" u="none" strike="noStrike" cap="none" dirty="0">
              <a:solidFill>
                <a:schemeClr val="dk1"/>
              </a:solidFill>
              <a:latin typeface="Calibri"/>
              <a:ea typeface="Calibri"/>
              <a:cs typeface="Calibri"/>
              <a:sym typeface="Calibri"/>
            </a:endParaRPr>
          </a:p>
        </p:txBody>
      </p:sp>
      <p:sp>
        <p:nvSpPr>
          <p:cNvPr id="2" name="TextBox 181">
            <a:extLst>
              <a:ext uri="{FF2B5EF4-FFF2-40B4-BE49-F238E27FC236}">
                <a16:creationId xmlns:a16="http://schemas.microsoft.com/office/drawing/2014/main" id="{BACE4B43-A91D-B76C-1BBB-845421D1677D}"/>
              </a:ext>
            </a:extLst>
          </p:cNvPr>
          <p:cNvSpPr txBox="1"/>
          <p:nvPr/>
        </p:nvSpPr>
        <p:spPr>
          <a:xfrm>
            <a:off x="1718114" y="7183012"/>
            <a:ext cx="16479976" cy="652680"/>
          </a:xfrm>
          <a:prstGeom prst="rect">
            <a:avLst/>
          </a:prstGeom>
          <a:noFill/>
          <a:ln w="0">
            <a:noFill/>
          </a:ln>
        </p:spPr>
        <p:txBody>
          <a:bodyPr lIns="90000" tIns="45000" rIns="90000" bIns="4500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1280" indent="-341280" algn="ctr">
              <a:lnSpc>
                <a:spcPct val="100000"/>
              </a:lnSpc>
              <a:tabLst>
                <a:tab pos="0" algn="l"/>
              </a:tabLst>
            </a:pPr>
            <a:r>
              <a:rPr lang="en-IN" sz="4000" b="1" i="1" strike="noStrike" spc="-1" dirty="0">
                <a:solidFill>
                  <a:srgbClr val="002060"/>
                </a:solidFill>
                <a:latin typeface="Times New Roman"/>
                <a:ea typeface="Times New Roman"/>
              </a:rPr>
              <a:t>Title: Real-time Sign Language Recognition and Speech Synthesis System</a:t>
            </a:r>
            <a:endParaRPr lang="en-IN" sz="4000" b="0" strike="noStrike" spc="-1" dirty="0">
              <a:solidFill>
                <a:srgbClr val="000000"/>
              </a:solidFill>
              <a:latin typeface="Arial"/>
            </a:endParaRPr>
          </a:p>
        </p:txBody>
      </p:sp>
      <p:sp>
        <p:nvSpPr>
          <p:cNvPr id="3" name="TextBox 2">
            <a:extLst>
              <a:ext uri="{FF2B5EF4-FFF2-40B4-BE49-F238E27FC236}">
                <a16:creationId xmlns:a16="http://schemas.microsoft.com/office/drawing/2014/main" id="{5B9A8813-DBD4-420A-CD4B-0BF57FB30DE1}"/>
              </a:ext>
            </a:extLst>
          </p:cNvPr>
          <p:cNvSpPr txBox="1"/>
          <p:nvPr/>
        </p:nvSpPr>
        <p:spPr>
          <a:xfrm>
            <a:off x="13751017" y="9091535"/>
            <a:ext cx="6658920" cy="1203480"/>
          </a:xfrm>
          <a:prstGeom prst="rect">
            <a:avLst/>
          </a:prstGeom>
          <a:noFill/>
          <a:ln w="0">
            <a:noFill/>
          </a:ln>
        </p:spPr>
        <p:txBody>
          <a:bodyPr lIns="90000" tIns="45000" rIns="90000" bIns="45000" anchor="t">
            <a:noAutofit/>
          </a:bodyPr>
          <a:lstStyle/>
          <a:p>
            <a:pPr marL="341280" indent="-341280" algn="ctr">
              <a:lnSpc>
                <a:spcPct val="100000"/>
              </a:lnSpc>
              <a:spcBef>
                <a:spcPts val="799"/>
              </a:spcBef>
              <a:tabLst>
                <a:tab pos="0" algn="l"/>
              </a:tabLst>
            </a:pPr>
            <a:r>
              <a:rPr lang="en-IN" sz="3200" b="1" i="1" strike="noStrike" spc="-1" dirty="0">
                <a:solidFill>
                  <a:srgbClr val="FF0000"/>
                </a:solidFill>
                <a:latin typeface="Times New Roman"/>
                <a:ea typeface="Times New Roman"/>
              </a:rPr>
              <a:t>Team Member:</a:t>
            </a:r>
            <a:endParaRPr lang="en-IN" sz="3200" b="0" strike="noStrike" spc="-1" dirty="0">
              <a:solidFill>
                <a:srgbClr val="000000"/>
              </a:solidFill>
              <a:latin typeface="Arial"/>
            </a:endParaRPr>
          </a:p>
          <a:p>
            <a:pPr marL="341280" indent="-341280" algn="ctr">
              <a:lnSpc>
                <a:spcPct val="100000"/>
              </a:lnSpc>
              <a:spcBef>
                <a:spcPts val="799"/>
              </a:spcBef>
              <a:tabLst>
                <a:tab pos="0" algn="l"/>
              </a:tabLst>
            </a:pPr>
            <a:r>
              <a:rPr lang="en-IN" sz="3200" b="1" i="1" strike="noStrike" spc="-1" dirty="0">
                <a:solidFill>
                  <a:srgbClr val="FF0000"/>
                </a:solidFill>
                <a:latin typeface="Times New Roman"/>
                <a:ea typeface="Times New Roman"/>
              </a:rPr>
              <a:t>1RV22MC119(Zaiba Farheen)</a:t>
            </a:r>
            <a:endParaRPr lang="en-IN" sz="32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p:nvPr/>
        </p:nvSpPr>
        <p:spPr>
          <a:xfrm>
            <a:off x="1005681" y="1418760"/>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spcBef>
                <a:spcPts val="0"/>
              </a:spcBef>
              <a:spcAft>
                <a:spcPts val="0"/>
              </a:spcAft>
              <a:buNone/>
            </a:pPr>
            <a:r>
              <a:rPr lang="en-IN" sz="7000" b="1" dirty="0">
                <a:solidFill>
                  <a:srgbClr val="C00000"/>
                </a:solidFill>
                <a:latin typeface="Times New Roman"/>
                <a:ea typeface="Times New Roman"/>
                <a:cs typeface="Times New Roman"/>
                <a:sym typeface="Times New Roman"/>
              </a:rPr>
              <a:t>References</a:t>
            </a:r>
            <a:endParaRPr dirty="0"/>
          </a:p>
        </p:txBody>
      </p:sp>
      <p:sp>
        <p:nvSpPr>
          <p:cNvPr id="5" name="TextBox 4">
            <a:extLst>
              <a:ext uri="{FF2B5EF4-FFF2-40B4-BE49-F238E27FC236}">
                <a16:creationId xmlns:a16="http://schemas.microsoft.com/office/drawing/2014/main" id="{5F1EBF34-27CF-D335-0DC2-7814C6A351D4}"/>
              </a:ext>
            </a:extLst>
          </p:cNvPr>
          <p:cNvSpPr txBox="1"/>
          <p:nvPr/>
        </p:nvSpPr>
        <p:spPr>
          <a:xfrm>
            <a:off x="1214651" y="3213427"/>
            <a:ext cx="17886942" cy="6678751"/>
          </a:xfrm>
          <a:prstGeom prst="rect">
            <a:avLst/>
          </a:prstGeom>
          <a:noFill/>
        </p:spPr>
        <p:txBody>
          <a:bodyPr wrap="square" rtlCol="0">
            <a:spAutoFit/>
          </a:bodyPr>
          <a:lstStyle/>
          <a:p>
            <a:pPr marL="342900" indent="-342900" rtl="0">
              <a:spcBef>
                <a:spcPts val="0"/>
              </a:spcBef>
              <a:spcAft>
                <a:spcPts val="0"/>
              </a:spcAft>
              <a:buClr>
                <a:schemeClr val="accent1"/>
              </a:buClr>
              <a:buFont typeface="Wingdings" panose="05000000000000000000" pitchFamily="2" charset="2"/>
              <a:buChar char="q"/>
            </a:pPr>
            <a:r>
              <a:rPr lang="en-IN" sz="2800" b="0" u="none" strike="noStrike" dirty="0">
                <a:effectLst/>
                <a:latin typeface="Times New Roman" panose="02020603050405020304" pitchFamily="18" charset="0"/>
                <a:cs typeface="Times New Roman" panose="02020603050405020304" pitchFamily="18" charset="0"/>
              </a:rPr>
              <a:t>  Muhammad Al-</a:t>
            </a:r>
            <a:r>
              <a:rPr lang="en-IN" sz="2800" b="0" u="none" strike="noStrike" dirty="0" err="1">
                <a:effectLst/>
                <a:latin typeface="Times New Roman" panose="02020603050405020304" pitchFamily="18" charset="0"/>
                <a:cs typeface="Times New Roman" panose="02020603050405020304" pitchFamily="18" charset="0"/>
              </a:rPr>
              <a:t>Qurishi</a:t>
            </a:r>
            <a:r>
              <a:rPr lang="en-IN" sz="2800" b="0" u="none" strike="noStrike" dirty="0">
                <a:effectLst/>
                <a:latin typeface="Times New Roman" panose="02020603050405020304" pitchFamily="18" charset="0"/>
                <a:cs typeface="Times New Roman" panose="02020603050405020304" pitchFamily="18" charset="0"/>
              </a:rPr>
              <a:t>, </a:t>
            </a:r>
            <a:r>
              <a:rPr lang="en-IN" sz="2800" b="0" u="none" strike="noStrike" dirty="0" err="1">
                <a:effectLst/>
                <a:latin typeface="Times New Roman" panose="02020603050405020304" pitchFamily="18" charset="0"/>
                <a:cs typeface="Times New Roman" panose="02020603050405020304" pitchFamily="18" charset="0"/>
              </a:rPr>
              <a:t>Thariq</a:t>
            </a:r>
            <a:r>
              <a:rPr lang="en-IN" sz="2800" b="0" u="none" strike="noStrike" dirty="0">
                <a:effectLst/>
                <a:latin typeface="Times New Roman" panose="02020603050405020304" pitchFamily="18" charset="0"/>
                <a:cs typeface="Times New Roman" panose="02020603050405020304" pitchFamily="18" charset="0"/>
              </a:rPr>
              <a:t> Khalid and Riad </a:t>
            </a:r>
            <a:r>
              <a:rPr lang="en-IN" sz="2800" b="0" u="none" strike="noStrike" dirty="0" err="1">
                <a:effectLst/>
                <a:latin typeface="Times New Roman" panose="02020603050405020304" pitchFamily="18" charset="0"/>
                <a:cs typeface="Times New Roman" panose="02020603050405020304" pitchFamily="18" charset="0"/>
              </a:rPr>
              <a:t>Souissi</a:t>
            </a:r>
            <a:r>
              <a:rPr lang="en-IN" sz="2800" b="0" u="none" strike="noStrike" dirty="0">
                <a:effectLst/>
                <a:latin typeface="Times New Roman" panose="02020603050405020304" pitchFamily="18" charset="0"/>
                <a:cs typeface="Times New Roman" panose="02020603050405020304" pitchFamily="18" charset="0"/>
              </a:rPr>
              <a:t>, </a:t>
            </a:r>
            <a:r>
              <a:rPr lang="en-IN" sz="2800" b="0" i="1" u="none" strike="noStrike" dirty="0">
                <a:effectLst/>
                <a:latin typeface="Times New Roman" panose="02020603050405020304" pitchFamily="18" charset="0"/>
                <a:cs typeface="Times New Roman" panose="02020603050405020304" pitchFamily="18" charset="0"/>
              </a:rPr>
              <a:t>‘Deep Learning for Sign Language Recognition: Current Techniques, Benchmarks, and Open Issues’, </a:t>
            </a:r>
            <a:r>
              <a:rPr lang="en-IN" sz="2800" b="0" u="none" strike="noStrike" dirty="0">
                <a:effectLst/>
                <a:latin typeface="Times New Roman" panose="02020603050405020304" pitchFamily="18" charset="0"/>
                <a:cs typeface="Times New Roman" panose="02020603050405020304" pitchFamily="18" charset="0"/>
              </a:rPr>
              <a:t>IEEE Access , 9, (31), page: 126917 - 126951, 07 September 2021.</a:t>
            </a:r>
          </a:p>
          <a:p>
            <a:pPr marL="342900" indent="-342900" rtl="0">
              <a:spcBef>
                <a:spcPts val="0"/>
              </a:spcBef>
              <a:spcAft>
                <a:spcPts val="0"/>
              </a:spcAft>
              <a:buClr>
                <a:schemeClr val="accent1"/>
              </a:buClr>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pPr marL="342900" indent="-342900" rtl="0">
              <a:spcBef>
                <a:spcPts val="0"/>
              </a:spcBef>
              <a:spcAft>
                <a:spcPts val="0"/>
              </a:spcAft>
              <a:buClr>
                <a:schemeClr val="accent1"/>
              </a:buClr>
              <a:buFont typeface="Wingdings" panose="05000000000000000000" pitchFamily="2" charset="2"/>
              <a:buChar char="q"/>
            </a:pPr>
            <a:r>
              <a:rPr lang="en-IN" sz="2800" b="0" u="none" strike="noStrike" dirty="0">
                <a:effectLst/>
                <a:latin typeface="Times New Roman" panose="02020603050405020304" pitchFamily="18" charset="0"/>
                <a:cs typeface="Times New Roman" panose="02020603050405020304" pitchFamily="18" charset="0"/>
              </a:rPr>
              <a:t>  Ying He, </a:t>
            </a:r>
            <a:r>
              <a:rPr lang="en-IN" sz="2800" b="0" u="none" strike="noStrike" dirty="0" err="1">
                <a:effectLst/>
                <a:latin typeface="Times New Roman" panose="02020603050405020304" pitchFamily="18" charset="0"/>
                <a:cs typeface="Times New Roman" panose="02020603050405020304" pitchFamily="18" charset="0"/>
              </a:rPr>
              <a:t>Alifu</a:t>
            </a:r>
            <a:r>
              <a:rPr lang="en-IN" sz="2800" b="0" u="none" strike="noStrike" dirty="0">
                <a:effectLst/>
                <a:latin typeface="Times New Roman" panose="02020603050405020304" pitchFamily="18" charset="0"/>
                <a:cs typeface="Times New Roman" panose="02020603050405020304" pitchFamily="18" charset="0"/>
              </a:rPr>
              <a:t> </a:t>
            </a:r>
            <a:r>
              <a:rPr lang="en-IN" sz="2800" b="0" u="none" strike="noStrike" dirty="0" err="1">
                <a:effectLst/>
                <a:latin typeface="Times New Roman" panose="02020603050405020304" pitchFamily="18" charset="0"/>
                <a:cs typeface="Times New Roman" panose="02020603050405020304" pitchFamily="18" charset="0"/>
              </a:rPr>
              <a:t>Kuerban</a:t>
            </a:r>
            <a:r>
              <a:rPr lang="en-IN" sz="2800" b="0" u="none" strike="noStrike" dirty="0">
                <a:effectLst/>
                <a:latin typeface="Times New Roman" panose="02020603050405020304" pitchFamily="18" charset="0"/>
                <a:cs typeface="Times New Roman" panose="02020603050405020304" pitchFamily="18" charset="0"/>
              </a:rPr>
              <a:t>, </a:t>
            </a:r>
            <a:r>
              <a:rPr lang="en-IN" sz="2800" b="0" u="none" strike="noStrike" dirty="0" err="1">
                <a:effectLst/>
                <a:latin typeface="Times New Roman" panose="02020603050405020304" pitchFamily="18" charset="0"/>
                <a:cs typeface="Times New Roman" panose="02020603050405020304" pitchFamily="18" charset="0"/>
              </a:rPr>
              <a:t>QingLing</a:t>
            </a:r>
            <a:r>
              <a:rPr lang="en-IN" sz="2800" b="0" u="none" strike="noStrike" dirty="0">
                <a:effectLst/>
                <a:latin typeface="Times New Roman" panose="02020603050405020304" pitchFamily="18" charset="0"/>
                <a:cs typeface="Times New Roman" panose="02020603050405020304" pitchFamily="18" charset="0"/>
              </a:rPr>
              <a:t> Yu, </a:t>
            </a:r>
            <a:r>
              <a:rPr lang="en-IN" sz="2800" b="0" u="none" strike="noStrike" dirty="0" err="1">
                <a:effectLst/>
                <a:latin typeface="Times New Roman" panose="02020603050405020304" pitchFamily="18" charset="0"/>
                <a:cs typeface="Times New Roman" panose="02020603050405020304" pitchFamily="18" charset="0"/>
              </a:rPr>
              <a:t>QiNa</a:t>
            </a:r>
            <a:r>
              <a:rPr lang="en-IN" sz="2800" b="0" u="none" strike="noStrike" dirty="0">
                <a:effectLst/>
                <a:latin typeface="Times New Roman" panose="02020603050405020304" pitchFamily="18" charset="0"/>
                <a:cs typeface="Times New Roman" panose="02020603050405020304" pitchFamily="18" charset="0"/>
              </a:rPr>
              <a:t> Xie, </a:t>
            </a:r>
            <a:r>
              <a:rPr lang="en-IN" sz="2800" b="0" i="1" u="none" strike="noStrike" dirty="0">
                <a:effectLst/>
                <a:latin typeface="Times New Roman" panose="02020603050405020304" pitchFamily="18" charset="0"/>
                <a:cs typeface="Times New Roman" panose="02020603050405020304" pitchFamily="18" charset="0"/>
              </a:rPr>
              <a:t>‘Design and Implementation of a Sign Language Translation System for Deaf People’</a:t>
            </a:r>
            <a:r>
              <a:rPr lang="en-IN" sz="2800" b="0" u="none" strike="noStrike" dirty="0">
                <a:effectLst/>
                <a:latin typeface="Times New Roman" panose="02020603050405020304" pitchFamily="18" charset="0"/>
                <a:cs typeface="Times New Roman" panose="02020603050405020304" pitchFamily="18" charset="0"/>
              </a:rPr>
              <a:t>, 2021 3rd International Conference on Natural Language Processing (ICNLP) Beijing, China, 26-28 March 2021 , page: 453.</a:t>
            </a:r>
            <a:endParaRPr lang="en-IN" sz="2800" dirty="0">
              <a:latin typeface="Times New Roman" panose="02020603050405020304" pitchFamily="18" charset="0"/>
              <a:cs typeface="Times New Roman" panose="02020603050405020304" pitchFamily="18" charset="0"/>
            </a:endParaRPr>
          </a:p>
          <a:p>
            <a:pPr marL="342900" indent="-342900" rtl="0">
              <a:spcBef>
                <a:spcPts val="0"/>
              </a:spcBef>
              <a:spcAft>
                <a:spcPts val="0"/>
              </a:spcAft>
              <a:buClr>
                <a:schemeClr val="accent1"/>
              </a:buClr>
              <a:buFont typeface="Wingdings" panose="05000000000000000000" pitchFamily="2" charset="2"/>
              <a:buChar char="q"/>
            </a:pPr>
            <a:endParaRPr lang="en-IN" sz="2800" b="0" u="none" strike="noStrike" dirty="0">
              <a:effectLst/>
              <a:latin typeface="Times New Roman" panose="02020603050405020304" pitchFamily="18" charset="0"/>
              <a:cs typeface="Times New Roman" panose="02020603050405020304" pitchFamily="18" charset="0"/>
            </a:endParaRPr>
          </a:p>
          <a:p>
            <a:pPr marL="342900" indent="-342900" rtl="0">
              <a:spcBef>
                <a:spcPts val="0"/>
              </a:spcBef>
              <a:spcAft>
                <a:spcPts val="0"/>
              </a:spcAft>
              <a:buClr>
                <a:schemeClr val="accent1"/>
              </a:buClr>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  </a:t>
            </a:r>
            <a:r>
              <a:rPr lang="en-IN" sz="2800" b="0" u="none" strike="noStrike" dirty="0">
                <a:effectLst/>
                <a:latin typeface="Times New Roman" panose="02020603050405020304" pitchFamily="18" charset="0"/>
                <a:cs typeface="Times New Roman" panose="02020603050405020304" pitchFamily="18" charset="0"/>
              </a:rPr>
              <a:t>Anna </a:t>
            </a:r>
            <a:r>
              <a:rPr lang="en-IN" sz="2800" b="0" u="none" strike="noStrike" dirty="0" err="1">
                <a:effectLst/>
                <a:latin typeface="Times New Roman" panose="02020603050405020304" pitchFamily="18" charset="0"/>
                <a:cs typeface="Times New Roman" panose="02020603050405020304" pitchFamily="18" charset="0"/>
              </a:rPr>
              <a:t>Deza</a:t>
            </a:r>
            <a:r>
              <a:rPr lang="en-IN" sz="2800" b="0" u="none" strike="noStrike" dirty="0">
                <a:effectLst/>
                <a:latin typeface="Times New Roman" panose="02020603050405020304" pitchFamily="18" charset="0"/>
                <a:cs typeface="Times New Roman" panose="02020603050405020304" pitchFamily="18" charset="0"/>
              </a:rPr>
              <a:t>, Danial Hasan, </a:t>
            </a:r>
            <a:r>
              <a:rPr lang="en-IN" sz="2800" b="0" i="1" u="none" strike="noStrike" dirty="0">
                <a:effectLst/>
                <a:latin typeface="Times New Roman" panose="02020603050405020304" pitchFamily="18" charset="0"/>
                <a:cs typeface="Times New Roman" panose="02020603050405020304" pitchFamily="18" charset="0"/>
              </a:rPr>
              <a:t>‘Sign Language Recognition’, </a:t>
            </a:r>
            <a:r>
              <a:rPr lang="en-IN" sz="2800" b="0" u="none" strike="noStrike" dirty="0">
                <a:effectLst/>
                <a:latin typeface="Times New Roman" panose="02020603050405020304" pitchFamily="18" charset="0"/>
                <a:cs typeface="Times New Roman" panose="02020603050405020304" pitchFamily="18" charset="0"/>
              </a:rPr>
              <a:t>University of Toronto, Ontario, Canada, REP.MIE324, December 2nd 2018.</a:t>
            </a:r>
          </a:p>
          <a:p>
            <a:pPr marL="342900" indent="-342900" rtl="0">
              <a:spcBef>
                <a:spcPts val="0"/>
              </a:spcBef>
              <a:spcAft>
                <a:spcPts val="0"/>
              </a:spcAft>
              <a:buClr>
                <a:schemeClr val="accent1"/>
              </a:buClr>
              <a:buFont typeface="Wingdings" panose="05000000000000000000" pitchFamily="2" charset="2"/>
              <a:buChar char="q"/>
            </a:pPr>
            <a:endParaRPr lang="en-IN" sz="2800"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IN" sz="2800" b="0" dirty="0">
                <a:effectLst/>
                <a:latin typeface="Times New Roman" panose="02020603050405020304" pitchFamily="18" charset="0"/>
                <a:cs typeface="Times New Roman" panose="02020603050405020304" pitchFamily="18" charset="0"/>
              </a:rPr>
              <a:t>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Yung-Chuan </a:t>
            </a:r>
            <a:r>
              <a:rPr lang="en-US" sz="2800" b="0" i="0" u="none" strike="noStrike" dirty="0" err="1">
                <a:solidFill>
                  <a:srgbClr val="000000"/>
                </a:solidFill>
                <a:effectLst/>
                <a:latin typeface="Times New Roman" panose="02020603050405020304" pitchFamily="18" charset="0"/>
                <a:cs typeface="Times New Roman" panose="02020603050405020304" pitchFamily="18" charset="0"/>
              </a:rPr>
              <a:t>Oneal</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 Lin, </a:t>
            </a:r>
            <a:r>
              <a:rPr lang="en-US" sz="2800" b="0" i="1" u="none" strike="noStrike" dirty="0">
                <a:solidFill>
                  <a:srgbClr val="000000"/>
                </a:solidFill>
                <a:effectLst/>
                <a:latin typeface="Times New Roman" panose="02020603050405020304" pitchFamily="18" charset="0"/>
                <a:cs typeface="Times New Roman" panose="02020603050405020304" pitchFamily="18" charset="0"/>
              </a:rPr>
              <a:t>‘Sign Language </a:t>
            </a:r>
            <a:r>
              <a:rPr lang="en-US" sz="2800" i="1" dirty="0">
                <a:solidFill>
                  <a:srgbClr val="000000"/>
                </a:solidFill>
                <a:latin typeface="Times New Roman" panose="02020603050405020304" pitchFamily="18" charset="0"/>
                <a:cs typeface="Times New Roman" panose="02020603050405020304" pitchFamily="18" charset="0"/>
              </a:rPr>
              <a:t>R</a:t>
            </a:r>
            <a:r>
              <a:rPr lang="en-US" sz="2800" b="0" i="1" u="none" strike="noStrike" dirty="0">
                <a:solidFill>
                  <a:srgbClr val="000000"/>
                </a:solidFill>
                <a:effectLst/>
                <a:latin typeface="Times New Roman" panose="02020603050405020304" pitchFamily="18" charset="0"/>
                <a:cs typeface="Times New Roman" panose="02020603050405020304" pitchFamily="18" charset="0"/>
              </a:rPr>
              <a:t>ecognition </a:t>
            </a:r>
            <a:r>
              <a:rPr lang="en-US" sz="2800" i="1" dirty="0">
                <a:solidFill>
                  <a:srgbClr val="000000"/>
                </a:solidFill>
                <a:latin typeface="Times New Roman" panose="02020603050405020304" pitchFamily="18" charset="0"/>
                <a:cs typeface="Times New Roman" panose="02020603050405020304" pitchFamily="18" charset="0"/>
              </a:rPr>
              <a:t>S</a:t>
            </a:r>
            <a:r>
              <a:rPr lang="en-US" sz="2800" b="0" i="1" u="none" strike="noStrike" dirty="0">
                <a:solidFill>
                  <a:srgbClr val="000000"/>
                </a:solidFill>
                <a:effectLst/>
                <a:latin typeface="Times New Roman" panose="02020603050405020304" pitchFamily="18" charset="0"/>
                <a:cs typeface="Times New Roman" panose="02020603050405020304" pitchFamily="18" charset="0"/>
              </a:rPr>
              <a:t>ystem and Method’ , </a:t>
            </a:r>
            <a:r>
              <a:rPr lang="en-US" sz="2800" b="0" i="0" u="none" strike="noStrike" dirty="0">
                <a:solidFill>
                  <a:srgbClr val="000000"/>
                </a:solidFill>
                <a:effectLst/>
                <a:latin typeface="Times New Roman" panose="02020603050405020304" pitchFamily="18" charset="0"/>
                <a:cs typeface="Times New Roman" panose="02020603050405020304" pitchFamily="18" charset="0"/>
              </a:rPr>
              <a:t>U.S. 12/752, 154, April ,01, 2010.</a:t>
            </a:r>
          </a:p>
          <a:p>
            <a:pPr marL="342900" indent="-342900">
              <a:buClr>
                <a:schemeClr val="accent1"/>
              </a:buClr>
              <a:buFont typeface="Wingdings" panose="05000000000000000000" pitchFamily="2" charset="2"/>
              <a:buChar char="q"/>
            </a:pPr>
            <a:endParaRPr lang="en-US" sz="2800" spc="-1" dirty="0">
              <a:solidFill>
                <a:srgbClr val="000000"/>
              </a:solidFill>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800" b="0" strike="noStrike" spc="-1" dirty="0">
                <a:latin typeface="Times New Roman" panose="02020603050405020304" pitchFamily="18" charset="0"/>
                <a:cs typeface="Times New Roman" panose="02020603050405020304" pitchFamily="18" charset="0"/>
              </a:rPr>
              <a:t> </a:t>
            </a:r>
            <a:r>
              <a:rPr lang="en-US" sz="2800" b="0" i="0" dirty="0">
                <a:effectLst/>
                <a:latin typeface="Times New Roman" panose="02020603050405020304" pitchFamily="18" charset="0"/>
                <a:cs typeface="Times New Roman" panose="02020603050405020304" pitchFamily="18" charset="0"/>
              </a:rPr>
              <a:t>Rafael C. Gonzalez, Richard E. Woods, </a:t>
            </a:r>
            <a:r>
              <a:rPr lang="en-US" sz="2800" b="0" i="1" dirty="0">
                <a:effectLst/>
                <a:latin typeface="Times New Roman" panose="02020603050405020304" pitchFamily="18" charset="0"/>
                <a:cs typeface="Times New Roman" panose="02020603050405020304" pitchFamily="18" charset="0"/>
              </a:rPr>
              <a:t>‘Digital Image Processing’ , </a:t>
            </a:r>
            <a:r>
              <a:rPr lang="en-US" sz="2800" b="0" i="0" dirty="0">
                <a:effectLst/>
                <a:latin typeface="Times New Roman" panose="02020603050405020304" pitchFamily="18" charset="0"/>
                <a:cs typeface="Times New Roman" panose="02020603050405020304" pitchFamily="18" charset="0"/>
              </a:rPr>
              <a:t>4th Edition, Pearson, 2018.</a:t>
            </a:r>
            <a:endParaRPr lang="en-US" sz="3600" b="0" strike="noStrike" spc="-1" dirty="0">
              <a:latin typeface="Times New Roman" panose="02020603050405020304" pitchFamily="18" charset="0"/>
              <a:cs typeface="Times New Roman" panose="02020603050405020304" pitchFamily="18" charset="0"/>
            </a:endParaRPr>
          </a:p>
          <a:p>
            <a:pPr rtl="0">
              <a:spcBef>
                <a:spcPts val="0"/>
              </a:spcBef>
              <a:spcAft>
                <a:spcPts val="0"/>
              </a:spcAft>
              <a:buClr>
                <a:schemeClr val="accent1"/>
              </a:buClr>
            </a:pPr>
            <a:endParaRPr lang="en-IN" sz="2800" b="0" dirty="0">
              <a:effectLst/>
              <a:latin typeface="Times New Roman" panose="02020603050405020304" pitchFamily="18" charset="0"/>
              <a:cs typeface="Times New Roman" panose="02020603050405020304" pitchFamily="18" charset="0"/>
            </a:endParaRPr>
          </a:p>
          <a:p>
            <a:pPr>
              <a:buClr>
                <a:schemeClr val="accent1"/>
              </a:buClr>
            </a:pPr>
            <a:endParaRPr lang="en-IN" sz="2800" b="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p:nvPr/>
        </p:nvSpPr>
        <p:spPr>
          <a:xfrm>
            <a:off x="669924" y="352743"/>
            <a:ext cx="18767425" cy="2895600"/>
          </a:xfrm>
          <a:prstGeom prst="rect">
            <a:avLst/>
          </a:prstGeom>
          <a:noFill/>
          <a:ln>
            <a:noFill/>
          </a:ln>
        </p:spPr>
        <p:txBody>
          <a:bodyPr spcFirstLastPara="1" wrap="square" lIns="201000" tIns="100500" rIns="201000" bIns="100500" anchor="t" anchorCtr="0">
            <a:noAutofit/>
          </a:bodyPr>
          <a:lstStyle/>
          <a:p>
            <a:pPr marL="0" marR="0" lvl="0" indent="0" algn="ctr" rtl="0">
              <a:spcBef>
                <a:spcPts val="0"/>
              </a:spcBef>
              <a:spcAft>
                <a:spcPts val="0"/>
              </a:spcAft>
              <a:buNone/>
            </a:pPr>
            <a:r>
              <a:rPr lang="en-IN" sz="17500" b="1" dirty="0">
                <a:solidFill>
                  <a:srgbClr val="C00000"/>
                </a:solidFill>
                <a:latin typeface="Arial Black"/>
                <a:ea typeface="Arial Black"/>
                <a:cs typeface="Arial Black"/>
                <a:sym typeface="Arial Black"/>
              </a:rPr>
              <a:t>Thank You</a:t>
            </a:r>
            <a:endParaRPr dirty="0"/>
          </a:p>
        </p:txBody>
      </p:sp>
      <p:pic>
        <p:nvPicPr>
          <p:cNvPr id="187" name="Google Shape;187;p25" descr="Related image"/>
          <p:cNvPicPr preferRelativeResize="0"/>
          <p:nvPr/>
        </p:nvPicPr>
        <p:blipFill rotWithShape="1">
          <a:blip r:embed="rId3">
            <a:alphaModFix/>
          </a:blip>
          <a:srcRect t="3442"/>
          <a:stretch/>
        </p:blipFill>
        <p:spPr>
          <a:xfrm>
            <a:off x="7691438" y="4284663"/>
            <a:ext cx="5149850" cy="618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descr="Evaluation Clipart Course Outline - Evaluation Icon , Free ..."/>
          <p:cNvSpPr/>
          <p:nvPr/>
        </p:nvSpPr>
        <p:spPr>
          <a:xfrm>
            <a:off x="215900" y="-2667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500">
              <a:solidFill>
                <a:schemeClr val="dk1"/>
              </a:solidFill>
              <a:latin typeface="Arial"/>
              <a:ea typeface="Arial"/>
              <a:cs typeface="Arial"/>
              <a:sym typeface="Arial"/>
            </a:endParaRPr>
          </a:p>
        </p:txBody>
      </p:sp>
      <p:sp>
        <p:nvSpPr>
          <p:cNvPr id="2" name="Google Shape;114;p15">
            <a:extLst>
              <a:ext uri="{FF2B5EF4-FFF2-40B4-BE49-F238E27FC236}">
                <a16:creationId xmlns:a16="http://schemas.microsoft.com/office/drawing/2014/main" id="{940EDED2-EA1C-DFA3-CA30-1A78E4F54D4F}"/>
              </a:ext>
            </a:extLst>
          </p:cNvPr>
          <p:cNvSpPr/>
          <p:nvPr/>
        </p:nvSpPr>
        <p:spPr>
          <a:xfrm>
            <a:off x="1005937" y="38100"/>
            <a:ext cx="18095400" cy="1306080"/>
          </a:xfrm>
          <a:prstGeom prst="rect">
            <a:avLst/>
          </a:prstGeom>
          <a:noFill/>
          <a:ln w="0">
            <a:noFill/>
          </a:ln>
        </p:spPr>
        <p:style>
          <a:lnRef idx="0">
            <a:scrgbClr r="0" g="0" b="0"/>
          </a:lnRef>
          <a:fillRef idx="0">
            <a:scrgbClr r="0" g="0" b="0"/>
          </a:fillRef>
          <a:effectRef idx="0">
            <a:scrgbClr r="0" g="0" b="0"/>
          </a:effectRef>
          <a:fontRef idx="minor"/>
        </p:style>
        <p:txBody>
          <a:bodyPr lIns="200880" tIns="100440" rIns="200880" bIns="100440" anchor="t">
            <a:noAutofit/>
          </a:bodyPr>
          <a:lstStyle/>
          <a:p>
            <a:pPr algn="ctr">
              <a:lnSpc>
                <a:spcPct val="100000"/>
              </a:lnSpc>
              <a:tabLst>
                <a:tab pos="0" algn="l"/>
              </a:tabLst>
            </a:pPr>
            <a:r>
              <a:rPr lang="en-IN" sz="7000" b="1" strike="noStrike" spc="-1" dirty="0">
                <a:solidFill>
                  <a:srgbClr val="C00000"/>
                </a:solidFill>
                <a:latin typeface="Times New Roman"/>
                <a:ea typeface="Times New Roman"/>
              </a:rPr>
              <a:t>Introduction:</a:t>
            </a:r>
            <a:endParaRPr lang="en-IN" sz="7000" b="0" strike="noStrike" spc="-1" dirty="0">
              <a:solidFill>
                <a:srgbClr val="000000"/>
              </a:solidFill>
              <a:latin typeface="Arial"/>
            </a:endParaRPr>
          </a:p>
          <a:p>
            <a:pPr algn="ctr">
              <a:lnSpc>
                <a:spcPct val="100000"/>
              </a:lnSpc>
              <a:tabLst>
                <a:tab pos="0" algn="l"/>
              </a:tabLst>
            </a:pPr>
            <a:r>
              <a:rPr lang="en-IN" sz="5300" b="1" strike="noStrike" spc="-1" dirty="0">
                <a:solidFill>
                  <a:srgbClr val="C00000"/>
                </a:solidFill>
                <a:latin typeface="Times New Roman"/>
                <a:ea typeface="Times New Roman"/>
              </a:rPr>
              <a:t>Real-time Sign Language Recognition and Speech </a:t>
            </a:r>
          </a:p>
          <a:p>
            <a:pPr algn="ctr">
              <a:lnSpc>
                <a:spcPct val="100000"/>
              </a:lnSpc>
              <a:tabLst>
                <a:tab pos="0" algn="l"/>
              </a:tabLst>
            </a:pPr>
            <a:r>
              <a:rPr lang="en-IN" sz="5300" b="1" strike="noStrike" spc="-1" dirty="0">
                <a:solidFill>
                  <a:srgbClr val="C00000"/>
                </a:solidFill>
                <a:latin typeface="Times New Roman"/>
                <a:ea typeface="Times New Roman"/>
              </a:rPr>
              <a:t>Synthesis System</a:t>
            </a:r>
            <a:endParaRPr lang="en-IN" sz="5300" b="0" strike="noStrike" spc="-1" dirty="0">
              <a:solidFill>
                <a:srgbClr val="000000"/>
              </a:solidFill>
              <a:latin typeface="Arial"/>
            </a:endParaRPr>
          </a:p>
        </p:txBody>
      </p:sp>
      <p:sp>
        <p:nvSpPr>
          <p:cNvPr id="4" name="TextBox 3">
            <a:extLst>
              <a:ext uri="{FF2B5EF4-FFF2-40B4-BE49-F238E27FC236}">
                <a16:creationId xmlns:a16="http://schemas.microsoft.com/office/drawing/2014/main" id="{6618E251-F553-B444-16D8-F89A0661E819}"/>
              </a:ext>
            </a:extLst>
          </p:cNvPr>
          <p:cNvSpPr txBox="1"/>
          <p:nvPr/>
        </p:nvSpPr>
        <p:spPr>
          <a:xfrm>
            <a:off x="1387309" y="3261777"/>
            <a:ext cx="17332656" cy="6771084"/>
          </a:xfrm>
          <a:prstGeom prst="rect">
            <a:avLst/>
          </a:prstGeom>
          <a:noFill/>
        </p:spPr>
        <p:txBody>
          <a:bodyPr wrap="square" rtlCol="0">
            <a:spAutoFit/>
          </a:bodyPr>
          <a:lstStyle/>
          <a:p>
            <a:pPr marL="457200" indent="-457200">
              <a:buClr>
                <a:schemeClr val="accent1"/>
              </a:buClr>
              <a:buFont typeface="Wingdings" panose="05000000000000000000" pitchFamily="2" charset="2"/>
              <a:buChar char="q"/>
            </a:pPr>
            <a:r>
              <a:rPr lang="en-US" sz="3200" b="0" i="0" dirty="0">
                <a:effectLst/>
                <a:latin typeface="Times New Roman" panose="02020603050405020304" pitchFamily="18" charset="0"/>
                <a:cs typeface="Times New Roman" panose="02020603050405020304" pitchFamily="18" charset="0"/>
              </a:rPr>
              <a:t> Sign language serves as a vital means of communication for individuals with hearing impairments.</a:t>
            </a:r>
          </a:p>
          <a:p>
            <a:pPr>
              <a:buClr>
                <a:schemeClr val="accent1"/>
              </a:buClr>
            </a:pPr>
            <a:endParaRPr lang="en-US" sz="3200" b="0" i="0" dirty="0">
              <a:effectLst/>
              <a:latin typeface="Times New Roman" panose="02020603050405020304" pitchFamily="18" charset="0"/>
              <a:cs typeface="Times New Roman" panose="02020603050405020304" pitchFamily="18" charset="0"/>
            </a:endParaRPr>
          </a:p>
          <a:p>
            <a:pPr marL="457200" indent="-457200" algn="l">
              <a:buClr>
                <a:schemeClr val="accent1"/>
              </a:buClr>
              <a:buFont typeface="Wingdings" panose="05000000000000000000" pitchFamily="2" charset="2"/>
              <a:buChar char="q"/>
            </a:pPr>
            <a:r>
              <a:rPr lang="en-US" sz="3200" b="0" i="0" dirty="0">
                <a:effectLst/>
                <a:latin typeface="Times New Roman" panose="02020603050405020304" pitchFamily="18" charset="0"/>
                <a:cs typeface="Times New Roman" panose="02020603050405020304" pitchFamily="18" charset="0"/>
              </a:rPr>
              <a:t> The existing communication within the deaf community could be enhanced by bridging the gap between sign language users and those not proficient in signing.</a:t>
            </a:r>
          </a:p>
          <a:p>
            <a:pPr algn="l">
              <a:buClr>
                <a:schemeClr val="accent1"/>
              </a:buClr>
            </a:pPr>
            <a:endParaRPr lang="en-US" sz="3200" b="0" i="0" dirty="0">
              <a:effectLst/>
              <a:latin typeface="Times New Roman" panose="02020603050405020304" pitchFamily="18" charset="0"/>
              <a:cs typeface="Times New Roman" panose="02020603050405020304" pitchFamily="18" charset="0"/>
            </a:endParaRPr>
          </a:p>
          <a:p>
            <a:pPr marL="457200" indent="-457200" algn="l">
              <a:buClr>
                <a:schemeClr val="accent1"/>
              </a:buClr>
              <a:buFont typeface="Wingdings" panose="05000000000000000000" pitchFamily="2" charset="2"/>
              <a:buChar char="q"/>
            </a:pPr>
            <a:r>
              <a:rPr lang="en-US" sz="3200" b="0" i="0" dirty="0">
                <a:effectLst/>
                <a:latin typeface="Times New Roman" panose="02020603050405020304" pitchFamily="18" charset="0"/>
                <a:cs typeface="Times New Roman" panose="02020603050405020304" pitchFamily="18" charset="0"/>
              </a:rPr>
              <a:t> The project's primary objective is the development of a real-time system proficient in recognizing sign language gestures.</a:t>
            </a:r>
          </a:p>
          <a:p>
            <a:pPr algn="l">
              <a:buClr>
                <a:schemeClr val="accent1"/>
              </a:buClr>
            </a:pPr>
            <a:endParaRPr lang="en-US" sz="3200" b="0" i="0" dirty="0">
              <a:effectLst/>
              <a:latin typeface="Times New Roman" panose="02020603050405020304" pitchFamily="18" charset="0"/>
              <a:cs typeface="Times New Roman" panose="02020603050405020304" pitchFamily="18" charset="0"/>
            </a:endParaRPr>
          </a:p>
          <a:p>
            <a:pPr marL="457200" indent="-457200" algn="l">
              <a:buClr>
                <a:schemeClr val="accent1"/>
              </a:buClr>
              <a:buFont typeface="Wingdings" panose="05000000000000000000" pitchFamily="2" charset="2"/>
              <a:buChar char="q"/>
            </a:pPr>
            <a:r>
              <a:rPr lang="en-US" sz="3200" b="0" i="0" dirty="0">
                <a:effectLst/>
                <a:latin typeface="Times New Roman" panose="02020603050405020304" pitchFamily="18" charset="0"/>
                <a:cs typeface="Times New Roman" panose="02020603050405020304" pitchFamily="18" charset="0"/>
              </a:rPr>
              <a:t> The ultimate aim is the conversion of these identified gestures into understandable and coherent speech.</a:t>
            </a:r>
          </a:p>
          <a:p>
            <a:pPr algn="l">
              <a:buClr>
                <a:schemeClr val="accent1"/>
              </a:buClr>
            </a:pPr>
            <a:endParaRPr lang="en-US" sz="3200" b="0" i="0" dirty="0">
              <a:effectLst/>
              <a:latin typeface="Times New Roman" panose="02020603050405020304" pitchFamily="18" charset="0"/>
              <a:cs typeface="Times New Roman" panose="02020603050405020304" pitchFamily="18" charset="0"/>
            </a:endParaRPr>
          </a:p>
          <a:p>
            <a:pPr marL="457200" indent="-457200" algn="l">
              <a:buClr>
                <a:schemeClr val="accent1"/>
              </a:buClr>
              <a:buFont typeface="Wingdings" panose="05000000000000000000" pitchFamily="2" charset="2"/>
              <a:buChar char="q"/>
            </a:pPr>
            <a:r>
              <a:rPr lang="en-US" sz="3200" b="0" i="0" dirty="0">
                <a:effectLst/>
                <a:latin typeface="Times New Roman" panose="02020603050405020304" pitchFamily="18" charset="0"/>
                <a:cs typeface="Times New Roman" panose="02020603050405020304" pitchFamily="18" charset="0"/>
              </a:rPr>
              <a:t> This conversion facilitates seamless and effective communication between users proficient in sign language and those who primarily rely on spoken language.</a:t>
            </a:r>
          </a:p>
          <a:p>
            <a:pPr marL="285750" indent="-285750">
              <a:buClr>
                <a:schemeClr val="accent1"/>
              </a:buClr>
              <a:buFont typeface="Wingdings" panose="05000000000000000000" pitchFamily="2" charset="2"/>
              <a:buChar char="q"/>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aphicFrame>
        <p:nvGraphicFramePr>
          <p:cNvPr id="121" name="Google Shape;121;p16"/>
          <p:cNvGraphicFramePr/>
          <p:nvPr>
            <p:extLst>
              <p:ext uri="{D42A27DB-BD31-4B8C-83A1-F6EECF244321}">
                <p14:modId xmlns:p14="http://schemas.microsoft.com/office/powerpoint/2010/main" val="2187603065"/>
              </p:ext>
            </p:extLst>
          </p:nvPr>
        </p:nvGraphicFramePr>
        <p:xfrm>
          <a:off x="750627" y="1693863"/>
          <a:ext cx="18812261" cy="7474167"/>
        </p:xfrm>
        <a:graphic>
          <a:graphicData uri="http://schemas.openxmlformats.org/drawingml/2006/table">
            <a:tbl>
              <a:tblPr firstRow="1" bandRow="1">
                <a:noFill/>
                <a:tableStyleId>{786965A4-4BA8-4662-854A-DF7913A153A0}</a:tableStyleId>
              </a:tblPr>
              <a:tblGrid>
                <a:gridCol w="3140886">
                  <a:extLst>
                    <a:ext uri="{9D8B030D-6E8A-4147-A177-3AD203B41FA5}">
                      <a16:colId xmlns:a16="http://schemas.microsoft.com/office/drawing/2014/main" val="20000"/>
                    </a:ext>
                  </a:extLst>
                </a:gridCol>
                <a:gridCol w="3134275">
                  <a:extLst>
                    <a:ext uri="{9D8B030D-6E8A-4147-A177-3AD203B41FA5}">
                      <a16:colId xmlns:a16="http://schemas.microsoft.com/office/drawing/2014/main" val="20001"/>
                    </a:ext>
                  </a:extLst>
                </a:gridCol>
                <a:gridCol w="3134275">
                  <a:extLst>
                    <a:ext uri="{9D8B030D-6E8A-4147-A177-3AD203B41FA5}">
                      <a16:colId xmlns:a16="http://schemas.microsoft.com/office/drawing/2014/main" val="20002"/>
                    </a:ext>
                  </a:extLst>
                </a:gridCol>
                <a:gridCol w="9402825">
                  <a:extLst>
                    <a:ext uri="{9D8B030D-6E8A-4147-A177-3AD203B41FA5}">
                      <a16:colId xmlns:a16="http://schemas.microsoft.com/office/drawing/2014/main" val="20003"/>
                    </a:ext>
                  </a:extLst>
                </a:gridCol>
              </a:tblGrid>
              <a:tr h="578550">
                <a:tc rowSpan="2">
                  <a:txBody>
                    <a:bodyPr/>
                    <a:lstStyle/>
                    <a:p>
                      <a:pPr marL="0" marR="0" lvl="0" indent="0" algn="ctr" rtl="0">
                        <a:lnSpc>
                          <a:spcPct val="115000"/>
                        </a:lnSpc>
                        <a:spcBef>
                          <a:spcPts val="0"/>
                        </a:spcBef>
                        <a:spcAft>
                          <a:spcPts val="0"/>
                        </a:spcAft>
                        <a:buClr>
                          <a:schemeClr val="lt1"/>
                        </a:buClr>
                        <a:buSzPts val="2400"/>
                        <a:buFont typeface="Times New Roman"/>
                        <a:buNone/>
                      </a:pPr>
                      <a:r>
                        <a:rPr lang="en-IN" sz="2400" u="none" strike="noStrike" cap="none" dirty="0">
                          <a:solidFill>
                            <a:schemeClr val="lt1"/>
                          </a:solidFill>
                          <a:latin typeface="Times New Roman"/>
                          <a:ea typeface="Times New Roman"/>
                          <a:cs typeface="Times New Roman"/>
                          <a:sym typeface="Times New Roman"/>
                        </a:rPr>
                        <a:t>Title of the paper</a:t>
                      </a:r>
                      <a:endParaRPr sz="2400" u="none" strike="noStrike" cap="none" dirty="0">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endParaRPr sz="2400" u="none" strike="noStrike" cap="none" dirty="0">
                        <a:solidFill>
                          <a:schemeClr val="lt1"/>
                        </a:solidFill>
                        <a:latin typeface="Times New Roman"/>
                        <a:ea typeface="Times New Roman"/>
                        <a:cs typeface="Times New Roman"/>
                        <a:sym typeface="Times New Roman"/>
                      </a:endParaRPr>
                    </a:p>
                  </a:txBody>
                  <a:tcPr marL="153825" marR="153825" marT="0" marB="0"/>
                </a:tc>
                <a:tc rowSpan="2">
                  <a:txBody>
                    <a:bodyPr/>
                    <a:lstStyle/>
                    <a:p>
                      <a:pPr marL="0" marR="0" lvl="0" indent="0" algn="ctr" rtl="0">
                        <a:lnSpc>
                          <a:spcPct val="115000"/>
                        </a:lnSpc>
                        <a:spcBef>
                          <a:spcPts val="0"/>
                        </a:spcBef>
                        <a:spcAft>
                          <a:spcPts val="0"/>
                        </a:spcAft>
                        <a:buClr>
                          <a:schemeClr val="lt1"/>
                        </a:buClr>
                        <a:buSzPts val="2400"/>
                        <a:buFont typeface="Times New Roman"/>
                        <a:buNone/>
                      </a:pPr>
                      <a:r>
                        <a:rPr lang="en-IN" sz="2400" u="none" strike="noStrike" cap="none" dirty="0">
                          <a:solidFill>
                            <a:schemeClr val="lt1"/>
                          </a:solidFill>
                          <a:latin typeface="Times New Roman"/>
                          <a:ea typeface="Times New Roman"/>
                          <a:cs typeface="Times New Roman"/>
                          <a:sym typeface="Times New Roman"/>
                        </a:rPr>
                        <a:t>Authors of the paper</a:t>
                      </a:r>
                      <a:endParaRPr sz="2400" u="none" strike="noStrike" cap="none" dirty="0">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endParaRPr sz="2400" u="none" strike="noStrike" cap="none" dirty="0">
                        <a:solidFill>
                          <a:schemeClr val="lt1"/>
                        </a:solidFill>
                        <a:latin typeface="Times New Roman"/>
                        <a:ea typeface="Times New Roman"/>
                        <a:cs typeface="Times New Roman"/>
                        <a:sym typeface="Times New Roman"/>
                      </a:endParaRPr>
                    </a:p>
                  </a:txBody>
                  <a:tcPr marL="153825" marR="153825" marT="0" marB="0"/>
                </a:tc>
                <a:tc rowSpan="2">
                  <a:txBody>
                    <a:bodyPr/>
                    <a:lstStyle/>
                    <a:p>
                      <a:pPr marL="0" marR="0" lvl="0" indent="0" algn="ctr" rtl="0">
                        <a:lnSpc>
                          <a:spcPct val="115000"/>
                        </a:lnSpc>
                        <a:spcBef>
                          <a:spcPts val="0"/>
                        </a:spcBef>
                        <a:spcAft>
                          <a:spcPts val="0"/>
                        </a:spcAft>
                        <a:buClr>
                          <a:schemeClr val="lt1"/>
                        </a:buClr>
                        <a:buSzPts val="2400"/>
                        <a:buFont typeface="Times New Roman"/>
                        <a:buNone/>
                      </a:pPr>
                      <a:r>
                        <a:rPr lang="en-IN" sz="2400" u="none" strike="noStrike" cap="none" dirty="0">
                          <a:solidFill>
                            <a:schemeClr val="lt1"/>
                          </a:solidFill>
                          <a:latin typeface="Times New Roman"/>
                          <a:ea typeface="Times New Roman"/>
                          <a:cs typeface="Times New Roman"/>
                          <a:sym typeface="Times New Roman"/>
                        </a:rPr>
                        <a:t>Year, Name  of the Journal/Conference </a:t>
                      </a:r>
                      <a:endParaRPr sz="2400" u="none" strike="noStrike" cap="none" dirty="0">
                        <a:solidFill>
                          <a:schemeClr val="lt1"/>
                        </a:solidFill>
                        <a:latin typeface="Times New Roman"/>
                        <a:ea typeface="Times New Roman"/>
                        <a:cs typeface="Times New Roman"/>
                        <a:sym typeface="Times New Roman"/>
                      </a:endParaRPr>
                    </a:p>
                  </a:txBody>
                  <a:tcPr marL="153825" marR="153825" marT="0" marB="0">
                    <a:solidFill>
                      <a:srgbClr val="4BACC6"/>
                    </a:solidFill>
                  </a:tcPr>
                </a:tc>
                <a:tc>
                  <a:txBody>
                    <a:bodyPr/>
                    <a:lstStyle/>
                    <a:p>
                      <a:pPr marL="0" marR="0" lvl="0" indent="0" algn="ctr" rtl="0">
                        <a:spcBef>
                          <a:spcPts val="0"/>
                        </a:spcBef>
                        <a:spcAft>
                          <a:spcPts val="0"/>
                        </a:spcAft>
                        <a:buNone/>
                      </a:pPr>
                      <a:r>
                        <a:rPr lang="en-IN" sz="2400" u="none" strike="noStrike" cap="none">
                          <a:solidFill>
                            <a:schemeClr val="lt1"/>
                          </a:solidFill>
                          <a:latin typeface="Times New Roman"/>
                          <a:ea typeface="Times New Roman"/>
                          <a:cs typeface="Times New Roman"/>
                          <a:sym typeface="Times New Roman"/>
                        </a:rPr>
                        <a:t>Key Learning's </a:t>
                      </a:r>
                      <a:endParaRPr sz="2400" u="none" strike="noStrike" cap="none">
                        <a:solidFill>
                          <a:schemeClr val="lt1"/>
                        </a:solidFill>
                        <a:latin typeface="Times New Roman"/>
                        <a:ea typeface="Times New Roman"/>
                        <a:cs typeface="Times New Roman"/>
                        <a:sym typeface="Times New Roman"/>
                      </a:endParaRPr>
                    </a:p>
                  </a:txBody>
                  <a:tcPr marL="153825" marR="153825" marT="0" marB="0"/>
                </a:tc>
                <a:extLst>
                  <a:ext uri="{0D108BD9-81ED-4DB2-BD59-A6C34878D82A}">
                    <a16:rowId xmlns:a16="http://schemas.microsoft.com/office/drawing/2014/main" val="10000"/>
                  </a:ext>
                </a:extLst>
              </a:tr>
              <a:tr h="7714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42900" marR="0" lvl="0" indent="-342900" algn="l" rtl="0">
                        <a:lnSpc>
                          <a:spcPct val="115000"/>
                        </a:lnSpc>
                        <a:spcBef>
                          <a:spcPts val="0"/>
                        </a:spcBef>
                        <a:spcAft>
                          <a:spcPts val="0"/>
                        </a:spcAft>
                        <a:buClr>
                          <a:schemeClr val="lt1"/>
                        </a:buClr>
                        <a:buSzPts val="2400"/>
                        <a:buFont typeface="Arial"/>
                        <a:buChar char="•"/>
                      </a:pPr>
                      <a:r>
                        <a:rPr lang="en-IN" sz="2400" u="none" strike="noStrike" cap="none" dirty="0">
                          <a:solidFill>
                            <a:schemeClr val="lt1"/>
                          </a:solidFill>
                          <a:latin typeface="Times New Roman"/>
                          <a:ea typeface="Times New Roman"/>
                          <a:cs typeface="Times New Roman"/>
                          <a:sym typeface="Times New Roman"/>
                        </a:rPr>
                        <a:t>Discuss about the algorithm / model / tool / technique used.  </a:t>
                      </a:r>
                      <a:endParaRPr dirty="0"/>
                    </a:p>
                    <a:p>
                      <a:pPr marL="342900" marR="0" lvl="0" indent="-342900" algn="l" rtl="0">
                        <a:lnSpc>
                          <a:spcPct val="115000"/>
                        </a:lnSpc>
                        <a:spcBef>
                          <a:spcPts val="0"/>
                        </a:spcBef>
                        <a:spcAft>
                          <a:spcPts val="0"/>
                        </a:spcAft>
                        <a:buClr>
                          <a:schemeClr val="lt1"/>
                        </a:buClr>
                        <a:buSzPts val="2400"/>
                        <a:buFont typeface="Arial"/>
                        <a:buChar char="•"/>
                      </a:pPr>
                      <a:r>
                        <a:rPr lang="en-IN" sz="2400" u="none" strike="noStrike" cap="none" dirty="0">
                          <a:solidFill>
                            <a:schemeClr val="lt1"/>
                          </a:solidFill>
                          <a:latin typeface="Times New Roman"/>
                          <a:ea typeface="Times New Roman"/>
                          <a:cs typeface="Times New Roman"/>
                          <a:sym typeface="Times New Roman"/>
                        </a:rPr>
                        <a:t>Main focus of the paper in couple of sentences </a:t>
                      </a:r>
                      <a:endParaRPr sz="2400" u="none" strike="noStrike" cap="none" dirty="0">
                        <a:solidFill>
                          <a:schemeClr val="lt1"/>
                        </a:solidFill>
                        <a:latin typeface="Times New Roman"/>
                        <a:ea typeface="Times New Roman"/>
                        <a:cs typeface="Times New Roman"/>
                        <a:sym typeface="Times New Roman"/>
                      </a:endParaRPr>
                    </a:p>
                  </a:txBody>
                  <a:tcPr marL="153825" marR="153825" marT="0" marB="0">
                    <a:solidFill>
                      <a:srgbClr val="4BACC6"/>
                    </a:solidFill>
                  </a:tcPr>
                </a:tc>
                <a:extLst>
                  <a:ext uri="{0D108BD9-81ED-4DB2-BD59-A6C34878D82A}">
                    <a16:rowId xmlns:a16="http://schemas.microsoft.com/office/drawing/2014/main" val="10001"/>
                  </a:ext>
                </a:extLst>
              </a:tr>
              <a:tr h="2907462">
                <a:tc>
                  <a:txBody>
                    <a:bodyPr/>
                    <a:lstStyle/>
                    <a:p>
                      <a:pPr marL="0" marR="0" lvl="0" indent="0" algn="l" rtl="0">
                        <a:lnSpc>
                          <a:spcPct val="100000"/>
                        </a:lnSpc>
                        <a:spcBef>
                          <a:spcPts val="0"/>
                        </a:spcBef>
                        <a:spcAft>
                          <a:spcPts val="0"/>
                        </a:spcAft>
                        <a:buClr>
                          <a:schemeClr val="dk1"/>
                        </a:buClr>
                        <a:buSzPts val="2400"/>
                        <a:buFont typeface="Times New Roman"/>
                        <a:buNone/>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Machine Learning Based Sign Language Interpretation System for Communication with Deaf-mute People</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Fariha Raisa Alam, Muhaimin Bin Munir,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Shadman</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 Ishrak,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Sonaila</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 Hussain, Md.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Shalahuddin</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 and Muhammad Nazrul Islam</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2019, </a:t>
                      </a: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Proceedings of the 2019 2nd International Conference on Computer Science and Artificial Intelligence</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457200" marR="0" lvl="0" indent="-457200" algn="l" rtl="0">
                        <a:spcBef>
                          <a:spcPts val="0"/>
                        </a:spcBef>
                        <a:spcAft>
                          <a:spcPts val="0"/>
                        </a:spcAft>
                        <a:buFont typeface="Wingdings" panose="05000000000000000000" pitchFamily="2" charset="2"/>
                        <a:buChar char="§"/>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Machine Learning (Support Vector Machine - SVM), Raspberry Pi, OpenCV.</a:t>
                      </a:r>
                    </a:p>
                    <a:p>
                      <a:pPr marL="457200" marR="0" lvl="0" indent="-457200" algn="l" rtl="0">
                        <a:spcBef>
                          <a:spcPts val="0"/>
                        </a:spcBef>
                        <a:spcAft>
                          <a:spcPts val="0"/>
                        </a:spcAft>
                        <a:buFont typeface="Wingdings" panose="05000000000000000000" pitchFamily="2" charset="2"/>
                        <a:buChar char="§"/>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Bridging communication gap between hearing and deaf-mute communities, Recognition of sign language gestures using a novel approach, System evaluation with 60 participants.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extLst>
                  <a:ext uri="{0D108BD9-81ED-4DB2-BD59-A6C34878D82A}">
                    <a16:rowId xmlns:a16="http://schemas.microsoft.com/office/drawing/2014/main" val="10002"/>
                  </a:ext>
                </a:extLst>
              </a:tr>
              <a:tr h="3180625">
                <a:tc>
                  <a:txBody>
                    <a:bodyPr/>
                    <a:lstStyle/>
                    <a:p>
                      <a:pPr marL="0" marR="0" lvl="0" indent="0" algn="l" rtl="0">
                        <a:lnSpc>
                          <a:spcPct val="100000"/>
                        </a:lnSpc>
                        <a:spcBef>
                          <a:spcPts val="0"/>
                        </a:spcBef>
                        <a:spcAft>
                          <a:spcPts val="0"/>
                        </a:spcAft>
                        <a:buClr>
                          <a:schemeClr val="dk1"/>
                        </a:buClr>
                        <a:buSzPts val="2400"/>
                        <a:buFont typeface="Calibri"/>
                        <a:buNone/>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Sign Language Translator Using Machine Learning</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Jaya Nirmala and Swapna Johnny</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2022, SN Computer Science</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342900" marR="0" lvl="0" indent="-342900" algn="l" rtl="0">
                        <a:spcBef>
                          <a:spcPts val="0"/>
                        </a:spcBef>
                        <a:spcAft>
                          <a:spcPts val="0"/>
                        </a:spcAft>
                        <a:buFont typeface="Wingdings" panose="05000000000000000000" pitchFamily="2" charset="2"/>
                        <a:buChar char="§"/>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k-Nearest </a:t>
                      </a:r>
                      <a:r>
                        <a:rPr lang="en-US" sz="2400" b="0" i="0" kern="1200" dirty="0" err="1">
                          <a:solidFill>
                            <a:schemeClr val="dk1"/>
                          </a:solidFill>
                          <a:effectLst/>
                          <a:latin typeface="Times New Roman" panose="02020603050405020304" pitchFamily="18" charset="0"/>
                          <a:ea typeface="Calibri"/>
                          <a:cs typeface="Times New Roman" panose="02020603050405020304" pitchFamily="18" charset="0"/>
                        </a:rPr>
                        <a:t>Neighbour</a:t>
                      </a: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 Decision Tree Classifier, Neural Network.</a:t>
                      </a:r>
                    </a:p>
                    <a:p>
                      <a:pPr marL="342900" marR="0" lvl="0" indent="-342900" algn="l" rtl="0">
                        <a:spcBef>
                          <a:spcPts val="0"/>
                        </a:spcBef>
                        <a:spcAft>
                          <a:spcPts val="0"/>
                        </a:spcAft>
                        <a:buFont typeface="Wingdings" panose="05000000000000000000" pitchFamily="2" charset="2"/>
                        <a:buChar char="§"/>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The paper introduces a machine learning-based system that translates hand signals into words, employing techniques such as k-Nearest </a:t>
                      </a:r>
                      <a:r>
                        <a:rPr lang="en-US" sz="2400" b="0" i="0" kern="1200" dirty="0" err="1">
                          <a:solidFill>
                            <a:schemeClr val="dk1"/>
                          </a:solidFill>
                          <a:effectLst/>
                          <a:latin typeface="Times New Roman" panose="02020603050405020304" pitchFamily="18" charset="0"/>
                          <a:ea typeface="Calibri"/>
                          <a:cs typeface="Times New Roman" panose="02020603050405020304" pitchFamily="18" charset="0"/>
                        </a:rPr>
                        <a:t>Neighbour</a:t>
                      </a: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 Decision Tree Classifier, and Neural Network for multiclass classification. The system is designed for accessibility, utilizing a smartphone camera to facilitate easier communication for sign language users.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extLst>
                  <a:ext uri="{0D108BD9-81ED-4DB2-BD59-A6C34878D82A}">
                    <a16:rowId xmlns:a16="http://schemas.microsoft.com/office/drawing/2014/main" val="10003"/>
                  </a:ext>
                </a:extLst>
              </a:tr>
            </a:tbl>
          </a:graphicData>
        </a:graphic>
      </p:graphicFrame>
      <p:sp>
        <p:nvSpPr>
          <p:cNvPr id="122" name="Google Shape;122;p16"/>
          <p:cNvSpPr txBox="1"/>
          <p:nvPr/>
        </p:nvSpPr>
        <p:spPr>
          <a:xfrm>
            <a:off x="1290638" y="0"/>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spcBef>
                <a:spcPts val="0"/>
              </a:spcBef>
              <a:spcAft>
                <a:spcPts val="0"/>
              </a:spcAft>
              <a:buNone/>
            </a:pPr>
            <a:r>
              <a:rPr lang="en-IN" sz="7000" b="1" dirty="0">
                <a:solidFill>
                  <a:srgbClr val="C00000"/>
                </a:solidFill>
                <a:latin typeface="Times New Roman"/>
                <a:ea typeface="Times New Roman"/>
                <a:cs typeface="Times New Roman"/>
                <a:sym typeface="Times New Roman"/>
              </a:rPr>
              <a:t>Literature Review </a:t>
            </a:r>
            <a:endParaRPr sz="7000" b="1" dirty="0">
              <a:solidFill>
                <a:srgbClr val="C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aphicFrame>
        <p:nvGraphicFramePr>
          <p:cNvPr id="127" name="Google Shape;127;p17"/>
          <p:cNvGraphicFramePr/>
          <p:nvPr>
            <p:extLst>
              <p:ext uri="{D42A27DB-BD31-4B8C-83A1-F6EECF244321}">
                <p14:modId xmlns:p14="http://schemas.microsoft.com/office/powerpoint/2010/main" val="161484699"/>
              </p:ext>
            </p:extLst>
          </p:nvPr>
        </p:nvGraphicFramePr>
        <p:xfrm>
          <a:off x="757238" y="1693863"/>
          <a:ext cx="18805650" cy="7643585"/>
        </p:xfrm>
        <a:graphic>
          <a:graphicData uri="http://schemas.openxmlformats.org/drawingml/2006/table">
            <a:tbl>
              <a:tblPr firstRow="1" bandRow="1">
                <a:noFill/>
                <a:tableStyleId>{786965A4-4BA8-4662-854A-DF7913A153A0}</a:tableStyleId>
              </a:tblPr>
              <a:tblGrid>
                <a:gridCol w="3134275">
                  <a:extLst>
                    <a:ext uri="{9D8B030D-6E8A-4147-A177-3AD203B41FA5}">
                      <a16:colId xmlns:a16="http://schemas.microsoft.com/office/drawing/2014/main" val="20000"/>
                    </a:ext>
                  </a:extLst>
                </a:gridCol>
                <a:gridCol w="3157680">
                  <a:extLst>
                    <a:ext uri="{9D8B030D-6E8A-4147-A177-3AD203B41FA5}">
                      <a16:colId xmlns:a16="http://schemas.microsoft.com/office/drawing/2014/main" val="20001"/>
                    </a:ext>
                  </a:extLst>
                </a:gridCol>
                <a:gridCol w="3110870">
                  <a:extLst>
                    <a:ext uri="{9D8B030D-6E8A-4147-A177-3AD203B41FA5}">
                      <a16:colId xmlns:a16="http://schemas.microsoft.com/office/drawing/2014/main" val="20002"/>
                    </a:ext>
                  </a:extLst>
                </a:gridCol>
                <a:gridCol w="9402825">
                  <a:extLst>
                    <a:ext uri="{9D8B030D-6E8A-4147-A177-3AD203B41FA5}">
                      <a16:colId xmlns:a16="http://schemas.microsoft.com/office/drawing/2014/main" val="20003"/>
                    </a:ext>
                  </a:extLst>
                </a:gridCol>
              </a:tblGrid>
              <a:tr h="578550">
                <a:tc rowSpan="2">
                  <a:txBody>
                    <a:bodyPr/>
                    <a:lstStyle/>
                    <a:p>
                      <a:pPr marL="0" marR="0" lvl="0" indent="0" algn="ctr" rtl="0">
                        <a:lnSpc>
                          <a:spcPct val="115000"/>
                        </a:lnSpc>
                        <a:spcBef>
                          <a:spcPts val="0"/>
                        </a:spcBef>
                        <a:spcAft>
                          <a:spcPts val="0"/>
                        </a:spcAft>
                        <a:buClr>
                          <a:schemeClr val="lt1"/>
                        </a:buClr>
                        <a:buSzPts val="2400"/>
                        <a:buFont typeface="Times New Roman"/>
                        <a:buNone/>
                      </a:pPr>
                      <a:r>
                        <a:rPr lang="en-IN" sz="2400" u="none" strike="noStrike" cap="none" dirty="0">
                          <a:solidFill>
                            <a:schemeClr val="lt1"/>
                          </a:solidFill>
                          <a:latin typeface="Times New Roman"/>
                          <a:ea typeface="Times New Roman"/>
                          <a:cs typeface="Times New Roman"/>
                          <a:sym typeface="Times New Roman"/>
                        </a:rPr>
                        <a:t>Title of the paper</a:t>
                      </a:r>
                      <a:endParaRPr sz="2400" u="none" strike="noStrike" cap="none" dirty="0">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endParaRPr sz="2400" u="none" strike="noStrike" cap="none" dirty="0">
                        <a:solidFill>
                          <a:schemeClr val="lt1"/>
                        </a:solidFill>
                        <a:latin typeface="Times New Roman"/>
                        <a:ea typeface="Times New Roman"/>
                        <a:cs typeface="Times New Roman"/>
                        <a:sym typeface="Times New Roman"/>
                      </a:endParaRPr>
                    </a:p>
                  </a:txBody>
                  <a:tcPr marL="153825" marR="153825" marT="0" marB="0"/>
                </a:tc>
                <a:tc rowSpan="2">
                  <a:txBody>
                    <a:bodyPr/>
                    <a:lstStyle/>
                    <a:p>
                      <a:pPr marL="0" marR="0" lvl="0" indent="0" algn="ctr" rtl="0">
                        <a:lnSpc>
                          <a:spcPct val="115000"/>
                        </a:lnSpc>
                        <a:spcBef>
                          <a:spcPts val="0"/>
                        </a:spcBef>
                        <a:spcAft>
                          <a:spcPts val="0"/>
                        </a:spcAft>
                        <a:buClr>
                          <a:schemeClr val="lt1"/>
                        </a:buClr>
                        <a:buSzPts val="2400"/>
                        <a:buFont typeface="Times New Roman"/>
                        <a:buNone/>
                      </a:pPr>
                      <a:r>
                        <a:rPr lang="en-IN" sz="2400" u="none" strike="noStrike" cap="none" dirty="0">
                          <a:solidFill>
                            <a:schemeClr val="lt1"/>
                          </a:solidFill>
                          <a:latin typeface="Times New Roman"/>
                          <a:ea typeface="Times New Roman"/>
                          <a:cs typeface="Times New Roman"/>
                          <a:sym typeface="Times New Roman"/>
                        </a:rPr>
                        <a:t>Authors of the paper</a:t>
                      </a:r>
                      <a:endParaRPr sz="2400" u="none" strike="noStrike" cap="none" dirty="0">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endParaRPr sz="2400" u="none" strike="noStrike" cap="none" dirty="0">
                        <a:solidFill>
                          <a:schemeClr val="lt1"/>
                        </a:solidFill>
                        <a:latin typeface="Times New Roman"/>
                        <a:ea typeface="Times New Roman"/>
                        <a:cs typeface="Times New Roman"/>
                        <a:sym typeface="Times New Roman"/>
                      </a:endParaRPr>
                    </a:p>
                  </a:txBody>
                  <a:tcPr marL="153825" marR="153825" marT="0" marB="0"/>
                </a:tc>
                <a:tc rowSpan="2">
                  <a:txBody>
                    <a:bodyPr/>
                    <a:lstStyle/>
                    <a:p>
                      <a:pPr marL="0" marR="0" lvl="0" indent="0" algn="ctr" rtl="0">
                        <a:lnSpc>
                          <a:spcPct val="115000"/>
                        </a:lnSpc>
                        <a:spcBef>
                          <a:spcPts val="0"/>
                        </a:spcBef>
                        <a:spcAft>
                          <a:spcPts val="0"/>
                        </a:spcAft>
                        <a:buClr>
                          <a:schemeClr val="lt1"/>
                        </a:buClr>
                        <a:buSzPts val="2400"/>
                        <a:buFont typeface="Times New Roman"/>
                        <a:buNone/>
                      </a:pPr>
                      <a:r>
                        <a:rPr lang="en-IN" sz="2400" u="none" strike="noStrike" cap="none" dirty="0">
                          <a:solidFill>
                            <a:schemeClr val="lt1"/>
                          </a:solidFill>
                          <a:latin typeface="Times New Roman"/>
                          <a:ea typeface="Times New Roman"/>
                          <a:cs typeface="Times New Roman"/>
                          <a:sym typeface="Times New Roman"/>
                        </a:rPr>
                        <a:t>Year, Name  of the Journal/Conference </a:t>
                      </a:r>
                      <a:endParaRPr sz="2400" u="none" strike="noStrike" cap="none" dirty="0">
                        <a:solidFill>
                          <a:schemeClr val="lt1"/>
                        </a:solidFill>
                        <a:latin typeface="Times New Roman"/>
                        <a:ea typeface="Times New Roman"/>
                        <a:cs typeface="Times New Roman"/>
                        <a:sym typeface="Times New Roman"/>
                      </a:endParaRPr>
                    </a:p>
                  </a:txBody>
                  <a:tcPr marL="153825" marR="153825" marT="0" marB="0">
                    <a:solidFill>
                      <a:srgbClr val="4BACC6"/>
                    </a:solidFill>
                  </a:tcPr>
                </a:tc>
                <a:tc>
                  <a:txBody>
                    <a:bodyPr/>
                    <a:lstStyle/>
                    <a:p>
                      <a:pPr marL="0" marR="0" lvl="0" indent="0" algn="ctr" rtl="0">
                        <a:spcBef>
                          <a:spcPts val="0"/>
                        </a:spcBef>
                        <a:spcAft>
                          <a:spcPts val="0"/>
                        </a:spcAft>
                        <a:buNone/>
                      </a:pPr>
                      <a:r>
                        <a:rPr lang="en-IN" sz="2400" u="none" strike="noStrike" cap="none">
                          <a:solidFill>
                            <a:schemeClr val="lt1"/>
                          </a:solidFill>
                          <a:latin typeface="Times New Roman"/>
                          <a:ea typeface="Times New Roman"/>
                          <a:cs typeface="Times New Roman"/>
                          <a:sym typeface="Times New Roman"/>
                        </a:rPr>
                        <a:t>Key Learning's </a:t>
                      </a:r>
                      <a:endParaRPr sz="2400" u="none" strike="noStrike" cap="none">
                        <a:solidFill>
                          <a:schemeClr val="lt1"/>
                        </a:solidFill>
                        <a:latin typeface="Times New Roman"/>
                        <a:ea typeface="Times New Roman"/>
                        <a:cs typeface="Times New Roman"/>
                        <a:sym typeface="Times New Roman"/>
                      </a:endParaRPr>
                    </a:p>
                  </a:txBody>
                  <a:tcPr marL="153825" marR="153825" marT="0" marB="0"/>
                </a:tc>
                <a:extLst>
                  <a:ext uri="{0D108BD9-81ED-4DB2-BD59-A6C34878D82A}">
                    <a16:rowId xmlns:a16="http://schemas.microsoft.com/office/drawing/2014/main" val="10000"/>
                  </a:ext>
                </a:extLst>
              </a:tr>
              <a:tr h="7714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42900" marR="0" lvl="0" indent="-342900" algn="l" rtl="0">
                        <a:lnSpc>
                          <a:spcPct val="115000"/>
                        </a:lnSpc>
                        <a:spcBef>
                          <a:spcPts val="0"/>
                        </a:spcBef>
                        <a:spcAft>
                          <a:spcPts val="0"/>
                        </a:spcAft>
                        <a:buClr>
                          <a:schemeClr val="lt1"/>
                        </a:buClr>
                        <a:buSzPts val="2400"/>
                        <a:buFont typeface="Arial"/>
                        <a:buChar char="•"/>
                      </a:pPr>
                      <a:r>
                        <a:rPr lang="en-IN" sz="2400" u="none" strike="noStrike" cap="none" dirty="0">
                          <a:solidFill>
                            <a:schemeClr val="lt1"/>
                          </a:solidFill>
                          <a:latin typeface="Times New Roman"/>
                          <a:ea typeface="Times New Roman"/>
                          <a:cs typeface="Times New Roman"/>
                          <a:sym typeface="Times New Roman"/>
                        </a:rPr>
                        <a:t>Discuss about the algorithm / model / tool / technique used.  </a:t>
                      </a:r>
                      <a:endParaRPr dirty="0"/>
                    </a:p>
                    <a:p>
                      <a:pPr marL="342900" marR="0" lvl="0" indent="-342900" algn="l" rtl="0">
                        <a:lnSpc>
                          <a:spcPct val="115000"/>
                        </a:lnSpc>
                        <a:spcBef>
                          <a:spcPts val="0"/>
                        </a:spcBef>
                        <a:spcAft>
                          <a:spcPts val="0"/>
                        </a:spcAft>
                        <a:buClr>
                          <a:schemeClr val="lt1"/>
                        </a:buClr>
                        <a:buSzPts val="2400"/>
                        <a:buFont typeface="Arial"/>
                        <a:buChar char="•"/>
                      </a:pPr>
                      <a:r>
                        <a:rPr lang="en-IN" sz="2400" u="none" strike="noStrike" cap="none" dirty="0">
                          <a:solidFill>
                            <a:schemeClr val="lt1"/>
                          </a:solidFill>
                          <a:latin typeface="Times New Roman"/>
                          <a:ea typeface="Times New Roman"/>
                          <a:cs typeface="Times New Roman"/>
                          <a:sym typeface="Times New Roman"/>
                        </a:rPr>
                        <a:t>Main focus of the paper in couple of sentences </a:t>
                      </a:r>
                      <a:endParaRPr sz="2400" u="none" strike="noStrike" cap="none" dirty="0">
                        <a:solidFill>
                          <a:schemeClr val="lt1"/>
                        </a:solidFill>
                        <a:latin typeface="Times New Roman"/>
                        <a:ea typeface="Times New Roman"/>
                        <a:cs typeface="Times New Roman"/>
                        <a:sym typeface="Times New Roman"/>
                      </a:endParaRPr>
                    </a:p>
                  </a:txBody>
                  <a:tcPr marL="153825" marR="153825" marT="0" marB="0">
                    <a:solidFill>
                      <a:srgbClr val="4BACC6"/>
                    </a:solidFill>
                  </a:tcPr>
                </a:tc>
                <a:extLst>
                  <a:ext uri="{0D108BD9-81ED-4DB2-BD59-A6C34878D82A}">
                    <a16:rowId xmlns:a16="http://schemas.microsoft.com/office/drawing/2014/main" val="10001"/>
                  </a:ext>
                </a:extLst>
              </a:tr>
              <a:tr h="2875275">
                <a:tc>
                  <a:txBody>
                    <a:bodyPr/>
                    <a:lstStyle/>
                    <a:p>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Machine learning methods for sign language recognition: A critical review and analysis</a:t>
                      </a:r>
                    </a:p>
                  </a:txBody>
                  <a:tcPr marL="205100" marR="205100" marT="75400" marB="75400"/>
                </a:tc>
                <a:tc>
                  <a:txBody>
                    <a:bodyPr/>
                    <a:lstStyle/>
                    <a:p>
                      <a:pPr marL="0" marR="0" lvl="0" indent="0" algn="l" rtl="0">
                        <a:spcBef>
                          <a:spcPts val="0"/>
                        </a:spcBef>
                        <a:spcAft>
                          <a:spcPts val="0"/>
                        </a:spcAft>
                        <a:buNone/>
                      </a:pP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I.A.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Adeyanju</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 O.O. Bello, and M.A.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Adegboye</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2021, Intelligent Systems with Applications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342900" marR="0" lvl="0" indent="-342900" algn="l" rtl="0">
                        <a:spcBef>
                          <a:spcPts val="0"/>
                        </a:spcBef>
                        <a:spcAft>
                          <a:spcPts val="0"/>
                        </a:spcAft>
                        <a:buFont typeface="Wingdings" panose="05000000000000000000" pitchFamily="2" charset="2"/>
                        <a:buChar char="§"/>
                      </a:pP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SVM, Random Forest, KNN, ANN, Decision Trees, Naive Bayes, Ensemble Learning, MGO, Sparse Bayesian Classifier RVM, Sobel edge detector.</a:t>
                      </a:r>
                    </a:p>
                    <a:p>
                      <a:pPr marL="342900" marR="0" lvl="0" indent="-342900" algn="l" rtl="0">
                        <a:spcBef>
                          <a:spcPts val="0"/>
                        </a:spcBef>
                        <a:spcAft>
                          <a:spcPts val="0"/>
                        </a:spcAft>
                        <a:buFont typeface="Wingdings" panose="05000000000000000000" pitchFamily="2" charset="2"/>
                        <a:buChar char="§"/>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The paper aims to provide a comprehensive review of decision support and intelligent system algorithms used in sign language recognition. It identifies potential research gaps and highlights knowledge boundaries in the field, utilizing bibliometric analysis to assess research trends over the past two decades.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extLst>
                  <a:ext uri="{0D108BD9-81ED-4DB2-BD59-A6C34878D82A}">
                    <a16:rowId xmlns:a16="http://schemas.microsoft.com/office/drawing/2014/main" val="10002"/>
                  </a:ext>
                </a:extLst>
              </a:tr>
              <a:tr h="3180625">
                <a:tc>
                  <a:txBody>
                    <a:bodyPr/>
                    <a:lstStyle/>
                    <a:p>
                      <a:pPr marL="0" marR="0" lvl="0" indent="0" algn="l" rtl="0">
                        <a:lnSpc>
                          <a:spcPct val="100000"/>
                        </a:lnSpc>
                        <a:spcBef>
                          <a:spcPts val="0"/>
                        </a:spcBef>
                        <a:spcAft>
                          <a:spcPts val="0"/>
                        </a:spcAft>
                        <a:buClr>
                          <a:schemeClr val="dk1"/>
                        </a:buClr>
                        <a:buSzPts val="2400"/>
                        <a:buFont typeface="Calibri"/>
                        <a:buNone/>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Sign Language Recognition Using Deep Learning on Custom Processed Static Gesture Images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Aditya Das, Shantanu Gawde,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Khyati</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Suratwala</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 and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Dr.</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 Dhananjay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Kalbande</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2018, International Conference on Advances in Computing, Communications and Informatics (ICACCI)</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342900" marR="0" lvl="0" indent="-342900" algn="l" rtl="0">
                        <a:spcBef>
                          <a:spcPts val="0"/>
                        </a:spcBef>
                        <a:spcAft>
                          <a:spcPts val="0"/>
                        </a:spcAft>
                        <a:buFont typeface="Wingdings" panose="05000000000000000000" pitchFamily="2" charset="2"/>
                        <a:buChar char="§"/>
                      </a:pP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Convolutional Neural Network (CNN).</a:t>
                      </a:r>
                    </a:p>
                    <a:p>
                      <a:pPr marL="342900" marR="0" lvl="0" indent="-342900" algn="l" rtl="0">
                        <a:spcBef>
                          <a:spcPts val="0"/>
                        </a:spcBef>
                        <a:spcAft>
                          <a:spcPts val="0"/>
                        </a:spcAft>
                        <a:buFont typeface="Wingdings" panose="05000000000000000000" pitchFamily="2" charset="2"/>
                        <a:buChar char="§"/>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The paper explores the use of deep learning, specifically CNNs, for sign language recognition. It emphasizes the potential societal benefit by improving communication for the sign language community. The authors achieved a validation accuracy of over 90% by preprocessing static sign language gesture images through hand region segmentation and image enhancement techniques.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extLst>
                  <a:ext uri="{0D108BD9-81ED-4DB2-BD59-A6C34878D82A}">
                    <a16:rowId xmlns:a16="http://schemas.microsoft.com/office/drawing/2014/main" val="10003"/>
                  </a:ext>
                </a:extLst>
              </a:tr>
            </a:tbl>
          </a:graphicData>
        </a:graphic>
      </p:graphicFrame>
      <p:sp>
        <p:nvSpPr>
          <p:cNvPr id="128" name="Google Shape;128;p17"/>
          <p:cNvSpPr txBox="1"/>
          <p:nvPr/>
        </p:nvSpPr>
        <p:spPr>
          <a:xfrm>
            <a:off x="1290638" y="0"/>
            <a:ext cx="18096000" cy="1306500"/>
          </a:xfrm>
          <a:prstGeom prst="rect">
            <a:avLst/>
          </a:prstGeom>
          <a:noFill/>
          <a:ln>
            <a:noFill/>
          </a:ln>
        </p:spPr>
        <p:txBody>
          <a:bodyPr spcFirstLastPara="1" wrap="square" lIns="201000" tIns="100500" rIns="201000" bIns="100500" anchor="t" anchorCtr="0">
            <a:noAutofit/>
          </a:bodyPr>
          <a:lstStyle/>
          <a:p>
            <a:pPr marL="0" marR="0" lvl="0" indent="0" algn="ctr" rtl="0">
              <a:spcBef>
                <a:spcPts val="0"/>
              </a:spcBef>
              <a:spcAft>
                <a:spcPts val="0"/>
              </a:spcAft>
              <a:buNone/>
            </a:pPr>
            <a:r>
              <a:rPr lang="en-IN" sz="7000" b="1">
                <a:solidFill>
                  <a:srgbClr val="C00000"/>
                </a:solidFill>
                <a:latin typeface="Times New Roman"/>
                <a:ea typeface="Times New Roman"/>
                <a:cs typeface="Times New Roman"/>
                <a:sym typeface="Times New Roman"/>
              </a:rPr>
              <a:t>Literature Review </a:t>
            </a:r>
            <a:endParaRPr sz="7000" b="1">
              <a:solidFill>
                <a:srgbClr val="C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08736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aphicFrame>
        <p:nvGraphicFramePr>
          <p:cNvPr id="127" name="Google Shape;127;p17"/>
          <p:cNvGraphicFramePr/>
          <p:nvPr>
            <p:extLst>
              <p:ext uri="{D42A27DB-BD31-4B8C-83A1-F6EECF244321}">
                <p14:modId xmlns:p14="http://schemas.microsoft.com/office/powerpoint/2010/main" val="2452260002"/>
              </p:ext>
            </p:extLst>
          </p:nvPr>
        </p:nvGraphicFramePr>
        <p:xfrm>
          <a:off x="757238" y="1693863"/>
          <a:ext cx="18805650" cy="7703995"/>
        </p:xfrm>
        <a:graphic>
          <a:graphicData uri="http://schemas.openxmlformats.org/drawingml/2006/table">
            <a:tbl>
              <a:tblPr firstRow="1" bandRow="1">
                <a:noFill/>
                <a:tableStyleId>{786965A4-4BA8-4662-854A-DF7913A153A0}</a:tableStyleId>
              </a:tblPr>
              <a:tblGrid>
                <a:gridCol w="3134275">
                  <a:extLst>
                    <a:ext uri="{9D8B030D-6E8A-4147-A177-3AD203B41FA5}">
                      <a16:colId xmlns:a16="http://schemas.microsoft.com/office/drawing/2014/main" val="20000"/>
                    </a:ext>
                  </a:extLst>
                </a:gridCol>
                <a:gridCol w="3157680">
                  <a:extLst>
                    <a:ext uri="{9D8B030D-6E8A-4147-A177-3AD203B41FA5}">
                      <a16:colId xmlns:a16="http://schemas.microsoft.com/office/drawing/2014/main" val="20001"/>
                    </a:ext>
                  </a:extLst>
                </a:gridCol>
                <a:gridCol w="3110870">
                  <a:extLst>
                    <a:ext uri="{9D8B030D-6E8A-4147-A177-3AD203B41FA5}">
                      <a16:colId xmlns:a16="http://schemas.microsoft.com/office/drawing/2014/main" val="20002"/>
                    </a:ext>
                  </a:extLst>
                </a:gridCol>
                <a:gridCol w="9402825">
                  <a:extLst>
                    <a:ext uri="{9D8B030D-6E8A-4147-A177-3AD203B41FA5}">
                      <a16:colId xmlns:a16="http://schemas.microsoft.com/office/drawing/2014/main" val="20003"/>
                    </a:ext>
                  </a:extLst>
                </a:gridCol>
              </a:tblGrid>
              <a:tr h="578550">
                <a:tc rowSpan="2">
                  <a:txBody>
                    <a:bodyPr/>
                    <a:lstStyle/>
                    <a:p>
                      <a:pPr marL="0" marR="0" lvl="0" indent="0" algn="ctr" rtl="0">
                        <a:lnSpc>
                          <a:spcPct val="115000"/>
                        </a:lnSpc>
                        <a:spcBef>
                          <a:spcPts val="0"/>
                        </a:spcBef>
                        <a:spcAft>
                          <a:spcPts val="0"/>
                        </a:spcAft>
                        <a:buClr>
                          <a:schemeClr val="lt1"/>
                        </a:buClr>
                        <a:buSzPts val="2400"/>
                        <a:buFont typeface="Times New Roman"/>
                        <a:buNone/>
                      </a:pPr>
                      <a:r>
                        <a:rPr lang="en-IN" sz="2400" u="none" strike="noStrike" cap="none" dirty="0">
                          <a:solidFill>
                            <a:schemeClr val="lt1"/>
                          </a:solidFill>
                          <a:latin typeface="Times New Roman"/>
                          <a:ea typeface="Times New Roman"/>
                          <a:cs typeface="Times New Roman"/>
                          <a:sym typeface="Times New Roman"/>
                        </a:rPr>
                        <a:t>Title of the paper</a:t>
                      </a:r>
                      <a:endParaRPr sz="2400" u="none" strike="noStrike" cap="none" dirty="0">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endParaRPr sz="2400" u="none" strike="noStrike" cap="none" dirty="0">
                        <a:solidFill>
                          <a:schemeClr val="lt1"/>
                        </a:solidFill>
                        <a:latin typeface="Times New Roman"/>
                        <a:ea typeface="Times New Roman"/>
                        <a:cs typeface="Times New Roman"/>
                        <a:sym typeface="Times New Roman"/>
                      </a:endParaRPr>
                    </a:p>
                  </a:txBody>
                  <a:tcPr marL="153825" marR="153825" marT="0" marB="0"/>
                </a:tc>
                <a:tc rowSpan="2">
                  <a:txBody>
                    <a:bodyPr/>
                    <a:lstStyle/>
                    <a:p>
                      <a:pPr marL="0" marR="0" lvl="0" indent="0" algn="ctr" rtl="0">
                        <a:lnSpc>
                          <a:spcPct val="115000"/>
                        </a:lnSpc>
                        <a:spcBef>
                          <a:spcPts val="0"/>
                        </a:spcBef>
                        <a:spcAft>
                          <a:spcPts val="0"/>
                        </a:spcAft>
                        <a:buClr>
                          <a:schemeClr val="lt1"/>
                        </a:buClr>
                        <a:buSzPts val="2400"/>
                        <a:buFont typeface="Times New Roman"/>
                        <a:buNone/>
                      </a:pPr>
                      <a:r>
                        <a:rPr lang="en-IN" sz="2400" u="none" strike="noStrike" cap="none" dirty="0">
                          <a:solidFill>
                            <a:schemeClr val="lt1"/>
                          </a:solidFill>
                          <a:latin typeface="Times New Roman"/>
                          <a:ea typeface="Times New Roman"/>
                          <a:cs typeface="Times New Roman"/>
                          <a:sym typeface="Times New Roman"/>
                        </a:rPr>
                        <a:t>Authors of the paper</a:t>
                      </a:r>
                      <a:endParaRPr sz="2400" u="none" strike="noStrike" cap="none" dirty="0">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endParaRPr sz="2400" u="none" strike="noStrike" cap="none" dirty="0">
                        <a:solidFill>
                          <a:schemeClr val="lt1"/>
                        </a:solidFill>
                        <a:latin typeface="Times New Roman"/>
                        <a:ea typeface="Times New Roman"/>
                        <a:cs typeface="Times New Roman"/>
                        <a:sym typeface="Times New Roman"/>
                      </a:endParaRPr>
                    </a:p>
                  </a:txBody>
                  <a:tcPr marL="153825" marR="153825" marT="0" marB="0"/>
                </a:tc>
                <a:tc rowSpan="2">
                  <a:txBody>
                    <a:bodyPr/>
                    <a:lstStyle/>
                    <a:p>
                      <a:pPr marL="0" marR="0" lvl="0" indent="0" algn="ctr" rtl="0">
                        <a:lnSpc>
                          <a:spcPct val="115000"/>
                        </a:lnSpc>
                        <a:spcBef>
                          <a:spcPts val="0"/>
                        </a:spcBef>
                        <a:spcAft>
                          <a:spcPts val="0"/>
                        </a:spcAft>
                        <a:buClr>
                          <a:schemeClr val="lt1"/>
                        </a:buClr>
                        <a:buSzPts val="2400"/>
                        <a:buFont typeface="Times New Roman"/>
                        <a:buNone/>
                      </a:pPr>
                      <a:r>
                        <a:rPr lang="en-IN" sz="2400" u="none" strike="noStrike" cap="none" dirty="0">
                          <a:solidFill>
                            <a:schemeClr val="lt1"/>
                          </a:solidFill>
                          <a:latin typeface="Times New Roman"/>
                          <a:ea typeface="Times New Roman"/>
                          <a:cs typeface="Times New Roman"/>
                          <a:sym typeface="Times New Roman"/>
                        </a:rPr>
                        <a:t>Year, Name  of the Journal/Conference </a:t>
                      </a:r>
                      <a:endParaRPr sz="2400" u="none" strike="noStrike" cap="none" dirty="0">
                        <a:solidFill>
                          <a:schemeClr val="lt1"/>
                        </a:solidFill>
                        <a:latin typeface="Times New Roman"/>
                        <a:ea typeface="Times New Roman"/>
                        <a:cs typeface="Times New Roman"/>
                        <a:sym typeface="Times New Roman"/>
                      </a:endParaRPr>
                    </a:p>
                  </a:txBody>
                  <a:tcPr marL="153825" marR="153825" marT="0" marB="0">
                    <a:solidFill>
                      <a:srgbClr val="4BACC6"/>
                    </a:solidFill>
                  </a:tcPr>
                </a:tc>
                <a:tc>
                  <a:txBody>
                    <a:bodyPr/>
                    <a:lstStyle/>
                    <a:p>
                      <a:pPr marL="0" marR="0" lvl="0" indent="0" algn="ctr" rtl="0">
                        <a:spcBef>
                          <a:spcPts val="0"/>
                        </a:spcBef>
                        <a:spcAft>
                          <a:spcPts val="0"/>
                        </a:spcAft>
                        <a:buNone/>
                      </a:pPr>
                      <a:r>
                        <a:rPr lang="en-IN" sz="2400" u="none" strike="noStrike" cap="none">
                          <a:solidFill>
                            <a:schemeClr val="lt1"/>
                          </a:solidFill>
                          <a:latin typeface="Times New Roman"/>
                          <a:ea typeface="Times New Roman"/>
                          <a:cs typeface="Times New Roman"/>
                          <a:sym typeface="Times New Roman"/>
                        </a:rPr>
                        <a:t>Key Learning's </a:t>
                      </a:r>
                      <a:endParaRPr sz="2400" u="none" strike="noStrike" cap="none">
                        <a:solidFill>
                          <a:schemeClr val="lt1"/>
                        </a:solidFill>
                        <a:latin typeface="Times New Roman"/>
                        <a:ea typeface="Times New Roman"/>
                        <a:cs typeface="Times New Roman"/>
                        <a:sym typeface="Times New Roman"/>
                      </a:endParaRPr>
                    </a:p>
                  </a:txBody>
                  <a:tcPr marL="153825" marR="153825" marT="0" marB="0"/>
                </a:tc>
                <a:extLst>
                  <a:ext uri="{0D108BD9-81ED-4DB2-BD59-A6C34878D82A}">
                    <a16:rowId xmlns:a16="http://schemas.microsoft.com/office/drawing/2014/main" val="10000"/>
                  </a:ext>
                </a:extLst>
              </a:tr>
              <a:tr h="7714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42900" marR="0" lvl="0" indent="-342900" algn="l" rtl="0">
                        <a:lnSpc>
                          <a:spcPct val="115000"/>
                        </a:lnSpc>
                        <a:spcBef>
                          <a:spcPts val="0"/>
                        </a:spcBef>
                        <a:spcAft>
                          <a:spcPts val="0"/>
                        </a:spcAft>
                        <a:buClr>
                          <a:schemeClr val="lt1"/>
                        </a:buClr>
                        <a:buSzPts val="2400"/>
                        <a:buFont typeface="Arial"/>
                        <a:buChar char="•"/>
                      </a:pPr>
                      <a:r>
                        <a:rPr lang="en-IN" sz="2400" u="none" strike="noStrike" cap="none" dirty="0">
                          <a:solidFill>
                            <a:schemeClr val="lt1"/>
                          </a:solidFill>
                          <a:latin typeface="Times New Roman"/>
                          <a:ea typeface="Times New Roman"/>
                          <a:cs typeface="Times New Roman"/>
                          <a:sym typeface="Times New Roman"/>
                        </a:rPr>
                        <a:t>Discuss about the algorithm / model / tool / technique used.  </a:t>
                      </a:r>
                      <a:endParaRPr dirty="0"/>
                    </a:p>
                    <a:p>
                      <a:pPr marL="342900" marR="0" lvl="0" indent="-342900" algn="l" rtl="0">
                        <a:lnSpc>
                          <a:spcPct val="115000"/>
                        </a:lnSpc>
                        <a:spcBef>
                          <a:spcPts val="0"/>
                        </a:spcBef>
                        <a:spcAft>
                          <a:spcPts val="0"/>
                        </a:spcAft>
                        <a:buClr>
                          <a:schemeClr val="lt1"/>
                        </a:buClr>
                        <a:buSzPts val="2400"/>
                        <a:buFont typeface="Arial"/>
                        <a:buChar char="•"/>
                      </a:pPr>
                      <a:r>
                        <a:rPr lang="en-IN" sz="2400" u="none" strike="noStrike" cap="none" dirty="0">
                          <a:solidFill>
                            <a:schemeClr val="lt1"/>
                          </a:solidFill>
                          <a:latin typeface="Times New Roman"/>
                          <a:ea typeface="Times New Roman"/>
                          <a:cs typeface="Times New Roman"/>
                          <a:sym typeface="Times New Roman"/>
                        </a:rPr>
                        <a:t>Main focus of the paper in couple of sentences </a:t>
                      </a:r>
                      <a:endParaRPr sz="2400" u="none" strike="noStrike" cap="none" dirty="0">
                        <a:solidFill>
                          <a:schemeClr val="lt1"/>
                        </a:solidFill>
                        <a:latin typeface="Times New Roman"/>
                        <a:ea typeface="Times New Roman"/>
                        <a:cs typeface="Times New Roman"/>
                        <a:sym typeface="Times New Roman"/>
                      </a:endParaRPr>
                    </a:p>
                  </a:txBody>
                  <a:tcPr marL="153825" marR="153825" marT="0" marB="0">
                    <a:solidFill>
                      <a:srgbClr val="4BACC6"/>
                    </a:solidFill>
                  </a:tcPr>
                </a:tc>
                <a:extLst>
                  <a:ext uri="{0D108BD9-81ED-4DB2-BD59-A6C34878D82A}">
                    <a16:rowId xmlns:a16="http://schemas.microsoft.com/office/drawing/2014/main" val="10001"/>
                  </a:ext>
                </a:extLst>
              </a:tr>
              <a:tr h="2875275">
                <a:tc>
                  <a:txBody>
                    <a:bodyPr/>
                    <a:lstStyle/>
                    <a:p>
                      <a:pPr marL="0" marR="0" lvl="0" indent="0" algn="l" rtl="0">
                        <a:lnSpc>
                          <a:spcPct val="100000"/>
                        </a:lnSpc>
                        <a:spcBef>
                          <a:spcPts val="0"/>
                        </a:spcBef>
                        <a:spcAft>
                          <a:spcPts val="0"/>
                        </a:spcAft>
                        <a:buClr>
                          <a:schemeClr val="dk1"/>
                        </a:buClr>
                        <a:buSzPts val="2400"/>
                        <a:buFont typeface="Times New Roman"/>
                        <a:buNone/>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Sign Languages to Speech Conversion Prototype using SVM Classifier</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Malli Mahesh Chandra, Rajkumar S, and Lakshmi </a:t>
                      </a:r>
                      <a:r>
                        <a:rPr lang="en-US" sz="2400" b="0" i="0" kern="1200" dirty="0" err="1">
                          <a:solidFill>
                            <a:schemeClr val="dk1"/>
                          </a:solidFill>
                          <a:effectLst/>
                          <a:latin typeface="Times New Roman" panose="02020603050405020304" pitchFamily="18" charset="0"/>
                          <a:ea typeface="Calibri"/>
                          <a:cs typeface="Times New Roman" panose="02020603050405020304" pitchFamily="18" charset="0"/>
                        </a:rPr>
                        <a:t>Sutha</a:t>
                      </a: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 Kumar</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IN" sz="2400" dirty="0">
                          <a:latin typeface="Times New Roman" panose="02020603050405020304" pitchFamily="18" charset="0"/>
                          <a:ea typeface="Times New Roman"/>
                          <a:cs typeface="Times New Roman" panose="02020603050405020304" pitchFamily="18" charset="0"/>
                          <a:sym typeface="Times New Roman"/>
                        </a:rPr>
                        <a:t>2019, </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IEEE Region 10 Conference (TENCON 2019)</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342900" marR="0" lvl="0" indent="-342900" algn="l" rtl="0">
                        <a:spcBef>
                          <a:spcPts val="0"/>
                        </a:spcBef>
                        <a:spcAft>
                          <a:spcPts val="0"/>
                        </a:spcAft>
                        <a:buFont typeface="Wingdings" panose="05000000000000000000" pitchFamily="2" charset="2"/>
                        <a:buChar char="§"/>
                      </a:pPr>
                      <a:r>
                        <a:rPr lang="fr-FR" sz="2400" b="0" i="0" kern="1200" dirty="0">
                          <a:solidFill>
                            <a:schemeClr val="dk1"/>
                          </a:solidFill>
                          <a:effectLst/>
                          <a:latin typeface="Times New Roman" panose="02020603050405020304" pitchFamily="18" charset="0"/>
                          <a:ea typeface="Calibri"/>
                          <a:cs typeface="Times New Roman" panose="02020603050405020304" pitchFamily="18" charset="0"/>
                        </a:rPr>
                        <a:t>Support </a:t>
                      </a:r>
                      <a:r>
                        <a:rPr lang="fr-FR" sz="2400" b="0" i="0" kern="1200" dirty="0" err="1">
                          <a:solidFill>
                            <a:schemeClr val="dk1"/>
                          </a:solidFill>
                          <a:effectLst/>
                          <a:latin typeface="Times New Roman" panose="02020603050405020304" pitchFamily="18" charset="0"/>
                          <a:ea typeface="Calibri"/>
                          <a:cs typeface="Times New Roman" panose="02020603050405020304" pitchFamily="18" charset="0"/>
                        </a:rPr>
                        <a:t>Vector</a:t>
                      </a:r>
                      <a:r>
                        <a:rPr lang="fr-FR" sz="2400" b="0" i="0" kern="1200" dirty="0">
                          <a:solidFill>
                            <a:schemeClr val="dk1"/>
                          </a:solidFill>
                          <a:effectLst/>
                          <a:latin typeface="Times New Roman" panose="02020603050405020304" pitchFamily="18" charset="0"/>
                          <a:ea typeface="Calibri"/>
                          <a:cs typeface="Times New Roman" panose="02020603050405020304" pitchFamily="18" charset="0"/>
                        </a:rPr>
                        <a:t> Machine (SVM) classifier.</a:t>
                      </a:r>
                    </a:p>
                    <a:p>
                      <a:pPr marL="342900" marR="0" lvl="0" indent="-342900" algn="l" rtl="0">
                        <a:spcBef>
                          <a:spcPts val="0"/>
                        </a:spcBef>
                        <a:spcAft>
                          <a:spcPts val="0"/>
                        </a:spcAft>
                        <a:buFont typeface="Wingdings" panose="05000000000000000000" pitchFamily="2" charset="2"/>
                        <a:buChar char="§"/>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The paper focuses on developing a sign language to speech converter prototype utilizing flex sensors and an MPU6050 sensor embedded on a glove. The sensor data undergoes processing using an SVM classifier trained on American Sign Language (ASL) and Indian Sign Language (ISL) datasets, predicting the appropriate word.</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extLst>
                  <a:ext uri="{0D108BD9-81ED-4DB2-BD59-A6C34878D82A}">
                    <a16:rowId xmlns:a16="http://schemas.microsoft.com/office/drawing/2014/main" val="10002"/>
                  </a:ext>
                </a:extLst>
              </a:tr>
              <a:tr h="3180625">
                <a:tc>
                  <a:txBody>
                    <a:bodyPr/>
                    <a:lstStyle/>
                    <a:p>
                      <a:pPr marL="0" marR="0" lvl="0" indent="0" algn="l" rtl="0">
                        <a:lnSpc>
                          <a:spcPct val="100000"/>
                        </a:lnSpc>
                        <a:spcBef>
                          <a:spcPts val="0"/>
                        </a:spcBef>
                        <a:spcAft>
                          <a:spcPts val="0"/>
                        </a:spcAft>
                        <a:buClr>
                          <a:schemeClr val="dk1"/>
                        </a:buClr>
                        <a:buSzPts val="2400"/>
                        <a:buFont typeface="Calibri"/>
                        <a:buNone/>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A DNN-based framework for converting sign language to Mandarin-Tibetan cross-lingual emotional speech</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sv-SE" sz="2400" b="0" i="0" kern="1200" dirty="0">
                          <a:solidFill>
                            <a:schemeClr val="dk1"/>
                          </a:solidFill>
                          <a:effectLst/>
                          <a:latin typeface="Times New Roman" panose="02020603050405020304" pitchFamily="18" charset="0"/>
                          <a:ea typeface="Calibri"/>
                          <a:cs typeface="Times New Roman" panose="02020603050405020304" pitchFamily="18" charset="0"/>
                        </a:rPr>
                        <a:t>Nan Song, Hongwu Yang, and Tingting Zhang</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IN" sz="2400" dirty="0">
                          <a:latin typeface="Times New Roman" panose="02020603050405020304" pitchFamily="18" charset="0"/>
                          <a:ea typeface="Times New Roman"/>
                          <a:cs typeface="Times New Roman" panose="02020603050405020304" pitchFamily="18" charset="0"/>
                          <a:sym typeface="Times New Roman"/>
                        </a:rPr>
                        <a:t>2018, </a:t>
                      </a:r>
                      <a:r>
                        <a:rPr lang="sv-SE" sz="2400" b="0" i="0" kern="1200" dirty="0">
                          <a:solidFill>
                            <a:schemeClr val="dk1"/>
                          </a:solidFill>
                          <a:effectLst/>
                          <a:latin typeface="Times New Roman" panose="02020603050405020304" pitchFamily="18" charset="0"/>
                          <a:ea typeface="Calibri"/>
                          <a:cs typeface="Times New Roman" panose="02020603050405020304" pitchFamily="18" charset="0"/>
                        </a:rPr>
                        <a:t>Nan Song, Hongwu Yang, and Tingting Zhang</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342900" marR="0" lvl="0" indent="-342900" algn="l" rtl="0">
                        <a:spcBef>
                          <a:spcPts val="0"/>
                        </a:spcBef>
                        <a:spcAft>
                          <a:spcPts val="0"/>
                        </a:spcAft>
                        <a:buFont typeface="Wingdings" panose="05000000000000000000" pitchFamily="2" charset="2"/>
                        <a:buChar char="§"/>
                      </a:pP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SVM, CNN,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Softmax</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 BP Neural Networks, Deep Neural Networks (DNNs).</a:t>
                      </a:r>
                    </a:p>
                    <a:p>
                      <a:pPr marL="342900" marR="0" lvl="0" indent="-342900" algn="l" rtl="0">
                        <a:spcBef>
                          <a:spcPts val="0"/>
                        </a:spcBef>
                        <a:spcAft>
                          <a:spcPts val="0"/>
                        </a:spcAft>
                        <a:buFont typeface="Wingdings" panose="05000000000000000000" pitchFamily="2" charset="2"/>
                        <a:buChar char="§"/>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The paper proposes a DNN-based framework for converting sign language to Mandarin-Tibetan cross-lingual emotional speech. It comprehensively discusses various algorithms, models, tools, and techniques in affective computing and intelligent interaction, emphasizing the advantages of deep learning methods, including SVM and CNN for facial expression recognition, and DNNs for speech synthesis and sign-language recognition.</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extLst>
                  <a:ext uri="{0D108BD9-81ED-4DB2-BD59-A6C34878D82A}">
                    <a16:rowId xmlns:a16="http://schemas.microsoft.com/office/drawing/2014/main" val="10003"/>
                  </a:ext>
                </a:extLst>
              </a:tr>
            </a:tbl>
          </a:graphicData>
        </a:graphic>
      </p:graphicFrame>
      <p:sp>
        <p:nvSpPr>
          <p:cNvPr id="128" name="Google Shape;128;p17"/>
          <p:cNvSpPr txBox="1"/>
          <p:nvPr/>
        </p:nvSpPr>
        <p:spPr>
          <a:xfrm>
            <a:off x="1290638" y="0"/>
            <a:ext cx="18096000" cy="1306500"/>
          </a:xfrm>
          <a:prstGeom prst="rect">
            <a:avLst/>
          </a:prstGeom>
          <a:noFill/>
          <a:ln>
            <a:noFill/>
          </a:ln>
        </p:spPr>
        <p:txBody>
          <a:bodyPr spcFirstLastPara="1" wrap="square" lIns="201000" tIns="100500" rIns="201000" bIns="100500" anchor="t" anchorCtr="0">
            <a:noAutofit/>
          </a:bodyPr>
          <a:lstStyle/>
          <a:p>
            <a:pPr marL="0" marR="0" lvl="0" indent="0" algn="ctr" rtl="0">
              <a:spcBef>
                <a:spcPts val="0"/>
              </a:spcBef>
              <a:spcAft>
                <a:spcPts val="0"/>
              </a:spcAft>
              <a:buNone/>
            </a:pPr>
            <a:r>
              <a:rPr lang="en-IN" sz="7000" b="1">
                <a:solidFill>
                  <a:srgbClr val="C00000"/>
                </a:solidFill>
                <a:latin typeface="Times New Roman"/>
                <a:ea typeface="Times New Roman"/>
                <a:cs typeface="Times New Roman"/>
                <a:sym typeface="Times New Roman"/>
              </a:rPr>
              <a:t>Literature Review </a:t>
            </a:r>
            <a:endParaRPr sz="7000" b="1">
              <a:solidFill>
                <a:srgbClr val="C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7933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aphicFrame>
        <p:nvGraphicFramePr>
          <p:cNvPr id="127" name="Google Shape;127;p17"/>
          <p:cNvGraphicFramePr/>
          <p:nvPr>
            <p:extLst>
              <p:ext uri="{D42A27DB-BD31-4B8C-83A1-F6EECF244321}">
                <p14:modId xmlns:p14="http://schemas.microsoft.com/office/powerpoint/2010/main" val="1425606694"/>
              </p:ext>
            </p:extLst>
          </p:nvPr>
        </p:nvGraphicFramePr>
        <p:xfrm>
          <a:off x="580988" y="1000829"/>
          <a:ext cx="18805650" cy="9309280"/>
        </p:xfrm>
        <a:graphic>
          <a:graphicData uri="http://schemas.openxmlformats.org/drawingml/2006/table">
            <a:tbl>
              <a:tblPr firstRow="1" bandRow="1">
                <a:noFill/>
                <a:tableStyleId>{786965A4-4BA8-4662-854A-DF7913A153A0}</a:tableStyleId>
              </a:tblPr>
              <a:tblGrid>
                <a:gridCol w="3134275">
                  <a:extLst>
                    <a:ext uri="{9D8B030D-6E8A-4147-A177-3AD203B41FA5}">
                      <a16:colId xmlns:a16="http://schemas.microsoft.com/office/drawing/2014/main" val="20000"/>
                    </a:ext>
                  </a:extLst>
                </a:gridCol>
                <a:gridCol w="3157680">
                  <a:extLst>
                    <a:ext uri="{9D8B030D-6E8A-4147-A177-3AD203B41FA5}">
                      <a16:colId xmlns:a16="http://schemas.microsoft.com/office/drawing/2014/main" val="20001"/>
                    </a:ext>
                  </a:extLst>
                </a:gridCol>
                <a:gridCol w="3110870">
                  <a:extLst>
                    <a:ext uri="{9D8B030D-6E8A-4147-A177-3AD203B41FA5}">
                      <a16:colId xmlns:a16="http://schemas.microsoft.com/office/drawing/2014/main" val="20002"/>
                    </a:ext>
                  </a:extLst>
                </a:gridCol>
                <a:gridCol w="9402825">
                  <a:extLst>
                    <a:ext uri="{9D8B030D-6E8A-4147-A177-3AD203B41FA5}">
                      <a16:colId xmlns:a16="http://schemas.microsoft.com/office/drawing/2014/main" val="20003"/>
                    </a:ext>
                  </a:extLst>
                </a:gridCol>
              </a:tblGrid>
              <a:tr h="578550">
                <a:tc rowSpan="2">
                  <a:txBody>
                    <a:bodyPr/>
                    <a:lstStyle/>
                    <a:p>
                      <a:pPr marL="0" marR="0" lvl="0" indent="0" algn="ctr" rtl="0">
                        <a:lnSpc>
                          <a:spcPct val="115000"/>
                        </a:lnSpc>
                        <a:spcBef>
                          <a:spcPts val="0"/>
                        </a:spcBef>
                        <a:spcAft>
                          <a:spcPts val="0"/>
                        </a:spcAft>
                        <a:buClr>
                          <a:schemeClr val="lt1"/>
                        </a:buClr>
                        <a:buSzPts val="2400"/>
                        <a:buFont typeface="Times New Roman"/>
                        <a:buNone/>
                      </a:pPr>
                      <a:r>
                        <a:rPr lang="en-IN" sz="2400" u="none" strike="noStrike" cap="none" dirty="0">
                          <a:solidFill>
                            <a:schemeClr val="lt1"/>
                          </a:solidFill>
                          <a:latin typeface="Times New Roman"/>
                          <a:ea typeface="Times New Roman"/>
                          <a:cs typeface="Times New Roman"/>
                          <a:sym typeface="Times New Roman"/>
                        </a:rPr>
                        <a:t>Title of the paper</a:t>
                      </a:r>
                      <a:endParaRPr sz="2400" u="none" strike="noStrike" cap="none" dirty="0">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endParaRPr sz="2400" u="none" strike="noStrike" cap="none" dirty="0">
                        <a:solidFill>
                          <a:schemeClr val="lt1"/>
                        </a:solidFill>
                        <a:latin typeface="Times New Roman"/>
                        <a:ea typeface="Times New Roman"/>
                        <a:cs typeface="Times New Roman"/>
                        <a:sym typeface="Times New Roman"/>
                      </a:endParaRPr>
                    </a:p>
                  </a:txBody>
                  <a:tcPr marL="153825" marR="153825" marT="0" marB="0"/>
                </a:tc>
                <a:tc rowSpan="2">
                  <a:txBody>
                    <a:bodyPr/>
                    <a:lstStyle/>
                    <a:p>
                      <a:pPr marL="0" marR="0" lvl="0" indent="0" algn="ctr" rtl="0">
                        <a:lnSpc>
                          <a:spcPct val="115000"/>
                        </a:lnSpc>
                        <a:spcBef>
                          <a:spcPts val="0"/>
                        </a:spcBef>
                        <a:spcAft>
                          <a:spcPts val="0"/>
                        </a:spcAft>
                        <a:buClr>
                          <a:schemeClr val="lt1"/>
                        </a:buClr>
                        <a:buSzPts val="2400"/>
                        <a:buFont typeface="Times New Roman"/>
                        <a:buNone/>
                      </a:pPr>
                      <a:r>
                        <a:rPr lang="en-IN" sz="2400" u="none" strike="noStrike" cap="none" dirty="0">
                          <a:solidFill>
                            <a:schemeClr val="lt1"/>
                          </a:solidFill>
                          <a:latin typeface="Times New Roman"/>
                          <a:ea typeface="Times New Roman"/>
                          <a:cs typeface="Times New Roman"/>
                          <a:sym typeface="Times New Roman"/>
                        </a:rPr>
                        <a:t>Authors of the paper</a:t>
                      </a:r>
                      <a:endParaRPr sz="2400" u="none" strike="noStrike" cap="none" dirty="0">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endParaRPr sz="2400" u="none" strike="noStrike" cap="none" dirty="0">
                        <a:solidFill>
                          <a:schemeClr val="lt1"/>
                        </a:solidFill>
                        <a:latin typeface="Times New Roman"/>
                        <a:ea typeface="Times New Roman"/>
                        <a:cs typeface="Times New Roman"/>
                        <a:sym typeface="Times New Roman"/>
                      </a:endParaRPr>
                    </a:p>
                  </a:txBody>
                  <a:tcPr marL="153825" marR="153825" marT="0" marB="0"/>
                </a:tc>
                <a:tc rowSpan="2">
                  <a:txBody>
                    <a:bodyPr/>
                    <a:lstStyle/>
                    <a:p>
                      <a:pPr marL="0" marR="0" lvl="0" indent="0" algn="ctr" rtl="0">
                        <a:lnSpc>
                          <a:spcPct val="115000"/>
                        </a:lnSpc>
                        <a:spcBef>
                          <a:spcPts val="0"/>
                        </a:spcBef>
                        <a:spcAft>
                          <a:spcPts val="0"/>
                        </a:spcAft>
                        <a:buClr>
                          <a:schemeClr val="lt1"/>
                        </a:buClr>
                        <a:buSzPts val="2400"/>
                        <a:buFont typeface="Times New Roman"/>
                        <a:buNone/>
                      </a:pPr>
                      <a:r>
                        <a:rPr lang="en-IN" sz="2400" u="none" strike="noStrike" cap="none" dirty="0">
                          <a:solidFill>
                            <a:schemeClr val="lt1"/>
                          </a:solidFill>
                          <a:latin typeface="Times New Roman"/>
                          <a:ea typeface="Times New Roman"/>
                          <a:cs typeface="Times New Roman"/>
                          <a:sym typeface="Times New Roman"/>
                        </a:rPr>
                        <a:t>Year, Name  of the Journal/Conference </a:t>
                      </a:r>
                      <a:endParaRPr sz="2400" u="none" strike="noStrike" cap="none" dirty="0">
                        <a:solidFill>
                          <a:schemeClr val="lt1"/>
                        </a:solidFill>
                        <a:latin typeface="Times New Roman"/>
                        <a:ea typeface="Times New Roman"/>
                        <a:cs typeface="Times New Roman"/>
                        <a:sym typeface="Times New Roman"/>
                      </a:endParaRPr>
                    </a:p>
                  </a:txBody>
                  <a:tcPr marL="153825" marR="153825" marT="0" marB="0">
                    <a:solidFill>
                      <a:srgbClr val="4BACC6"/>
                    </a:solidFill>
                  </a:tcPr>
                </a:tc>
                <a:tc>
                  <a:txBody>
                    <a:bodyPr/>
                    <a:lstStyle/>
                    <a:p>
                      <a:pPr marL="0" marR="0" lvl="0" indent="0" algn="ctr" rtl="0">
                        <a:spcBef>
                          <a:spcPts val="0"/>
                        </a:spcBef>
                        <a:spcAft>
                          <a:spcPts val="0"/>
                        </a:spcAft>
                        <a:buNone/>
                      </a:pPr>
                      <a:r>
                        <a:rPr lang="en-IN" sz="2400" u="none" strike="noStrike" cap="none">
                          <a:solidFill>
                            <a:schemeClr val="lt1"/>
                          </a:solidFill>
                          <a:latin typeface="Times New Roman"/>
                          <a:ea typeface="Times New Roman"/>
                          <a:cs typeface="Times New Roman"/>
                          <a:sym typeface="Times New Roman"/>
                        </a:rPr>
                        <a:t>Key Learning's </a:t>
                      </a:r>
                      <a:endParaRPr sz="2400" u="none" strike="noStrike" cap="none">
                        <a:solidFill>
                          <a:schemeClr val="lt1"/>
                        </a:solidFill>
                        <a:latin typeface="Times New Roman"/>
                        <a:ea typeface="Times New Roman"/>
                        <a:cs typeface="Times New Roman"/>
                        <a:sym typeface="Times New Roman"/>
                      </a:endParaRPr>
                    </a:p>
                  </a:txBody>
                  <a:tcPr marL="153825" marR="153825" marT="0" marB="0"/>
                </a:tc>
                <a:extLst>
                  <a:ext uri="{0D108BD9-81ED-4DB2-BD59-A6C34878D82A}">
                    <a16:rowId xmlns:a16="http://schemas.microsoft.com/office/drawing/2014/main" val="10000"/>
                  </a:ext>
                </a:extLst>
              </a:tr>
              <a:tr h="7714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42900" marR="0" lvl="0" indent="-342900" algn="l" rtl="0">
                        <a:lnSpc>
                          <a:spcPct val="115000"/>
                        </a:lnSpc>
                        <a:spcBef>
                          <a:spcPts val="0"/>
                        </a:spcBef>
                        <a:spcAft>
                          <a:spcPts val="0"/>
                        </a:spcAft>
                        <a:buClr>
                          <a:schemeClr val="lt1"/>
                        </a:buClr>
                        <a:buSzPts val="2400"/>
                        <a:buFont typeface="Arial"/>
                        <a:buChar char="•"/>
                      </a:pPr>
                      <a:r>
                        <a:rPr lang="en-IN" sz="2400" u="none" strike="noStrike" cap="none" dirty="0">
                          <a:solidFill>
                            <a:schemeClr val="lt1"/>
                          </a:solidFill>
                          <a:latin typeface="Times New Roman"/>
                          <a:ea typeface="Times New Roman"/>
                          <a:cs typeface="Times New Roman"/>
                          <a:sym typeface="Times New Roman"/>
                        </a:rPr>
                        <a:t>Discuss about the algorithm / model / tool / technique used.  </a:t>
                      </a:r>
                      <a:endParaRPr dirty="0"/>
                    </a:p>
                    <a:p>
                      <a:pPr marL="342900" marR="0" lvl="0" indent="-342900" algn="l" rtl="0">
                        <a:lnSpc>
                          <a:spcPct val="115000"/>
                        </a:lnSpc>
                        <a:spcBef>
                          <a:spcPts val="0"/>
                        </a:spcBef>
                        <a:spcAft>
                          <a:spcPts val="0"/>
                        </a:spcAft>
                        <a:buClr>
                          <a:schemeClr val="lt1"/>
                        </a:buClr>
                        <a:buSzPts val="2400"/>
                        <a:buFont typeface="Arial"/>
                        <a:buChar char="•"/>
                      </a:pPr>
                      <a:r>
                        <a:rPr lang="en-IN" sz="2400" u="none" strike="noStrike" cap="none" dirty="0">
                          <a:solidFill>
                            <a:schemeClr val="lt1"/>
                          </a:solidFill>
                          <a:latin typeface="Times New Roman"/>
                          <a:ea typeface="Times New Roman"/>
                          <a:cs typeface="Times New Roman"/>
                          <a:sym typeface="Times New Roman"/>
                        </a:rPr>
                        <a:t>Main focus of the paper in couple of sentences </a:t>
                      </a:r>
                      <a:endParaRPr sz="2400" u="none" strike="noStrike" cap="none" dirty="0">
                        <a:solidFill>
                          <a:schemeClr val="lt1"/>
                        </a:solidFill>
                        <a:latin typeface="Times New Roman"/>
                        <a:ea typeface="Times New Roman"/>
                        <a:cs typeface="Times New Roman"/>
                        <a:sym typeface="Times New Roman"/>
                      </a:endParaRPr>
                    </a:p>
                  </a:txBody>
                  <a:tcPr marL="153825" marR="153825" marT="0" marB="0">
                    <a:solidFill>
                      <a:srgbClr val="4BACC6"/>
                    </a:solidFill>
                  </a:tcPr>
                </a:tc>
                <a:extLst>
                  <a:ext uri="{0D108BD9-81ED-4DB2-BD59-A6C34878D82A}">
                    <a16:rowId xmlns:a16="http://schemas.microsoft.com/office/drawing/2014/main" val="10001"/>
                  </a:ext>
                </a:extLst>
              </a:tr>
              <a:tr h="2875275">
                <a:tc>
                  <a:txBody>
                    <a:bodyPr/>
                    <a:lstStyle/>
                    <a:p>
                      <a:pPr marL="0" marR="0" lvl="0" indent="0" algn="l" rtl="0">
                        <a:lnSpc>
                          <a:spcPct val="100000"/>
                        </a:lnSpc>
                        <a:spcBef>
                          <a:spcPts val="0"/>
                        </a:spcBef>
                        <a:spcAft>
                          <a:spcPts val="0"/>
                        </a:spcAft>
                        <a:buClr>
                          <a:schemeClr val="dk1"/>
                        </a:buClr>
                        <a:buSzPts val="2400"/>
                        <a:buFont typeface="Times New Roman"/>
                        <a:buNone/>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A Novel Approach Based on Gesture Recognition through Video Capturing for Sign Language</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Janpreet</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 Singh,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Dr.</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 Harjeet Singh, and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Dr.</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 Dushyant Kumar Singh</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2019, 2nd International Conference on Intelligent Computing, Instrumentation and Control Technologies (ICICICT)</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342900" marR="0" lvl="0" indent="-342900" algn="l" rtl="0">
                        <a:spcBef>
                          <a:spcPts val="0"/>
                        </a:spcBef>
                        <a:spcAft>
                          <a:spcPts val="0"/>
                        </a:spcAft>
                        <a:buFont typeface="Wingdings" panose="05000000000000000000" pitchFamily="2" charset="2"/>
                        <a:buChar char="§"/>
                      </a:pP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Skin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Color</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 Segmentation, Background Subtraction, Contour Analysis, Scale Invariant Feature Transform (SIFT), Support Vector Machine (SVM).</a:t>
                      </a:r>
                    </a:p>
                    <a:p>
                      <a:pPr marL="342900" marR="0" lvl="0" indent="-342900" algn="l" rtl="0">
                        <a:spcBef>
                          <a:spcPts val="0"/>
                        </a:spcBef>
                        <a:spcAft>
                          <a:spcPts val="0"/>
                        </a:spcAft>
                        <a:buFont typeface="Wingdings" panose="05000000000000000000" pitchFamily="2" charset="2"/>
                        <a:buChar char="§"/>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The paper proposes a novel approach for recognizing Indian Sign Language (ISL) gestures from sign language videos. The system employs a combination of skin color segmentation, background subtraction, and contour analysis for hand region extraction. Features are then extracted using the SIFT algorithm and classified using an SVM classifier, achieving an accuracy of 92.5% in ISL gesture recognition.</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extLst>
                  <a:ext uri="{0D108BD9-81ED-4DB2-BD59-A6C34878D82A}">
                    <a16:rowId xmlns:a16="http://schemas.microsoft.com/office/drawing/2014/main" val="10002"/>
                  </a:ext>
                </a:extLst>
              </a:tr>
              <a:tr h="3180625">
                <a:tc>
                  <a:txBody>
                    <a:bodyPr/>
                    <a:lstStyle/>
                    <a:p>
                      <a:pPr marL="0" marR="0" lvl="0" indent="0" algn="l" rtl="0">
                        <a:lnSpc>
                          <a:spcPct val="100000"/>
                        </a:lnSpc>
                        <a:spcBef>
                          <a:spcPts val="0"/>
                        </a:spcBef>
                        <a:spcAft>
                          <a:spcPts val="0"/>
                        </a:spcAft>
                        <a:buClr>
                          <a:schemeClr val="dk1"/>
                        </a:buClr>
                        <a:buSzPts val="2400"/>
                        <a:buFont typeface="Calibri"/>
                        <a:buNone/>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Sign language recognition system for communicating to people with disabilities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US" sz="2400" b="0" i="0" kern="1200" dirty="0" err="1">
                          <a:solidFill>
                            <a:schemeClr val="dk1"/>
                          </a:solidFill>
                          <a:effectLst/>
                          <a:latin typeface="Times New Roman" panose="02020603050405020304" pitchFamily="18" charset="0"/>
                          <a:ea typeface="Calibri"/>
                          <a:cs typeface="Times New Roman" panose="02020603050405020304" pitchFamily="18" charset="0"/>
                        </a:rPr>
                        <a:t>Yulius</a:t>
                      </a: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Calibri"/>
                          <a:cs typeface="Times New Roman" panose="02020603050405020304" pitchFamily="18" charset="0"/>
                        </a:rPr>
                        <a:t>Obia</a:t>
                      </a: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 Kent Samuel </a:t>
                      </a:r>
                      <a:r>
                        <a:rPr lang="en-US" sz="2400" b="0" i="0" kern="1200" dirty="0" err="1">
                          <a:solidFill>
                            <a:schemeClr val="dk1"/>
                          </a:solidFill>
                          <a:effectLst/>
                          <a:latin typeface="Times New Roman" panose="02020603050405020304" pitchFamily="18" charset="0"/>
                          <a:ea typeface="Calibri"/>
                          <a:cs typeface="Times New Roman" panose="02020603050405020304" pitchFamily="18" charset="0"/>
                        </a:rPr>
                        <a:t>Claudioa</a:t>
                      </a: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 </a:t>
                      </a:r>
                      <a:r>
                        <a:rPr lang="en-US" sz="2400" b="0" i="0" kern="1200" dirty="0" err="1">
                          <a:solidFill>
                            <a:schemeClr val="dk1"/>
                          </a:solidFill>
                          <a:effectLst/>
                          <a:latin typeface="Times New Roman" panose="02020603050405020304" pitchFamily="18" charset="0"/>
                          <a:ea typeface="Calibri"/>
                          <a:cs typeface="Times New Roman" panose="02020603050405020304" pitchFamily="18" charset="0"/>
                        </a:rPr>
                        <a:t>Vetri</a:t>
                      </a: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 Marvel </a:t>
                      </a:r>
                      <a:r>
                        <a:rPr lang="en-US" sz="2400" b="0" i="0" kern="1200" dirty="0" err="1">
                          <a:solidFill>
                            <a:schemeClr val="dk1"/>
                          </a:solidFill>
                          <a:effectLst/>
                          <a:latin typeface="Times New Roman" panose="02020603050405020304" pitchFamily="18" charset="0"/>
                          <a:ea typeface="Calibri"/>
                          <a:cs typeface="Times New Roman" panose="02020603050405020304" pitchFamily="18" charset="0"/>
                        </a:rPr>
                        <a:t>Budimana</a:t>
                      </a: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 Said </a:t>
                      </a:r>
                      <a:r>
                        <a:rPr lang="en-US" sz="2400" b="0" i="0" kern="1200" dirty="0" err="1">
                          <a:solidFill>
                            <a:schemeClr val="dk1"/>
                          </a:solidFill>
                          <a:effectLst/>
                          <a:latin typeface="Times New Roman" panose="02020603050405020304" pitchFamily="18" charset="0"/>
                          <a:ea typeface="Calibri"/>
                          <a:cs typeface="Times New Roman" panose="02020603050405020304" pitchFamily="18" charset="0"/>
                        </a:rPr>
                        <a:t>Achmad</a:t>
                      </a: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 and Aditya Kurniawan</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IN" sz="2400" dirty="0">
                          <a:latin typeface="Times New Roman" panose="02020603050405020304" pitchFamily="18" charset="0"/>
                          <a:ea typeface="Times New Roman"/>
                          <a:cs typeface="Times New Roman" panose="02020603050405020304" pitchFamily="18" charset="0"/>
                          <a:sym typeface="Times New Roman"/>
                        </a:rPr>
                        <a:t>2022, </a:t>
                      </a: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7th International Conference on Computer Science and Computational Intelligence</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342900" indent="-342900" fontAlgn="base">
                        <a:buFont typeface="Wingdings" panose="05000000000000000000" pitchFamily="2" charset="2"/>
                        <a:buChar char="§"/>
                      </a:pP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Histogram matching, Nearest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Neighbor</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 SVM, NBC, Hidden Markov model, ELM, Wavelet Transforms, Empirical Mode Decomposition, CNN.</a:t>
                      </a:r>
                    </a:p>
                    <a:p>
                      <a:pPr marL="342900" indent="-342900" fontAlgn="base">
                        <a:buFont typeface="Wingdings" panose="05000000000000000000" pitchFamily="2" charset="2"/>
                        <a:buChar char="§"/>
                      </a:pPr>
                      <a:r>
                        <a:rPr lang="en-US" sz="2400" dirty="0">
                          <a:effectLst/>
                          <a:latin typeface="Times New Roman" panose="02020603050405020304" pitchFamily="18" charset="0"/>
                          <a:cs typeface="Times New Roman" panose="02020603050405020304" pitchFamily="18" charset="0"/>
                        </a:rPr>
                        <a:t>The paper introduces a sign language recognition system using image processing and machine learning to convert gestures into text or speech. It explores algorithms, including the CNN method with high accuracy but increased memory usage. The study evaluates system performance, highlights parameter impacts, and introduces a model achieving training and validation accuracies of 89.1% and 98.6%. Authors compare methods, discuss applications, and stress benefits for individuals with disabilities.</a:t>
                      </a:r>
                    </a:p>
                  </a:txBody>
                  <a:tcPr anchor="ctr"/>
                </a:tc>
                <a:extLst>
                  <a:ext uri="{0D108BD9-81ED-4DB2-BD59-A6C34878D82A}">
                    <a16:rowId xmlns:a16="http://schemas.microsoft.com/office/drawing/2014/main" val="10003"/>
                  </a:ext>
                </a:extLst>
              </a:tr>
            </a:tbl>
          </a:graphicData>
        </a:graphic>
      </p:graphicFrame>
      <p:sp>
        <p:nvSpPr>
          <p:cNvPr id="128" name="Google Shape;128;p17"/>
          <p:cNvSpPr txBox="1"/>
          <p:nvPr/>
        </p:nvSpPr>
        <p:spPr>
          <a:xfrm>
            <a:off x="1290638" y="-182880"/>
            <a:ext cx="18096000" cy="1306500"/>
          </a:xfrm>
          <a:prstGeom prst="rect">
            <a:avLst/>
          </a:prstGeom>
          <a:noFill/>
          <a:ln>
            <a:noFill/>
          </a:ln>
        </p:spPr>
        <p:txBody>
          <a:bodyPr spcFirstLastPara="1" wrap="square" lIns="201000" tIns="100500" rIns="201000" bIns="100500" anchor="t" anchorCtr="0">
            <a:noAutofit/>
          </a:bodyPr>
          <a:lstStyle/>
          <a:p>
            <a:pPr marL="0" marR="0" lvl="0" indent="0" algn="ctr" rtl="0">
              <a:spcBef>
                <a:spcPts val="0"/>
              </a:spcBef>
              <a:spcAft>
                <a:spcPts val="0"/>
              </a:spcAft>
              <a:buNone/>
            </a:pPr>
            <a:r>
              <a:rPr lang="en-IN" sz="7000" b="1">
                <a:solidFill>
                  <a:srgbClr val="C00000"/>
                </a:solidFill>
                <a:latin typeface="Times New Roman"/>
                <a:ea typeface="Times New Roman"/>
                <a:cs typeface="Times New Roman"/>
                <a:sym typeface="Times New Roman"/>
              </a:rPr>
              <a:t>Literature Review </a:t>
            </a:r>
            <a:endParaRPr sz="7000" b="1">
              <a:solidFill>
                <a:srgbClr val="C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58543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aphicFrame>
        <p:nvGraphicFramePr>
          <p:cNvPr id="127" name="Google Shape;127;p17"/>
          <p:cNvGraphicFramePr/>
          <p:nvPr>
            <p:extLst>
              <p:ext uri="{D42A27DB-BD31-4B8C-83A1-F6EECF244321}">
                <p14:modId xmlns:p14="http://schemas.microsoft.com/office/powerpoint/2010/main" val="2221619000"/>
              </p:ext>
            </p:extLst>
          </p:nvPr>
        </p:nvGraphicFramePr>
        <p:xfrm>
          <a:off x="757238" y="1693864"/>
          <a:ext cx="18805650" cy="8174519"/>
        </p:xfrm>
        <a:graphic>
          <a:graphicData uri="http://schemas.openxmlformats.org/drawingml/2006/table">
            <a:tbl>
              <a:tblPr firstRow="1" bandRow="1">
                <a:noFill/>
                <a:tableStyleId>{786965A4-4BA8-4662-854A-DF7913A153A0}</a:tableStyleId>
              </a:tblPr>
              <a:tblGrid>
                <a:gridCol w="3133118">
                  <a:extLst>
                    <a:ext uri="{9D8B030D-6E8A-4147-A177-3AD203B41FA5}">
                      <a16:colId xmlns:a16="http://schemas.microsoft.com/office/drawing/2014/main" val="20000"/>
                    </a:ext>
                  </a:extLst>
                </a:gridCol>
                <a:gridCol w="3158837">
                  <a:extLst>
                    <a:ext uri="{9D8B030D-6E8A-4147-A177-3AD203B41FA5}">
                      <a16:colId xmlns:a16="http://schemas.microsoft.com/office/drawing/2014/main" val="20001"/>
                    </a:ext>
                  </a:extLst>
                </a:gridCol>
                <a:gridCol w="3110870">
                  <a:extLst>
                    <a:ext uri="{9D8B030D-6E8A-4147-A177-3AD203B41FA5}">
                      <a16:colId xmlns:a16="http://schemas.microsoft.com/office/drawing/2014/main" val="20002"/>
                    </a:ext>
                  </a:extLst>
                </a:gridCol>
                <a:gridCol w="9402825">
                  <a:extLst>
                    <a:ext uri="{9D8B030D-6E8A-4147-A177-3AD203B41FA5}">
                      <a16:colId xmlns:a16="http://schemas.microsoft.com/office/drawing/2014/main" val="20003"/>
                    </a:ext>
                  </a:extLst>
                </a:gridCol>
              </a:tblGrid>
              <a:tr h="541069">
                <a:tc rowSpan="2">
                  <a:txBody>
                    <a:bodyPr/>
                    <a:lstStyle/>
                    <a:p>
                      <a:pPr marL="0" marR="0" lvl="0" indent="0" algn="ctr" rtl="0">
                        <a:lnSpc>
                          <a:spcPct val="115000"/>
                        </a:lnSpc>
                        <a:spcBef>
                          <a:spcPts val="0"/>
                        </a:spcBef>
                        <a:spcAft>
                          <a:spcPts val="0"/>
                        </a:spcAft>
                        <a:buClr>
                          <a:schemeClr val="lt1"/>
                        </a:buClr>
                        <a:buSzPts val="2400"/>
                        <a:buFont typeface="Times New Roman"/>
                        <a:buNone/>
                      </a:pPr>
                      <a:r>
                        <a:rPr lang="en-IN" sz="2400" u="none" strike="noStrike" cap="none" dirty="0">
                          <a:solidFill>
                            <a:schemeClr val="lt1"/>
                          </a:solidFill>
                          <a:latin typeface="Times New Roman"/>
                          <a:ea typeface="Times New Roman"/>
                          <a:cs typeface="Times New Roman"/>
                          <a:sym typeface="Times New Roman"/>
                        </a:rPr>
                        <a:t>Title of the paper</a:t>
                      </a:r>
                      <a:endParaRPr sz="2400" u="none" strike="noStrike" cap="none" dirty="0">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endParaRPr sz="2400" u="none" strike="noStrike" cap="none" dirty="0">
                        <a:solidFill>
                          <a:schemeClr val="lt1"/>
                        </a:solidFill>
                        <a:latin typeface="Times New Roman"/>
                        <a:ea typeface="Times New Roman"/>
                        <a:cs typeface="Times New Roman"/>
                        <a:sym typeface="Times New Roman"/>
                      </a:endParaRPr>
                    </a:p>
                  </a:txBody>
                  <a:tcPr marL="153825" marR="153825" marT="0" marB="0"/>
                </a:tc>
                <a:tc rowSpan="2">
                  <a:txBody>
                    <a:bodyPr/>
                    <a:lstStyle/>
                    <a:p>
                      <a:pPr marL="0" marR="0" lvl="0" indent="0" algn="ctr" rtl="0">
                        <a:lnSpc>
                          <a:spcPct val="115000"/>
                        </a:lnSpc>
                        <a:spcBef>
                          <a:spcPts val="0"/>
                        </a:spcBef>
                        <a:spcAft>
                          <a:spcPts val="0"/>
                        </a:spcAft>
                        <a:buClr>
                          <a:schemeClr val="lt1"/>
                        </a:buClr>
                        <a:buSzPts val="2400"/>
                        <a:buFont typeface="Times New Roman"/>
                        <a:buNone/>
                      </a:pPr>
                      <a:r>
                        <a:rPr lang="en-IN" sz="2400" u="none" strike="noStrike" cap="none" dirty="0">
                          <a:solidFill>
                            <a:schemeClr val="lt1"/>
                          </a:solidFill>
                          <a:latin typeface="Times New Roman"/>
                          <a:ea typeface="Times New Roman"/>
                          <a:cs typeface="Times New Roman"/>
                          <a:sym typeface="Times New Roman"/>
                        </a:rPr>
                        <a:t>Authors of the paper</a:t>
                      </a:r>
                      <a:endParaRPr sz="2400" u="none" strike="noStrike" cap="none" dirty="0">
                        <a:solidFill>
                          <a:schemeClr val="lt1"/>
                        </a:solidFill>
                        <a:latin typeface="Times New Roman"/>
                        <a:ea typeface="Times New Roman"/>
                        <a:cs typeface="Times New Roman"/>
                        <a:sym typeface="Times New Roman"/>
                      </a:endParaRPr>
                    </a:p>
                    <a:p>
                      <a:pPr marL="0" marR="0" lvl="0" indent="0" algn="ctr" rtl="0">
                        <a:lnSpc>
                          <a:spcPct val="115000"/>
                        </a:lnSpc>
                        <a:spcBef>
                          <a:spcPts val="0"/>
                        </a:spcBef>
                        <a:spcAft>
                          <a:spcPts val="0"/>
                        </a:spcAft>
                        <a:buNone/>
                      </a:pPr>
                      <a:endParaRPr sz="2400" u="none" strike="noStrike" cap="none" dirty="0">
                        <a:solidFill>
                          <a:schemeClr val="lt1"/>
                        </a:solidFill>
                        <a:latin typeface="Times New Roman"/>
                        <a:ea typeface="Times New Roman"/>
                        <a:cs typeface="Times New Roman"/>
                        <a:sym typeface="Times New Roman"/>
                      </a:endParaRPr>
                    </a:p>
                  </a:txBody>
                  <a:tcPr marL="153825" marR="153825" marT="0" marB="0"/>
                </a:tc>
                <a:tc rowSpan="2">
                  <a:txBody>
                    <a:bodyPr/>
                    <a:lstStyle/>
                    <a:p>
                      <a:pPr marL="0" marR="0" lvl="0" indent="0" algn="ctr" rtl="0">
                        <a:lnSpc>
                          <a:spcPct val="115000"/>
                        </a:lnSpc>
                        <a:spcBef>
                          <a:spcPts val="0"/>
                        </a:spcBef>
                        <a:spcAft>
                          <a:spcPts val="0"/>
                        </a:spcAft>
                        <a:buClr>
                          <a:schemeClr val="lt1"/>
                        </a:buClr>
                        <a:buSzPts val="2400"/>
                        <a:buFont typeface="Times New Roman"/>
                        <a:buNone/>
                      </a:pPr>
                      <a:r>
                        <a:rPr lang="en-IN" sz="2400" u="none" strike="noStrike" cap="none" dirty="0">
                          <a:solidFill>
                            <a:schemeClr val="lt1"/>
                          </a:solidFill>
                          <a:latin typeface="Times New Roman"/>
                          <a:ea typeface="Times New Roman"/>
                          <a:cs typeface="Times New Roman"/>
                          <a:sym typeface="Times New Roman"/>
                        </a:rPr>
                        <a:t>Year, Name  of the Journal/Conference </a:t>
                      </a:r>
                      <a:endParaRPr sz="2400" u="none" strike="noStrike" cap="none" dirty="0">
                        <a:solidFill>
                          <a:schemeClr val="lt1"/>
                        </a:solidFill>
                        <a:latin typeface="Times New Roman"/>
                        <a:ea typeface="Times New Roman"/>
                        <a:cs typeface="Times New Roman"/>
                        <a:sym typeface="Times New Roman"/>
                      </a:endParaRPr>
                    </a:p>
                  </a:txBody>
                  <a:tcPr marL="153825" marR="153825" marT="0" marB="0">
                    <a:solidFill>
                      <a:srgbClr val="4BACC6"/>
                    </a:solidFill>
                  </a:tcPr>
                </a:tc>
                <a:tc>
                  <a:txBody>
                    <a:bodyPr/>
                    <a:lstStyle/>
                    <a:p>
                      <a:pPr marL="0" marR="0" lvl="0" indent="0" algn="ctr" rtl="0">
                        <a:spcBef>
                          <a:spcPts val="0"/>
                        </a:spcBef>
                        <a:spcAft>
                          <a:spcPts val="0"/>
                        </a:spcAft>
                        <a:buNone/>
                      </a:pPr>
                      <a:r>
                        <a:rPr lang="en-IN" sz="2400" u="none" strike="noStrike" cap="none">
                          <a:solidFill>
                            <a:schemeClr val="lt1"/>
                          </a:solidFill>
                          <a:latin typeface="Times New Roman"/>
                          <a:ea typeface="Times New Roman"/>
                          <a:cs typeface="Times New Roman"/>
                          <a:sym typeface="Times New Roman"/>
                        </a:rPr>
                        <a:t>Key Learning's </a:t>
                      </a:r>
                      <a:endParaRPr sz="2400" u="none" strike="noStrike" cap="none">
                        <a:solidFill>
                          <a:schemeClr val="lt1"/>
                        </a:solidFill>
                        <a:latin typeface="Times New Roman"/>
                        <a:ea typeface="Times New Roman"/>
                        <a:cs typeface="Times New Roman"/>
                        <a:sym typeface="Times New Roman"/>
                      </a:endParaRPr>
                    </a:p>
                  </a:txBody>
                  <a:tcPr marL="153825" marR="153825" marT="0" marB="0"/>
                </a:tc>
                <a:extLst>
                  <a:ext uri="{0D108BD9-81ED-4DB2-BD59-A6C34878D82A}">
                    <a16:rowId xmlns:a16="http://schemas.microsoft.com/office/drawing/2014/main" val="10000"/>
                  </a:ext>
                </a:extLst>
              </a:tr>
              <a:tr h="75521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342900" marR="0" lvl="0" indent="-342900" algn="l" rtl="0">
                        <a:lnSpc>
                          <a:spcPct val="115000"/>
                        </a:lnSpc>
                        <a:spcBef>
                          <a:spcPts val="0"/>
                        </a:spcBef>
                        <a:spcAft>
                          <a:spcPts val="0"/>
                        </a:spcAft>
                        <a:buClr>
                          <a:schemeClr val="lt1"/>
                        </a:buClr>
                        <a:buSzPts val="2400"/>
                        <a:buFont typeface="Arial"/>
                        <a:buChar char="•"/>
                      </a:pPr>
                      <a:r>
                        <a:rPr lang="en-IN" sz="2400" u="none" strike="noStrike" cap="none" dirty="0">
                          <a:solidFill>
                            <a:schemeClr val="lt1"/>
                          </a:solidFill>
                          <a:latin typeface="Times New Roman"/>
                          <a:ea typeface="Times New Roman"/>
                          <a:cs typeface="Times New Roman"/>
                          <a:sym typeface="Times New Roman"/>
                        </a:rPr>
                        <a:t>Discuss about the algorithm / model / tool / technique used.  </a:t>
                      </a:r>
                      <a:endParaRPr dirty="0"/>
                    </a:p>
                    <a:p>
                      <a:pPr marL="342900" marR="0" lvl="0" indent="-342900" algn="l" rtl="0">
                        <a:lnSpc>
                          <a:spcPct val="115000"/>
                        </a:lnSpc>
                        <a:spcBef>
                          <a:spcPts val="0"/>
                        </a:spcBef>
                        <a:spcAft>
                          <a:spcPts val="0"/>
                        </a:spcAft>
                        <a:buClr>
                          <a:schemeClr val="lt1"/>
                        </a:buClr>
                        <a:buSzPts val="2400"/>
                        <a:buFont typeface="Arial"/>
                        <a:buChar char="•"/>
                      </a:pPr>
                      <a:r>
                        <a:rPr lang="en-IN" sz="2400" u="none" strike="noStrike" cap="none" dirty="0">
                          <a:solidFill>
                            <a:schemeClr val="lt1"/>
                          </a:solidFill>
                          <a:latin typeface="Times New Roman"/>
                          <a:ea typeface="Times New Roman"/>
                          <a:cs typeface="Times New Roman"/>
                          <a:sym typeface="Times New Roman"/>
                        </a:rPr>
                        <a:t>Main focus of the paper in couple of sentences </a:t>
                      </a:r>
                      <a:endParaRPr sz="2400" u="none" strike="noStrike" cap="none" dirty="0">
                        <a:solidFill>
                          <a:schemeClr val="lt1"/>
                        </a:solidFill>
                        <a:latin typeface="Times New Roman"/>
                        <a:ea typeface="Times New Roman"/>
                        <a:cs typeface="Times New Roman"/>
                        <a:sym typeface="Times New Roman"/>
                      </a:endParaRPr>
                    </a:p>
                  </a:txBody>
                  <a:tcPr marL="153825" marR="153825" marT="0" marB="0">
                    <a:solidFill>
                      <a:srgbClr val="4BACC6"/>
                    </a:solidFill>
                  </a:tcPr>
                </a:tc>
                <a:extLst>
                  <a:ext uri="{0D108BD9-81ED-4DB2-BD59-A6C34878D82A}">
                    <a16:rowId xmlns:a16="http://schemas.microsoft.com/office/drawing/2014/main" val="10001"/>
                  </a:ext>
                </a:extLst>
              </a:tr>
              <a:tr h="3561672">
                <a:tc>
                  <a:txBody>
                    <a:bodyPr/>
                    <a:lstStyle/>
                    <a:p>
                      <a:pPr marL="0" marR="0" lvl="0" indent="0" algn="l" rtl="0">
                        <a:lnSpc>
                          <a:spcPct val="100000"/>
                        </a:lnSpc>
                        <a:spcBef>
                          <a:spcPts val="0"/>
                        </a:spcBef>
                        <a:spcAft>
                          <a:spcPts val="0"/>
                        </a:spcAft>
                        <a:buClr>
                          <a:schemeClr val="dk1"/>
                        </a:buClr>
                        <a:buSzPts val="2400"/>
                        <a:buFont typeface="Times New Roman"/>
                        <a:buNone/>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Speech To Sign Language Conversion using Convolutional Neural Networks</a:t>
                      </a:r>
                      <a:endParaRPr sz="2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Sreeraksha</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 M R, Vani H Y,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Phani</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 Bhushan, and D K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Shivkumar</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NCCDS - 2021 Conference Proceedings, International Journal of Engineering Research &amp; Technology (IJERT)</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342900" marR="0" lvl="0" indent="-342900" algn="l" rtl="0">
                        <a:spcBef>
                          <a:spcPts val="0"/>
                        </a:spcBef>
                        <a:spcAft>
                          <a:spcPts val="0"/>
                        </a:spcAft>
                        <a:buFont typeface="Wingdings" panose="05000000000000000000" pitchFamily="2" charset="2"/>
                        <a:buChar char="§"/>
                      </a:pP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Convolutional Neural Networks (CNNs).</a:t>
                      </a:r>
                    </a:p>
                    <a:p>
                      <a:pPr marL="342900" marR="0" lvl="0" indent="-342900" algn="l" rtl="0">
                        <a:spcBef>
                          <a:spcPts val="0"/>
                        </a:spcBef>
                        <a:spcAft>
                          <a:spcPts val="0"/>
                        </a:spcAft>
                        <a:buFont typeface="Wingdings" panose="05000000000000000000" pitchFamily="2" charset="2"/>
                        <a:buChar char="§"/>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Investigating the use of CNNs for speech recognition, specifically in speech to sign language conversion. Proposing a method utilizing CNNs to model speech features, introducing a limited-weight-sharing scheme. Experimental results demonstrate a 6%-10% reduction in error rate compared to Deep Neural Networks (DNNs) on TIMIT phone recognition and voice search large vocabulary speech recognition tasks. The primary focus is on exploring the scalability of CNNs for large vocabulary tasks in Speech to Sign Language recognition based on raw speech signals.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extLst>
                  <a:ext uri="{0D108BD9-81ED-4DB2-BD59-A6C34878D82A}">
                    <a16:rowId xmlns:a16="http://schemas.microsoft.com/office/drawing/2014/main" val="10002"/>
                  </a:ext>
                </a:extLst>
              </a:tr>
              <a:tr h="2974568">
                <a:tc>
                  <a:txBody>
                    <a:bodyPr/>
                    <a:lstStyle/>
                    <a:p>
                      <a:pPr marL="0" marR="0" lvl="0" indent="0" algn="l" rtl="0">
                        <a:lnSpc>
                          <a:spcPct val="100000"/>
                        </a:lnSpc>
                        <a:spcBef>
                          <a:spcPts val="0"/>
                        </a:spcBef>
                        <a:spcAft>
                          <a:spcPts val="0"/>
                        </a:spcAft>
                        <a:buClr>
                          <a:schemeClr val="dk1"/>
                        </a:buClr>
                        <a:buSzPts val="2400"/>
                        <a:buFont typeface="Calibri"/>
                        <a:buNone/>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American Sign Language-Based Finger-spelling Recognition using k-Nearest </a:t>
                      </a:r>
                      <a:r>
                        <a:rPr lang="en-US" sz="2400" b="0" i="0" kern="1200" dirty="0" err="1">
                          <a:solidFill>
                            <a:schemeClr val="dk1"/>
                          </a:solidFill>
                          <a:effectLst/>
                          <a:latin typeface="Times New Roman" panose="02020603050405020304" pitchFamily="18" charset="0"/>
                          <a:ea typeface="Calibri"/>
                          <a:cs typeface="Times New Roman" panose="02020603050405020304" pitchFamily="18" charset="0"/>
                        </a:rPr>
                        <a:t>Neighbours</a:t>
                      </a: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 Classifier</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it-IT" sz="2400" b="0" i="0" kern="1200" dirty="0">
                          <a:solidFill>
                            <a:schemeClr val="dk1"/>
                          </a:solidFill>
                          <a:effectLst/>
                          <a:latin typeface="Times New Roman" panose="02020603050405020304" pitchFamily="18" charset="0"/>
                          <a:ea typeface="Calibri"/>
                          <a:cs typeface="Times New Roman" panose="02020603050405020304" pitchFamily="18" charset="0"/>
                        </a:rPr>
                        <a:t>Yaya Heryadi and Rinaldi Munir</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0" marR="0" lvl="0" indent="0" algn="l" rtl="0">
                        <a:spcBef>
                          <a:spcPts val="0"/>
                        </a:spcBef>
                        <a:spcAft>
                          <a:spcPts val="0"/>
                        </a:spcAft>
                        <a:buNone/>
                      </a:pP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2015, International Conference on Information and Communication Technology (</a:t>
                      </a:r>
                      <a:r>
                        <a:rPr lang="en-IN" sz="2400" b="0" i="0" kern="1200" dirty="0" err="1">
                          <a:solidFill>
                            <a:schemeClr val="dk1"/>
                          </a:solidFill>
                          <a:effectLst/>
                          <a:latin typeface="Times New Roman" panose="02020603050405020304" pitchFamily="18" charset="0"/>
                          <a:ea typeface="Calibri"/>
                          <a:cs typeface="Times New Roman" panose="02020603050405020304" pitchFamily="18" charset="0"/>
                        </a:rPr>
                        <a:t>ICoICT</a:t>
                      </a:r>
                      <a:r>
                        <a:rPr lang="en-IN" sz="2400" b="0" i="0" kern="1200" dirty="0">
                          <a:solidFill>
                            <a:schemeClr val="dk1"/>
                          </a:solidFill>
                          <a:effectLst/>
                          <a:latin typeface="Times New Roman" panose="02020603050405020304" pitchFamily="18" charset="0"/>
                          <a:ea typeface="Calibri"/>
                          <a:cs typeface="Times New Roman" panose="02020603050405020304" pitchFamily="18" charset="0"/>
                        </a:rPr>
                        <a:t>)</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205100" marR="205100" marT="75400" marB="75400"/>
                </a:tc>
                <a:tc>
                  <a:txBody>
                    <a:bodyPr/>
                    <a:lstStyle/>
                    <a:p>
                      <a:pPr marL="342900" indent="-342900" fontAlgn="base">
                        <a:buFont typeface="Wingdings" panose="05000000000000000000" pitchFamily="2" charset="2"/>
                        <a:buChar char="§"/>
                      </a:pPr>
                      <a:r>
                        <a:rPr lang="en-US" sz="2400" b="0" i="0" kern="1200" dirty="0">
                          <a:solidFill>
                            <a:schemeClr val="dk1"/>
                          </a:solidFill>
                          <a:effectLst/>
                          <a:latin typeface="Times New Roman" panose="02020603050405020304" pitchFamily="18" charset="0"/>
                          <a:ea typeface="Calibri"/>
                          <a:cs typeface="Times New Roman" panose="02020603050405020304" pitchFamily="18" charset="0"/>
                        </a:rPr>
                        <a:t>k-Nearest Neighbors (k-NN) algorithm, Principal Component Analysis (PCA)</a:t>
                      </a:r>
                    </a:p>
                    <a:p>
                      <a:pPr marL="342900" indent="-342900" fontAlgn="base">
                        <a:buFont typeface="Wingdings" panose="05000000000000000000" pitchFamily="2" charset="2"/>
                        <a:buChar char="§"/>
                      </a:pPr>
                      <a:r>
                        <a:rPr lang="en-US" sz="2400" dirty="0">
                          <a:effectLst/>
                          <a:latin typeface="Times New Roman" panose="02020603050405020304" pitchFamily="18" charset="0"/>
                          <a:cs typeface="Times New Roman" panose="02020603050405020304" pitchFamily="18" charset="0"/>
                        </a:rPr>
                        <a:t>Developing a finger-spelling recognition system for American Sign Language, usable in early child education applications. Proposing k-NN algorithm with normalized color histogram features and PCA to improve performance. Conducting experiments with k-fold cross-validation, demonstrating higher accuracy with PCA-reduced features compared to full-dimensional features.</a:t>
                      </a:r>
                    </a:p>
                  </a:txBody>
                  <a:tcPr anchor="ctr"/>
                </a:tc>
                <a:extLst>
                  <a:ext uri="{0D108BD9-81ED-4DB2-BD59-A6C34878D82A}">
                    <a16:rowId xmlns:a16="http://schemas.microsoft.com/office/drawing/2014/main" val="10003"/>
                  </a:ext>
                </a:extLst>
              </a:tr>
            </a:tbl>
          </a:graphicData>
        </a:graphic>
      </p:graphicFrame>
      <p:sp>
        <p:nvSpPr>
          <p:cNvPr id="128" name="Google Shape;128;p17"/>
          <p:cNvSpPr txBox="1"/>
          <p:nvPr/>
        </p:nvSpPr>
        <p:spPr>
          <a:xfrm>
            <a:off x="1290638" y="0"/>
            <a:ext cx="18096000" cy="1306500"/>
          </a:xfrm>
          <a:prstGeom prst="rect">
            <a:avLst/>
          </a:prstGeom>
          <a:noFill/>
          <a:ln>
            <a:noFill/>
          </a:ln>
        </p:spPr>
        <p:txBody>
          <a:bodyPr spcFirstLastPara="1" wrap="square" lIns="201000" tIns="100500" rIns="201000" bIns="100500" anchor="t" anchorCtr="0">
            <a:noAutofit/>
          </a:bodyPr>
          <a:lstStyle/>
          <a:p>
            <a:pPr marL="0" marR="0" lvl="0" indent="0" algn="ctr" rtl="0">
              <a:spcBef>
                <a:spcPts val="0"/>
              </a:spcBef>
              <a:spcAft>
                <a:spcPts val="0"/>
              </a:spcAft>
              <a:buNone/>
            </a:pPr>
            <a:r>
              <a:rPr lang="en-IN" sz="7000" b="1">
                <a:solidFill>
                  <a:srgbClr val="C00000"/>
                </a:solidFill>
                <a:latin typeface="Times New Roman"/>
                <a:ea typeface="Times New Roman"/>
                <a:cs typeface="Times New Roman"/>
                <a:sym typeface="Times New Roman"/>
              </a:rPr>
              <a:t>Literature Review </a:t>
            </a:r>
            <a:endParaRPr sz="7000" b="1">
              <a:solidFill>
                <a:srgbClr val="C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p:nvPr/>
        </p:nvSpPr>
        <p:spPr>
          <a:xfrm>
            <a:off x="1005681" y="1214650"/>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spcBef>
                <a:spcPts val="0"/>
              </a:spcBef>
              <a:spcAft>
                <a:spcPts val="0"/>
              </a:spcAft>
              <a:buNone/>
            </a:pPr>
            <a:r>
              <a:rPr lang="en-IN" sz="7000" b="1" dirty="0">
                <a:solidFill>
                  <a:srgbClr val="C00000"/>
                </a:solidFill>
                <a:latin typeface="Times New Roman"/>
                <a:ea typeface="Times New Roman"/>
                <a:cs typeface="Times New Roman"/>
                <a:sym typeface="Times New Roman"/>
              </a:rPr>
              <a:t>Research gap  </a:t>
            </a:r>
            <a:endParaRPr sz="7000" b="1" dirty="0">
              <a:solidFill>
                <a:srgbClr val="C00000"/>
              </a:solidFill>
              <a:latin typeface="Times New Roman"/>
              <a:ea typeface="Times New Roman"/>
              <a:cs typeface="Times New Roman"/>
              <a:sym typeface="Times New Roman"/>
            </a:endParaRPr>
          </a:p>
        </p:txBody>
      </p:sp>
      <p:sp>
        <p:nvSpPr>
          <p:cNvPr id="152" name="Google Shape;152;p21"/>
          <p:cNvSpPr txBox="1">
            <a:spLocks noGrp="1"/>
          </p:cNvSpPr>
          <p:nvPr>
            <p:ph idx="1"/>
          </p:nvPr>
        </p:nvSpPr>
        <p:spPr>
          <a:xfrm>
            <a:off x="743602" y="1333349"/>
            <a:ext cx="18097500" cy="8904600"/>
          </a:xfrm>
          <a:prstGeom prst="rect">
            <a:avLst/>
          </a:prstGeom>
          <a:noFill/>
          <a:ln>
            <a:noFill/>
          </a:ln>
        </p:spPr>
        <p:txBody>
          <a:bodyPr spcFirstLastPara="1" wrap="square" lIns="179475" tIns="89725" rIns="179475" bIns="89725" anchor="t" anchorCtr="0">
            <a:noAutofit/>
          </a:bodyPr>
          <a:lstStyle/>
          <a:p>
            <a:pPr marL="0" lvl="0" indent="0" algn="l" rtl="0">
              <a:lnSpc>
                <a:spcPct val="115000"/>
              </a:lnSpc>
              <a:spcBef>
                <a:spcPts val="0"/>
              </a:spcBef>
              <a:spcAft>
                <a:spcPts val="0"/>
              </a:spcAft>
              <a:buNone/>
            </a:pPr>
            <a:endParaRPr sz="2700" dirty="0">
              <a:latin typeface="Arial"/>
              <a:ea typeface="Arial"/>
              <a:cs typeface="Arial"/>
              <a:sym typeface="Arial"/>
            </a:endParaRPr>
          </a:p>
          <a:p>
            <a:pPr marL="0" lvl="0" indent="0" algn="l" rtl="0">
              <a:lnSpc>
                <a:spcPct val="115000"/>
              </a:lnSpc>
              <a:spcBef>
                <a:spcPts val="0"/>
              </a:spcBef>
              <a:spcAft>
                <a:spcPts val="0"/>
              </a:spcAft>
              <a:buNone/>
            </a:pPr>
            <a:endParaRPr sz="2700" dirty="0">
              <a:solidFill>
                <a:srgbClr val="000099"/>
              </a:solidFill>
              <a:latin typeface="Times New Roman"/>
              <a:ea typeface="Times New Roman"/>
              <a:cs typeface="Times New Roman"/>
              <a:sym typeface="Times New Roman"/>
            </a:endParaRPr>
          </a:p>
          <a:p>
            <a:pPr marL="669925" lvl="0" indent="-390525" algn="l" rtl="0">
              <a:spcBef>
                <a:spcPts val="880"/>
              </a:spcBef>
              <a:spcAft>
                <a:spcPts val="0"/>
              </a:spcAft>
              <a:buClr>
                <a:schemeClr val="dk1"/>
              </a:buClr>
              <a:buSzPts val="4400"/>
              <a:buNone/>
            </a:pPr>
            <a:endParaRPr sz="4400" dirty="0">
              <a:latin typeface="Times New Roman"/>
              <a:ea typeface="Times New Roman"/>
              <a:cs typeface="Times New Roman"/>
              <a:sym typeface="Times New Roman"/>
            </a:endParaRPr>
          </a:p>
          <a:p>
            <a:pPr marL="669925" lvl="0" indent="-269875" algn="l" rtl="0">
              <a:spcBef>
                <a:spcPts val="1260"/>
              </a:spcBef>
              <a:spcAft>
                <a:spcPts val="0"/>
              </a:spcAft>
              <a:buClr>
                <a:schemeClr val="dk1"/>
              </a:buClr>
              <a:buSzPts val="6300"/>
              <a:buNone/>
            </a:pPr>
            <a:endParaRPr dirty="0"/>
          </a:p>
        </p:txBody>
      </p:sp>
      <p:sp>
        <p:nvSpPr>
          <p:cNvPr id="5" name="TextBox 4">
            <a:extLst>
              <a:ext uri="{FF2B5EF4-FFF2-40B4-BE49-F238E27FC236}">
                <a16:creationId xmlns:a16="http://schemas.microsoft.com/office/drawing/2014/main" id="{59EF8BD0-3164-467C-8CB7-E8D0E078DDEE}"/>
              </a:ext>
            </a:extLst>
          </p:cNvPr>
          <p:cNvSpPr txBox="1"/>
          <p:nvPr/>
        </p:nvSpPr>
        <p:spPr>
          <a:xfrm>
            <a:off x="1081485" y="3101735"/>
            <a:ext cx="17421734" cy="6555641"/>
          </a:xfrm>
          <a:prstGeom prst="rect">
            <a:avLst/>
          </a:prstGeom>
          <a:noFill/>
        </p:spPr>
        <p:txBody>
          <a:bodyPr wrap="square">
            <a:spAutoFit/>
          </a:bodyPr>
          <a:lstStyle/>
          <a:p>
            <a:pPr marL="342900" indent="-342900">
              <a:buClr>
                <a:schemeClr val="accent1"/>
              </a:buClr>
              <a:buFont typeface="Wingdings" panose="05000000000000000000" pitchFamily="2" charset="2"/>
              <a:buChar char="q"/>
            </a:pPr>
            <a:r>
              <a:rPr lang="en-US" sz="2800" b="1" i="0" dirty="0">
                <a:effectLst/>
                <a:latin typeface="Times New Roman" panose="02020603050405020304" pitchFamily="18" charset="0"/>
                <a:cs typeface="Times New Roman" panose="02020603050405020304" pitchFamily="18" charset="0"/>
              </a:rPr>
              <a:t>  Real-time Challenges</a:t>
            </a:r>
            <a:r>
              <a:rPr lang="en-US" sz="2800" b="0" i="0" dirty="0">
                <a:effectLst/>
                <a:latin typeface="Times New Roman" panose="02020603050405020304" pitchFamily="18" charset="0"/>
                <a:cs typeface="Times New Roman" panose="02020603050405020304" pitchFamily="18" charset="0"/>
              </a:rPr>
              <a:t>: Studies prioritize accuracy over speed. Figuring out how to make sign language systems work quickly in real-life situations is crucial</a:t>
            </a:r>
            <a:endParaRPr lang="en-US" sz="2800" b="1"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endParaRPr lang="en-US" sz="2800" b="1"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800" b="1" i="0" dirty="0">
                <a:effectLst/>
                <a:latin typeface="Times New Roman" panose="02020603050405020304" pitchFamily="18" charset="0"/>
                <a:cs typeface="Times New Roman" panose="02020603050405020304" pitchFamily="18" charset="0"/>
              </a:rPr>
              <a:t>  Cross-lingual Exploration:</a:t>
            </a:r>
            <a:r>
              <a:rPr lang="en-US" sz="2800" b="0" i="0" dirty="0">
                <a:effectLst/>
                <a:latin typeface="Times New Roman" panose="02020603050405020304" pitchFamily="18" charset="0"/>
                <a:cs typeface="Times New Roman" panose="02020603050405020304" pitchFamily="18" charset="0"/>
              </a:rPr>
              <a:t> There's a gap in research on how well sign language systems adapt to different spoken languages. Understanding this will make the technology more inclusive.</a:t>
            </a:r>
          </a:p>
          <a:p>
            <a:pPr marL="342900" indent="-342900">
              <a:buClr>
                <a:schemeClr val="accent1"/>
              </a:buClr>
              <a:buFont typeface="Wingdings" panose="05000000000000000000" pitchFamily="2" charset="2"/>
              <a:buChar char="q"/>
            </a:pPr>
            <a:endParaRPr lang="en-US" altLang="en-US" sz="2800"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800" b="1" i="0" dirty="0">
                <a:effectLst/>
                <a:latin typeface="Times New Roman" panose="02020603050405020304" pitchFamily="18" charset="0"/>
                <a:cs typeface="Times New Roman" panose="02020603050405020304" pitchFamily="18" charset="0"/>
              </a:rPr>
              <a:t>  Multimodal Possibilities: </a:t>
            </a:r>
            <a:r>
              <a:rPr lang="en-US" sz="2800" b="0" i="0" dirty="0">
                <a:effectLst/>
                <a:latin typeface="Times New Roman" panose="02020603050405020304" pitchFamily="18" charset="0"/>
                <a:cs typeface="Times New Roman" panose="02020603050405020304" pitchFamily="18" charset="0"/>
              </a:rPr>
              <a:t>Present studies mainly focus on analyzing images. Exploring methods to integrate diverse information types, such as images and movement data, can enhance the effectiveness of sign language recognition systems.</a:t>
            </a:r>
          </a:p>
          <a:p>
            <a:pPr marL="342900" indent="-342900">
              <a:buClr>
                <a:schemeClr val="accent1"/>
              </a:buClr>
              <a:buFont typeface="Wingdings" panose="05000000000000000000" pitchFamily="2" charset="2"/>
              <a:buChar char="q"/>
            </a:pPr>
            <a:endParaRPr lang="en-US" altLang="en-US" sz="2800"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800" b="1" i="0" dirty="0">
                <a:effectLst/>
                <a:latin typeface="Times New Roman" panose="02020603050405020304" pitchFamily="18" charset="0"/>
                <a:cs typeface="Times New Roman" panose="02020603050405020304" pitchFamily="18" charset="0"/>
              </a:rPr>
              <a:t>  User-Friendly Systems: </a:t>
            </a:r>
            <a:r>
              <a:rPr lang="en-US" sz="2800" b="0" i="0" dirty="0">
                <a:effectLst/>
                <a:latin typeface="Times New Roman" panose="02020603050405020304" pitchFamily="18" charset="0"/>
                <a:cs typeface="Times New Roman" panose="02020603050405020304" pitchFamily="18" charset="0"/>
              </a:rPr>
              <a:t>Despite knowing system accuracy, insights into satisfaction and ease of use are lacking. Research should focus on identifying aspects that users find friendly and effective.</a:t>
            </a:r>
          </a:p>
          <a:p>
            <a:pPr>
              <a:buClr>
                <a:schemeClr val="accent1"/>
              </a:buClr>
            </a:pPr>
            <a:endParaRPr lang="en-US" altLang="en-US" sz="2800" dirty="0">
              <a:latin typeface="Times New Roman" panose="02020603050405020304" pitchFamily="18" charset="0"/>
              <a:cs typeface="Times New Roman" panose="02020603050405020304" pitchFamily="18" charset="0"/>
            </a:endParaRPr>
          </a:p>
          <a:p>
            <a:pPr marL="342900" indent="-342900">
              <a:buClr>
                <a:schemeClr val="accent1"/>
              </a:buClr>
              <a:buFont typeface="Wingdings" panose="05000000000000000000" pitchFamily="2" charset="2"/>
              <a:buChar char="q"/>
            </a:pPr>
            <a:r>
              <a:rPr lang="en-US" sz="2800" b="1" i="0" dirty="0">
                <a:effectLst/>
                <a:latin typeface="Times New Roman" panose="02020603050405020304" pitchFamily="18" charset="0"/>
                <a:cs typeface="Times New Roman" panose="02020603050405020304" pitchFamily="18" charset="0"/>
              </a:rPr>
              <a:t>  Standardized Evaluation: </a:t>
            </a:r>
            <a:r>
              <a:rPr lang="en-US" sz="2800" b="0" i="0" dirty="0">
                <a:effectLst/>
                <a:latin typeface="Times New Roman" panose="02020603050405020304" pitchFamily="18" charset="0"/>
                <a:cs typeface="Times New Roman" panose="02020603050405020304" pitchFamily="18" charset="0"/>
              </a:rPr>
              <a:t>Lacking a shared method to measure sign language system performance, creating standard tests is crucial for researchers to compare and enhance them.</a:t>
            </a:r>
            <a:endParaRPr lang="en-I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5" name="Google Shape;133;p4">
            <a:extLst>
              <a:ext uri="{FF2B5EF4-FFF2-40B4-BE49-F238E27FC236}">
                <a16:creationId xmlns:a16="http://schemas.microsoft.com/office/drawing/2014/main" id="{2F05530D-DD52-4109-50C4-71EB03B3EB60}"/>
              </a:ext>
            </a:extLst>
          </p:cNvPr>
          <p:cNvSpPr txBox="1"/>
          <p:nvPr/>
        </p:nvSpPr>
        <p:spPr>
          <a:xfrm>
            <a:off x="1005681" y="1410522"/>
            <a:ext cx="18095912" cy="1306513"/>
          </a:xfrm>
          <a:prstGeom prst="rect">
            <a:avLst/>
          </a:prstGeom>
          <a:noFill/>
          <a:ln>
            <a:noFill/>
          </a:ln>
        </p:spPr>
        <p:txBody>
          <a:bodyPr spcFirstLastPara="1" wrap="square" lIns="201000" tIns="100500" rIns="201000" bIns="100500" anchor="t" anchorCtr="0">
            <a:noAutofit/>
          </a:bodyPr>
          <a:lstStyle/>
          <a:p>
            <a:pPr marL="0" marR="0" lvl="0" indent="0" algn="ctr" rtl="0">
              <a:lnSpc>
                <a:spcPct val="100000"/>
              </a:lnSpc>
              <a:spcBef>
                <a:spcPts val="0"/>
              </a:spcBef>
              <a:spcAft>
                <a:spcPts val="0"/>
              </a:spcAft>
              <a:buClr>
                <a:srgbClr val="C00000"/>
              </a:buClr>
              <a:buSzPts val="7000"/>
              <a:buFont typeface="Times New Roman"/>
              <a:buNone/>
            </a:pPr>
            <a:r>
              <a:rPr lang="en-US" sz="7000" b="1" i="0" u="none" strike="noStrike" cap="none">
                <a:solidFill>
                  <a:srgbClr val="C00000"/>
                </a:solidFill>
                <a:latin typeface="Times New Roman"/>
                <a:ea typeface="Times New Roman"/>
                <a:cs typeface="Times New Roman"/>
                <a:sym typeface="Times New Roman"/>
              </a:rPr>
              <a:t>Objectives</a:t>
            </a:r>
            <a:endParaRPr sz="7000" b="1" i="0" u="none" strike="noStrike" cap="none">
              <a:solidFill>
                <a:srgbClr val="C00000"/>
              </a:solidFill>
              <a:latin typeface="Times New Roman"/>
              <a:ea typeface="Times New Roman"/>
              <a:cs typeface="Times New Roman"/>
              <a:sym typeface="Times New Roman"/>
            </a:endParaRPr>
          </a:p>
        </p:txBody>
      </p:sp>
      <p:sp>
        <p:nvSpPr>
          <p:cNvPr id="6" name="Google Shape;134;p4">
            <a:extLst>
              <a:ext uri="{FF2B5EF4-FFF2-40B4-BE49-F238E27FC236}">
                <a16:creationId xmlns:a16="http://schemas.microsoft.com/office/drawing/2014/main" id="{B8E71934-72F4-5C30-9FC7-6D56BFEEDC39}"/>
              </a:ext>
            </a:extLst>
          </p:cNvPr>
          <p:cNvSpPr txBox="1">
            <a:spLocks/>
          </p:cNvSpPr>
          <p:nvPr/>
        </p:nvSpPr>
        <p:spPr>
          <a:xfrm>
            <a:off x="1255595" y="3205307"/>
            <a:ext cx="17974102" cy="6946900"/>
          </a:xfrm>
          <a:prstGeom prst="rect">
            <a:avLst/>
          </a:prstGeom>
          <a:noFill/>
          <a:ln>
            <a:noFill/>
          </a:ln>
        </p:spPr>
        <p:txBody>
          <a:bodyPr spcFirstLastPara="1" vert="horz" wrap="square" lIns="0" tIns="45700" rIns="0" bIns="45700" rtlCol="0" anchor="t" anchorCtr="0">
            <a:normAutofit/>
          </a:bodyPr>
          <a:lstStyle>
            <a:lvl1pPr marL="150803" indent="-150803" algn="l" defTabSz="1508028" rtl="0" eaLnBrk="1" latinLnBrk="0" hangingPunct="1">
              <a:lnSpc>
                <a:spcPct val="90000"/>
              </a:lnSpc>
              <a:spcBef>
                <a:spcPts val="1979"/>
              </a:spcBef>
              <a:spcAft>
                <a:spcPts val="330"/>
              </a:spcAft>
              <a:buClr>
                <a:schemeClr val="accent1"/>
              </a:buClr>
              <a:buSzPct val="100000"/>
              <a:buFont typeface="Calibri" panose="020F0502020204030204" pitchFamily="34" charset="0"/>
              <a:buChar char=" "/>
              <a:defRPr sz="3298" kern="1200">
                <a:solidFill>
                  <a:schemeClr val="tx1">
                    <a:lumMod val="75000"/>
                    <a:lumOff val="25000"/>
                  </a:schemeClr>
                </a:solidFill>
                <a:latin typeface="+mn-lt"/>
                <a:ea typeface="+mn-ea"/>
                <a:cs typeface="+mn-cs"/>
              </a:defRPr>
            </a:lvl1pPr>
            <a:lvl2pPr marL="633372" indent="-301606" algn="l" defTabSz="1508028" rtl="0" eaLnBrk="1" latinLnBrk="0" hangingPunct="1">
              <a:lnSpc>
                <a:spcPct val="90000"/>
              </a:lnSpc>
              <a:spcBef>
                <a:spcPts val="330"/>
              </a:spcBef>
              <a:spcAft>
                <a:spcPts val="660"/>
              </a:spcAft>
              <a:buClr>
                <a:schemeClr val="accent1"/>
              </a:buClr>
              <a:buFont typeface="Calibri" pitchFamily="34" charset="0"/>
              <a:buChar char="◦"/>
              <a:defRPr sz="2969" kern="1200">
                <a:solidFill>
                  <a:schemeClr val="tx1">
                    <a:lumMod val="75000"/>
                    <a:lumOff val="25000"/>
                  </a:schemeClr>
                </a:solidFill>
                <a:latin typeface="+mn-lt"/>
                <a:ea typeface="+mn-ea"/>
                <a:cs typeface="+mn-cs"/>
              </a:defRPr>
            </a:lvl2pPr>
            <a:lvl3pPr marL="934978" indent="-301606"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3pPr>
            <a:lvl4pPr marL="1236583" indent="-301606"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4pPr>
            <a:lvl5pPr marL="1538189" indent="-301606"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5pPr>
            <a:lvl6pPr marL="181412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6pPr>
            <a:lvl7pPr marL="214396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7pPr>
            <a:lvl8pPr marL="247380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8pPr>
            <a:lvl9pPr marL="2803640" indent="-377007" algn="l" defTabSz="1508028" rtl="0" eaLnBrk="1" latinLnBrk="0" hangingPunct="1">
              <a:lnSpc>
                <a:spcPct val="90000"/>
              </a:lnSpc>
              <a:spcBef>
                <a:spcPts val="330"/>
              </a:spcBef>
              <a:spcAft>
                <a:spcPts val="660"/>
              </a:spcAft>
              <a:buClr>
                <a:schemeClr val="accent1"/>
              </a:buClr>
              <a:buFont typeface="Calibri" pitchFamily="34" charset="0"/>
              <a:buChar char="◦"/>
              <a:defRPr sz="2309" kern="1200">
                <a:solidFill>
                  <a:schemeClr val="tx1">
                    <a:lumMod val="75000"/>
                    <a:lumOff val="25000"/>
                  </a:schemeClr>
                </a:solidFill>
                <a:latin typeface="+mn-lt"/>
                <a:ea typeface="+mn-ea"/>
                <a:cs typeface="+mn-cs"/>
              </a:defRPr>
            </a:lvl9pPr>
          </a:lstStyle>
          <a:p>
            <a:pPr>
              <a:spcBef>
                <a:spcPts val="0"/>
              </a:spcBef>
              <a:spcAft>
                <a:spcPts val="0"/>
              </a:spcAft>
              <a:buSzPts val="3000"/>
              <a:buFont typeface="Noto Sans Symbols"/>
              <a:buChar char="❑"/>
            </a:pPr>
            <a:r>
              <a:rPr lang="en-US" sz="3000">
                <a:latin typeface="Times New Roman"/>
                <a:ea typeface="Times New Roman"/>
                <a:cs typeface="Times New Roman"/>
                <a:sym typeface="Times New Roman"/>
              </a:rPr>
              <a:t>  Develop a robust system for real-time recognition of sign language gestures captured through a camera or other input devices.</a:t>
            </a:r>
            <a:endParaRPr lang="en-US"/>
          </a:p>
          <a:p>
            <a:pPr>
              <a:spcBef>
                <a:spcPts val="2309"/>
              </a:spcBef>
              <a:spcAft>
                <a:spcPts val="0"/>
              </a:spcAft>
              <a:buSzPts val="3000"/>
              <a:buFont typeface="Noto Sans Symbols"/>
              <a:buChar char="❑"/>
            </a:pPr>
            <a:r>
              <a:rPr lang="en-US" sz="3000">
                <a:latin typeface="Times New Roman"/>
                <a:ea typeface="Times New Roman"/>
                <a:cs typeface="Times New Roman"/>
                <a:sym typeface="Times New Roman"/>
              </a:rPr>
              <a:t>  Ensure that the entire system operates in real-time, allowing for immediate and seamless communication between the user and the  system.</a:t>
            </a:r>
            <a:endParaRPr lang="en-US"/>
          </a:p>
          <a:p>
            <a:pPr>
              <a:spcBef>
                <a:spcPts val="2309"/>
              </a:spcBef>
              <a:spcAft>
                <a:spcPts val="0"/>
              </a:spcAft>
              <a:buSzPts val="3000"/>
              <a:buFont typeface="Noto Sans Symbols"/>
              <a:buChar char="❑"/>
            </a:pPr>
            <a:r>
              <a:rPr lang="en-US" sz="3000">
                <a:latin typeface="Times New Roman"/>
                <a:ea typeface="Times New Roman"/>
                <a:cs typeface="Times New Roman"/>
                <a:sym typeface="Times New Roman"/>
              </a:rPr>
              <a:t>  Integrate a speech synthesis module to convert recognized sign language gestures into spoken words, ensuring natural and  coherent speech output.</a:t>
            </a:r>
            <a:endParaRPr lang="en-US"/>
          </a:p>
          <a:p>
            <a:pPr>
              <a:spcBef>
                <a:spcPts val="2309"/>
              </a:spcBef>
              <a:spcAft>
                <a:spcPts val="0"/>
              </a:spcAft>
              <a:buSzPts val="3000"/>
              <a:buFont typeface="Noto Sans Symbols"/>
              <a:buChar char="❑"/>
            </a:pPr>
            <a:r>
              <a:rPr lang="en-US" sz="3000">
                <a:latin typeface="Times New Roman"/>
                <a:ea typeface="Times New Roman"/>
                <a:cs typeface="Times New Roman"/>
                <a:sym typeface="Times New Roman"/>
              </a:rPr>
              <a:t>  Train a machine learning model (potentially using CNN or other suitable algorithms) to recognize a diverse set of sign language gestures with high accuracy.</a:t>
            </a:r>
            <a:endParaRPr lang="en-US"/>
          </a:p>
          <a:p>
            <a:pPr>
              <a:spcBef>
                <a:spcPts val="2309"/>
              </a:spcBef>
              <a:spcAft>
                <a:spcPts val="0"/>
              </a:spcAft>
              <a:buSzPts val="3000"/>
              <a:buFont typeface="Noto Sans Symbols"/>
              <a:buChar char="❑"/>
            </a:pPr>
            <a:r>
              <a:rPr lang="en-US" sz="3000">
                <a:solidFill>
                  <a:schemeClr val="dk1"/>
                </a:solidFill>
                <a:latin typeface="Times New Roman"/>
                <a:ea typeface="Times New Roman"/>
                <a:cs typeface="Times New Roman"/>
                <a:sym typeface="Times New Roman"/>
              </a:rPr>
              <a:t>  Conduct thorough testing and evaluation of the system's accuracy, responsiveness, and overall performance using a diverse dataset of sign language gestures.</a:t>
            </a:r>
            <a:endParaRPr lang="en-US" sz="3000">
              <a:latin typeface="Times New Roman"/>
              <a:ea typeface="Times New Roman"/>
              <a:cs typeface="Times New Roman"/>
              <a:sym typeface="Times New Roman"/>
            </a:endParaRPr>
          </a:p>
          <a:p>
            <a:pPr marL="0" indent="0">
              <a:spcBef>
                <a:spcPts val="2309"/>
              </a:spcBef>
              <a:spcAft>
                <a:spcPts val="0"/>
              </a:spcAft>
              <a:buSzPts val="3298"/>
              <a:buFont typeface="Calibri" panose="020F0502020204030204" pitchFamily="34" charset="0"/>
              <a:buNone/>
            </a:pPr>
            <a:endParaRPr lang="en-US"/>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522</TotalTime>
  <Words>1892</Words>
  <Application>Microsoft Office PowerPoint</Application>
  <PresentationFormat>Custom</PresentationFormat>
  <Paragraphs>137</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Calibri</vt:lpstr>
      <vt:lpstr>Wingdings</vt:lpstr>
      <vt:lpstr>Arial</vt:lpstr>
      <vt:lpstr>Noto Sans Symbols</vt:lpstr>
      <vt:lpstr>Times New Roman</vt:lpstr>
      <vt:lpstr>Calibri Light</vt:lpstr>
      <vt:lpstr>Algerian</vt:lpstr>
      <vt:lpstr>Arial Black</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analamr</dc:creator>
  <cp:lastModifiedBy>Zaiba Farheen</cp:lastModifiedBy>
  <cp:revision>18</cp:revision>
  <dcterms:modified xsi:type="dcterms:W3CDTF">2023-12-10T12:35:50Z</dcterms:modified>
</cp:coreProperties>
</file>