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4"/>
    <p:sldId id="257" r:id="rId15"/>
    <p:sldId id="258" r:id="rId16"/>
    <p:sldId id="259" r:id="rId17"/>
    <p:sldId id="260" r:id="rId18"/>
    <p:sldId id="261" r:id="rId19"/>
    <p:sldId id="262" r:id="rId20"/>
    <p:sldId id="263" r:id="rId21"/>
    <p:sldId id="264" r:id="rId22"/>
    <p:sldId id="265" r:id="rId23"/>
    <p:sldId id="266" r:id="rId24"/>
    <p:sldId id="267" r:id="rId25"/>
    <p:sldId id="268" r:id="rId26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Poppins" charset="1" panose="00000500000000000000"/>
      <p:regular r:id="rId10"/>
    </p:embeddedFont>
    <p:embeddedFont>
      <p:font typeface="Poppins Bold" charset="1" panose="00000800000000000000"/>
      <p:regular r:id="rId11"/>
    </p:embeddedFont>
    <p:embeddedFont>
      <p:font typeface="Poppins Italics" charset="1" panose="00000500000000000000"/>
      <p:regular r:id="rId12"/>
    </p:embeddedFont>
    <p:embeddedFont>
      <p:font typeface="Poppins Bold Italics" charset="1" panose="00000800000000000000"/>
      <p:regular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slides/slide1.xml" Type="http://schemas.openxmlformats.org/officeDocument/2006/relationships/slide"/><Relationship Id="rId15" Target="slides/slide2.xml" Type="http://schemas.openxmlformats.org/officeDocument/2006/relationships/slide"/><Relationship Id="rId16" Target="slides/slide3.xml" Type="http://schemas.openxmlformats.org/officeDocument/2006/relationships/slide"/><Relationship Id="rId17" Target="slides/slide4.xml" Type="http://schemas.openxmlformats.org/officeDocument/2006/relationships/slide"/><Relationship Id="rId18" Target="slides/slide5.xml" Type="http://schemas.openxmlformats.org/officeDocument/2006/relationships/slide"/><Relationship Id="rId19" Target="slides/slide6.xml" Type="http://schemas.openxmlformats.org/officeDocument/2006/relationships/slide"/><Relationship Id="rId2" Target="presProps.xml" Type="http://schemas.openxmlformats.org/officeDocument/2006/relationships/presProps"/><Relationship Id="rId20" Target="slides/slide7.xml" Type="http://schemas.openxmlformats.org/officeDocument/2006/relationships/slide"/><Relationship Id="rId21" Target="slides/slide8.xml" Type="http://schemas.openxmlformats.org/officeDocument/2006/relationships/slide"/><Relationship Id="rId22" Target="slides/slide9.xml" Type="http://schemas.openxmlformats.org/officeDocument/2006/relationships/slide"/><Relationship Id="rId23" Target="slides/slide10.xml" Type="http://schemas.openxmlformats.org/officeDocument/2006/relationships/slide"/><Relationship Id="rId24" Target="slides/slide11.xml" Type="http://schemas.openxmlformats.org/officeDocument/2006/relationships/slide"/><Relationship Id="rId25" Target="slides/slide12.xml" Type="http://schemas.openxmlformats.org/officeDocument/2006/relationships/slide"/><Relationship Id="rId26" Target="slides/slide13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slide2.xml" Type="http://schemas.openxmlformats.org/officeDocument/2006/relationships/slide"/></Relationships>
</file>

<file path=ppt/slides/_rels/slide1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slide2.xml" Type="http://schemas.openxmlformats.org/officeDocument/2006/relationships/slide"/></Relationships>
</file>

<file path=ppt/slides/_rels/slide1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jpe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slide7.xml" Type="http://schemas.openxmlformats.org/officeDocument/2006/relationships/slide"/><Relationship Id="rId3" Target="slide11.xml" Type="http://schemas.openxmlformats.org/officeDocument/2006/relationships/slid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png" Type="http://schemas.openxmlformats.org/officeDocument/2006/relationships/imag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png" Type="http://schemas.openxmlformats.org/officeDocument/2006/relationships/image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png" Type="http://schemas.openxmlformats.org/officeDocument/2006/relationships/image"/></Relationships>
</file>

<file path=ppt/slides/_rels/slide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png" Type="http://schemas.openxmlformats.org/officeDocument/2006/relationships/image"/><Relationship Id="rId4" Target="../media/image11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>
  <p:cSld>
    <p:bg>
      <p:bgPr>
        <a:solidFill>
          <a:srgbClr val="19191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-5400000">
            <a:off x="10256113" y="-2979"/>
            <a:ext cx="2006565" cy="2012524"/>
          </a:xfrm>
          <a:prstGeom prst="rect">
            <a:avLst/>
          </a:prstGeom>
          <a:solidFill>
            <a:srgbClr val="F4A100"/>
          </a:solidFill>
        </p:spPr>
      </p:sp>
      <p:sp>
        <p:nvSpPr>
          <p:cNvPr name="AutoShape 3" id="3"/>
          <p:cNvSpPr/>
          <p:nvPr/>
        </p:nvSpPr>
        <p:spPr>
          <a:xfrm rot="-5400000">
            <a:off x="12268637" y="2003586"/>
            <a:ext cx="2006565" cy="2012524"/>
          </a:xfrm>
          <a:prstGeom prst="rect">
            <a:avLst/>
          </a:prstGeom>
          <a:solidFill>
            <a:srgbClr val="EFC136"/>
          </a:solidFill>
        </p:spPr>
      </p:sp>
      <p:sp>
        <p:nvSpPr>
          <p:cNvPr name="AutoShape 4" id="4"/>
          <p:cNvSpPr/>
          <p:nvPr/>
        </p:nvSpPr>
        <p:spPr>
          <a:xfrm rot="-5400000">
            <a:off x="14281160" y="4010151"/>
            <a:ext cx="2006565" cy="2012524"/>
          </a:xfrm>
          <a:prstGeom prst="rect">
            <a:avLst/>
          </a:prstGeom>
          <a:solidFill>
            <a:srgbClr val="FADB7A"/>
          </a:solidFill>
        </p:spPr>
      </p:sp>
      <p:sp>
        <p:nvSpPr>
          <p:cNvPr name="AutoShape 5" id="5"/>
          <p:cNvSpPr/>
          <p:nvPr/>
        </p:nvSpPr>
        <p:spPr>
          <a:xfrm rot="-5400000">
            <a:off x="16293684" y="6016716"/>
            <a:ext cx="2006565" cy="2012524"/>
          </a:xfrm>
          <a:prstGeom prst="rect">
            <a:avLst/>
          </a:prstGeom>
          <a:solidFill>
            <a:srgbClr val="F4F4F4"/>
          </a:solidFill>
        </p:spPr>
      </p:sp>
      <p:sp>
        <p:nvSpPr>
          <p:cNvPr name="AutoShape 6" id="6"/>
          <p:cNvSpPr/>
          <p:nvPr/>
        </p:nvSpPr>
        <p:spPr>
          <a:xfrm rot="-5400000">
            <a:off x="16293684" y="2003586"/>
            <a:ext cx="2006565" cy="2012524"/>
          </a:xfrm>
          <a:prstGeom prst="rect">
            <a:avLst/>
          </a:prstGeom>
          <a:solidFill>
            <a:srgbClr val="EFC136"/>
          </a:solidFill>
        </p:spPr>
      </p:sp>
      <p:sp>
        <p:nvSpPr>
          <p:cNvPr name="AutoShape 7" id="7"/>
          <p:cNvSpPr/>
          <p:nvPr/>
        </p:nvSpPr>
        <p:spPr>
          <a:xfrm rot="-5400000">
            <a:off x="14281160" y="-2979"/>
            <a:ext cx="2006565" cy="2012524"/>
          </a:xfrm>
          <a:prstGeom prst="rect">
            <a:avLst/>
          </a:prstGeom>
          <a:solidFill>
            <a:srgbClr val="F4A100"/>
          </a:solidFill>
        </p:spPr>
      </p:sp>
      <p:sp>
        <p:nvSpPr>
          <p:cNvPr name="TextBox 8" id="8"/>
          <p:cNvSpPr txBox="true"/>
          <p:nvPr/>
        </p:nvSpPr>
        <p:spPr>
          <a:xfrm rot="0">
            <a:off x="1028700" y="2410260"/>
            <a:ext cx="11236957" cy="17720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860"/>
              </a:lnSpc>
            </a:pPr>
            <a:r>
              <a:rPr lang="en-US" sz="5717" spc="-114">
                <a:solidFill>
                  <a:srgbClr val="F4F4F4"/>
                </a:solidFill>
                <a:latin typeface="Poppins Bold"/>
              </a:rPr>
              <a:t>Algorithmic Trading Model Development for </a:t>
            </a:r>
            <a:r>
              <a:rPr lang="en-US" sz="5717" spc="-114">
                <a:solidFill>
                  <a:srgbClr val="F4F4F4"/>
                </a:solidFill>
                <a:latin typeface="Poppins Bold"/>
              </a:rPr>
              <a:t>BTC/USDT 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69842" y="885825"/>
            <a:ext cx="6769125" cy="8888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930"/>
              </a:lnSpc>
              <a:spcBef>
                <a:spcPct val="0"/>
              </a:spcBef>
            </a:pPr>
            <a:r>
              <a:rPr lang="en-US" sz="4950">
                <a:solidFill>
                  <a:srgbClr val="F4F4F4"/>
                </a:solidFill>
                <a:latin typeface="Poppins Bold"/>
              </a:rPr>
              <a:t>Team Spectacular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69842" y="5000625"/>
            <a:ext cx="6769125" cy="43758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930"/>
              </a:lnSpc>
            </a:pPr>
            <a:r>
              <a:rPr lang="en-US" sz="4950">
                <a:solidFill>
                  <a:srgbClr val="F4F4F4"/>
                </a:solidFill>
                <a:latin typeface="Poppins Bold"/>
              </a:rPr>
              <a:t>Team Members</a:t>
            </a:r>
          </a:p>
          <a:p>
            <a:pPr>
              <a:lnSpc>
                <a:spcPts val="6930"/>
              </a:lnSpc>
            </a:pPr>
            <a:r>
              <a:rPr lang="en-US" sz="4950">
                <a:solidFill>
                  <a:srgbClr val="F4F4F4"/>
                </a:solidFill>
                <a:latin typeface="Poppins Bold"/>
              </a:rPr>
              <a:t>Zaid Ahmed Khan</a:t>
            </a:r>
          </a:p>
          <a:p>
            <a:pPr>
              <a:lnSpc>
                <a:spcPts val="6930"/>
              </a:lnSpc>
            </a:pPr>
            <a:r>
              <a:rPr lang="en-US" sz="4950">
                <a:solidFill>
                  <a:srgbClr val="F4F4F4"/>
                </a:solidFill>
                <a:latin typeface="Poppins Bold"/>
              </a:rPr>
              <a:t>Akash Kaushik</a:t>
            </a:r>
          </a:p>
          <a:p>
            <a:pPr>
              <a:lnSpc>
                <a:spcPts val="6930"/>
              </a:lnSpc>
            </a:pPr>
            <a:r>
              <a:rPr lang="en-US" sz="4950">
                <a:solidFill>
                  <a:srgbClr val="F4F4F4"/>
                </a:solidFill>
                <a:latin typeface="Poppins Bold"/>
              </a:rPr>
              <a:t>Shishir Haldia</a:t>
            </a:r>
          </a:p>
          <a:p>
            <a:pPr>
              <a:lnSpc>
                <a:spcPts val="6930"/>
              </a:lnSpc>
              <a:spcBef>
                <a:spcPct val="0"/>
              </a:spcBef>
            </a:pPr>
            <a:r>
              <a:rPr lang="en-US" sz="4950">
                <a:solidFill>
                  <a:srgbClr val="F4F4F4"/>
                </a:solidFill>
                <a:latin typeface="Poppins Bold"/>
              </a:rPr>
              <a:t>Bhanupriya Gupta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9191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3536481"/>
            <a:ext cx="2587482" cy="3214039"/>
            <a:chOff x="0" y="0"/>
            <a:chExt cx="941570" cy="116957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941570" cy="1169570"/>
            </a:xfrm>
            <a:custGeom>
              <a:avLst/>
              <a:gdLst/>
              <a:ahLst/>
              <a:cxnLst/>
              <a:rect r="r" b="b" t="t" l="l"/>
              <a:pathLst>
                <a:path h="1169570" w="941570">
                  <a:moveTo>
                    <a:pt x="0" y="0"/>
                  </a:moveTo>
                  <a:lnTo>
                    <a:pt x="941570" y="0"/>
                  </a:lnTo>
                  <a:lnTo>
                    <a:pt x="941570" y="1169570"/>
                  </a:lnTo>
                  <a:lnTo>
                    <a:pt x="0" y="1169570"/>
                  </a:lnTo>
                  <a:close/>
                </a:path>
              </a:pathLst>
            </a:custGeom>
            <a:solidFill>
              <a:srgbClr val="FADB7A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941570" cy="1217195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2100"/>
                </a:lnSpc>
              </a:pPr>
              <a:r>
                <a:rPr lang="en-US" sz="1500">
                  <a:solidFill>
                    <a:srgbClr val="191919"/>
                  </a:solidFill>
                  <a:latin typeface="Poppins"/>
                </a:rPr>
                <a:t>The plotted equity curve with Maximum Drawdown provides a visual representation of the strategy's performance over time.</a:t>
              </a:r>
            </a:p>
            <a:p>
              <a:pPr algn="ctr">
                <a:lnSpc>
                  <a:spcPts val="2100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5391473" y="2730264"/>
            <a:ext cx="11867827" cy="6482026"/>
          </a:xfrm>
          <a:custGeom>
            <a:avLst/>
            <a:gdLst/>
            <a:ahLst/>
            <a:cxnLst/>
            <a:rect r="r" b="b" t="t" l="l"/>
            <a:pathLst>
              <a:path h="6482026" w="11867827">
                <a:moveTo>
                  <a:pt x="0" y="0"/>
                </a:moveTo>
                <a:lnTo>
                  <a:pt x="11867827" y="0"/>
                </a:lnTo>
                <a:lnTo>
                  <a:pt x="11867827" y="6482026"/>
                </a:lnTo>
                <a:lnTo>
                  <a:pt x="0" y="648202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28700" y="942975"/>
            <a:ext cx="10678069" cy="1304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>
                <a:solidFill>
                  <a:srgbClr val="F4F4F4"/>
                </a:solidFill>
                <a:latin typeface="Poppins Bold"/>
              </a:rPr>
              <a:t>Equity Curve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2815722" y="1259588"/>
            <a:ext cx="4443578" cy="3257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520"/>
              </a:lnSpc>
            </a:pPr>
            <a:r>
              <a:rPr lang="en-US" sz="1800" u="sng">
                <a:solidFill>
                  <a:srgbClr val="F4F4F4"/>
                </a:solidFill>
                <a:latin typeface="Poppins"/>
                <a:hlinkClick r:id="rId3" action="ppaction://hlinksldjump"/>
              </a:rPr>
              <a:t>Back to Agenda Page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name="Table 2" id="2"/>
          <p:cNvGraphicFramePr>
            <a:graphicFrameLocks noGrp="true"/>
          </p:cNvGraphicFramePr>
          <p:nvPr/>
        </p:nvGraphicFramePr>
        <p:xfrm>
          <a:off x="1028700" y="2101326"/>
          <a:ext cx="16230600" cy="7956885"/>
        </p:xfrm>
        <a:graphic>
          <a:graphicData uri="http://schemas.openxmlformats.org/drawingml/2006/table">
            <a:tbl>
              <a:tblPr/>
              <a:tblGrid>
                <a:gridCol w="12119419"/>
                <a:gridCol w="4111181"/>
              </a:tblGrid>
              <a:tr h="1077615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191919"/>
                          </a:solidFill>
                          <a:latin typeface="Poppins Bold"/>
                        </a:rPr>
                        <a:t>Mean Net Profit (Rs.)</a:t>
                      </a:r>
                      <a:endParaRPr lang="en-US" sz="1100"/>
                    </a:p>
                  </a:txBody>
                  <a:tcPr marL="101070" marR="101070" marT="101070" marB="101070" anchor="ctr">
                    <a:lnL cmpd="sng" algn="ctr" cap="flat" w="0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C136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191919"/>
                          </a:solidFill>
                          <a:latin typeface="Poppins"/>
                        </a:rPr>
                        <a:t>132485.48</a:t>
                      </a:r>
                      <a:endParaRPr lang="en-US" sz="1100"/>
                    </a:p>
                    <a:p>
                      <a:pPr algn="ctr">
                        <a:lnSpc>
                          <a:spcPts val="2800"/>
                        </a:lnSpc>
                      </a:pPr>
                    </a:p>
                  </a:txBody>
                  <a:tcPr marL="101070" marR="101070" marT="101070" marB="101070" anchor="ctr">
                    <a:lnL cmpd="sng" algn="ctr" cap="flat" w="19050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C136"/>
                    </a:solidFill>
                  </a:tcPr>
                </a:tc>
              </a:tr>
              <a:tr h="1187091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191919"/>
                          </a:solidFill>
                          <a:latin typeface="Poppins Bold"/>
                        </a:rPr>
                        <a:t>Sharpe Ratio</a:t>
                      </a:r>
                      <a:endParaRPr lang="en-US" sz="1100"/>
                    </a:p>
                  </a:txBody>
                  <a:tcPr marL="101070" marR="101070" marT="101070" marB="101070" anchor="ctr">
                    <a:lnL cmpd="sng" algn="ctr" cap="flat" w="0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191919"/>
                          </a:solidFill>
                          <a:latin typeface="Poppins"/>
                        </a:rPr>
                        <a:t>1.93</a:t>
                      </a:r>
                      <a:endParaRPr lang="en-US" sz="1100"/>
                    </a:p>
                  </a:txBody>
                  <a:tcPr marL="101070" marR="101070" marT="101070" marB="101070" anchor="ctr">
                    <a:lnL cmpd="sng" algn="ctr" cap="flat" w="19050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43812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191919"/>
                          </a:solidFill>
                          <a:latin typeface="Poppins Bold"/>
                        </a:rPr>
                        <a:t>Win Rate (Profitability %)</a:t>
                      </a:r>
                      <a:endParaRPr lang="en-US" sz="1100"/>
                    </a:p>
                  </a:txBody>
                  <a:tcPr marL="101070" marR="101070" marT="101070" marB="101070" anchor="ctr">
                    <a:lnL cmpd="sng" algn="ctr" cap="flat" w="0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C136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191919"/>
                          </a:solidFill>
                          <a:latin typeface="Poppins"/>
                        </a:rPr>
                        <a:t>84.0161</a:t>
                      </a:r>
                      <a:endParaRPr lang="en-US" sz="1100"/>
                    </a:p>
                  </a:txBody>
                  <a:tcPr marL="101070" marR="101070" marT="101070" marB="101070" anchor="ctr">
                    <a:lnL cmpd="sng" algn="ctr" cap="flat" w="19050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C136"/>
                    </a:solidFill>
                  </a:tcPr>
                </a:tc>
              </a:tr>
              <a:tr h="1187091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191919"/>
                          </a:solidFill>
                          <a:latin typeface="Poppins Bold"/>
                        </a:rPr>
                        <a:t>Maximum Drawdown</a:t>
                      </a:r>
                      <a:endParaRPr lang="en-US" sz="1100"/>
                    </a:p>
                  </a:txBody>
                  <a:tcPr marL="101070" marR="101070" marT="101070" marB="101070" anchor="ctr">
                    <a:lnL cmpd="sng" algn="ctr" cap="flat" w="0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191919"/>
                          </a:solidFill>
                          <a:latin typeface="Poppins"/>
                        </a:rPr>
                        <a:t>0.0894</a:t>
                      </a:r>
                      <a:endParaRPr lang="en-US" sz="1100"/>
                    </a:p>
                  </a:txBody>
                  <a:tcPr marL="101070" marR="101070" marT="101070" marB="101070" anchor="ctr">
                    <a:lnL cmpd="sng" algn="ctr" cap="flat" w="19050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87091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191919"/>
                          </a:solidFill>
                          <a:latin typeface="Poppins Bold"/>
                        </a:rPr>
                        <a:t>Sortino Ratio</a:t>
                      </a:r>
                      <a:endParaRPr lang="en-US" sz="1100"/>
                    </a:p>
                  </a:txBody>
                  <a:tcPr marL="101070" marR="101070" marT="101070" marB="101070" anchor="ctr">
                    <a:lnL cmpd="sng" algn="ctr" cap="flat" w="0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191919"/>
                          </a:solidFill>
                          <a:latin typeface="Poppins"/>
                        </a:rPr>
                        <a:t>2.96</a:t>
                      </a:r>
                      <a:endParaRPr lang="en-US" sz="1100"/>
                    </a:p>
                  </a:txBody>
                  <a:tcPr marL="101070" marR="101070" marT="101070" marB="101070" anchor="ctr">
                    <a:lnL cmpd="sng" algn="ctr" cap="flat" w="19050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87091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191919"/>
                          </a:solidFill>
                          <a:latin typeface="Poppins Bold"/>
                        </a:rPr>
                        <a:t>Risk-Reward Ratio</a:t>
                      </a:r>
                      <a:endParaRPr lang="en-US" sz="1100"/>
                    </a:p>
                  </a:txBody>
                  <a:tcPr marL="101070" marR="101070" marT="101070" marB="101070" anchor="ctr">
                    <a:lnL cmpd="sng" algn="ctr" cap="flat" w="0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C136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191919"/>
                          </a:solidFill>
                          <a:latin typeface="Poppins"/>
                        </a:rPr>
                        <a:t>1.9484</a:t>
                      </a:r>
                      <a:endParaRPr lang="en-US" sz="1100"/>
                    </a:p>
                  </a:txBody>
                  <a:tcPr marL="101070" marR="101070" marT="101070" marB="101070" anchor="ctr">
                    <a:lnL cmpd="sng" algn="ctr" cap="flat" w="19050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C136"/>
                    </a:solidFill>
                  </a:tcPr>
                </a:tc>
              </a:tr>
              <a:tr h="1187091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191919"/>
                          </a:solidFill>
                          <a:latin typeface="Poppins Bold"/>
                        </a:rPr>
                        <a:t>Net Profit Exceeding Benchmark</a:t>
                      </a:r>
                      <a:endParaRPr lang="en-US" sz="1100"/>
                    </a:p>
                  </a:txBody>
                  <a:tcPr marL="101070" marR="101070" marT="101070" marB="101070" anchor="ctr">
                    <a:lnL cmpd="sng" algn="ctr" cap="flat" w="0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191919"/>
                          </a:solidFill>
                          <a:latin typeface="Poppins"/>
                        </a:rPr>
                        <a:t>255632.8075</a:t>
                      </a:r>
                      <a:endParaRPr lang="en-US" sz="1100"/>
                    </a:p>
                  </a:txBody>
                  <a:tcPr marL="101070" marR="101070" marT="101070" marB="101070" anchor="ctr">
                    <a:lnL cmpd="sng" algn="ctr" cap="flat" w="19050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3" id="3"/>
          <p:cNvSpPr txBox="true"/>
          <p:nvPr/>
        </p:nvSpPr>
        <p:spPr>
          <a:xfrm rot="0">
            <a:off x="1028700" y="825079"/>
            <a:ext cx="8115300" cy="981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200"/>
              </a:lnSpc>
            </a:pPr>
            <a:r>
              <a:rPr lang="en-US" sz="6000">
                <a:solidFill>
                  <a:srgbClr val="191919"/>
                </a:solidFill>
                <a:latin typeface="Poppins Bold"/>
              </a:rPr>
              <a:t>Backtesting Results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2815722" y="1008035"/>
            <a:ext cx="4443578" cy="3257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520"/>
              </a:lnSpc>
            </a:pPr>
            <a:r>
              <a:rPr lang="en-US" sz="1800" u="sng">
                <a:solidFill>
                  <a:srgbClr val="191919"/>
                </a:solidFill>
                <a:latin typeface="Poppins"/>
                <a:hlinkClick r:id="rId2" action="ppaction://hlinksldjump"/>
              </a:rPr>
              <a:t>Back to Agenda Page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bg>
      <p:bgPr>
        <a:solidFill>
          <a:srgbClr val="19191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2187141" y="132834"/>
            <a:ext cx="617984" cy="619819"/>
          </a:xfrm>
          <a:prstGeom prst="rect">
            <a:avLst/>
          </a:prstGeom>
          <a:solidFill>
            <a:srgbClr val="FADB7A"/>
          </a:solidFill>
        </p:spPr>
      </p:sp>
      <p:sp>
        <p:nvSpPr>
          <p:cNvPr name="AutoShape 3" id="3"/>
          <p:cNvSpPr/>
          <p:nvPr/>
        </p:nvSpPr>
        <p:spPr>
          <a:xfrm rot="0">
            <a:off x="1569157" y="752653"/>
            <a:ext cx="617984" cy="619819"/>
          </a:xfrm>
          <a:prstGeom prst="rect">
            <a:avLst/>
          </a:prstGeom>
          <a:solidFill>
            <a:srgbClr val="FADB7A">
              <a:alpha val="64706"/>
            </a:srgbClr>
          </a:solidFill>
        </p:spPr>
      </p:sp>
      <p:sp>
        <p:nvSpPr>
          <p:cNvPr name="AutoShape 4" id="4"/>
          <p:cNvSpPr/>
          <p:nvPr/>
        </p:nvSpPr>
        <p:spPr>
          <a:xfrm rot="0">
            <a:off x="951173" y="1372472"/>
            <a:ext cx="617984" cy="619819"/>
          </a:xfrm>
          <a:prstGeom prst="rect">
            <a:avLst/>
          </a:prstGeom>
          <a:solidFill>
            <a:srgbClr val="FADB7A">
              <a:alpha val="40000"/>
            </a:srgbClr>
          </a:solidFill>
        </p:spPr>
      </p:sp>
      <p:sp>
        <p:nvSpPr>
          <p:cNvPr name="AutoShape 5" id="5"/>
          <p:cNvSpPr/>
          <p:nvPr/>
        </p:nvSpPr>
        <p:spPr>
          <a:xfrm rot="0">
            <a:off x="333190" y="1992291"/>
            <a:ext cx="617984" cy="619819"/>
          </a:xfrm>
          <a:prstGeom prst="rect">
            <a:avLst/>
          </a:prstGeom>
          <a:solidFill>
            <a:srgbClr val="FADB7A">
              <a:alpha val="18824"/>
            </a:srgbClr>
          </a:solidFill>
        </p:spPr>
      </p:sp>
      <p:sp>
        <p:nvSpPr>
          <p:cNvPr name="AutoShape 6" id="6"/>
          <p:cNvSpPr/>
          <p:nvPr/>
        </p:nvSpPr>
        <p:spPr>
          <a:xfrm rot="0">
            <a:off x="1569157" y="1992291"/>
            <a:ext cx="617984" cy="619819"/>
          </a:xfrm>
          <a:prstGeom prst="rect">
            <a:avLst/>
          </a:prstGeom>
          <a:solidFill>
            <a:srgbClr val="FADB7A">
              <a:alpha val="64706"/>
            </a:srgbClr>
          </a:solidFill>
        </p:spPr>
      </p:sp>
      <p:sp>
        <p:nvSpPr>
          <p:cNvPr name="AutoShape 7" id="7"/>
          <p:cNvSpPr/>
          <p:nvPr/>
        </p:nvSpPr>
        <p:spPr>
          <a:xfrm rot="0">
            <a:off x="2187141" y="1372472"/>
            <a:ext cx="617984" cy="619819"/>
          </a:xfrm>
          <a:prstGeom prst="rect">
            <a:avLst/>
          </a:prstGeom>
          <a:solidFill>
            <a:srgbClr val="FADB7A"/>
          </a:solidFill>
        </p:spPr>
      </p:sp>
      <p:grpSp>
        <p:nvGrpSpPr>
          <p:cNvPr name="Group 8" id="8"/>
          <p:cNvGrpSpPr/>
          <p:nvPr/>
        </p:nvGrpSpPr>
        <p:grpSpPr>
          <a:xfrm rot="0">
            <a:off x="3246119" y="2321220"/>
            <a:ext cx="14480914" cy="1492817"/>
            <a:chOff x="0" y="0"/>
            <a:chExt cx="3813903" cy="39317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3813903" cy="393170"/>
            </a:xfrm>
            <a:custGeom>
              <a:avLst/>
              <a:gdLst/>
              <a:ahLst/>
              <a:cxnLst/>
              <a:rect r="r" b="b" t="t" l="l"/>
              <a:pathLst>
                <a:path h="393170" w="3813903">
                  <a:moveTo>
                    <a:pt x="27266" y="0"/>
                  </a:moveTo>
                  <a:lnTo>
                    <a:pt x="3786637" y="0"/>
                  </a:lnTo>
                  <a:cubicBezTo>
                    <a:pt x="3801696" y="0"/>
                    <a:pt x="3813903" y="12207"/>
                    <a:pt x="3813903" y="27266"/>
                  </a:cubicBezTo>
                  <a:lnTo>
                    <a:pt x="3813903" y="365904"/>
                  </a:lnTo>
                  <a:cubicBezTo>
                    <a:pt x="3813903" y="380963"/>
                    <a:pt x="3801696" y="393170"/>
                    <a:pt x="3786637" y="393170"/>
                  </a:cubicBezTo>
                  <a:lnTo>
                    <a:pt x="27266" y="393170"/>
                  </a:lnTo>
                  <a:cubicBezTo>
                    <a:pt x="12207" y="393170"/>
                    <a:pt x="0" y="380963"/>
                    <a:pt x="0" y="365904"/>
                  </a:cubicBezTo>
                  <a:lnTo>
                    <a:pt x="0" y="27266"/>
                  </a:lnTo>
                  <a:cubicBezTo>
                    <a:pt x="0" y="12207"/>
                    <a:pt x="12207" y="0"/>
                    <a:pt x="27266" y="0"/>
                  </a:cubicBezTo>
                  <a:close/>
                </a:path>
              </a:pathLst>
            </a:custGeom>
            <a:solidFill>
              <a:srgbClr val="EFC136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57150"/>
              <a:ext cx="3813903" cy="45032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159"/>
                </a:lnSpc>
              </a:pPr>
              <a:r>
                <a:rPr lang="en-US" sz="3199">
                  <a:solidFill>
                    <a:srgbClr val="F4F4F4"/>
                  </a:solidFill>
                  <a:latin typeface="Poppins"/>
                </a:rPr>
                <a:t>Proposed strategy using MLP model for algorithmic trading, classifying instances into buy, sell, or hold actions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3246119" y="6178590"/>
            <a:ext cx="14480914" cy="1392987"/>
            <a:chOff x="0" y="0"/>
            <a:chExt cx="3813903" cy="366877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3813903" cy="366877"/>
            </a:xfrm>
            <a:custGeom>
              <a:avLst/>
              <a:gdLst/>
              <a:ahLst/>
              <a:cxnLst/>
              <a:rect r="r" b="b" t="t" l="l"/>
              <a:pathLst>
                <a:path h="366877" w="3813903">
                  <a:moveTo>
                    <a:pt x="27266" y="0"/>
                  </a:moveTo>
                  <a:lnTo>
                    <a:pt x="3786637" y="0"/>
                  </a:lnTo>
                  <a:cubicBezTo>
                    <a:pt x="3801696" y="0"/>
                    <a:pt x="3813903" y="12207"/>
                    <a:pt x="3813903" y="27266"/>
                  </a:cubicBezTo>
                  <a:lnTo>
                    <a:pt x="3813903" y="339611"/>
                  </a:lnTo>
                  <a:cubicBezTo>
                    <a:pt x="3813903" y="354670"/>
                    <a:pt x="3801696" y="366877"/>
                    <a:pt x="3786637" y="366877"/>
                  </a:cubicBezTo>
                  <a:lnTo>
                    <a:pt x="27266" y="366877"/>
                  </a:lnTo>
                  <a:cubicBezTo>
                    <a:pt x="12207" y="366877"/>
                    <a:pt x="0" y="354670"/>
                    <a:pt x="0" y="339611"/>
                  </a:cubicBezTo>
                  <a:lnTo>
                    <a:pt x="0" y="27266"/>
                  </a:lnTo>
                  <a:cubicBezTo>
                    <a:pt x="0" y="12207"/>
                    <a:pt x="12207" y="0"/>
                    <a:pt x="27266" y="0"/>
                  </a:cubicBezTo>
                  <a:close/>
                </a:path>
              </a:pathLst>
            </a:custGeom>
            <a:solidFill>
              <a:srgbClr val="EFC136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57150"/>
              <a:ext cx="3813903" cy="4240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160"/>
                </a:lnSpc>
              </a:pPr>
              <a:r>
                <a:rPr lang="en-US" sz="3200">
                  <a:solidFill>
                    <a:srgbClr val="F4F4F4"/>
                  </a:solidFill>
                  <a:latin typeface="Poppins"/>
                </a:rPr>
                <a:t> Use of regression models like Linear Regression, Decision Trees for predicting stop-loss levels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3246119" y="4280762"/>
            <a:ext cx="14480914" cy="1431103"/>
            <a:chOff x="0" y="0"/>
            <a:chExt cx="3813903" cy="376916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3813903" cy="376916"/>
            </a:xfrm>
            <a:custGeom>
              <a:avLst/>
              <a:gdLst/>
              <a:ahLst/>
              <a:cxnLst/>
              <a:rect r="r" b="b" t="t" l="l"/>
              <a:pathLst>
                <a:path h="376916" w="3813903">
                  <a:moveTo>
                    <a:pt x="27266" y="0"/>
                  </a:moveTo>
                  <a:lnTo>
                    <a:pt x="3786637" y="0"/>
                  </a:lnTo>
                  <a:cubicBezTo>
                    <a:pt x="3801696" y="0"/>
                    <a:pt x="3813903" y="12207"/>
                    <a:pt x="3813903" y="27266"/>
                  </a:cubicBezTo>
                  <a:lnTo>
                    <a:pt x="3813903" y="349650"/>
                  </a:lnTo>
                  <a:cubicBezTo>
                    <a:pt x="3813903" y="364709"/>
                    <a:pt x="3801696" y="376916"/>
                    <a:pt x="3786637" y="376916"/>
                  </a:cubicBezTo>
                  <a:lnTo>
                    <a:pt x="27266" y="376916"/>
                  </a:lnTo>
                  <a:cubicBezTo>
                    <a:pt x="12207" y="376916"/>
                    <a:pt x="0" y="364709"/>
                    <a:pt x="0" y="349650"/>
                  </a:cubicBezTo>
                  <a:lnTo>
                    <a:pt x="0" y="27266"/>
                  </a:lnTo>
                  <a:cubicBezTo>
                    <a:pt x="0" y="12207"/>
                    <a:pt x="12207" y="0"/>
                    <a:pt x="27266" y="0"/>
                  </a:cubicBezTo>
                  <a:close/>
                </a:path>
              </a:pathLst>
            </a:custGeom>
            <a:solidFill>
              <a:srgbClr val="EFC136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57150"/>
              <a:ext cx="3813903" cy="43406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160"/>
                </a:lnSpc>
              </a:pPr>
              <a:r>
                <a:rPr lang="en-US" sz="3200">
                  <a:solidFill>
                    <a:srgbClr val="F4F4F4"/>
                  </a:solidFill>
                  <a:latin typeface="Poppins"/>
                </a:rPr>
                <a:t>Strategies include fixed percentage, technical indicators, and the common trailing stop loss method</a:t>
              </a: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3246119" y="8036215"/>
            <a:ext cx="14480914" cy="1441383"/>
            <a:chOff x="0" y="0"/>
            <a:chExt cx="3813903" cy="379623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3813903" cy="379623"/>
            </a:xfrm>
            <a:custGeom>
              <a:avLst/>
              <a:gdLst/>
              <a:ahLst/>
              <a:cxnLst/>
              <a:rect r="r" b="b" t="t" l="l"/>
              <a:pathLst>
                <a:path h="379623" w="3813903">
                  <a:moveTo>
                    <a:pt x="27266" y="0"/>
                  </a:moveTo>
                  <a:lnTo>
                    <a:pt x="3786637" y="0"/>
                  </a:lnTo>
                  <a:cubicBezTo>
                    <a:pt x="3801696" y="0"/>
                    <a:pt x="3813903" y="12207"/>
                    <a:pt x="3813903" y="27266"/>
                  </a:cubicBezTo>
                  <a:lnTo>
                    <a:pt x="3813903" y="352357"/>
                  </a:lnTo>
                  <a:cubicBezTo>
                    <a:pt x="3813903" y="367416"/>
                    <a:pt x="3801696" y="379623"/>
                    <a:pt x="3786637" y="379623"/>
                  </a:cubicBezTo>
                  <a:lnTo>
                    <a:pt x="27266" y="379623"/>
                  </a:lnTo>
                  <a:cubicBezTo>
                    <a:pt x="12207" y="379623"/>
                    <a:pt x="0" y="367416"/>
                    <a:pt x="0" y="352357"/>
                  </a:cubicBezTo>
                  <a:lnTo>
                    <a:pt x="0" y="27266"/>
                  </a:lnTo>
                  <a:cubicBezTo>
                    <a:pt x="0" y="12207"/>
                    <a:pt x="12207" y="0"/>
                    <a:pt x="27266" y="0"/>
                  </a:cubicBezTo>
                  <a:close/>
                </a:path>
              </a:pathLst>
            </a:custGeom>
            <a:solidFill>
              <a:srgbClr val="EFC136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57150"/>
              <a:ext cx="3813903" cy="4367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160"/>
                </a:lnSpc>
              </a:pPr>
              <a:r>
                <a:rPr lang="en-US" sz="3200">
                  <a:solidFill>
                    <a:srgbClr val="F4F4F4"/>
                  </a:solidFill>
                  <a:latin typeface="Poppins"/>
                </a:rPr>
                <a:t>Combining MLP model with dynamic stop-loss to balance profit pursuit and limit potential losses in algorithmic trading</a:t>
              </a: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5364362" y="333375"/>
            <a:ext cx="10259593" cy="1304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>
                <a:solidFill>
                  <a:srgbClr val="F4F4F4"/>
                </a:solidFill>
                <a:latin typeface="Poppins Bold"/>
              </a:rPr>
              <a:t>Risk Management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9191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0"/>
            <a:ext cx="8508480" cy="10287000"/>
          </a:xfrm>
          <a:prstGeom prst="rect">
            <a:avLst/>
          </a:prstGeom>
          <a:solidFill>
            <a:srgbClr val="F4A100"/>
          </a:solidFill>
        </p:spPr>
      </p:sp>
      <p:sp>
        <p:nvSpPr>
          <p:cNvPr name="AutoShape 3" id="3"/>
          <p:cNvSpPr/>
          <p:nvPr/>
        </p:nvSpPr>
        <p:spPr>
          <a:xfrm rot="5400000">
            <a:off x="3279814" y="9195886"/>
            <a:ext cx="1089497" cy="1092732"/>
          </a:xfrm>
          <a:prstGeom prst="rect">
            <a:avLst/>
          </a:prstGeom>
          <a:solidFill>
            <a:srgbClr val="FADB7A"/>
          </a:solidFill>
        </p:spPr>
      </p:sp>
      <p:sp>
        <p:nvSpPr>
          <p:cNvPr name="AutoShape 4" id="4"/>
          <p:cNvSpPr/>
          <p:nvPr/>
        </p:nvSpPr>
        <p:spPr>
          <a:xfrm rot="5400000">
            <a:off x="2187082" y="8106389"/>
            <a:ext cx="1089497" cy="1092732"/>
          </a:xfrm>
          <a:prstGeom prst="rect">
            <a:avLst/>
          </a:prstGeom>
          <a:solidFill>
            <a:srgbClr val="FADB7A">
              <a:alpha val="64706"/>
            </a:srgbClr>
          </a:solidFill>
        </p:spPr>
      </p:sp>
      <p:sp>
        <p:nvSpPr>
          <p:cNvPr name="AutoShape 5" id="5"/>
          <p:cNvSpPr/>
          <p:nvPr/>
        </p:nvSpPr>
        <p:spPr>
          <a:xfrm rot="5400000">
            <a:off x="1094350" y="7016892"/>
            <a:ext cx="1089497" cy="1092732"/>
          </a:xfrm>
          <a:prstGeom prst="rect">
            <a:avLst/>
          </a:prstGeom>
          <a:solidFill>
            <a:srgbClr val="FADB7A">
              <a:alpha val="40000"/>
            </a:srgbClr>
          </a:solidFill>
        </p:spPr>
      </p:sp>
      <p:sp>
        <p:nvSpPr>
          <p:cNvPr name="AutoShape 6" id="6"/>
          <p:cNvSpPr/>
          <p:nvPr/>
        </p:nvSpPr>
        <p:spPr>
          <a:xfrm rot="5400000">
            <a:off x="1618" y="5927396"/>
            <a:ext cx="1089497" cy="1092732"/>
          </a:xfrm>
          <a:prstGeom prst="rect">
            <a:avLst/>
          </a:prstGeom>
          <a:solidFill>
            <a:srgbClr val="FADB7A">
              <a:alpha val="18824"/>
            </a:srgbClr>
          </a:solidFill>
        </p:spPr>
      </p:sp>
      <p:sp>
        <p:nvSpPr>
          <p:cNvPr name="AutoShape 7" id="7"/>
          <p:cNvSpPr/>
          <p:nvPr/>
        </p:nvSpPr>
        <p:spPr>
          <a:xfrm rot="5400000">
            <a:off x="1618" y="8106389"/>
            <a:ext cx="1089497" cy="1092732"/>
          </a:xfrm>
          <a:prstGeom prst="rect">
            <a:avLst/>
          </a:prstGeom>
          <a:solidFill>
            <a:srgbClr val="FADB7A">
              <a:alpha val="64706"/>
            </a:srgbClr>
          </a:solidFill>
        </p:spPr>
      </p:sp>
      <p:sp>
        <p:nvSpPr>
          <p:cNvPr name="AutoShape 8" id="8"/>
          <p:cNvSpPr/>
          <p:nvPr/>
        </p:nvSpPr>
        <p:spPr>
          <a:xfrm rot="5400000">
            <a:off x="1094350" y="9195886"/>
            <a:ext cx="1089497" cy="1092732"/>
          </a:xfrm>
          <a:prstGeom prst="rect">
            <a:avLst/>
          </a:prstGeom>
          <a:solidFill>
            <a:srgbClr val="FADB7A"/>
          </a:solidFill>
        </p:spPr>
      </p:sp>
      <p:sp>
        <p:nvSpPr>
          <p:cNvPr name="Freeform 9" id="9"/>
          <p:cNvSpPr/>
          <p:nvPr/>
        </p:nvSpPr>
        <p:spPr>
          <a:xfrm flipH="false" flipV="false" rot="0">
            <a:off x="11383138" y="1028700"/>
            <a:ext cx="3905766" cy="7519804"/>
          </a:xfrm>
          <a:custGeom>
            <a:avLst/>
            <a:gdLst/>
            <a:ahLst/>
            <a:cxnLst/>
            <a:rect r="r" b="b" t="t" l="l"/>
            <a:pathLst>
              <a:path h="7519804" w="3905766">
                <a:moveTo>
                  <a:pt x="0" y="0"/>
                </a:moveTo>
                <a:lnTo>
                  <a:pt x="3905766" y="0"/>
                </a:lnTo>
                <a:lnTo>
                  <a:pt x="3905766" y="7519804"/>
                </a:lnTo>
                <a:lnTo>
                  <a:pt x="0" y="751980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34426" t="0" r="-21322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639098" y="3552825"/>
            <a:ext cx="5528923" cy="3086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1838"/>
              </a:lnSpc>
              <a:spcBef>
                <a:spcPct val="0"/>
              </a:spcBef>
            </a:pPr>
            <a:r>
              <a:rPr lang="en-US" sz="9865">
                <a:solidFill>
                  <a:srgbClr val="000000"/>
                </a:solidFill>
                <a:latin typeface="Poppins Bold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9191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0"/>
            <a:ext cx="8508480" cy="10287000"/>
          </a:xfrm>
          <a:prstGeom prst="rect">
            <a:avLst/>
          </a:prstGeom>
          <a:solidFill>
            <a:srgbClr val="F4A100"/>
          </a:solidFill>
        </p:spPr>
      </p:sp>
      <p:sp>
        <p:nvSpPr>
          <p:cNvPr name="AutoShape 3" id="3"/>
          <p:cNvSpPr/>
          <p:nvPr/>
        </p:nvSpPr>
        <p:spPr>
          <a:xfrm rot="5400000">
            <a:off x="3279814" y="9195886"/>
            <a:ext cx="1089497" cy="1092732"/>
          </a:xfrm>
          <a:prstGeom prst="rect">
            <a:avLst/>
          </a:prstGeom>
          <a:solidFill>
            <a:srgbClr val="FADB7A"/>
          </a:solidFill>
        </p:spPr>
      </p:sp>
      <p:sp>
        <p:nvSpPr>
          <p:cNvPr name="AutoShape 4" id="4"/>
          <p:cNvSpPr/>
          <p:nvPr/>
        </p:nvSpPr>
        <p:spPr>
          <a:xfrm rot="5400000">
            <a:off x="2187082" y="8106389"/>
            <a:ext cx="1089497" cy="1092732"/>
          </a:xfrm>
          <a:prstGeom prst="rect">
            <a:avLst/>
          </a:prstGeom>
          <a:solidFill>
            <a:srgbClr val="FADB7A">
              <a:alpha val="64706"/>
            </a:srgbClr>
          </a:solidFill>
        </p:spPr>
      </p:sp>
      <p:sp>
        <p:nvSpPr>
          <p:cNvPr name="AutoShape 5" id="5"/>
          <p:cNvSpPr/>
          <p:nvPr/>
        </p:nvSpPr>
        <p:spPr>
          <a:xfrm rot="5400000">
            <a:off x="1094350" y="7016892"/>
            <a:ext cx="1089497" cy="1092732"/>
          </a:xfrm>
          <a:prstGeom prst="rect">
            <a:avLst/>
          </a:prstGeom>
          <a:solidFill>
            <a:srgbClr val="FADB7A">
              <a:alpha val="40000"/>
            </a:srgbClr>
          </a:solidFill>
        </p:spPr>
      </p:sp>
      <p:sp>
        <p:nvSpPr>
          <p:cNvPr name="AutoShape 6" id="6"/>
          <p:cNvSpPr/>
          <p:nvPr/>
        </p:nvSpPr>
        <p:spPr>
          <a:xfrm rot="5400000">
            <a:off x="1618" y="5927396"/>
            <a:ext cx="1089497" cy="1092732"/>
          </a:xfrm>
          <a:prstGeom prst="rect">
            <a:avLst/>
          </a:prstGeom>
          <a:solidFill>
            <a:srgbClr val="FADB7A">
              <a:alpha val="18824"/>
            </a:srgbClr>
          </a:solidFill>
        </p:spPr>
      </p:sp>
      <p:sp>
        <p:nvSpPr>
          <p:cNvPr name="AutoShape 7" id="7"/>
          <p:cNvSpPr/>
          <p:nvPr/>
        </p:nvSpPr>
        <p:spPr>
          <a:xfrm rot="5400000">
            <a:off x="1618" y="8106389"/>
            <a:ext cx="1089497" cy="1092732"/>
          </a:xfrm>
          <a:prstGeom prst="rect">
            <a:avLst/>
          </a:prstGeom>
          <a:solidFill>
            <a:srgbClr val="FADB7A">
              <a:alpha val="64706"/>
            </a:srgbClr>
          </a:solidFill>
        </p:spPr>
      </p:sp>
      <p:sp>
        <p:nvSpPr>
          <p:cNvPr name="AutoShape 8" id="8"/>
          <p:cNvSpPr/>
          <p:nvPr/>
        </p:nvSpPr>
        <p:spPr>
          <a:xfrm rot="5400000">
            <a:off x="1094350" y="9195886"/>
            <a:ext cx="1089497" cy="1092732"/>
          </a:xfrm>
          <a:prstGeom prst="rect">
            <a:avLst/>
          </a:prstGeom>
          <a:solidFill>
            <a:srgbClr val="FADB7A"/>
          </a:solidFill>
        </p:spPr>
      </p:sp>
      <p:sp>
        <p:nvSpPr>
          <p:cNvPr name="TextBox 9" id="9"/>
          <p:cNvSpPr txBox="true"/>
          <p:nvPr/>
        </p:nvSpPr>
        <p:spPr>
          <a:xfrm rot="0">
            <a:off x="2129272" y="4293726"/>
            <a:ext cx="4483312" cy="1304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600"/>
              </a:lnSpc>
              <a:spcBef>
                <a:spcPct val="0"/>
              </a:spcBef>
            </a:pPr>
            <a:r>
              <a:rPr lang="en-US" sz="8000">
                <a:solidFill>
                  <a:srgbClr val="191919"/>
                </a:solidFill>
                <a:latin typeface="Poppins Bold"/>
              </a:rPr>
              <a:t>Index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9960920" y="1672775"/>
            <a:ext cx="7069730" cy="4083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496575" indent="-248288" lvl="1">
              <a:lnSpc>
                <a:spcPts val="3220"/>
              </a:lnSpc>
              <a:buFont typeface="Arial"/>
              <a:buChar char="•"/>
            </a:pPr>
            <a:r>
              <a:rPr lang="en-US" sz="2300" u="none">
                <a:solidFill>
                  <a:srgbClr val="F4F4F4"/>
                </a:solidFill>
                <a:latin typeface="Poppins"/>
              </a:rPr>
              <a:t>I</a:t>
            </a:r>
            <a:r>
              <a:rPr lang="en-US" sz="2300">
                <a:solidFill>
                  <a:srgbClr val="F4F4F4"/>
                </a:solidFill>
                <a:latin typeface="Poppins"/>
              </a:rPr>
              <a:t>ntroduction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9960920" y="3000172"/>
            <a:ext cx="7069730" cy="4063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496575" indent="-248288" lvl="1">
              <a:lnSpc>
                <a:spcPts val="3220"/>
              </a:lnSpc>
              <a:buFont typeface="Arial"/>
              <a:buChar char="•"/>
            </a:pPr>
            <a:r>
              <a:rPr lang="en-US" sz="2300" u="sng">
                <a:solidFill>
                  <a:srgbClr val="F4F4F4"/>
                </a:solidFill>
                <a:latin typeface="Poppins"/>
                <a:hlinkClick r:id="rId2" action="ppaction://hlinksldjump"/>
              </a:rPr>
              <a:t>Model Design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9960920" y="4326617"/>
            <a:ext cx="7069730" cy="4063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496575" indent="-248288" lvl="1">
              <a:lnSpc>
                <a:spcPts val="3220"/>
              </a:lnSpc>
              <a:buFont typeface="Arial"/>
              <a:buChar char="•"/>
            </a:pPr>
            <a:r>
              <a:rPr lang="en-US" sz="2300" u="sng">
                <a:solidFill>
                  <a:srgbClr val="F4F4F4"/>
                </a:solidFill>
                <a:latin typeface="Poppins"/>
              </a:rPr>
              <a:t>Technical Analysis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9960920" y="5648369"/>
            <a:ext cx="7069730" cy="4083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496575" indent="-248288" lvl="1">
              <a:lnSpc>
                <a:spcPts val="3220"/>
              </a:lnSpc>
              <a:buFont typeface="Arial"/>
              <a:buChar char="•"/>
            </a:pPr>
            <a:r>
              <a:rPr lang="en-US" sz="2300" u="none">
                <a:solidFill>
                  <a:srgbClr val="F4F4F4"/>
                </a:solidFill>
                <a:latin typeface="Poppins"/>
              </a:rPr>
              <a:t>Backtesting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9960920" y="6971074"/>
            <a:ext cx="7069730" cy="4083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496575" indent="-248288" lvl="1">
              <a:lnSpc>
                <a:spcPts val="3220"/>
              </a:lnSpc>
              <a:buFont typeface="Arial"/>
              <a:buChar char="•"/>
            </a:pPr>
            <a:r>
              <a:rPr lang="en-US" sz="2300" u="sng">
                <a:solidFill>
                  <a:srgbClr val="F4F4F4"/>
                </a:solidFill>
                <a:latin typeface="Poppins"/>
                <a:hlinkClick r:id="rId3" action="ppaction://hlinksldjump"/>
              </a:rPr>
              <a:t>Risk Management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bg>
      <p:bgPr>
        <a:solidFill>
          <a:srgbClr val="19191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0"/>
            <a:ext cx="5731011" cy="10287000"/>
          </a:xfrm>
          <a:prstGeom prst="rect">
            <a:avLst/>
          </a:prstGeom>
          <a:solidFill>
            <a:srgbClr val="F4A100"/>
          </a:solidFill>
        </p:spPr>
      </p:sp>
      <p:sp>
        <p:nvSpPr>
          <p:cNvPr name="TextBox 3" id="3"/>
          <p:cNvSpPr txBox="true"/>
          <p:nvPr/>
        </p:nvSpPr>
        <p:spPr>
          <a:xfrm rot="0">
            <a:off x="6536795" y="1053593"/>
            <a:ext cx="10722505" cy="1304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>
                <a:solidFill>
                  <a:srgbClr val="F4F4F4"/>
                </a:solidFill>
                <a:latin typeface="Poppins Bold"/>
              </a:rPr>
              <a:t>Introduction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6536795" y="3433494"/>
            <a:ext cx="10542483" cy="1876002"/>
            <a:chOff x="0" y="0"/>
            <a:chExt cx="14056645" cy="2501335"/>
          </a:xfrm>
        </p:grpSpPr>
        <p:sp>
          <p:nvSpPr>
            <p:cNvPr name="TextBox 5" id="5"/>
            <p:cNvSpPr txBox="true"/>
            <p:nvPr/>
          </p:nvSpPr>
          <p:spPr>
            <a:xfrm rot="0">
              <a:off x="0" y="1015647"/>
              <a:ext cx="14056645" cy="148568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496571" indent="-248285" lvl="1">
                <a:lnSpc>
                  <a:spcPts val="2990"/>
                </a:lnSpc>
                <a:buFont typeface="Arial"/>
                <a:buChar char="•"/>
              </a:pPr>
              <a:r>
                <a:rPr lang="en-US" sz="2300">
                  <a:solidFill>
                    <a:srgbClr val="F4F4F4"/>
                  </a:solidFill>
                  <a:latin typeface="Poppins"/>
                </a:rPr>
                <a:t>To create profitable BTC/USDT algorithmic trading models that outperformed benchmark returns, managed risk, and capitalised on market volatility. 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0" y="-57150"/>
              <a:ext cx="14056645" cy="70146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160"/>
                </a:lnSpc>
              </a:pPr>
              <a:r>
                <a:rPr lang="en-US" sz="3200">
                  <a:solidFill>
                    <a:srgbClr val="F4F4F4"/>
                  </a:solidFill>
                  <a:latin typeface="Poppins Bold"/>
                </a:rPr>
                <a:t>Objective</a:t>
              </a: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6536795" y="6554137"/>
            <a:ext cx="10722505" cy="1504527"/>
            <a:chOff x="0" y="0"/>
            <a:chExt cx="14296673" cy="2006035"/>
          </a:xfrm>
        </p:grpSpPr>
        <p:sp>
          <p:nvSpPr>
            <p:cNvPr name="TextBox 8" id="8"/>
            <p:cNvSpPr txBox="true"/>
            <p:nvPr/>
          </p:nvSpPr>
          <p:spPr>
            <a:xfrm rot="0">
              <a:off x="0" y="1015647"/>
              <a:ext cx="14296673" cy="99038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496571" indent="-248285" lvl="1">
                <a:lnSpc>
                  <a:spcPts val="2990"/>
                </a:lnSpc>
                <a:buFont typeface="Arial"/>
                <a:buChar char="•"/>
              </a:pPr>
              <a:r>
                <a:rPr lang="en-US" sz="2300">
                  <a:solidFill>
                    <a:srgbClr val="F4F4F4"/>
                  </a:solidFill>
                  <a:latin typeface="Poppins"/>
                </a:rPr>
                <a:t>We have employed a trading algorithm based on an MLP as a classifier with three classifications, Buy, Hold and Sell. 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0" y="-57150"/>
              <a:ext cx="14296673" cy="70146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160"/>
                </a:lnSpc>
              </a:pPr>
              <a:r>
                <a:rPr lang="en-US" sz="3200">
                  <a:solidFill>
                    <a:srgbClr val="F4F4F4"/>
                  </a:solidFill>
                  <a:latin typeface="Poppins Bold"/>
                </a:rPr>
                <a:t>Solution</a:t>
              </a:r>
            </a:p>
          </p:txBody>
        </p:sp>
      </p:grpSp>
      <p:sp>
        <p:nvSpPr>
          <p:cNvPr name="AutoShape 10" id="10"/>
          <p:cNvSpPr/>
          <p:nvPr/>
        </p:nvSpPr>
        <p:spPr>
          <a:xfrm rot="0">
            <a:off x="3479336" y="2039881"/>
            <a:ext cx="774904" cy="777205"/>
          </a:xfrm>
          <a:prstGeom prst="rect">
            <a:avLst/>
          </a:prstGeom>
          <a:solidFill>
            <a:srgbClr val="FADB7A"/>
          </a:solidFill>
        </p:spPr>
      </p:sp>
      <p:sp>
        <p:nvSpPr>
          <p:cNvPr name="AutoShape 11" id="11"/>
          <p:cNvSpPr/>
          <p:nvPr/>
        </p:nvSpPr>
        <p:spPr>
          <a:xfrm rot="0">
            <a:off x="2704433" y="2817086"/>
            <a:ext cx="774904" cy="777205"/>
          </a:xfrm>
          <a:prstGeom prst="rect">
            <a:avLst/>
          </a:prstGeom>
          <a:solidFill>
            <a:srgbClr val="FADB7A">
              <a:alpha val="64706"/>
            </a:srgbClr>
          </a:solidFill>
        </p:spPr>
      </p:sp>
      <p:sp>
        <p:nvSpPr>
          <p:cNvPr name="AutoShape 12" id="12"/>
          <p:cNvSpPr/>
          <p:nvPr/>
        </p:nvSpPr>
        <p:spPr>
          <a:xfrm rot="0">
            <a:off x="1929529" y="3594290"/>
            <a:ext cx="774904" cy="777205"/>
          </a:xfrm>
          <a:prstGeom prst="rect">
            <a:avLst/>
          </a:prstGeom>
          <a:solidFill>
            <a:srgbClr val="FADB7A">
              <a:alpha val="40000"/>
            </a:srgbClr>
          </a:solidFill>
        </p:spPr>
      </p:sp>
      <p:sp>
        <p:nvSpPr>
          <p:cNvPr name="AutoShape 13" id="13"/>
          <p:cNvSpPr/>
          <p:nvPr/>
        </p:nvSpPr>
        <p:spPr>
          <a:xfrm rot="0">
            <a:off x="1154626" y="4371495"/>
            <a:ext cx="774904" cy="777205"/>
          </a:xfrm>
          <a:prstGeom prst="rect">
            <a:avLst/>
          </a:prstGeom>
          <a:solidFill>
            <a:srgbClr val="FADB7A">
              <a:alpha val="18824"/>
            </a:srgbClr>
          </a:solidFill>
        </p:spPr>
      </p:sp>
      <p:sp>
        <p:nvSpPr>
          <p:cNvPr name="AutoShape 14" id="14"/>
          <p:cNvSpPr/>
          <p:nvPr/>
        </p:nvSpPr>
        <p:spPr>
          <a:xfrm rot="0">
            <a:off x="2704433" y="4371495"/>
            <a:ext cx="774904" cy="777205"/>
          </a:xfrm>
          <a:prstGeom prst="rect">
            <a:avLst/>
          </a:prstGeom>
          <a:solidFill>
            <a:srgbClr val="FADB7A">
              <a:alpha val="64706"/>
            </a:srgbClr>
          </a:solidFill>
        </p:spPr>
      </p:sp>
      <p:sp>
        <p:nvSpPr>
          <p:cNvPr name="AutoShape 15" id="15"/>
          <p:cNvSpPr/>
          <p:nvPr/>
        </p:nvSpPr>
        <p:spPr>
          <a:xfrm rot="0">
            <a:off x="3479336" y="3594290"/>
            <a:ext cx="774904" cy="777205"/>
          </a:xfrm>
          <a:prstGeom prst="rect">
            <a:avLst/>
          </a:prstGeom>
          <a:solidFill>
            <a:srgbClr val="FADB7A"/>
          </a:solid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bg>
      <p:bgPr>
        <a:solidFill>
          <a:srgbClr val="19191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2187141" y="132834"/>
            <a:ext cx="617984" cy="619819"/>
          </a:xfrm>
          <a:prstGeom prst="rect">
            <a:avLst/>
          </a:prstGeom>
          <a:solidFill>
            <a:srgbClr val="FADB7A"/>
          </a:solidFill>
        </p:spPr>
      </p:sp>
      <p:sp>
        <p:nvSpPr>
          <p:cNvPr name="AutoShape 3" id="3"/>
          <p:cNvSpPr/>
          <p:nvPr/>
        </p:nvSpPr>
        <p:spPr>
          <a:xfrm rot="0">
            <a:off x="1569157" y="752653"/>
            <a:ext cx="617984" cy="619819"/>
          </a:xfrm>
          <a:prstGeom prst="rect">
            <a:avLst/>
          </a:prstGeom>
          <a:solidFill>
            <a:srgbClr val="FADB7A">
              <a:alpha val="64706"/>
            </a:srgbClr>
          </a:solidFill>
        </p:spPr>
      </p:sp>
      <p:sp>
        <p:nvSpPr>
          <p:cNvPr name="AutoShape 4" id="4"/>
          <p:cNvSpPr/>
          <p:nvPr/>
        </p:nvSpPr>
        <p:spPr>
          <a:xfrm rot="0">
            <a:off x="951173" y="1372472"/>
            <a:ext cx="617984" cy="619819"/>
          </a:xfrm>
          <a:prstGeom prst="rect">
            <a:avLst/>
          </a:prstGeom>
          <a:solidFill>
            <a:srgbClr val="FADB7A">
              <a:alpha val="40000"/>
            </a:srgbClr>
          </a:solidFill>
        </p:spPr>
      </p:sp>
      <p:sp>
        <p:nvSpPr>
          <p:cNvPr name="AutoShape 5" id="5"/>
          <p:cNvSpPr/>
          <p:nvPr/>
        </p:nvSpPr>
        <p:spPr>
          <a:xfrm rot="0">
            <a:off x="333190" y="1992291"/>
            <a:ext cx="617984" cy="619819"/>
          </a:xfrm>
          <a:prstGeom prst="rect">
            <a:avLst/>
          </a:prstGeom>
          <a:solidFill>
            <a:srgbClr val="FADB7A">
              <a:alpha val="18824"/>
            </a:srgbClr>
          </a:solidFill>
        </p:spPr>
      </p:sp>
      <p:sp>
        <p:nvSpPr>
          <p:cNvPr name="AutoShape 6" id="6"/>
          <p:cNvSpPr/>
          <p:nvPr/>
        </p:nvSpPr>
        <p:spPr>
          <a:xfrm rot="0">
            <a:off x="1569157" y="1992291"/>
            <a:ext cx="617984" cy="619819"/>
          </a:xfrm>
          <a:prstGeom prst="rect">
            <a:avLst/>
          </a:prstGeom>
          <a:solidFill>
            <a:srgbClr val="FADB7A">
              <a:alpha val="64706"/>
            </a:srgbClr>
          </a:solidFill>
        </p:spPr>
      </p:sp>
      <p:sp>
        <p:nvSpPr>
          <p:cNvPr name="AutoShape 7" id="7"/>
          <p:cNvSpPr/>
          <p:nvPr/>
        </p:nvSpPr>
        <p:spPr>
          <a:xfrm rot="0">
            <a:off x="2187141" y="1372472"/>
            <a:ext cx="617984" cy="619819"/>
          </a:xfrm>
          <a:prstGeom prst="rect">
            <a:avLst/>
          </a:prstGeom>
          <a:solidFill>
            <a:srgbClr val="FADB7A"/>
          </a:solidFill>
        </p:spPr>
      </p:sp>
      <p:grpSp>
        <p:nvGrpSpPr>
          <p:cNvPr name="Group 8" id="8"/>
          <p:cNvGrpSpPr/>
          <p:nvPr/>
        </p:nvGrpSpPr>
        <p:grpSpPr>
          <a:xfrm rot="0">
            <a:off x="1028700" y="2964535"/>
            <a:ext cx="4910265" cy="2727248"/>
            <a:chOff x="0" y="0"/>
            <a:chExt cx="1293238" cy="718288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293239" cy="718288"/>
            </a:xfrm>
            <a:custGeom>
              <a:avLst/>
              <a:gdLst/>
              <a:ahLst/>
              <a:cxnLst/>
              <a:rect r="r" b="b" t="t" l="l"/>
              <a:pathLst>
                <a:path h="718288" w="1293239">
                  <a:moveTo>
                    <a:pt x="80411" y="0"/>
                  </a:moveTo>
                  <a:lnTo>
                    <a:pt x="1212828" y="0"/>
                  </a:lnTo>
                  <a:cubicBezTo>
                    <a:pt x="1257237" y="0"/>
                    <a:pt x="1293239" y="36001"/>
                    <a:pt x="1293239" y="80411"/>
                  </a:cubicBezTo>
                  <a:lnTo>
                    <a:pt x="1293239" y="637877"/>
                  </a:lnTo>
                  <a:cubicBezTo>
                    <a:pt x="1293239" y="682286"/>
                    <a:pt x="1257237" y="718288"/>
                    <a:pt x="1212828" y="718288"/>
                  </a:cubicBezTo>
                  <a:lnTo>
                    <a:pt x="80411" y="718288"/>
                  </a:lnTo>
                  <a:cubicBezTo>
                    <a:pt x="36001" y="718288"/>
                    <a:pt x="0" y="682286"/>
                    <a:pt x="0" y="637877"/>
                  </a:cubicBezTo>
                  <a:lnTo>
                    <a:pt x="0" y="80411"/>
                  </a:lnTo>
                  <a:cubicBezTo>
                    <a:pt x="0" y="36001"/>
                    <a:pt x="36001" y="0"/>
                    <a:pt x="80411" y="0"/>
                  </a:cubicBezTo>
                  <a:close/>
                </a:path>
              </a:pathLst>
            </a:custGeom>
            <a:solidFill>
              <a:srgbClr val="EFC136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57150"/>
              <a:ext cx="1293238" cy="77543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159"/>
                </a:lnSpc>
              </a:pPr>
              <a:r>
                <a:rPr lang="en-US" sz="3199">
                  <a:solidFill>
                    <a:srgbClr val="F4F4F4"/>
                  </a:solidFill>
                  <a:latin typeface="Poppins"/>
                </a:rPr>
                <a:t>Using LSTM Model to predict future prizes of stocks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028700" y="6531052"/>
            <a:ext cx="4910265" cy="2727248"/>
            <a:chOff x="0" y="0"/>
            <a:chExt cx="1293238" cy="718288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293239" cy="718288"/>
            </a:xfrm>
            <a:custGeom>
              <a:avLst/>
              <a:gdLst/>
              <a:ahLst/>
              <a:cxnLst/>
              <a:rect r="r" b="b" t="t" l="l"/>
              <a:pathLst>
                <a:path h="718288" w="1293239">
                  <a:moveTo>
                    <a:pt x="80411" y="0"/>
                  </a:moveTo>
                  <a:lnTo>
                    <a:pt x="1212828" y="0"/>
                  </a:lnTo>
                  <a:cubicBezTo>
                    <a:pt x="1257237" y="0"/>
                    <a:pt x="1293239" y="36001"/>
                    <a:pt x="1293239" y="80411"/>
                  </a:cubicBezTo>
                  <a:lnTo>
                    <a:pt x="1293239" y="637877"/>
                  </a:lnTo>
                  <a:cubicBezTo>
                    <a:pt x="1293239" y="682286"/>
                    <a:pt x="1257237" y="718288"/>
                    <a:pt x="1212828" y="718288"/>
                  </a:cubicBezTo>
                  <a:lnTo>
                    <a:pt x="80411" y="718288"/>
                  </a:lnTo>
                  <a:cubicBezTo>
                    <a:pt x="36001" y="718288"/>
                    <a:pt x="0" y="682286"/>
                    <a:pt x="0" y="637877"/>
                  </a:cubicBezTo>
                  <a:lnTo>
                    <a:pt x="0" y="80411"/>
                  </a:lnTo>
                  <a:cubicBezTo>
                    <a:pt x="0" y="36001"/>
                    <a:pt x="36001" y="0"/>
                    <a:pt x="80411" y="0"/>
                  </a:cubicBezTo>
                  <a:close/>
                </a:path>
              </a:pathLst>
            </a:custGeom>
            <a:solidFill>
              <a:srgbClr val="EFC136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57150"/>
              <a:ext cx="1293238" cy="77543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160"/>
                </a:lnSpc>
              </a:pPr>
              <a:r>
                <a:rPr lang="en-US" sz="3200">
                  <a:solidFill>
                    <a:srgbClr val="F4F4F4"/>
                  </a:solidFill>
                  <a:latin typeface="Poppins"/>
                </a:rPr>
                <a:t>Doing Technical Analysis with indicators like Boland Indicator etc.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8597377" y="3722870"/>
            <a:ext cx="3893976" cy="4536237"/>
            <a:chOff x="0" y="0"/>
            <a:chExt cx="1025574" cy="1194729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025574" cy="1194729"/>
            </a:xfrm>
            <a:custGeom>
              <a:avLst/>
              <a:gdLst/>
              <a:ahLst/>
              <a:cxnLst/>
              <a:rect r="r" b="b" t="t" l="l"/>
              <a:pathLst>
                <a:path h="1194729" w="1025574">
                  <a:moveTo>
                    <a:pt x="101397" y="0"/>
                  </a:moveTo>
                  <a:lnTo>
                    <a:pt x="924177" y="0"/>
                  </a:lnTo>
                  <a:cubicBezTo>
                    <a:pt x="951069" y="0"/>
                    <a:pt x="976860" y="10683"/>
                    <a:pt x="995876" y="29699"/>
                  </a:cubicBezTo>
                  <a:cubicBezTo>
                    <a:pt x="1014891" y="48714"/>
                    <a:pt x="1025574" y="74505"/>
                    <a:pt x="1025574" y="101397"/>
                  </a:cubicBezTo>
                  <a:lnTo>
                    <a:pt x="1025574" y="1093332"/>
                  </a:lnTo>
                  <a:cubicBezTo>
                    <a:pt x="1025574" y="1120224"/>
                    <a:pt x="1014891" y="1146015"/>
                    <a:pt x="995876" y="1165031"/>
                  </a:cubicBezTo>
                  <a:cubicBezTo>
                    <a:pt x="976860" y="1184046"/>
                    <a:pt x="951069" y="1194729"/>
                    <a:pt x="924177" y="1194729"/>
                  </a:cubicBezTo>
                  <a:lnTo>
                    <a:pt x="101397" y="1194729"/>
                  </a:lnTo>
                  <a:cubicBezTo>
                    <a:pt x="74505" y="1194729"/>
                    <a:pt x="48714" y="1184046"/>
                    <a:pt x="29699" y="1165031"/>
                  </a:cubicBezTo>
                  <a:cubicBezTo>
                    <a:pt x="10683" y="1146015"/>
                    <a:pt x="0" y="1120224"/>
                    <a:pt x="0" y="1093332"/>
                  </a:cubicBezTo>
                  <a:lnTo>
                    <a:pt x="0" y="101397"/>
                  </a:lnTo>
                  <a:cubicBezTo>
                    <a:pt x="0" y="74505"/>
                    <a:pt x="10683" y="48714"/>
                    <a:pt x="29699" y="29699"/>
                  </a:cubicBezTo>
                  <a:cubicBezTo>
                    <a:pt x="48714" y="10683"/>
                    <a:pt x="74505" y="0"/>
                    <a:pt x="101397" y="0"/>
                  </a:cubicBezTo>
                  <a:close/>
                </a:path>
              </a:pathLst>
            </a:custGeom>
            <a:solidFill>
              <a:srgbClr val="EFC136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57150"/>
              <a:ext cx="1025574" cy="125187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160"/>
                </a:lnSpc>
              </a:pPr>
              <a:r>
                <a:rPr lang="en-US" sz="3200">
                  <a:solidFill>
                    <a:srgbClr val="F4F4F4"/>
                  </a:solidFill>
                  <a:latin typeface="Poppins"/>
                </a:rPr>
                <a:t>Using MLP Classifier &amp; Monte Carlo Simulation to predict by combining all information of past and present prizes</a:t>
              </a: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4401697" y="4328159"/>
            <a:ext cx="3325335" cy="2727248"/>
            <a:chOff x="0" y="0"/>
            <a:chExt cx="875808" cy="718288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75808" cy="718288"/>
            </a:xfrm>
            <a:custGeom>
              <a:avLst/>
              <a:gdLst/>
              <a:ahLst/>
              <a:cxnLst/>
              <a:rect r="r" b="b" t="t" l="l"/>
              <a:pathLst>
                <a:path h="718288" w="875808">
                  <a:moveTo>
                    <a:pt x="118736" y="0"/>
                  </a:moveTo>
                  <a:lnTo>
                    <a:pt x="757072" y="0"/>
                  </a:lnTo>
                  <a:cubicBezTo>
                    <a:pt x="822648" y="0"/>
                    <a:pt x="875808" y="53160"/>
                    <a:pt x="875808" y="118736"/>
                  </a:cubicBezTo>
                  <a:lnTo>
                    <a:pt x="875808" y="599551"/>
                  </a:lnTo>
                  <a:cubicBezTo>
                    <a:pt x="875808" y="631042"/>
                    <a:pt x="863299" y="661243"/>
                    <a:pt x="841031" y="683510"/>
                  </a:cubicBezTo>
                  <a:cubicBezTo>
                    <a:pt x="818764" y="705778"/>
                    <a:pt x="788563" y="718288"/>
                    <a:pt x="757072" y="718288"/>
                  </a:cubicBezTo>
                  <a:lnTo>
                    <a:pt x="118736" y="718288"/>
                  </a:lnTo>
                  <a:cubicBezTo>
                    <a:pt x="53160" y="718288"/>
                    <a:pt x="0" y="665127"/>
                    <a:pt x="0" y="599551"/>
                  </a:cubicBezTo>
                  <a:lnTo>
                    <a:pt x="0" y="118736"/>
                  </a:lnTo>
                  <a:cubicBezTo>
                    <a:pt x="0" y="53160"/>
                    <a:pt x="53160" y="0"/>
                    <a:pt x="118736" y="0"/>
                  </a:cubicBezTo>
                  <a:close/>
                </a:path>
              </a:pathLst>
            </a:custGeom>
            <a:solidFill>
              <a:srgbClr val="EFC136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57150"/>
              <a:ext cx="875808" cy="77543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160"/>
                </a:lnSpc>
              </a:pPr>
              <a:r>
                <a:rPr lang="en-US" sz="3200">
                  <a:solidFill>
                    <a:srgbClr val="F4F4F4"/>
                  </a:solidFill>
                  <a:latin typeface="Poppins"/>
                </a:rPr>
                <a:t>Final Prediction whether we should Buy/Sell or Hold stock</a:t>
              </a:r>
            </a:p>
          </p:txBody>
        </p:sp>
      </p:grpSp>
      <p:grpSp>
        <p:nvGrpSpPr>
          <p:cNvPr name="Group 20" id="20"/>
          <p:cNvGrpSpPr/>
          <p:nvPr/>
        </p:nvGrpSpPr>
        <p:grpSpPr>
          <a:xfrm rot="1347836">
            <a:off x="6111506" y="3399858"/>
            <a:ext cx="2604570" cy="1420346"/>
            <a:chOff x="0" y="0"/>
            <a:chExt cx="933648" cy="509144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933647" cy="509144"/>
            </a:xfrm>
            <a:custGeom>
              <a:avLst/>
              <a:gdLst/>
              <a:ahLst/>
              <a:cxnLst/>
              <a:rect r="r" b="b" t="t" l="l"/>
              <a:pathLst>
                <a:path h="509144" w="933647">
                  <a:moveTo>
                    <a:pt x="933647" y="254572"/>
                  </a:moveTo>
                  <a:lnTo>
                    <a:pt x="527248" y="0"/>
                  </a:lnTo>
                  <a:lnTo>
                    <a:pt x="527248" y="203200"/>
                  </a:lnTo>
                  <a:lnTo>
                    <a:pt x="0" y="203200"/>
                  </a:lnTo>
                  <a:lnTo>
                    <a:pt x="0" y="305944"/>
                  </a:lnTo>
                  <a:lnTo>
                    <a:pt x="527248" y="305944"/>
                  </a:lnTo>
                  <a:lnTo>
                    <a:pt x="527248" y="509144"/>
                  </a:lnTo>
                  <a:lnTo>
                    <a:pt x="933647" y="254572"/>
                  </a:lnTo>
                  <a:close/>
                </a:path>
              </a:pathLst>
            </a:custGeom>
            <a:solidFill>
              <a:srgbClr val="EFC136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174625"/>
              <a:ext cx="832048" cy="13131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90"/>
                </a:lnSpc>
              </a:pPr>
            </a:p>
          </p:txBody>
        </p:sp>
      </p:grpSp>
      <p:sp>
        <p:nvSpPr>
          <p:cNvPr name="TextBox 23" id="23"/>
          <p:cNvSpPr txBox="true"/>
          <p:nvPr/>
        </p:nvSpPr>
        <p:spPr>
          <a:xfrm rot="0">
            <a:off x="5364362" y="333375"/>
            <a:ext cx="7559277" cy="1304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>
                <a:solidFill>
                  <a:srgbClr val="F4F4F4"/>
                </a:solidFill>
                <a:latin typeface="Poppins Bold"/>
              </a:rPr>
              <a:t>Model Design</a:t>
            </a:r>
          </a:p>
        </p:txBody>
      </p:sp>
      <p:grpSp>
        <p:nvGrpSpPr>
          <p:cNvPr name="Group 24" id="24"/>
          <p:cNvGrpSpPr/>
          <p:nvPr/>
        </p:nvGrpSpPr>
        <p:grpSpPr>
          <a:xfrm rot="-1684953">
            <a:off x="6111506" y="6974770"/>
            <a:ext cx="2604570" cy="1420346"/>
            <a:chOff x="0" y="0"/>
            <a:chExt cx="933648" cy="509144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933647" cy="509144"/>
            </a:xfrm>
            <a:custGeom>
              <a:avLst/>
              <a:gdLst/>
              <a:ahLst/>
              <a:cxnLst/>
              <a:rect r="r" b="b" t="t" l="l"/>
              <a:pathLst>
                <a:path h="509144" w="933647">
                  <a:moveTo>
                    <a:pt x="933647" y="254572"/>
                  </a:moveTo>
                  <a:lnTo>
                    <a:pt x="527248" y="0"/>
                  </a:lnTo>
                  <a:lnTo>
                    <a:pt x="527248" y="203200"/>
                  </a:lnTo>
                  <a:lnTo>
                    <a:pt x="0" y="203200"/>
                  </a:lnTo>
                  <a:lnTo>
                    <a:pt x="0" y="305944"/>
                  </a:lnTo>
                  <a:lnTo>
                    <a:pt x="527248" y="305944"/>
                  </a:lnTo>
                  <a:lnTo>
                    <a:pt x="527248" y="509144"/>
                  </a:lnTo>
                  <a:lnTo>
                    <a:pt x="933647" y="254572"/>
                  </a:lnTo>
                  <a:close/>
                </a:path>
              </a:pathLst>
            </a:custGeom>
            <a:solidFill>
              <a:srgbClr val="EFC136"/>
            </a:solidFill>
          </p:spPr>
        </p:sp>
        <p:sp>
          <p:nvSpPr>
            <p:cNvPr name="TextBox 26" id="26"/>
            <p:cNvSpPr txBox="true"/>
            <p:nvPr/>
          </p:nvSpPr>
          <p:spPr>
            <a:xfrm>
              <a:off x="0" y="174625"/>
              <a:ext cx="832048" cy="13131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90"/>
                </a:lnSpc>
              </a:pPr>
            </a:p>
          </p:txBody>
        </p:sp>
      </p:grpSp>
      <p:grpSp>
        <p:nvGrpSpPr>
          <p:cNvPr name="Group 27" id="27"/>
          <p:cNvGrpSpPr/>
          <p:nvPr/>
        </p:nvGrpSpPr>
        <p:grpSpPr>
          <a:xfrm rot="0">
            <a:off x="12536439" y="5143500"/>
            <a:ext cx="1820172" cy="1301836"/>
            <a:chOff x="0" y="0"/>
            <a:chExt cx="652468" cy="466663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652468" cy="466663"/>
            </a:xfrm>
            <a:custGeom>
              <a:avLst/>
              <a:gdLst/>
              <a:ahLst/>
              <a:cxnLst/>
              <a:rect r="r" b="b" t="t" l="l"/>
              <a:pathLst>
                <a:path h="466663" w="652468">
                  <a:moveTo>
                    <a:pt x="652468" y="233331"/>
                  </a:moveTo>
                  <a:lnTo>
                    <a:pt x="246068" y="0"/>
                  </a:lnTo>
                  <a:lnTo>
                    <a:pt x="246068" y="203200"/>
                  </a:lnTo>
                  <a:lnTo>
                    <a:pt x="0" y="203200"/>
                  </a:lnTo>
                  <a:lnTo>
                    <a:pt x="0" y="263463"/>
                  </a:lnTo>
                  <a:lnTo>
                    <a:pt x="246068" y="263463"/>
                  </a:lnTo>
                  <a:lnTo>
                    <a:pt x="246068" y="466663"/>
                  </a:lnTo>
                  <a:lnTo>
                    <a:pt x="652468" y="233331"/>
                  </a:lnTo>
                  <a:close/>
                </a:path>
              </a:pathLst>
            </a:custGeom>
            <a:solidFill>
              <a:srgbClr val="EFC136"/>
            </a:solidFill>
          </p:spPr>
        </p:sp>
        <p:sp>
          <p:nvSpPr>
            <p:cNvPr name="TextBox 29" id="29"/>
            <p:cNvSpPr txBox="true"/>
            <p:nvPr/>
          </p:nvSpPr>
          <p:spPr>
            <a:xfrm>
              <a:off x="0" y="174625"/>
              <a:ext cx="550868" cy="8883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90"/>
                </a:lnSpc>
              </a:pPr>
            </a:p>
          </p:txBody>
        </p:sp>
      </p:grp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A1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2187141" y="132834"/>
            <a:ext cx="617984" cy="619819"/>
          </a:xfrm>
          <a:prstGeom prst="rect">
            <a:avLst/>
          </a:prstGeom>
          <a:solidFill>
            <a:srgbClr val="FADB7A"/>
          </a:solidFill>
        </p:spPr>
      </p:sp>
      <p:sp>
        <p:nvSpPr>
          <p:cNvPr name="AutoShape 3" id="3"/>
          <p:cNvSpPr/>
          <p:nvPr/>
        </p:nvSpPr>
        <p:spPr>
          <a:xfrm rot="0">
            <a:off x="1569157" y="752653"/>
            <a:ext cx="617984" cy="619819"/>
          </a:xfrm>
          <a:prstGeom prst="rect">
            <a:avLst/>
          </a:prstGeom>
          <a:solidFill>
            <a:srgbClr val="FADB7A">
              <a:alpha val="64706"/>
            </a:srgbClr>
          </a:solidFill>
        </p:spPr>
      </p:sp>
      <p:sp>
        <p:nvSpPr>
          <p:cNvPr name="AutoShape 4" id="4"/>
          <p:cNvSpPr/>
          <p:nvPr/>
        </p:nvSpPr>
        <p:spPr>
          <a:xfrm rot="0">
            <a:off x="951173" y="1372472"/>
            <a:ext cx="617984" cy="619819"/>
          </a:xfrm>
          <a:prstGeom prst="rect">
            <a:avLst/>
          </a:prstGeom>
          <a:solidFill>
            <a:srgbClr val="FADB7A">
              <a:alpha val="40000"/>
            </a:srgbClr>
          </a:solidFill>
        </p:spPr>
      </p:sp>
      <p:sp>
        <p:nvSpPr>
          <p:cNvPr name="AutoShape 5" id="5"/>
          <p:cNvSpPr/>
          <p:nvPr/>
        </p:nvSpPr>
        <p:spPr>
          <a:xfrm rot="0">
            <a:off x="333190" y="1992291"/>
            <a:ext cx="617984" cy="619819"/>
          </a:xfrm>
          <a:prstGeom prst="rect">
            <a:avLst/>
          </a:prstGeom>
          <a:solidFill>
            <a:srgbClr val="FADB7A">
              <a:alpha val="18824"/>
            </a:srgbClr>
          </a:solidFill>
        </p:spPr>
      </p:sp>
      <p:sp>
        <p:nvSpPr>
          <p:cNvPr name="AutoShape 6" id="6"/>
          <p:cNvSpPr/>
          <p:nvPr/>
        </p:nvSpPr>
        <p:spPr>
          <a:xfrm rot="0">
            <a:off x="1569157" y="1992291"/>
            <a:ext cx="617984" cy="619819"/>
          </a:xfrm>
          <a:prstGeom prst="rect">
            <a:avLst/>
          </a:prstGeom>
          <a:solidFill>
            <a:srgbClr val="FADB7A">
              <a:alpha val="64706"/>
            </a:srgbClr>
          </a:solidFill>
        </p:spPr>
      </p:sp>
      <p:sp>
        <p:nvSpPr>
          <p:cNvPr name="AutoShape 7" id="7"/>
          <p:cNvSpPr/>
          <p:nvPr/>
        </p:nvSpPr>
        <p:spPr>
          <a:xfrm rot="0">
            <a:off x="2187141" y="1372472"/>
            <a:ext cx="617984" cy="619819"/>
          </a:xfrm>
          <a:prstGeom prst="rect">
            <a:avLst/>
          </a:prstGeom>
          <a:solidFill>
            <a:srgbClr val="FADB7A"/>
          </a:solidFill>
        </p:spPr>
      </p:sp>
      <p:grpSp>
        <p:nvGrpSpPr>
          <p:cNvPr name="Group 8" id="8"/>
          <p:cNvGrpSpPr/>
          <p:nvPr/>
        </p:nvGrpSpPr>
        <p:grpSpPr>
          <a:xfrm rot="0">
            <a:off x="5364362" y="3043915"/>
            <a:ext cx="4910265" cy="1155539"/>
            <a:chOff x="0" y="0"/>
            <a:chExt cx="812800" cy="191277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191277"/>
            </a:xfrm>
            <a:custGeom>
              <a:avLst/>
              <a:gdLst/>
              <a:ahLst/>
              <a:cxnLst/>
              <a:rect r="r" b="b" t="t" l="l"/>
              <a:pathLst>
                <a:path h="191277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191277"/>
                  </a:lnTo>
                  <a:lnTo>
                    <a:pt x="0" y="191277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57150"/>
              <a:ext cx="812800" cy="2484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159"/>
                </a:lnSpc>
              </a:pPr>
              <a:r>
                <a:rPr lang="en-US" sz="3199">
                  <a:solidFill>
                    <a:srgbClr val="F4F4F4"/>
                  </a:solidFill>
                  <a:latin typeface="Poppins"/>
                </a:rPr>
                <a:t>Architecture</a:t>
              </a: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10779918" y="1638300"/>
            <a:ext cx="7008257" cy="4402223"/>
          </a:xfrm>
          <a:custGeom>
            <a:avLst/>
            <a:gdLst/>
            <a:ahLst/>
            <a:cxnLst/>
            <a:rect r="r" b="b" t="t" l="l"/>
            <a:pathLst>
              <a:path h="4402223" w="7008257">
                <a:moveTo>
                  <a:pt x="0" y="0"/>
                </a:moveTo>
                <a:lnTo>
                  <a:pt x="7008257" y="0"/>
                </a:lnTo>
                <a:lnTo>
                  <a:pt x="7008257" y="4402223"/>
                </a:lnTo>
                <a:lnTo>
                  <a:pt x="0" y="440222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642182" y="4551879"/>
            <a:ext cx="7440453" cy="5586821"/>
          </a:xfrm>
          <a:custGeom>
            <a:avLst/>
            <a:gdLst/>
            <a:ahLst/>
            <a:cxnLst/>
            <a:rect r="r" b="b" t="t" l="l"/>
            <a:pathLst>
              <a:path h="5586821" w="7440453">
                <a:moveTo>
                  <a:pt x="0" y="0"/>
                </a:moveTo>
                <a:lnTo>
                  <a:pt x="7440452" y="0"/>
                </a:lnTo>
                <a:lnTo>
                  <a:pt x="7440452" y="5586821"/>
                </a:lnTo>
                <a:lnTo>
                  <a:pt x="0" y="558682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5364362" y="333375"/>
            <a:ext cx="7559277" cy="1304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>
                <a:solidFill>
                  <a:srgbClr val="F4F4F4"/>
                </a:solidFill>
                <a:latin typeface="Poppins Bold"/>
              </a:rPr>
              <a:t>LSTM Model</a:t>
            </a:r>
          </a:p>
        </p:txBody>
      </p:sp>
      <p:grpSp>
        <p:nvGrpSpPr>
          <p:cNvPr name="Group 14" id="14"/>
          <p:cNvGrpSpPr/>
          <p:nvPr/>
        </p:nvGrpSpPr>
        <p:grpSpPr>
          <a:xfrm rot="0">
            <a:off x="8756566" y="7696842"/>
            <a:ext cx="4910265" cy="1155539"/>
            <a:chOff x="0" y="0"/>
            <a:chExt cx="812800" cy="191277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191277"/>
            </a:xfrm>
            <a:custGeom>
              <a:avLst/>
              <a:gdLst/>
              <a:ahLst/>
              <a:cxnLst/>
              <a:rect r="r" b="b" t="t" l="l"/>
              <a:pathLst>
                <a:path h="191277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191277"/>
                  </a:lnTo>
                  <a:lnTo>
                    <a:pt x="0" y="191277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57150"/>
              <a:ext cx="812800" cy="2484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159"/>
                </a:lnSpc>
              </a:pPr>
              <a:r>
                <a:rPr lang="en-US" sz="3199">
                  <a:solidFill>
                    <a:srgbClr val="F4F4F4"/>
                  </a:solidFill>
                  <a:latin typeface="Poppins"/>
                </a:rPr>
                <a:t>Predictions Graph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A1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2187141" y="132834"/>
            <a:ext cx="617984" cy="619819"/>
          </a:xfrm>
          <a:prstGeom prst="rect">
            <a:avLst/>
          </a:prstGeom>
          <a:solidFill>
            <a:srgbClr val="FADB7A"/>
          </a:solidFill>
        </p:spPr>
      </p:sp>
      <p:sp>
        <p:nvSpPr>
          <p:cNvPr name="AutoShape 3" id="3"/>
          <p:cNvSpPr/>
          <p:nvPr/>
        </p:nvSpPr>
        <p:spPr>
          <a:xfrm rot="0">
            <a:off x="1569157" y="752653"/>
            <a:ext cx="617984" cy="619819"/>
          </a:xfrm>
          <a:prstGeom prst="rect">
            <a:avLst/>
          </a:prstGeom>
          <a:solidFill>
            <a:srgbClr val="FADB7A">
              <a:alpha val="64706"/>
            </a:srgbClr>
          </a:solidFill>
        </p:spPr>
      </p:sp>
      <p:sp>
        <p:nvSpPr>
          <p:cNvPr name="AutoShape 4" id="4"/>
          <p:cNvSpPr/>
          <p:nvPr/>
        </p:nvSpPr>
        <p:spPr>
          <a:xfrm rot="0">
            <a:off x="951173" y="1372472"/>
            <a:ext cx="617984" cy="619819"/>
          </a:xfrm>
          <a:prstGeom prst="rect">
            <a:avLst/>
          </a:prstGeom>
          <a:solidFill>
            <a:srgbClr val="FADB7A">
              <a:alpha val="40000"/>
            </a:srgbClr>
          </a:solidFill>
        </p:spPr>
      </p:sp>
      <p:sp>
        <p:nvSpPr>
          <p:cNvPr name="AutoShape 5" id="5"/>
          <p:cNvSpPr/>
          <p:nvPr/>
        </p:nvSpPr>
        <p:spPr>
          <a:xfrm rot="0">
            <a:off x="333190" y="1992291"/>
            <a:ext cx="617984" cy="619819"/>
          </a:xfrm>
          <a:prstGeom prst="rect">
            <a:avLst/>
          </a:prstGeom>
          <a:solidFill>
            <a:srgbClr val="FADB7A">
              <a:alpha val="18824"/>
            </a:srgbClr>
          </a:solidFill>
        </p:spPr>
      </p:sp>
      <p:sp>
        <p:nvSpPr>
          <p:cNvPr name="AutoShape 6" id="6"/>
          <p:cNvSpPr/>
          <p:nvPr/>
        </p:nvSpPr>
        <p:spPr>
          <a:xfrm rot="0">
            <a:off x="1569157" y="1992291"/>
            <a:ext cx="617984" cy="619819"/>
          </a:xfrm>
          <a:prstGeom prst="rect">
            <a:avLst/>
          </a:prstGeom>
          <a:solidFill>
            <a:srgbClr val="FADB7A">
              <a:alpha val="64706"/>
            </a:srgbClr>
          </a:solidFill>
        </p:spPr>
      </p:sp>
      <p:sp>
        <p:nvSpPr>
          <p:cNvPr name="AutoShape 7" id="7"/>
          <p:cNvSpPr/>
          <p:nvPr/>
        </p:nvSpPr>
        <p:spPr>
          <a:xfrm rot="0">
            <a:off x="2187141" y="1372472"/>
            <a:ext cx="617984" cy="619819"/>
          </a:xfrm>
          <a:prstGeom prst="rect">
            <a:avLst/>
          </a:prstGeom>
          <a:solidFill>
            <a:srgbClr val="FADB7A"/>
          </a:solidFill>
        </p:spPr>
      </p:sp>
      <p:grpSp>
        <p:nvGrpSpPr>
          <p:cNvPr name="Group 8" id="8"/>
          <p:cNvGrpSpPr/>
          <p:nvPr/>
        </p:nvGrpSpPr>
        <p:grpSpPr>
          <a:xfrm rot="0">
            <a:off x="4933135" y="3434877"/>
            <a:ext cx="4987417" cy="1155539"/>
            <a:chOff x="0" y="0"/>
            <a:chExt cx="825571" cy="191277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25571" cy="191277"/>
            </a:xfrm>
            <a:custGeom>
              <a:avLst/>
              <a:gdLst/>
              <a:ahLst/>
              <a:cxnLst/>
              <a:rect r="r" b="b" t="t" l="l"/>
              <a:pathLst>
                <a:path h="191277" w="825571">
                  <a:moveTo>
                    <a:pt x="0" y="0"/>
                  </a:moveTo>
                  <a:lnTo>
                    <a:pt x="825571" y="0"/>
                  </a:lnTo>
                  <a:lnTo>
                    <a:pt x="825571" y="191277"/>
                  </a:lnTo>
                  <a:lnTo>
                    <a:pt x="0" y="191277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57150"/>
              <a:ext cx="825571" cy="2484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159"/>
                </a:lnSpc>
              </a:pPr>
              <a:r>
                <a:rPr lang="en-US" sz="3199">
                  <a:solidFill>
                    <a:srgbClr val="F4F4F4"/>
                  </a:solidFill>
                  <a:latin typeface="Poppins"/>
                </a:rPr>
                <a:t>Labelling Algorithm</a:t>
              </a: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10842317" y="2302200"/>
            <a:ext cx="7066788" cy="7789528"/>
          </a:xfrm>
          <a:custGeom>
            <a:avLst/>
            <a:gdLst/>
            <a:ahLst/>
            <a:cxnLst/>
            <a:rect r="r" b="b" t="t" l="l"/>
            <a:pathLst>
              <a:path h="7789528" w="7066788">
                <a:moveTo>
                  <a:pt x="0" y="0"/>
                </a:moveTo>
                <a:lnTo>
                  <a:pt x="7066788" y="0"/>
                </a:lnTo>
                <a:lnTo>
                  <a:pt x="7066788" y="7789528"/>
                </a:lnTo>
                <a:lnTo>
                  <a:pt x="0" y="778952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642182" y="6386993"/>
            <a:ext cx="9805027" cy="2168584"/>
          </a:xfrm>
          <a:custGeom>
            <a:avLst/>
            <a:gdLst/>
            <a:ahLst/>
            <a:cxnLst/>
            <a:rect r="r" b="b" t="t" l="l"/>
            <a:pathLst>
              <a:path h="2168584" w="9805027">
                <a:moveTo>
                  <a:pt x="0" y="0"/>
                </a:moveTo>
                <a:lnTo>
                  <a:pt x="9805027" y="0"/>
                </a:lnTo>
                <a:lnTo>
                  <a:pt x="9805027" y="2168584"/>
                </a:lnTo>
                <a:lnTo>
                  <a:pt x="0" y="216858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-349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5364362" y="333375"/>
            <a:ext cx="7559277" cy="1304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>
                <a:solidFill>
                  <a:srgbClr val="F4F4F4"/>
                </a:solidFill>
                <a:latin typeface="Poppins Bold"/>
              </a:rPr>
              <a:t>MLP Classifier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0"/>
            <a:ext cx="18288000" cy="10287000"/>
          </a:xfrm>
          <a:prstGeom prst="rect">
            <a:avLst/>
          </a:prstGeom>
          <a:solidFill>
            <a:srgbClr val="191919"/>
          </a:solidFill>
        </p:spPr>
      </p:sp>
      <p:sp>
        <p:nvSpPr>
          <p:cNvPr name="AutoShape 3" id="3"/>
          <p:cNvSpPr/>
          <p:nvPr/>
        </p:nvSpPr>
        <p:spPr>
          <a:xfrm rot="-10800000">
            <a:off x="0" y="2830049"/>
            <a:ext cx="1425295" cy="1415025"/>
          </a:xfrm>
          <a:prstGeom prst="rect">
            <a:avLst/>
          </a:prstGeom>
          <a:solidFill>
            <a:srgbClr val="FADB7A"/>
          </a:solidFill>
        </p:spPr>
      </p:sp>
      <p:sp>
        <p:nvSpPr>
          <p:cNvPr name="AutoShape 4" id="4"/>
          <p:cNvSpPr/>
          <p:nvPr/>
        </p:nvSpPr>
        <p:spPr>
          <a:xfrm rot="-10800000">
            <a:off x="0" y="0"/>
            <a:ext cx="1425295" cy="1415025"/>
          </a:xfrm>
          <a:prstGeom prst="rect">
            <a:avLst/>
          </a:prstGeom>
          <a:solidFill>
            <a:srgbClr val="F4A100"/>
          </a:solidFill>
        </p:spPr>
      </p:sp>
      <p:sp>
        <p:nvSpPr>
          <p:cNvPr name="AutoShape 5" id="5"/>
          <p:cNvSpPr/>
          <p:nvPr/>
        </p:nvSpPr>
        <p:spPr>
          <a:xfrm rot="-10800000">
            <a:off x="1425295" y="1415025"/>
            <a:ext cx="1425295" cy="1415025"/>
          </a:xfrm>
          <a:prstGeom prst="rect">
            <a:avLst/>
          </a:prstGeom>
          <a:solidFill>
            <a:srgbClr val="EFC136"/>
          </a:solidFill>
        </p:spPr>
      </p:sp>
      <p:sp>
        <p:nvSpPr>
          <p:cNvPr name="AutoShape 6" id="6"/>
          <p:cNvSpPr/>
          <p:nvPr/>
        </p:nvSpPr>
        <p:spPr>
          <a:xfrm rot="-10800000">
            <a:off x="2850590" y="0"/>
            <a:ext cx="1425295" cy="1415025"/>
          </a:xfrm>
          <a:prstGeom prst="rect">
            <a:avLst/>
          </a:prstGeom>
          <a:solidFill>
            <a:srgbClr val="F4A100"/>
          </a:solidFill>
        </p:spPr>
      </p:sp>
      <p:sp>
        <p:nvSpPr>
          <p:cNvPr name="Freeform 7" id="7"/>
          <p:cNvSpPr/>
          <p:nvPr/>
        </p:nvSpPr>
        <p:spPr>
          <a:xfrm flipH="false" flipV="false" rot="0">
            <a:off x="8941015" y="1491220"/>
            <a:ext cx="7804496" cy="4173078"/>
          </a:xfrm>
          <a:custGeom>
            <a:avLst/>
            <a:gdLst/>
            <a:ahLst/>
            <a:cxnLst/>
            <a:rect r="r" b="b" t="t" l="l"/>
            <a:pathLst>
              <a:path h="4173078" w="7804496">
                <a:moveTo>
                  <a:pt x="0" y="0"/>
                </a:moveTo>
                <a:lnTo>
                  <a:pt x="7804495" y="0"/>
                </a:lnTo>
                <a:lnTo>
                  <a:pt x="7804495" y="4173079"/>
                </a:lnTo>
                <a:lnTo>
                  <a:pt x="0" y="417307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712647" y="6008774"/>
            <a:ext cx="7835095" cy="3997945"/>
          </a:xfrm>
          <a:custGeom>
            <a:avLst/>
            <a:gdLst/>
            <a:ahLst/>
            <a:cxnLst/>
            <a:rect r="r" b="b" t="t" l="l"/>
            <a:pathLst>
              <a:path h="3997945" w="7835095">
                <a:moveTo>
                  <a:pt x="0" y="0"/>
                </a:moveTo>
                <a:lnTo>
                  <a:pt x="7835095" y="0"/>
                </a:lnTo>
                <a:lnTo>
                  <a:pt x="7835095" y="3997945"/>
                </a:lnTo>
                <a:lnTo>
                  <a:pt x="0" y="399794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4873971" y="270466"/>
            <a:ext cx="9546834" cy="11445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412"/>
              </a:lnSpc>
            </a:pPr>
            <a:r>
              <a:rPr lang="en-US" sz="7010">
                <a:solidFill>
                  <a:srgbClr val="F4F4F4"/>
                </a:solidFill>
                <a:latin typeface="Poppins Bold"/>
              </a:rPr>
              <a:t>Technical Analysis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3563237" y="2744324"/>
            <a:ext cx="4881704" cy="762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849"/>
              </a:lnSpc>
            </a:pPr>
            <a:r>
              <a:rPr lang="en-US" sz="4499">
                <a:solidFill>
                  <a:srgbClr val="F4F4F4"/>
                </a:solidFill>
                <a:latin typeface="Poppins Bold"/>
              </a:rPr>
              <a:t>Bollinger bands</a:t>
            </a:r>
          </a:p>
        </p:txBody>
      </p:sp>
      <p:grpSp>
        <p:nvGrpSpPr>
          <p:cNvPr name="Group 11" id="11"/>
          <p:cNvGrpSpPr/>
          <p:nvPr/>
        </p:nvGrpSpPr>
        <p:grpSpPr>
          <a:xfrm rot="0">
            <a:off x="10710218" y="8007746"/>
            <a:ext cx="3394959" cy="1454235"/>
            <a:chOff x="0" y="0"/>
            <a:chExt cx="4526612" cy="1938980"/>
          </a:xfrm>
        </p:grpSpPr>
        <p:sp>
          <p:nvSpPr>
            <p:cNvPr name="TextBox 12" id="12"/>
            <p:cNvSpPr txBox="true"/>
            <p:nvPr/>
          </p:nvSpPr>
          <p:spPr>
            <a:xfrm rot="0">
              <a:off x="0" y="1415315"/>
              <a:ext cx="4526612" cy="52366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118"/>
                </a:lnSpc>
              </a:pPr>
            </a:p>
          </p:txBody>
        </p:sp>
        <p:sp>
          <p:nvSpPr>
            <p:cNvPr name="TextBox 13" id="13"/>
            <p:cNvSpPr txBox="true"/>
            <p:nvPr/>
          </p:nvSpPr>
          <p:spPr>
            <a:xfrm rot="0">
              <a:off x="0" y="-95250"/>
              <a:ext cx="4526612" cy="104909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6102"/>
                </a:lnSpc>
              </a:pPr>
              <a:r>
                <a:rPr lang="en-US" sz="4694">
                  <a:solidFill>
                    <a:srgbClr val="F4F4F4"/>
                  </a:solidFill>
                  <a:latin typeface="Poppins Bold"/>
                </a:rPr>
                <a:t>Z-Score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0"/>
            <a:ext cx="18288000" cy="10287000"/>
          </a:xfrm>
          <a:prstGeom prst="rect">
            <a:avLst/>
          </a:prstGeom>
          <a:solidFill>
            <a:srgbClr val="191919"/>
          </a:solidFill>
        </p:spPr>
      </p:sp>
      <p:sp>
        <p:nvSpPr>
          <p:cNvPr name="AutoShape 3" id="3"/>
          <p:cNvSpPr/>
          <p:nvPr/>
        </p:nvSpPr>
        <p:spPr>
          <a:xfrm rot="-10800000">
            <a:off x="0" y="2830049"/>
            <a:ext cx="1425295" cy="1415025"/>
          </a:xfrm>
          <a:prstGeom prst="rect">
            <a:avLst/>
          </a:prstGeom>
          <a:solidFill>
            <a:srgbClr val="FADB7A"/>
          </a:solidFill>
        </p:spPr>
      </p:sp>
      <p:sp>
        <p:nvSpPr>
          <p:cNvPr name="AutoShape 4" id="4"/>
          <p:cNvSpPr/>
          <p:nvPr/>
        </p:nvSpPr>
        <p:spPr>
          <a:xfrm rot="-10800000">
            <a:off x="0" y="0"/>
            <a:ext cx="1425295" cy="1415025"/>
          </a:xfrm>
          <a:prstGeom prst="rect">
            <a:avLst/>
          </a:prstGeom>
          <a:solidFill>
            <a:srgbClr val="F4A100"/>
          </a:solidFill>
        </p:spPr>
      </p:sp>
      <p:sp>
        <p:nvSpPr>
          <p:cNvPr name="AutoShape 5" id="5"/>
          <p:cNvSpPr/>
          <p:nvPr/>
        </p:nvSpPr>
        <p:spPr>
          <a:xfrm rot="-10800000">
            <a:off x="1425295" y="1415025"/>
            <a:ext cx="1425295" cy="1415025"/>
          </a:xfrm>
          <a:prstGeom prst="rect">
            <a:avLst/>
          </a:prstGeom>
          <a:solidFill>
            <a:srgbClr val="EFC136"/>
          </a:solidFill>
        </p:spPr>
      </p:sp>
      <p:sp>
        <p:nvSpPr>
          <p:cNvPr name="AutoShape 6" id="6"/>
          <p:cNvSpPr/>
          <p:nvPr/>
        </p:nvSpPr>
        <p:spPr>
          <a:xfrm rot="-10800000">
            <a:off x="2850590" y="0"/>
            <a:ext cx="1425295" cy="1415025"/>
          </a:xfrm>
          <a:prstGeom prst="rect">
            <a:avLst/>
          </a:prstGeom>
          <a:solidFill>
            <a:srgbClr val="F4A100"/>
          </a:solidFill>
        </p:spPr>
      </p:sp>
      <p:sp>
        <p:nvSpPr>
          <p:cNvPr name="Freeform 7" id="7"/>
          <p:cNvSpPr/>
          <p:nvPr/>
        </p:nvSpPr>
        <p:spPr>
          <a:xfrm flipH="false" flipV="false" rot="0">
            <a:off x="8162837" y="1550470"/>
            <a:ext cx="8586577" cy="4389587"/>
          </a:xfrm>
          <a:custGeom>
            <a:avLst/>
            <a:gdLst/>
            <a:ahLst/>
            <a:cxnLst/>
            <a:rect r="r" b="b" t="t" l="l"/>
            <a:pathLst>
              <a:path h="4389587" w="8586577">
                <a:moveTo>
                  <a:pt x="0" y="0"/>
                </a:moveTo>
                <a:lnTo>
                  <a:pt x="8586577" y="0"/>
                </a:lnTo>
                <a:lnTo>
                  <a:pt x="8586577" y="4389587"/>
                </a:lnTo>
                <a:lnTo>
                  <a:pt x="0" y="438958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028700" y="5769074"/>
            <a:ext cx="6102603" cy="4181745"/>
          </a:xfrm>
          <a:custGeom>
            <a:avLst/>
            <a:gdLst/>
            <a:ahLst/>
            <a:cxnLst/>
            <a:rect r="r" b="b" t="t" l="l"/>
            <a:pathLst>
              <a:path h="4181745" w="6102603">
                <a:moveTo>
                  <a:pt x="0" y="0"/>
                </a:moveTo>
                <a:lnTo>
                  <a:pt x="6102603" y="0"/>
                </a:lnTo>
                <a:lnTo>
                  <a:pt x="6102603" y="4181744"/>
                </a:lnTo>
                <a:lnTo>
                  <a:pt x="0" y="418174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4873971" y="270466"/>
            <a:ext cx="9546834" cy="11445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412"/>
              </a:lnSpc>
            </a:pPr>
            <a:r>
              <a:rPr lang="en-US" sz="7010">
                <a:solidFill>
                  <a:srgbClr val="F4F4F4"/>
                </a:solidFill>
                <a:latin typeface="Poppins Bold"/>
              </a:rPr>
              <a:t>Technical Analysis</a:t>
            </a:r>
          </a:p>
        </p:txBody>
      </p:sp>
      <p:grpSp>
        <p:nvGrpSpPr>
          <p:cNvPr name="Group 10" id="10"/>
          <p:cNvGrpSpPr/>
          <p:nvPr/>
        </p:nvGrpSpPr>
        <p:grpSpPr>
          <a:xfrm rot="0">
            <a:off x="4106162" y="2941797"/>
            <a:ext cx="4881704" cy="1191529"/>
            <a:chOff x="0" y="0"/>
            <a:chExt cx="6508939" cy="1588705"/>
          </a:xfrm>
        </p:grpSpPr>
        <p:sp>
          <p:nvSpPr>
            <p:cNvPr name="TextBox 11" id="11"/>
            <p:cNvSpPr txBox="true"/>
            <p:nvPr/>
          </p:nvSpPr>
          <p:spPr>
            <a:xfrm rot="0">
              <a:off x="0" y="1103777"/>
              <a:ext cx="6508939" cy="48492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990"/>
                </a:lnSpc>
              </a:pPr>
            </a:p>
          </p:txBody>
        </p:sp>
        <p:sp>
          <p:nvSpPr>
            <p:cNvPr name="TextBox 12" id="12"/>
            <p:cNvSpPr txBox="true"/>
            <p:nvPr/>
          </p:nvSpPr>
          <p:spPr>
            <a:xfrm rot="0">
              <a:off x="0" y="-57150"/>
              <a:ext cx="6508939" cy="70146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160"/>
                </a:lnSpc>
              </a:pPr>
              <a:r>
                <a:rPr lang="en-US" sz="3200">
                  <a:solidFill>
                    <a:srgbClr val="F4F4F4"/>
                  </a:solidFill>
                  <a:latin typeface="Poppins Bold"/>
                </a:rPr>
                <a:t>ULTOSC</a:t>
              </a: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10741226" y="7824552"/>
            <a:ext cx="4881704" cy="1191529"/>
            <a:chOff x="0" y="0"/>
            <a:chExt cx="6508939" cy="1588705"/>
          </a:xfrm>
        </p:grpSpPr>
        <p:sp>
          <p:nvSpPr>
            <p:cNvPr name="TextBox 14" id="14"/>
            <p:cNvSpPr txBox="true"/>
            <p:nvPr/>
          </p:nvSpPr>
          <p:spPr>
            <a:xfrm rot="0">
              <a:off x="0" y="1103777"/>
              <a:ext cx="6508939" cy="48492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990"/>
                </a:lnSpc>
              </a:pPr>
            </a:p>
          </p:txBody>
        </p:sp>
        <p:sp>
          <p:nvSpPr>
            <p:cNvPr name="TextBox 15" id="15"/>
            <p:cNvSpPr txBox="true"/>
            <p:nvPr/>
          </p:nvSpPr>
          <p:spPr>
            <a:xfrm rot="0">
              <a:off x="0" y="-57150"/>
              <a:ext cx="6508939" cy="70146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160"/>
                </a:lnSpc>
              </a:pPr>
              <a:r>
                <a:rPr lang="en-US" sz="3200">
                  <a:solidFill>
                    <a:srgbClr val="F4F4F4"/>
                  </a:solidFill>
                  <a:latin typeface="Poppins Bold"/>
                </a:rPr>
                <a:t>MACD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0"/>
            <a:ext cx="18288000" cy="10287000"/>
          </a:xfrm>
          <a:prstGeom prst="rect">
            <a:avLst/>
          </a:prstGeom>
          <a:solidFill>
            <a:srgbClr val="191919"/>
          </a:solidFill>
        </p:spPr>
      </p:sp>
      <p:sp>
        <p:nvSpPr>
          <p:cNvPr name="AutoShape 3" id="3"/>
          <p:cNvSpPr/>
          <p:nvPr/>
        </p:nvSpPr>
        <p:spPr>
          <a:xfrm rot="-10800000">
            <a:off x="0" y="2830049"/>
            <a:ext cx="1425295" cy="1415025"/>
          </a:xfrm>
          <a:prstGeom prst="rect">
            <a:avLst/>
          </a:prstGeom>
          <a:solidFill>
            <a:srgbClr val="FADB7A"/>
          </a:solidFill>
        </p:spPr>
      </p:sp>
      <p:sp>
        <p:nvSpPr>
          <p:cNvPr name="AutoShape 4" id="4"/>
          <p:cNvSpPr/>
          <p:nvPr/>
        </p:nvSpPr>
        <p:spPr>
          <a:xfrm rot="-10800000">
            <a:off x="0" y="0"/>
            <a:ext cx="1425295" cy="1415025"/>
          </a:xfrm>
          <a:prstGeom prst="rect">
            <a:avLst/>
          </a:prstGeom>
          <a:solidFill>
            <a:srgbClr val="F4A100"/>
          </a:solidFill>
        </p:spPr>
      </p:sp>
      <p:sp>
        <p:nvSpPr>
          <p:cNvPr name="AutoShape 5" id="5"/>
          <p:cNvSpPr/>
          <p:nvPr/>
        </p:nvSpPr>
        <p:spPr>
          <a:xfrm rot="-10800000">
            <a:off x="1425295" y="1415025"/>
            <a:ext cx="1425295" cy="1415025"/>
          </a:xfrm>
          <a:prstGeom prst="rect">
            <a:avLst/>
          </a:prstGeom>
          <a:solidFill>
            <a:srgbClr val="EFC136"/>
          </a:solidFill>
        </p:spPr>
      </p:sp>
      <p:sp>
        <p:nvSpPr>
          <p:cNvPr name="AutoShape 6" id="6"/>
          <p:cNvSpPr/>
          <p:nvPr/>
        </p:nvSpPr>
        <p:spPr>
          <a:xfrm rot="-10800000">
            <a:off x="2850590" y="0"/>
            <a:ext cx="1425295" cy="1415025"/>
          </a:xfrm>
          <a:prstGeom prst="rect">
            <a:avLst/>
          </a:prstGeom>
          <a:solidFill>
            <a:srgbClr val="F4A100"/>
          </a:solidFill>
        </p:spPr>
      </p:sp>
      <p:sp>
        <p:nvSpPr>
          <p:cNvPr name="Freeform 7" id="7"/>
          <p:cNvSpPr/>
          <p:nvPr/>
        </p:nvSpPr>
        <p:spPr>
          <a:xfrm flipH="false" flipV="false" rot="0">
            <a:off x="10034248" y="252684"/>
            <a:ext cx="7851343" cy="3992389"/>
          </a:xfrm>
          <a:custGeom>
            <a:avLst/>
            <a:gdLst/>
            <a:ahLst/>
            <a:cxnLst/>
            <a:rect r="r" b="b" t="t" l="l"/>
            <a:pathLst>
              <a:path h="3992389" w="7851343">
                <a:moveTo>
                  <a:pt x="0" y="0"/>
                </a:moveTo>
                <a:lnTo>
                  <a:pt x="7851343" y="0"/>
                </a:lnTo>
                <a:lnTo>
                  <a:pt x="7851343" y="3992390"/>
                </a:lnTo>
                <a:lnTo>
                  <a:pt x="0" y="399239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5153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0034248" y="6275520"/>
            <a:ext cx="7851343" cy="3741426"/>
          </a:xfrm>
          <a:custGeom>
            <a:avLst/>
            <a:gdLst/>
            <a:ahLst/>
            <a:cxnLst/>
            <a:rect r="r" b="b" t="t" l="l"/>
            <a:pathLst>
              <a:path h="3741426" w="7851343">
                <a:moveTo>
                  <a:pt x="0" y="0"/>
                </a:moveTo>
                <a:lnTo>
                  <a:pt x="7851343" y="0"/>
                </a:lnTo>
                <a:lnTo>
                  <a:pt x="7851343" y="3741426"/>
                </a:lnTo>
                <a:lnTo>
                  <a:pt x="0" y="374142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6186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2011201" y="3554717"/>
            <a:ext cx="6653059" cy="3177565"/>
          </a:xfrm>
          <a:custGeom>
            <a:avLst/>
            <a:gdLst/>
            <a:ahLst/>
            <a:cxnLst/>
            <a:rect r="r" b="b" t="t" l="l"/>
            <a:pathLst>
              <a:path h="3177565" w="6653059">
                <a:moveTo>
                  <a:pt x="0" y="0"/>
                </a:moveTo>
                <a:lnTo>
                  <a:pt x="6653060" y="0"/>
                </a:lnTo>
                <a:lnTo>
                  <a:pt x="6653060" y="3177566"/>
                </a:lnTo>
                <a:lnTo>
                  <a:pt x="0" y="317756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6241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9144000" y="5083991"/>
            <a:ext cx="4881704" cy="1191529"/>
            <a:chOff x="0" y="0"/>
            <a:chExt cx="6508939" cy="1588705"/>
          </a:xfrm>
        </p:grpSpPr>
        <p:sp>
          <p:nvSpPr>
            <p:cNvPr name="TextBox 11" id="11"/>
            <p:cNvSpPr txBox="true"/>
            <p:nvPr/>
          </p:nvSpPr>
          <p:spPr>
            <a:xfrm rot="0">
              <a:off x="0" y="1103777"/>
              <a:ext cx="6508939" cy="48492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990"/>
                </a:lnSpc>
              </a:pPr>
            </a:p>
          </p:txBody>
        </p:sp>
        <p:sp>
          <p:nvSpPr>
            <p:cNvPr name="TextBox 12" id="12"/>
            <p:cNvSpPr txBox="true"/>
            <p:nvPr/>
          </p:nvSpPr>
          <p:spPr>
            <a:xfrm rot="0">
              <a:off x="0" y="-57150"/>
              <a:ext cx="6508939" cy="70146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160"/>
                </a:lnSpc>
              </a:pPr>
              <a:r>
                <a:rPr lang="en-US" sz="3200">
                  <a:solidFill>
                    <a:srgbClr val="F4F4F4"/>
                  </a:solidFill>
                  <a:latin typeface="Poppins Bold"/>
                </a:rPr>
                <a:t>RSI</a:t>
              </a: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2850590" y="8662536"/>
            <a:ext cx="7004901" cy="1191529"/>
            <a:chOff x="0" y="0"/>
            <a:chExt cx="9339868" cy="1588705"/>
          </a:xfrm>
        </p:grpSpPr>
        <p:sp>
          <p:nvSpPr>
            <p:cNvPr name="TextBox 14" id="14"/>
            <p:cNvSpPr txBox="true"/>
            <p:nvPr/>
          </p:nvSpPr>
          <p:spPr>
            <a:xfrm rot="0">
              <a:off x="0" y="1103777"/>
              <a:ext cx="9339868" cy="48492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990"/>
                </a:lnSpc>
              </a:pPr>
            </a:p>
          </p:txBody>
        </p:sp>
        <p:sp>
          <p:nvSpPr>
            <p:cNvPr name="TextBox 15" id="15"/>
            <p:cNvSpPr txBox="true"/>
            <p:nvPr/>
          </p:nvSpPr>
          <p:spPr>
            <a:xfrm rot="0">
              <a:off x="0" y="-57150"/>
              <a:ext cx="9339868" cy="70146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160"/>
                </a:lnSpc>
              </a:pPr>
              <a:r>
                <a:rPr lang="en-US" sz="3200">
                  <a:solidFill>
                    <a:srgbClr val="F4F4F4"/>
                  </a:solidFill>
                  <a:latin typeface="Poppins Bold"/>
                </a:rPr>
                <a:t>Close price percentage variation</a:t>
              </a: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6353040" y="1057350"/>
            <a:ext cx="4881704" cy="1191529"/>
            <a:chOff x="0" y="0"/>
            <a:chExt cx="6508939" cy="1588705"/>
          </a:xfrm>
        </p:grpSpPr>
        <p:sp>
          <p:nvSpPr>
            <p:cNvPr name="TextBox 17" id="17"/>
            <p:cNvSpPr txBox="true"/>
            <p:nvPr/>
          </p:nvSpPr>
          <p:spPr>
            <a:xfrm rot="0">
              <a:off x="0" y="1103777"/>
              <a:ext cx="6508939" cy="48492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990"/>
                </a:lnSpc>
              </a:pPr>
            </a:p>
          </p:txBody>
        </p:sp>
        <p:sp>
          <p:nvSpPr>
            <p:cNvPr name="TextBox 18" id="18"/>
            <p:cNvSpPr txBox="true"/>
            <p:nvPr/>
          </p:nvSpPr>
          <p:spPr>
            <a:xfrm rot="0">
              <a:off x="0" y="-57150"/>
              <a:ext cx="6508939" cy="70146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160"/>
                </a:lnSpc>
              </a:pPr>
              <a:r>
                <a:rPr lang="en-US" sz="3200">
                  <a:solidFill>
                    <a:srgbClr val="F4F4F4"/>
                  </a:solidFill>
                  <a:latin typeface="Poppins Bold"/>
                </a:rPr>
                <a:t>EMA crossovers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DAF5lmEsabI</dc:identifier>
  <dcterms:modified xsi:type="dcterms:W3CDTF">2011-08-01T06:04:30Z</dcterms:modified>
  <cp:revision>1</cp:revision>
  <dc:title>KDSH</dc:title>
</cp:coreProperties>
</file>