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3"/>
  </p:notesMasterIdLst>
  <p:sldIdLst>
    <p:sldId id="256" r:id="rId2"/>
    <p:sldId id="258" r:id="rId3"/>
    <p:sldId id="257" r:id="rId4"/>
    <p:sldId id="322" r:id="rId5"/>
    <p:sldId id="264" r:id="rId6"/>
    <p:sldId id="327" r:id="rId7"/>
    <p:sldId id="328" r:id="rId8"/>
    <p:sldId id="329" r:id="rId9"/>
    <p:sldId id="331" r:id="rId10"/>
    <p:sldId id="330" r:id="rId11"/>
    <p:sldId id="288"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Play" panose="020B0604020202020204" charset="0"/>
      <p:regular r:id="rId18"/>
      <p:bold r:id="rId19"/>
    </p:embeddedFont>
    <p:embeddedFont>
      <p:font typeface="Source Sans Pro" panose="020B0503030403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11">
          <p15:clr>
            <a:srgbClr val="EA4335"/>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BD2BBE-7AF6-4875-A540-4BBE3389346C}">
  <a:tblStyle styleId="{BDBD2BBE-7AF6-4875-A540-4BBE338934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1378" y="211"/>
      </p:cViewPr>
      <p:guideLst>
        <p:guide pos="5311"/>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10b651380e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195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2"/>
        <p:cNvGrpSpPr/>
        <p:nvPr/>
      </p:nvGrpSpPr>
      <p:grpSpPr>
        <a:xfrm>
          <a:off x="0" y="0"/>
          <a:ext cx="0" cy="0"/>
          <a:chOff x="0" y="0"/>
          <a:chExt cx="0" cy="0"/>
        </a:xfrm>
      </p:grpSpPr>
      <p:sp>
        <p:nvSpPr>
          <p:cNvPr id="3413" name="Google Shape;3413;g10a9ee379fb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4" name="Google Shape;3414;g10a9ee379fb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10a69f0788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10a69f0788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580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0914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0116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944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18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a:endParaRPr/>
          </a:p>
        </p:txBody>
      </p:sp>
      <p:sp>
        <p:nvSpPr>
          <p:cNvPr id="10" name="Google Shape;10;p2"/>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a:endParaRPr/>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30" name="Google Shape;130;p4"/>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31" name="Google Shape;131;p4"/>
          <p:cNvGrpSpPr/>
          <p:nvPr/>
        </p:nvGrpSpPr>
        <p:grpSpPr>
          <a:xfrm>
            <a:off x="-3170262" y="3452177"/>
            <a:ext cx="3721951" cy="12135923"/>
            <a:chOff x="-3170262" y="3452177"/>
            <a:chExt cx="3721951" cy="12135923"/>
          </a:xfrm>
        </p:grpSpPr>
        <p:sp>
          <p:nvSpPr>
            <p:cNvPr id="132" name="Google Shape;132;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4"/>
          <p:cNvGrpSpPr/>
          <p:nvPr/>
        </p:nvGrpSpPr>
        <p:grpSpPr>
          <a:xfrm>
            <a:off x="8681163" y="-2011948"/>
            <a:ext cx="3721951" cy="12135923"/>
            <a:chOff x="-3170262" y="3452177"/>
            <a:chExt cx="3721951" cy="12135923"/>
          </a:xfrm>
        </p:grpSpPr>
        <p:sp>
          <p:nvSpPr>
            <p:cNvPr id="189" name="Google Shape;189;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4"/>
          <p:cNvGrpSpPr/>
          <p:nvPr/>
        </p:nvGrpSpPr>
        <p:grpSpPr>
          <a:xfrm>
            <a:off x="-1081045" y="-1072813"/>
            <a:ext cx="3021722" cy="3146276"/>
            <a:chOff x="-1081045" y="-1072813"/>
            <a:chExt cx="3021722" cy="3146276"/>
          </a:xfrm>
        </p:grpSpPr>
        <p:sp>
          <p:nvSpPr>
            <p:cNvPr id="244" name="Google Shape;244;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799"/>
        <p:cNvGrpSpPr/>
        <p:nvPr/>
      </p:nvGrpSpPr>
      <p:grpSpPr>
        <a:xfrm>
          <a:off x="0" y="0"/>
          <a:ext cx="0" cy="0"/>
          <a:chOff x="0" y="0"/>
          <a:chExt cx="0" cy="0"/>
        </a:xfrm>
      </p:grpSpPr>
      <p:sp>
        <p:nvSpPr>
          <p:cNvPr id="800" name="Google Shape;800;p14"/>
          <p:cNvSpPr txBox="1">
            <a:spLocks noGrp="1"/>
          </p:cNvSpPr>
          <p:nvPr>
            <p:ph type="title"/>
          </p:nvPr>
        </p:nvSpPr>
        <p:spPr>
          <a:xfrm>
            <a:off x="1311750" y="3986900"/>
            <a:ext cx="6520500" cy="478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01" name="Google Shape;801;p14"/>
          <p:cNvSpPr txBox="1">
            <a:spLocks noGrp="1"/>
          </p:cNvSpPr>
          <p:nvPr>
            <p:ph type="subTitle" idx="1"/>
          </p:nvPr>
        </p:nvSpPr>
        <p:spPr>
          <a:xfrm>
            <a:off x="1311750" y="1934575"/>
            <a:ext cx="6520500" cy="15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a:endParaRPr/>
          </a:p>
        </p:txBody>
      </p:sp>
      <p:grpSp>
        <p:nvGrpSpPr>
          <p:cNvPr id="802" name="Google Shape;802;p14"/>
          <p:cNvGrpSpPr/>
          <p:nvPr/>
        </p:nvGrpSpPr>
        <p:grpSpPr>
          <a:xfrm flipH="1">
            <a:off x="8167938" y="-4899154"/>
            <a:ext cx="3721951" cy="12135923"/>
            <a:chOff x="-3170262" y="3452177"/>
            <a:chExt cx="3721951" cy="12135923"/>
          </a:xfrm>
        </p:grpSpPr>
        <p:sp>
          <p:nvSpPr>
            <p:cNvPr id="803" name="Google Shape;803;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14"/>
          <p:cNvGrpSpPr/>
          <p:nvPr/>
        </p:nvGrpSpPr>
        <p:grpSpPr>
          <a:xfrm rot="10800000">
            <a:off x="-2853462" y="-2443379"/>
            <a:ext cx="3721951" cy="12135923"/>
            <a:chOff x="-3170262" y="3452177"/>
            <a:chExt cx="3721951" cy="12135923"/>
          </a:xfrm>
        </p:grpSpPr>
        <p:sp>
          <p:nvSpPr>
            <p:cNvPr id="860" name="Google Shape;860;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14"/>
          <p:cNvGrpSpPr/>
          <p:nvPr/>
        </p:nvGrpSpPr>
        <p:grpSpPr>
          <a:xfrm rot="10800000">
            <a:off x="8636589" y="3129613"/>
            <a:ext cx="261061" cy="3913266"/>
            <a:chOff x="7704114" y="-97112"/>
            <a:chExt cx="261061" cy="3913266"/>
          </a:xfrm>
        </p:grpSpPr>
        <p:sp>
          <p:nvSpPr>
            <p:cNvPr id="917" name="Google Shape;917;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18" name="Google Shape;918;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20" name="Google Shape;920;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1225"/>
        <p:cNvGrpSpPr/>
        <p:nvPr/>
      </p:nvGrpSpPr>
      <p:grpSpPr>
        <a:xfrm>
          <a:off x="0" y="0"/>
          <a:ext cx="0" cy="0"/>
          <a:chOff x="0" y="0"/>
          <a:chExt cx="0" cy="0"/>
        </a:xfrm>
      </p:grpSpPr>
      <p:sp>
        <p:nvSpPr>
          <p:cNvPr id="1226" name="Google Shape;1226;p19"/>
          <p:cNvSpPr txBox="1">
            <a:spLocks noGrp="1"/>
          </p:cNvSpPr>
          <p:nvPr>
            <p:ph type="title"/>
          </p:nvPr>
        </p:nvSpPr>
        <p:spPr>
          <a:xfrm>
            <a:off x="4201387" y="1214700"/>
            <a:ext cx="4222200" cy="959100"/>
          </a:xfrm>
          <a:prstGeom prst="rect">
            <a:avLst/>
          </a:prstGeom>
        </p:spPr>
        <p:txBody>
          <a:bodyPr spcFirstLastPara="1" wrap="square" lIns="91425" tIns="91425" rIns="91425" bIns="91425" anchor="t"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
        <p:nvSpPr>
          <p:cNvPr id="1227" name="Google Shape;1227;p19"/>
          <p:cNvSpPr txBox="1">
            <a:spLocks noGrp="1"/>
          </p:cNvSpPr>
          <p:nvPr>
            <p:ph type="subTitle" idx="1"/>
          </p:nvPr>
        </p:nvSpPr>
        <p:spPr>
          <a:xfrm>
            <a:off x="4201387" y="2840075"/>
            <a:ext cx="4222200" cy="1040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228" name="Google Shape;1228;p19"/>
          <p:cNvGrpSpPr/>
          <p:nvPr/>
        </p:nvGrpSpPr>
        <p:grpSpPr>
          <a:xfrm rot="5400000" flipH="1">
            <a:off x="-675675" y="-1922624"/>
            <a:ext cx="4222888" cy="4088811"/>
            <a:chOff x="8129425" y="2555026"/>
            <a:chExt cx="4222888" cy="4088811"/>
          </a:xfrm>
        </p:grpSpPr>
        <p:sp>
          <p:nvSpPr>
            <p:cNvPr id="1229" name="Google Shape;1229;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6">
  <p:cSld name="CUSTOM_2_1_1_1_1_1_1_1_1">
    <p:spTree>
      <p:nvGrpSpPr>
        <p:cNvPr id="1" name="Shape 1575"/>
        <p:cNvGrpSpPr/>
        <p:nvPr/>
      </p:nvGrpSpPr>
      <p:grpSpPr>
        <a:xfrm>
          <a:off x="0" y="0"/>
          <a:ext cx="0" cy="0"/>
          <a:chOff x="0" y="0"/>
          <a:chExt cx="0" cy="0"/>
        </a:xfrm>
      </p:grpSpPr>
      <p:sp>
        <p:nvSpPr>
          <p:cNvPr id="1576" name="Google Shape;1576;p25"/>
          <p:cNvSpPr txBox="1">
            <a:spLocks noGrp="1"/>
          </p:cNvSpPr>
          <p:nvPr>
            <p:ph type="title"/>
          </p:nvPr>
        </p:nvSpPr>
        <p:spPr>
          <a:xfrm>
            <a:off x="1362400"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577" name="Google Shape;1577;p25"/>
          <p:cNvSpPr txBox="1">
            <a:spLocks noGrp="1"/>
          </p:cNvSpPr>
          <p:nvPr>
            <p:ph type="subTitle" idx="1"/>
          </p:nvPr>
        </p:nvSpPr>
        <p:spPr>
          <a:xfrm>
            <a:off x="1362400"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578" name="Google Shape;1578;p25"/>
          <p:cNvGrpSpPr/>
          <p:nvPr/>
        </p:nvGrpSpPr>
        <p:grpSpPr>
          <a:xfrm rot="5400000">
            <a:off x="1266764" y="4562626"/>
            <a:ext cx="4222888" cy="4088811"/>
            <a:chOff x="8129425" y="2555026"/>
            <a:chExt cx="4222888" cy="4088811"/>
          </a:xfrm>
        </p:grpSpPr>
        <p:sp>
          <p:nvSpPr>
            <p:cNvPr id="1579" name="Google Shape;1579;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1587;p25"/>
          <p:cNvGrpSpPr/>
          <p:nvPr/>
        </p:nvGrpSpPr>
        <p:grpSpPr>
          <a:xfrm flipH="1">
            <a:off x="8150363" y="-4899154"/>
            <a:ext cx="3721951" cy="12135923"/>
            <a:chOff x="-3170262" y="3452177"/>
            <a:chExt cx="3721951" cy="12135923"/>
          </a:xfrm>
        </p:grpSpPr>
        <p:sp>
          <p:nvSpPr>
            <p:cNvPr id="1588" name="Google Shape;1588;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25"/>
          <p:cNvGrpSpPr/>
          <p:nvPr/>
        </p:nvGrpSpPr>
        <p:grpSpPr>
          <a:xfrm flipH="1">
            <a:off x="-3056332" y="-1665102"/>
            <a:ext cx="3769563" cy="11358057"/>
            <a:chOff x="-2722250" y="-1079764"/>
            <a:chExt cx="3769563" cy="11358057"/>
          </a:xfrm>
        </p:grpSpPr>
        <p:sp>
          <p:nvSpPr>
            <p:cNvPr id="1645" name="Google Shape;1645;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0" r:id="rId4"/>
    <p:sldLayoutId id="2147483665" r:id="rId5"/>
    <p:sldLayoutId id="2147483671" r:id="rId6"/>
    <p:sldLayoutId id="2147483681" r:id="rId7"/>
    <p:sldLayoutId id="214748368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37"/>
        <p:cNvGrpSpPr/>
        <p:nvPr/>
      </p:nvGrpSpPr>
      <p:grpSpPr>
        <a:xfrm>
          <a:off x="0" y="0"/>
          <a:ext cx="0" cy="0"/>
          <a:chOff x="0" y="0"/>
          <a:chExt cx="0" cy="0"/>
        </a:xfrm>
      </p:grpSpPr>
      <p:sp>
        <p:nvSpPr>
          <p:cNvPr id="2638" name="Google Shape;2638;p40"/>
          <p:cNvSpPr txBox="1">
            <a:spLocks noGrp="1"/>
          </p:cNvSpPr>
          <p:nvPr>
            <p:ph type="ctrTitle"/>
          </p:nvPr>
        </p:nvSpPr>
        <p:spPr>
          <a:xfrm>
            <a:off x="1299875" y="827024"/>
            <a:ext cx="6578400" cy="88072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TASK-2</a:t>
            </a:r>
            <a:endParaRPr dirty="0"/>
          </a:p>
        </p:txBody>
      </p:sp>
      <p:sp>
        <p:nvSpPr>
          <p:cNvPr id="2639" name="Google Shape;2639;p40"/>
          <p:cNvSpPr txBox="1">
            <a:spLocks noGrp="1"/>
          </p:cNvSpPr>
          <p:nvPr>
            <p:ph type="subTitle" idx="1"/>
          </p:nvPr>
        </p:nvSpPr>
        <p:spPr>
          <a:xfrm>
            <a:off x="1193153" y="1827285"/>
            <a:ext cx="6578400" cy="12788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Mathematics behind GANs.</a:t>
            </a:r>
            <a:endParaRPr sz="2800" dirty="0"/>
          </a:p>
        </p:txBody>
      </p:sp>
      <p:grpSp>
        <p:nvGrpSpPr>
          <p:cNvPr id="2641" name="Google Shape;2641;p40"/>
          <p:cNvGrpSpPr/>
          <p:nvPr/>
        </p:nvGrpSpPr>
        <p:grpSpPr>
          <a:xfrm>
            <a:off x="1775013" y="2644588"/>
            <a:ext cx="5809128" cy="316981"/>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10" name="TextBox 9">
            <a:extLst>
              <a:ext uri="{FF2B5EF4-FFF2-40B4-BE49-F238E27FC236}">
                <a16:creationId xmlns:a16="http://schemas.microsoft.com/office/drawing/2014/main" id="{0F8FA4DB-0448-14D6-7D03-B2659BFFCCB1}"/>
              </a:ext>
            </a:extLst>
          </p:cNvPr>
          <p:cNvSpPr txBox="1"/>
          <p:nvPr/>
        </p:nvSpPr>
        <p:spPr>
          <a:xfrm>
            <a:off x="1282800" y="3409168"/>
            <a:ext cx="6124624" cy="1015663"/>
          </a:xfrm>
          <a:prstGeom prst="rect">
            <a:avLst/>
          </a:prstGeom>
          <a:noFill/>
        </p:spPr>
        <p:txBody>
          <a:bodyPr wrap="square">
            <a:spAutoFit/>
          </a:bodyPr>
          <a:lstStyle/>
          <a:p>
            <a:r>
              <a:rPr lang="en-IN" sz="2000" dirty="0">
                <a:solidFill>
                  <a:schemeClr val="accent2"/>
                </a:solidFill>
              </a:rPr>
              <a:t>NAME    – ZAID AHMED KHAN</a:t>
            </a:r>
          </a:p>
          <a:p>
            <a:endParaRPr lang="en-IN" sz="2000" dirty="0">
              <a:solidFill>
                <a:schemeClr val="accent2"/>
              </a:solidFill>
            </a:endParaRPr>
          </a:p>
          <a:p>
            <a:r>
              <a:rPr lang="en-IN" sz="2000" dirty="0">
                <a:solidFill>
                  <a:schemeClr val="accent2"/>
                </a:solidFill>
              </a:rPr>
              <a:t>ROLL NO-21CH10079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sp>
        <p:nvSpPr>
          <p:cNvPr id="2759" name="Google Shape;2759;p48"/>
          <p:cNvSpPr txBox="1">
            <a:spLocks noGrp="1"/>
          </p:cNvSpPr>
          <p:nvPr>
            <p:ph type="subTitle" idx="1"/>
          </p:nvPr>
        </p:nvSpPr>
        <p:spPr>
          <a:xfrm>
            <a:off x="1090715" y="4372161"/>
            <a:ext cx="6962569" cy="558801"/>
          </a:xfrm>
          <a:prstGeom prst="rect">
            <a:avLst/>
          </a:prstGeom>
        </p:spPr>
        <p:txBody>
          <a:bodyPr spcFirstLastPara="1" wrap="square" lIns="91425" tIns="0" rIns="91425" bIns="91425" anchor="t" anchorCtr="0">
            <a:noAutofit/>
          </a:bodyPr>
          <a:lstStyle/>
          <a:p>
            <a:pPr marL="139700" indent="0" algn="l"/>
            <a:r>
              <a:rPr lang="en-US" sz="1800" dirty="0">
                <a:effectLst/>
                <a:latin typeface="Calibri" panose="020F0502020204030204" pitchFamily="34" charset="0"/>
                <a:ea typeface="Calibri" panose="020F0502020204030204" pitchFamily="34" charset="0"/>
                <a:cs typeface="Mangal" panose="02040503050203030202" pitchFamily="18" charset="0"/>
              </a:rPr>
              <a:t>When </a:t>
            </a:r>
            <a:r>
              <a:rPr lang="en-US" sz="1800" dirty="0" err="1">
                <a:effectLst/>
                <a:latin typeface="Calibri" panose="020F0502020204030204" pitchFamily="34" charset="0"/>
                <a:ea typeface="Calibri" panose="020F0502020204030204" pitchFamily="34" charset="0"/>
                <a:cs typeface="Mangal" panose="02040503050203030202" pitchFamily="18" charset="0"/>
              </a:rPr>
              <a:t>Pdata</a:t>
            </a:r>
            <a:r>
              <a:rPr lang="en-US" sz="1800" dirty="0">
                <a:effectLst/>
                <a:latin typeface="Calibri" panose="020F0502020204030204" pitchFamily="34" charset="0"/>
                <a:ea typeface="Calibri" panose="020F0502020204030204" pitchFamily="34" charset="0"/>
                <a:cs typeface="Mangal" panose="02040503050203030202" pitchFamily="18" charset="0"/>
              </a:rPr>
              <a:t>=Pg then JSD term will be zero and C(G) comes out to be -log(4)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139700" indent="0" algn="l"/>
            <a:endParaRPr lang="en-IN" sz="2400" dirty="0"/>
          </a:p>
        </p:txBody>
      </p:sp>
      <p:pic>
        <p:nvPicPr>
          <p:cNvPr id="10" name="Picture 9">
            <a:extLst>
              <a:ext uri="{FF2B5EF4-FFF2-40B4-BE49-F238E27FC236}">
                <a16:creationId xmlns:a16="http://schemas.microsoft.com/office/drawing/2014/main" id="{9FA8C668-756F-0BFD-6A7B-AD3A39CF9FE1}"/>
              </a:ext>
            </a:extLst>
          </p:cNvPr>
          <p:cNvPicPr>
            <a:picLocks noChangeAspect="1"/>
          </p:cNvPicPr>
          <p:nvPr/>
        </p:nvPicPr>
        <p:blipFill>
          <a:blip r:embed="rId3"/>
          <a:stretch>
            <a:fillRect/>
          </a:stretch>
        </p:blipFill>
        <p:spPr>
          <a:xfrm>
            <a:off x="1278030" y="3962586"/>
            <a:ext cx="4095750" cy="409575"/>
          </a:xfrm>
          <a:prstGeom prst="rect">
            <a:avLst/>
          </a:prstGeom>
        </p:spPr>
      </p:pic>
      <p:pic>
        <p:nvPicPr>
          <p:cNvPr id="3" name="Picture 2">
            <a:extLst>
              <a:ext uri="{FF2B5EF4-FFF2-40B4-BE49-F238E27FC236}">
                <a16:creationId xmlns:a16="http://schemas.microsoft.com/office/drawing/2014/main" id="{9FD5DAEC-68FC-B899-A043-22D06D22408F}"/>
              </a:ext>
            </a:extLst>
          </p:cNvPr>
          <p:cNvPicPr>
            <a:picLocks noChangeAspect="1"/>
          </p:cNvPicPr>
          <p:nvPr/>
        </p:nvPicPr>
        <p:blipFill>
          <a:blip r:embed="rId4"/>
          <a:stretch>
            <a:fillRect/>
          </a:stretch>
        </p:blipFill>
        <p:spPr>
          <a:xfrm>
            <a:off x="857529" y="80682"/>
            <a:ext cx="7195755" cy="2124635"/>
          </a:xfrm>
          <a:prstGeom prst="rect">
            <a:avLst/>
          </a:prstGeom>
        </p:spPr>
      </p:pic>
      <p:pic>
        <p:nvPicPr>
          <p:cNvPr id="6" name="Picture 5">
            <a:extLst>
              <a:ext uri="{FF2B5EF4-FFF2-40B4-BE49-F238E27FC236}">
                <a16:creationId xmlns:a16="http://schemas.microsoft.com/office/drawing/2014/main" id="{4ECFF71F-BBA0-348B-A906-2FB7284BA337}"/>
              </a:ext>
            </a:extLst>
          </p:cNvPr>
          <p:cNvPicPr>
            <a:picLocks noChangeAspect="1"/>
          </p:cNvPicPr>
          <p:nvPr/>
        </p:nvPicPr>
        <p:blipFill>
          <a:blip r:embed="rId5"/>
          <a:stretch>
            <a:fillRect/>
          </a:stretch>
        </p:blipFill>
        <p:spPr>
          <a:xfrm>
            <a:off x="857530" y="2216746"/>
            <a:ext cx="7195754" cy="1682901"/>
          </a:xfrm>
          <a:prstGeom prst="rect">
            <a:avLst/>
          </a:prstGeom>
        </p:spPr>
      </p:pic>
    </p:spTree>
    <p:extLst>
      <p:ext uri="{BB962C8B-B14F-4D97-AF65-F5344CB8AC3E}">
        <p14:creationId xmlns:p14="http://schemas.microsoft.com/office/powerpoint/2010/main" val="2137712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415"/>
        <p:cNvGrpSpPr/>
        <p:nvPr/>
      </p:nvGrpSpPr>
      <p:grpSpPr>
        <a:xfrm>
          <a:off x="0" y="0"/>
          <a:ext cx="0" cy="0"/>
          <a:chOff x="0" y="0"/>
          <a:chExt cx="0" cy="0"/>
        </a:xfrm>
      </p:grpSpPr>
      <p:sp>
        <p:nvSpPr>
          <p:cNvPr id="3417" name="Google Shape;3417;p72"/>
          <p:cNvSpPr/>
          <p:nvPr/>
        </p:nvSpPr>
        <p:spPr>
          <a:xfrm flipH="1">
            <a:off x="4921622" y="878169"/>
            <a:ext cx="3155577" cy="3371101"/>
          </a:xfrm>
          <a:prstGeom prst="rect">
            <a:avLst/>
          </a:prstGeom>
          <a:noFill/>
          <a:ln w="28575" cap="flat"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72"/>
          <p:cNvSpPr txBox="1">
            <a:spLocks noGrp="1"/>
          </p:cNvSpPr>
          <p:nvPr>
            <p:ph type="title"/>
          </p:nvPr>
        </p:nvSpPr>
        <p:spPr>
          <a:xfrm>
            <a:off x="1066801" y="959223"/>
            <a:ext cx="3630705" cy="28866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dirty="0"/>
              <a:t>THANK YOU</a:t>
            </a:r>
            <a:endParaRPr sz="4000" dirty="0"/>
          </a:p>
        </p:txBody>
      </p:sp>
      <p:pic>
        <p:nvPicPr>
          <p:cNvPr id="1026" name="Picture 2" descr="What is Coding? - Computer Science Degree Hub">
            <a:extLst>
              <a:ext uri="{FF2B5EF4-FFF2-40B4-BE49-F238E27FC236}">
                <a16:creationId xmlns:a16="http://schemas.microsoft.com/office/drawing/2014/main" id="{7AD91BB7-2727-E842-499F-3821C507D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377" y="959223"/>
            <a:ext cx="3012142" cy="32183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54"/>
        <p:cNvGrpSpPr/>
        <p:nvPr/>
      </p:nvGrpSpPr>
      <p:grpSpPr>
        <a:xfrm>
          <a:off x="0" y="0"/>
          <a:ext cx="0" cy="0"/>
          <a:chOff x="0" y="0"/>
          <a:chExt cx="0" cy="0"/>
        </a:xfrm>
      </p:grpSpPr>
      <p:sp>
        <p:nvSpPr>
          <p:cNvPr id="2660" name="Google Shape;2660;p42"/>
          <p:cNvSpPr txBox="1">
            <a:spLocks noGrp="1"/>
          </p:cNvSpPr>
          <p:nvPr>
            <p:ph type="title"/>
          </p:nvPr>
        </p:nvSpPr>
        <p:spPr>
          <a:xfrm>
            <a:off x="3152505" y="1459668"/>
            <a:ext cx="5808617" cy="25375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5400" dirty="0">
                <a:solidFill>
                  <a:schemeClr val="bg1"/>
                </a:solidFill>
              </a:rPr>
              <a:t>What is</a:t>
            </a:r>
            <a:br>
              <a:rPr lang="en-IN" sz="5400" dirty="0">
                <a:solidFill>
                  <a:schemeClr val="bg1"/>
                </a:solidFill>
              </a:rPr>
            </a:br>
            <a:r>
              <a:rPr lang="en-IN" sz="5400" dirty="0">
                <a:solidFill>
                  <a:schemeClr val="bg1"/>
                </a:solidFill>
              </a:rPr>
              <a:t>GAN?</a:t>
            </a:r>
            <a:endParaRPr sz="5400" dirty="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50" name="Google Shape;2650;p41"/>
          <p:cNvSpPr txBox="1">
            <a:spLocks noGrp="1"/>
          </p:cNvSpPr>
          <p:nvPr>
            <p:ph type="body" idx="1"/>
          </p:nvPr>
        </p:nvSpPr>
        <p:spPr>
          <a:xfrm>
            <a:off x="697284" y="1004048"/>
            <a:ext cx="7749432" cy="4052048"/>
          </a:xfrm>
          <a:prstGeom prst="rect">
            <a:avLst/>
          </a:prstGeom>
        </p:spPr>
        <p:txBody>
          <a:bodyPr spcFirstLastPara="1" wrap="square" lIns="91425" tIns="91425" rIns="91425" bIns="91425" anchor="t" anchorCtr="0">
            <a:no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GAN Is basically a combination of two neural network namely generator model (denoted by G) and discriminator model (denoted by D)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The generator model is helpful in generating new instance of data </a:t>
            </a:r>
            <a:r>
              <a:rPr lang="en-US" sz="1800" dirty="0" err="1">
                <a:effectLst/>
                <a:latin typeface="Calibri" panose="020F0502020204030204" pitchFamily="34" charset="0"/>
                <a:ea typeface="Calibri" panose="020F0502020204030204" pitchFamily="34" charset="0"/>
                <a:cs typeface="Mangal" panose="02040503050203030202" pitchFamily="18" charset="0"/>
              </a:rPr>
              <a:t>i.e</a:t>
            </a:r>
            <a:r>
              <a:rPr lang="en-US" sz="1800" dirty="0">
                <a:effectLst/>
                <a:latin typeface="Calibri" panose="020F0502020204030204" pitchFamily="34" charset="0"/>
                <a:ea typeface="Calibri" panose="020F0502020204030204" pitchFamily="34" charset="0"/>
                <a:cs typeface="Mangal" panose="02040503050203030202" pitchFamily="18" charset="0"/>
              </a:rPr>
              <a:t> some fake data points .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The discriminator is used to tell if a given data point is original one or it has been produced by our generator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These two model work in a competitive </a:t>
            </a:r>
            <a:r>
              <a:rPr lang="en-US" sz="1800" dirty="0" err="1">
                <a:effectLst/>
                <a:latin typeface="Calibri" panose="020F0502020204030204" pitchFamily="34" charset="0"/>
                <a:ea typeface="Calibri" panose="020F0502020204030204" pitchFamily="34" charset="0"/>
                <a:cs typeface="Mangal" panose="02040503050203030202" pitchFamily="18" charset="0"/>
              </a:rPr>
              <a:t>behaviour</a:t>
            </a:r>
            <a:r>
              <a:rPr lang="en-US" sz="1800" dirty="0">
                <a:effectLst/>
                <a:latin typeface="Calibri" panose="020F0502020204030204" pitchFamily="34" charset="0"/>
                <a:ea typeface="Calibri" panose="020F0502020204030204" pitchFamily="34" charset="0"/>
                <a:cs typeface="Mangal" panose="02040503050203030202" pitchFamily="18" charset="0"/>
              </a:rPr>
              <a:t> and eventually both of them get better in their job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171450" indent="-171450">
              <a:lnSpc>
                <a:spcPct val="100000"/>
              </a:lnSpc>
              <a:buClr>
                <a:schemeClr val="hlink"/>
              </a:buClr>
              <a:buSzPts val="1100"/>
            </a:pPr>
            <a:endParaRPr lang="en-US" sz="1600" dirty="0"/>
          </a:p>
          <a:p>
            <a:pPr marL="171450" indent="-171450">
              <a:lnSpc>
                <a:spcPct val="100000"/>
              </a:lnSpc>
              <a:buClr>
                <a:schemeClr val="hlink"/>
              </a:buClr>
              <a:buSzPts val="1100"/>
            </a:pP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50" name="Google Shape;2650;p41"/>
          <p:cNvSpPr txBox="1">
            <a:spLocks noGrp="1"/>
          </p:cNvSpPr>
          <p:nvPr>
            <p:ph type="body" idx="1"/>
          </p:nvPr>
        </p:nvSpPr>
        <p:spPr>
          <a:xfrm>
            <a:off x="584947" y="2725270"/>
            <a:ext cx="7974106" cy="2341003"/>
          </a:xfrm>
          <a:prstGeom prst="rect">
            <a:avLst/>
          </a:prstGeom>
        </p:spPr>
        <p:txBody>
          <a:bodyPr spcFirstLastPara="1" wrap="square" lIns="91425" tIns="91425" rIns="91425" bIns="91425" anchor="t" anchorCtr="0">
            <a:noAutofit/>
          </a:bodyPr>
          <a:lstStyle/>
          <a:p>
            <a:pPr marL="0" indent="0">
              <a:lnSpc>
                <a:spcPct val="100000"/>
              </a:lnSpc>
              <a:buClr>
                <a:schemeClr val="hlink"/>
              </a:buClr>
              <a:buSzPts val="1100"/>
              <a:buNone/>
            </a:pPr>
            <a:r>
              <a:rPr lang="en-US" sz="1800" dirty="0">
                <a:effectLst/>
                <a:latin typeface="Calibri" panose="020F0502020204030204" pitchFamily="34" charset="0"/>
                <a:ea typeface="Calibri" panose="020F0502020204030204" pitchFamily="34" charset="0"/>
                <a:cs typeface="Mangal" panose="02040503050203030202" pitchFamily="18" charset="0"/>
              </a:rPr>
              <a:t>We first pass our input noise in the generator (G) it converts them into some fake data points . Then we pass these fake data points and real data points into the discriminator which given a single number as output representing the probability that the input is from real distribution or not. These fake points are represented as G(z) .</a:t>
            </a:r>
          </a:p>
          <a:p>
            <a:pPr marL="0" indent="0">
              <a:lnSpc>
                <a:spcPct val="100000"/>
              </a:lnSpc>
              <a:buClr>
                <a:schemeClr val="hlink"/>
              </a:buClr>
              <a:buSzPts val="1100"/>
              <a:buNone/>
            </a:pPr>
            <a:r>
              <a:rPr lang="en-US" sz="1800" dirty="0">
                <a:effectLst/>
                <a:latin typeface="Calibri" panose="020F0502020204030204" pitchFamily="34" charset="0"/>
                <a:ea typeface="Calibri" panose="020F0502020204030204" pitchFamily="34" charset="0"/>
                <a:cs typeface="Mangal" panose="02040503050203030202" pitchFamily="18" charset="0"/>
              </a:rPr>
              <a:t>If we use a fake data as input to discriminator then the output is labelled as D(G(z)) which represent the probability of fake samples are real and when we pass real data points then the output is labelled as D(x).</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0000"/>
              </a:lnSpc>
              <a:buClr>
                <a:schemeClr val="hlink"/>
              </a:buClr>
              <a:buSzPts val="1100"/>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algn="l" rtl="0">
              <a:lnSpc>
                <a:spcPct val="100000"/>
              </a:lnSpc>
              <a:spcBef>
                <a:spcPts val="0"/>
              </a:spcBef>
              <a:spcAft>
                <a:spcPts val="0"/>
              </a:spcAft>
              <a:buClr>
                <a:schemeClr val="hlink"/>
              </a:buClr>
              <a:buSzPts val="1100"/>
              <a:buFont typeface="Arial"/>
              <a:buNone/>
            </a:pPr>
            <a:endParaRPr sz="1300" dirty="0"/>
          </a:p>
        </p:txBody>
      </p:sp>
      <p:pic>
        <p:nvPicPr>
          <p:cNvPr id="5" name="Picture 4">
            <a:extLst>
              <a:ext uri="{FF2B5EF4-FFF2-40B4-BE49-F238E27FC236}">
                <a16:creationId xmlns:a16="http://schemas.microsoft.com/office/drawing/2014/main" id="{1ED12B1B-CBBB-3647-6B21-147A26D47607}"/>
              </a:ext>
            </a:extLst>
          </p:cNvPr>
          <p:cNvPicPr>
            <a:picLocks noChangeAspect="1"/>
          </p:cNvPicPr>
          <p:nvPr/>
        </p:nvPicPr>
        <p:blipFill>
          <a:blip r:embed="rId3"/>
          <a:stretch>
            <a:fillRect/>
          </a:stretch>
        </p:blipFill>
        <p:spPr>
          <a:xfrm>
            <a:off x="1039906" y="77227"/>
            <a:ext cx="6956611" cy="2568575"/>
          </a:xfrm>
          <a:prstGeom prst="rect">
            <a:avLst/>
          </a:prstGeom>
        </p:spPr>
      </p:pic>
    </p:spTree>
    <p:extLst>
      <p:ext uri="{BB962C8B-B14F-4D97-AF65-F5344CB8AC3E}">
        <p14:creationId xmlns:p14="http://schemas.microsoft.com/office/powerpoint/2010/main" val="105756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sp>
        <p:nvSpPr>
          <p:cNvPr id="2759" name="Google Shape;2759;p48"/>
          <p:cNvSpPr txBox="1">
            <a:spLocks noGrp="1"/>
          </p:cNvSpPr>
          <p:nvPr>
            <p:ph type="subTitle" idx="1"/>
          </p:nvPr>
        </p:nvSpPr>
        <p:spPr>
          <a:xfrm>
            <a:off x="932330" y="1873623"/>
            <a:ext cx="7422775" cy="2965077"/>
          </a:xfrm>
          <a:prstGeom prst="rect">
            <a:avLst/>
          </a:prstGeom>
        </p:spPr>
        <p:txBody>
          <a:bodyPr spcFirstLastPara="1" wrap="square" lIns="91425" tIns="0" rIns="91425" bIns="91425" anchor="t" anchorCtr="0">
            <a:noAutofit/>
          </a:bodyPr>
          <a:lstStyle/>
          <a:p>
            <a:pPr algn="l">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Where min G max D means that G wants to minimize this function D want to maximize this function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l">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First part represent the discriminator prediction on real data and other part the discriminator prediction on fake data .</a:t>
            </a:r>
          </a:p>
          <a:p>
            <a:pPr algn="l">
              <a:buFont typeface="Arial" panose="020B0604020202020204" pitchFamily="34" charset="0"/>
              <a:buChar char="•"/>
            </a:pPr>
            <a:endParaRPr lang="en-US" sz="1800" dirty="0">
              <a:latin typeface="Calibri" panose="020F0502020204030204" pitchFamily="34" charset="0"/>
              <a:ea typeface="Calibri" panose="020F0502020204030204" pitchFamily="34" charset="0"/>
              <a:cs typeface="Mangal" panose="02040503050203030202" pitchFamily="18" charset="0"/>
            </a:endParaRPr>
          </a:p>
          <a:p>
            <a:pPr algn="l">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 There is 1- D(G(z)) which help the generator in minimizing the quantity </a:t>
            </a:r>
            <a:endParaRPr lang="en-IN" dirty="0"/>
          </a:p>
        </p:txBody>
      </p:sp>
      <p:pic>
        <p:nvPicPr>
          <p:cNvPr id="4" name="Picture 3">
            <a:extLst>
              <a:ext uri="{FF2B5EF4-FFF2-40B4-BE49-F238E27FC236}">
                <a16:creationId xmlns:a16="http://schemas.microsoft.com/office/drawing/2014/main" id="{015D731E-CBBE-F7A0-B316-5D4E093B019C}"/>
              </a:ext>
            </a:extLst>
          </p:cNvPr>
          <p:cNvPicPr>
            <a:picLocks noChangeAspect="1"/>
          </p:cNvPicPr>
          <p:nvPr/>
        </p:nvPicPr>
        <p:blipFill>
          <a:blip r:embed="rId3"/>
          <a:stretch>
            <a:fillRect/>
          </a:stretch>
        </p:blipFill>
        <p:spPr>
          <a:xfrm>
            <a:off x="755248" y="600299"/>
            <a:ext cx="7633504" cy="5023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sp>
        <p:nvSpPr>
          <p:cNvPr id="2759" name="Google Shape;2759;p48"/>
          <p:cNvSpPr txBox="1">
            <a:spLocks noGrp="1"/>
          </p:cNvSpPr>
          <p:nvPr>
            <p:ph type="subTitle" idx="1"/>
          </p:nvPr>
        </p:nvSpPr>
        <p:spPr>
          <a:xfrm>
            <a:off x="755984" y="4141694"/>
            <a:ext cx="7542265" cy="923365"/>
          </a:xfrm>
          <a:prstGeom prst="rect">
            <a:avLst/>
          </a:prstGeom>
        </p:spPr>
        <p:txBody>
          <a:bodyPr spcFirstLastPara="1" wrap="square" lIns="91425" tIns="0" rIns="91425" bIns="91425" anchor="t" anchorCtr="0">
            <a:noAutofit/>
          </a:bodyPr>
          <a:lstStyle/>
          <a:p>
            <a:pPr algn="l">
              <a:lnSpc>
                <a:spcPct val="107000"/>
              </a:lnSpc>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Where </a:t>
            </a:r>
            <a:r>
              <a:rPr lang="en-IN" sz="1800" dirty="0" err="1">
                <a:effectLst/>
                <a:latin typeface="Calibri" panose="020F0502020204030204" pitchFamily="34" charset="0"/>
                <a:ea typeface="Calibri" panose="020F0502020204030204" pitchFamily="34" charset="0"/>
                <a:cs typeface="Mangal" panose="02040503050203030202" pitchFamily="18" charset="0"/>
              </a:rPr>
              <a:t>Θg</a:t>
            </a:r>
            <a:r>
              <a:rPr lang="en-IN" sz="1800" dirty="0">
                <a:effectLst/>
                <a:latin typeface="Calibri" panose="020F0502020204030204" pitchFamily="34" charset="0"/>
                <a:ea typeface="Calibri" panose="020F0502020204030204" pitchFamily="34" charset="0"/>
                <a:cs typeface="Mangal" panose="02040503050203030202" pitchFamily="18" charset="0"/>
              </a:rPr>
              <a:t> and </a:t>
            </a:r>
            <a:r>
              <a:rPr lang="en-IN" sz="1800" dirty="0" err="1">
                <a:effectLst/>
                <a:latin typeface="Calibri" panose="020F0502020204030204" pitchFamily="34" charset="0"/>
                <a:ea typeface="Calibri" panose="020F0502020204030204" pitchFamily="34" charset="0"/>
                <a:cs typeface="Mangal" panose="02040503050203030202" pitchFamily="18" charset="0"/>
              </a:rPr>
              <a:t>Θd</a:t>
            </a:r>
            <a:r>
              <a:rPr lang="en-IN" sz="1800" dirty="0">
                <a:effectLst/>
                <a:latin typeface="Calibri" panose="020F0502020204030204" pitchFamily="34" charset="0"/>
                <a:ea typeface="Calibri" panose="020F0502020204030204" pitchFamily="34" charset="0"/>
                <a:cs typeface="Mangal" panose="02040503050203030202" pitchFamily="18" charset="0"/>
              </a:rPr>
              <a:t> are weight of the neural networks .</a:t>
            </a:r>
          </a:p>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When D is constant C(G) = max D V (G, D) , here C(G) is called virtual training criterion</a:t>
            </a:r>
          </a:p>
          <a:p>
            <a:pPr marL="139700" indent="0" algn="l"/>
            <a:endParaRPr lang="en-IN" dirty="0"/>
          </a:p>
        </p:txBody>
      </p:sp>
      <p:pic>
        <p:nvPicPr>
          <p:cNvPr id="5" name="Picture 4">
            <a:extLst>
              <a:ext uri="{FF2B5EF4-FFF2-40B4-BE49-F238E27FC236}">
                <a16:creationId xmlns:a16="http://schemas.microsoft.com/office/drawing/2014/main" id="{5B85DDF1-331F-169B-AE9F-C887C4E1FFC6}"/>
              </a:ext>
            </a:extLst>
          </p:cNvPr>
          <p:cNvPicPr>
            <a:picLocks noChangeAspect="1"/>
          </p:cNvPicPr>
          <p:nvPr/>
        </p:nvPicPr>
        <p:blipFill>
          <a:blip r:embed="rId3"/>
          <a:stretch>
            <a:fillRect/>
          </a:stretch>
        </p:blipFill>
        <p:spPr>
          <a:xfrm>
            <a:off x="755984" y="0"/>
            <a:ext cx="7422775" cy="4141694"/>
          </a:xfrm>
          <a:prstGeom prst="rect">
            <a:avLst/>
          </a:prstGeom>
        </p:spPr>
      </p:pic>
    </p:spTree>
    <p:extLst>
      <p:ext uri="{BB962C8B-B14F-4D97-AF65-F5344CB8AC3E}">
        <p14:creationId xmlns:p14="http://schemas.microsoft.com/office/powerpoint/2010/main" val="33453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pic>
        <p:nvPicPr>
          <p:cNvPr id="5" name="Picture 4">
            <a:extLst>
              <a:ext uri="{FF2B5EF4-FFF2-40B4-BE49-F238E27FC236}">
                <a16:creationId xmlns:a16="http://schemas.microsoft.com/office/drawing/2014/main" id="{3E25852D-0ACB-D850-7F45-F5D472F4B117}"/>
              </a:ext>
            </a:extLst>
          </p:cNvPr>
          <p:cNvPicPr>
            <a:picLocks noChangeAspect="1"/>
          </p:cNvPicPr>
          <p:nvPr/>
        </p:nvPicPr>
        <p:blipFill>
          <a:blip r:embed="rId3"/>
          <a:stretch>
            <a:fillRect/>
          </a:stretch>
        </p:blipFill>
        <p:spPr>
          <a:xfrm>
            <a:off x="932330" y="102422"/>
            <a:ext cx="7037294" cy="1173480"/>
          </a:xfrm>
          <a:prstGeom prst="rect">
            <a:avLst/>
          </a:prstGeom>
        </p:spPr>
      </p:pic>
      <p:pic>
        <p:nvPicPr>
          <p:cNvPr id="3" name="Picture 2">
            <a:extLst>
              <a:ext uri="{FF2B5EF4-FFF2-40B4-BE49-F238E27FC236}">
                <a16:creationId xmlns:a16="http://schemas.microsoft.com/office/drawing/2014/main" id="{11499FC3-7287-B856-67B0-55ED58647193}"/>
              </a:ext>
            </a:extLst>
          </p:cNvPr>
          <p:cNvPicPr>
            <a:picLocks noChangeAspect="1"/>
          </p:cNvPicPr>
          <p:nvPr/>
        </p:nvPicPr>
        <p:blipFill>
          <a:blip r:embed="rId4"/>
          <a:stretch>
            <a:fillRect/>
          </a:stretch>
        </p:blipFill>
        <p:spPr>
          <a:xfrm>
            <a:off x="833719" y="1275902"/>
            <a:ext cx="7279340" cy="3765176"/>
          </a:xfrm>
          <a:prstGeom prst="rect">
            <a:avLst/>
          </a:prstGeom>
        </p:spPr>
      </p:pic>
    </p:spTree>
    <p:extLst>
      <p:ext uri="{BB962C8B-B14F-4D97-AF65-F5344CB8AC3E}">
        <p14:creationId xmlns:p14="http://schemas.microsoft.com/office/powerpoint/2010/main" val="2196212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sp>
        <p:nvSpPr>
          <p:cNvPr id="2759" name="Google Shape;2759;p48"/>
          <p:cNvSpPr txBox="1">
            <a:spLocks noGrp="1"/>
          </p:cNvSpPr>
          <p:nvPr>
            <p:ph type="subTitle" idx="1"/>
          </p:nvPr>
        </p:nvSpPr>
        <p:spPr>
          <a:xfrm>
            <a:off x="729090" y="833718"/>
            <a:ext cx="7542265" cy="923365"/>
          </a:xfrm>
          <a:prstGeom prst="rect">
            <a:avLst/>
          </a:prstGeom>
        </p:spPr>
        <p:txBody>
          <a:bodyPr spcFirstLastPara="1" wrap="square" lIns="91425" tIns="0" rIns="91425" bIns="91425" anchor="t" anchorCtr="0">
            <a:noAutofit/>
          </a:bodyPr>
          <a:lstStyle/>
          <a:p>
            <a:pPr marL="139700" indent="0" algn="l"/>
            <a:r>
              <a:rPr lang="en-US" sz="2400" dirty="0"/>
              <a:t>To get minimum of equation like these we differentiate the equation .</a:t>
            </a:r>
            <a:endParaRPr lang="en-IN" sz="2400" dirty="0"/>
          </a:p>
        </p:txBody>
      </p:sp>
      <p:pic>
        <p:nvPicPr>
          <p:cNvPr id="4" name="Picture 3">
            <a:extLst>
              <a:ext uri="{FF2B5EF4-FFF2-40B4-BE49-F238E27FC236}">
                <a16:creationId xmlns:a16="http://schemas.microsoft.com/office/drawing/2014/main" id="{479A1CC5-C522-9390-D202-BC00CC9E0382}"/>
              </a:ext>
            </a:extLst>
          </p:cNvPr>
          <p:cNvPicPr>
            <a:picLocks noChangeAspect="1"/>
          </p:cNvPicPr>
          <p:nvPr/>
        </p:nvPicPr>
        <p:blipFill>
          <a:blip r:embed="rId3"/>
          <a:stretch>
            <a:fillRect/>
          </a:stretch>
        </p:blipFill>
        <p:spPr>
          <a:xfrm>
            <a:off x="1137676" y="149785"/>
            <a:ext cx="3533775" cy="558800"/>
          </a:xfrm>
          <a:prstGeom prst="rect">
            <a:avLst/>
          </a:prstGeom>
        </p:spPr>
      </p:pic>
      <p:pic>
        <p:nvPicPr>
          <p:cNvPr id="6" name="Picture 5">
            <a:extLst>
              <a:ext uri="{FF2B5EF4-FFF2-40B4-BE49-F238E27FC236}">
                <a16:creationId xmlns:a16="http://schemas.microsoft.com/office/drawing/2014/main" id="{7F5E008A-9FEE-A27C-B0D3-60359AFF0670}"/>
              </a:ext>
            </a:extLst>
          </p:cNvPr>
          <p:cNvPicPr>
            <a:picLocks noChangeAspect="1"/>
          </p:cNvPicPr>
          <p:nvPr/>
        </p:nvPicPr>
        <p:blipFill>
          <a:blip r:embed="rId4"/>
          <a:stretch>
            <a:fillRect/>
          </a:stretch>
        </p:blipFill>
        <p:spPr>
          <a:xfrm>
            <a:off x="1137676" y="1609370"/>
            <a:ext cx="6437500" cy="2982595"/>
          </a:xfrm>
          <a:prstGeom prst="rect">
            <a:avLst/>
          </a:prstGeom>
        </p:spPr>
      </p:pic>
    </p:spTree>
    <p:extLst>
      <p:ext uri="{BB962C8B-B14F-4D97-AF65-F5344CB8AC3E}">
        <p14:creationId xmlns:p14="http://schemas.microsoft.com/office/powerpoint/2010/main" val="53966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sp>
        <p:nvSpPr>
          <p:cNvPr id="2759" name="Google Shape;2759;p48"/>
          <p:cNvSpPr txBox="1">
            <a:spLocks noGrp="1"/>
          </p:cNvSpPr>
          <p:nvPr>
            <p:ph type="subTitle" idx="1"/>
          </p:nvPr>
        </p:nvSpPr>
        <p:spPr>
          <a:xfrm>
            <a:off x="729090" y="833718"/>
            <a:ext cx="7542265" cy="923365"/>
          </a:xfrm>
          <a:prstGeom prst="rect">
            <a:avLst/>
          </a:prstGeom>
        </p:spPr>
        <p:txBody>
          <a:bodyPr spcFirstLastPara="1" wrap="square" lIns="91425" tIns="0" rIns="91425" bIns="91425" anchor="t" anchorCtr="0">
            <a:noAutofit/>
          </a:bodyPr>
          <a:lstStyle/>
          <a:p>
            <a:pPr marL="139700" indent="0" algn="l"/>
            <a:r>
              <a:rPr lang="en-US" sz="2400" dirty="0"/>
              <a:t>To get minimum of equation like these we differentiate the equation .</a:t>
            </a:r>
            <a:endParaRPr lang="en-IN" sz="2400" dirty="0"/>
          </a:p>
        </p:txBody>
      </p:sp>
      <p:pic>
        <p:nvPicPr>
          <p:cNvPr id="4" name="Picture 3">
            <a:extLst>
              <a:ext uri="{FF2B5EF4-FFF2-40B4-BE49-F238E27FC236}">
                <a16:creationId xmlns:a16="http://schemas.microsoft.com/office/drawing/2014/main" id="{479A1CC5-C522-9390-D202-BC00CC9E0382}"/>
              </a:ext>
            </a:extLst>
          </p:cNvPr>
          <p:cNvPicPr>
            <a:picLocks noChangeAspect="1"/>
          </p:cNvPicPr>
          <p:nvPr/>
        </p:nvPicPr>
        <p:blipFill>
          <a:blip r:embed="rId3"/>
          <a:stretch>
            <a:fillRect/>
          </a:stretch>
        </p:blipFill>
        <p:spPr>
          <a:xfrm>
            <a:off x="1137676" y="149785"/>
            <a:ext cx="3533775" cy="558800"/>
          </a:xfrm>
          <a:prstGeom prst="rect">
            <a:avLst/>
          </a:prstGeom>
        </p:spPr>
      </p:pic>
      <p:pic>
        <p:nvPicPr>
          <p:cNvPr id="6" name="Picture 5">
            <a:extLst>
              <a:ext uri="{FF2B5EF4-FFF2-40B4-BE49-F238E27FC236}">
                <a16:creationId xmlns:a16="http://schemas.microsoft.com/office/drawing/2014/main" id="{7F5E008A-9FEE-A27C-B0D3-60359AFF0670}"/>
              </a:ext>
            </a:extLst>
          </p:cNvPr>
          <p:cNvPicPr>
            <a:picLocks noChangeAspect="1"/>
          </p:cNvPicPr>
          <p:nvPr/>
        </p:nvPicPr>
        <p:blipFill>
          <a:blip r:embed="rId4"/>
          <a:stretch>
            <a:fillRect/>
          </a:stretch>
        </p:blipFill>
        <p:spPr>
          <a:xfrm>
            <a:off x="1137676" y="1609370"/>
            <a:ext cx="6437500" cy="2982595"/>
          </a:xfrm>
          <a:prstGeom prst="rect">
            <a:avLst/>
          </a:prstGeom>
        </p:spPr>
      </p:pic>
    </p:spTree>
    <p:extLst>
      <p:ext uri="{BB962C8B-B14F-4D97-AF65-F5344CB8AC3E}">
        <p14:creationId xmlns:p14="http://schemas.microsoft.com/office/powerpoint/2010/main" val="2854796863"/>
      </p:ext>
    </p:extLst>
  </p:cSld>
  <p:clrMapOvr>
    <a:masterClrMapping/>
  </p:clrMapOvr>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748</TotalTime>
  <Words>365</Words>
  <Application>Microsoft Office PowerPoint</Application>
  <PresentationFormat>On-screen Show (16:9)</PresentationFormat>
  <Paragraphs>22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Source Sans Pro</vt:lpstr>
      <vt:lpstr>Play</vt:lpstr>
      <vt:lpstr>Arial</vt:lpstr>
      <vt:lpstr>Calibri</vt:lpstr>
      <vt:lpstr>Computer Science &amp; Mathematics Major For College: Computer Science &amp; Programming by Slidesgo</vt:lpstr>
      <vt:lpstr>TASK-2</vt:lpstr>
      <vt:lpstr>What is GAN?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KOSS SELECTION TASK</dc:title>
  <dc:creator>DELL</dc:creator>
  <cp:lastModifiedBy>Dell Pc</cp:lastModifiedBy>
  <cp:revision>13</cp:revision>
  <dcterms:modified xsi:type="dcterms:W3CDTF">2022-07-18T16:06:13Z</dcterms:modified>
</cp:coreProperties>
</file>