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aret" charset="1" panose="00000000000000000000"/>
      <p:regular r:id="rId19"/>
    </p:embeddedFont>
    <p:embeddedFont>
      <p:font typeface="Garet Bold" charset="1" panose="00000000000000000000"/>
      <p:regular r:id="rId20"/>
    </p:embeddedFont>
    <p:embeddedFont>
      <p:font typeface="Inter Bold" charset="1" panose="020B0802030000000004"/>
      <p:regular r:id="rId21"/>
    </p:embeddedFont>
    <p:embeddedFont>
      <p:font typeface="Inter" charset="1" panose="020B05020300000000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ww.sciencedirect.com/science/article/pii/S0950061823020688" TargetMode="External" Type="http://schemas.openxmlformats.org/officeDocument/2006/relationships/hyperlink"/><Relationship Id="rId3" Target="https://papers.ssrn.com/sol3/papers.cfm?abstract_id=4289793" TargetMode="External" Type="http://schemas.openxmlformats.org/officeDocument/2006/relationships/hyperlink"/><Relationship Id="rId4" Target="https://pubmed.ncbi.nlm.nih.gov/32058720/" TargetMode="External" Type="http://schemas.openxmlformats.org/officeDocument/2006/relationships/hyperlink"/><Relationship Id="rId5" Target="https://pubs.acs.org/doi/10.1021/acsomega.2c00404" TargetMode="External" Type="http://schemas.openxmlformats.org/officeDocument/2006/relationships/hyperlink"/><Relationship Id="rId6" Target="https://ui.adsabs.harvard.edu/abs/2024GrEE....9.1878F/abstract" TargetMode="External" Type="http://schemas.openxmlformats.org/officeDocument/2006/relationships/hyperlink"/><Relationship Id="rId7" Target="https://www.sciencedirect.com/science/article/abs/pii/S0952197623006437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2469" y="0"/>
            <a:ext cx="5416831" cy="12022429"/>
            <a:chOff x="0" y="0"/>
            <a:chExt cx="2858770" cy="634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8770" cy="6344920"/>
            </a:xfrm>
            <a:custGeom>
              <a:avLst/>
              <a:gdLst/>
              <a:ahLst/>
              <a:cxnLst/>
              <a:rect r="r" b="b" t="t" l="l"/>
              <a:pathLst>
                <a:path h="6344920" w="285877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13405" t="0" r="-119513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24423" y="7956707"/>
            <a:ext cx="5157103" cy="1592737"/>
            <a:chOff x="0" y="0"/>
            <a:chExt cx="1358249" cy="41948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8249" cy="419486"/>
            </a:xfrm>
            <a:custGeom>
              <a:avLst/>
              <a:gdLst/>
              <a:ahLst/>
              <a:cxnLst/>
              <a:rect r="r" b="b" t="t" l="l"/>
              <a:pathLst>
                <a:path h="419486" w="1358249">
                  <a:moveTo>
                    <a:pt x="76562" y="0"/>
                  </a:moveTo>
                  <a:lnTo>
                    <a:pt x="1281687" y="0"/>
                  </a:lnTo>
                  <a:cubicBezTo>
                    <a:pt x="1301993" y="0"/>
                    <a:pt x="1321467" y="8066"/>
                    <a:pt x="1335825" y="22424"/>
                  </a:cubicBezTo>
                  <a:cubicBezTo>
                    <a:pt x="1350183" y="36783"/>
                    <a:pt x="1358249" y="56256"/>
                    <a:pt x="1358249" y="76562"/>
                  </a:cubicBezTo>
                  <a:lnTo>
                    <a:pt x="1358249" y="342924"/>
                  </a:lnTo>
                  <a:cubicBezTo>
                    <a:pt x="1358249" y="363230"/>
                    <a:pt x="1350183" y="382704"/>
                    <a:pt x="1335825" y="397062"/>
                  </a:cubicBezTo>
                  <a:cubicBezTo>
                    <a:pt x="1321467" y="411420"/>
                    <a:pt x="1301993" y="419486"/>
                    <a:pt x="1281687" y="419486"/>
                  </a:cubicBezTo>
                  <a:lnTo>
                    <a:pt x="76562" y="419486"/>
                  </a:lnTo>
                  <a:cubicBezTo>
                    <a:pt x="56256" y="419486"/>
                    <a:pt x="36783" y="411420"/>
                    <a:pt x="22424" y="397062"/>
                  </a:cubicBezTo>
                  <a:cubicBezTo>
                    <a:pt x="8066" y="382704"/>
                    <a:pt x="0" y="363230"/>
                    <a:pt x="0" y="342924"/>
                  </a:cubicBezTo>
                  <a:lnTo>
                    <a:pt x="0" y="76562"/>
                  </a:lnTo>
                  <a:cubicBezTo>
                    <a:pt x="0" y="56256"/>
                    <a:pt x="8066" y="36783"/>
                    <a:pt x="22424" y="22424"/>
                  </a:cubicBezTo>
                  <a:cubicBezTo>
                    <a:pt x="36783" y="8066"/>
                    <a:pt x="56256" y="0"/>
                    <a:pt x="76562" y="0"/>
                  </a:cubicBez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1358249" cy="4766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Vedic Dutta &amp; </a:t>
              </a:r>
            </a:p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Garet"/>
                  <a:ea typeface="Garet"/>
                  <a:cs typeface="Garet"/>
                  <a:sym typeface="Garet"/>
                </a:rPr>
                <a:t>Zaid Ahmed Khan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853887" y="786854"/>
            <a:ext cx="1977164" cy="197716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99699" y="0"/>
                  </a:moveTo>
                  <a:lnTo>
                    <a:pt x="613101" y="0"/>
                  </a:lnTo>
                  <a:cubicBezTo>
                    <a:pt x="666064" y="0"/>
                    <a:pt x="716859" y="21040"/>
                    <a:pt x="754309" y="58491"/>
                  </a:cubicBezTo>
                  <a:cubicBezTo>
                    <a:pt x="791760" y="95941"/>
                    <a:pt x="812800" y="146736"/>
                    <a:pt x="812800" y="199699"/>
                  </a:cubicBezTo>
                  <a:lnTo>
                    <a:pt x="812800" y="613101"/>
                  </a:lnTo>
                  <a:cubicBezTo>
                    <a:pt x="812800" y="666064"/>
                    <a:pt x="791760" y="716859"/>
                    <a:pt x="754309" y="754309"/>
                  </a:cubicBezTo>
                  <a:cubicBezTo>
                    <a:pt x="716859" y="791760"/>
                    <a:pt x="666064" y="812800"/>
                    <a:pt x="613101" y="812800"/>
                  </a:cubicBezTo>
                  <a:lnTo>
                    <a:pt x="199699" y="812800"/>
                  </a:lnTo>
                  <a:cubicBezTo>
                    <a:pt x="146736" y="812800"/>
                    <a:pt x="95941" y="791760"/>
                    <a:pt x="58491" y="754309"/>
                  </a:cubicBezTo>
                  <a:cubicBezTo>
                    <a:pt x="21040" y="716859"/>
                    <a:pt x="0" y="666064"/>
                    <a:pt x="0" y="613101"/>
                  </a:cubicBezTo>
                  <a:lnTo>
                    <a:pt x="0" y="199699"/>
                  </a:lnTo>
                  <a:cubicBezTo>
                    <a:pt x="0" y="146736"/>
                    <a:pt x="21040" y="95941"/>
                    <a:pt x="58491" y="58491"/>
                  </a:cubicBezTo>
                  <a:cubicBezTo>
                    <a:pt x="95941" y="21040"/>
                    <a:pt x="146736" y="0"/>
                    <a:pt x="199699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24423" y="2735896"/>
            <a:ext cx="8795646" cy="46609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00"/>
              </a:lnSpc>
            </a:pPr>
            <a:r>
              <a:rPr lang="en-US" sz="80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PREDICTING RHEOLOGICAL PROPERTIES USING AI &amp; ML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86077"/>
            <a:chOff x="0" y="0"/>
            <a:chExt cx="4816593" cy="4177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17732"/>
            </a:xfrm>
            <a:custGeom>
              <a:avLst/>
              <a:gdLst/>
              <a:ahLst/>
              <a:cxnLst/>
              <a:rect r="r" b="b" t="t" l="l"/>
              <a:pathLst>
                <a:path h="4177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7732"/>
                  </a:lnTo>
                  <a:lnTo>
                    <a:pt x="0" y="417732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55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9084" y="3430709"/>
            <a:ext cx="16339685" cy="2123236"/>
          </a:xfrm>
          <a:custGeom>
            <a:avLst/>
            <a:gdLst/>
            <a:ahLst/>
            <a:cxnLst/>
            <a:rect r="r" b="b" t="t" l="l"/>
            <a:pathLst>
              <a:path h="2123236" w="16339685">
                <a:moveTo>
                  <a:pt x="0" y="0"/>
                </a:moveTo>
                <a:lnTo>
                  <a:pt x="16339685" y="0"/>
                </a:lnTo>
                <a:lnTo>
                  <a:pt x="16339685" y="2123236"/>
                </a:lnTo>
                <a:lnTo>
                  <a:pt x="0" y="21232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9853" y="296934"/>
            <a:ext cx="11909958" cy="17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LOSS FUNCTION</a:t>
            </a:r>
          </a:p>
          <a:p>
            <a:pPr algn="l">
              <a:lnSpc>
                <a:spcPts val="699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220836" y="6906495"/>
            <a:ext cx="10343436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Fit loss: matches the compact model’s output with the GMM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Sparsity loss: discourages extra branches</a:t>
            </a:r>
          </a:p>
          <a:p>
            <a:pPr algn="l" marL="474978" indent="-237489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Compactness loss: discourages scattered elements far from the grid origin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86077"/>
            <a:chOff x="0" y="0"/>
            <a:chExt cx="4816593" cy="4177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17732"/>
            </a:xfrm>
            <a:custGeom>
              <a:avLst/>
              <a:gdLst/>
              <a:ahLst/>
              <a:cxnLst/>
              <a:rect r="r" b="b" t="t" l="l"/>
              <a:pathLst>
                <a:path h="4177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7732"/>
                  </a:lnTo>
                  <a:lnTo>
                    <a:pt x="0" y="417732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55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9853" y="296934"/>
            <a:ext cx="11909958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POST 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1074810"/>
            <a:ext cx="19169006" cy="491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79"/>
              </a:lnSpc>
            </a:pPr>
          </a:p>
          <a:p>
            <a:pPr algn="l">
              <a:lnSpc>
                <a:spcPts val="7839"/>
              </a:lnSpc>
            </a:pPr>
            <a:r>
              <a:rPr lang="en-US" b="true" sz="5599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   After processing, remove:</a:t>
            </a:r>
          </a:p>
          <a:p>
            <a:pPr algn="l">
              <a:lnSpc>
                <a:spcPts val="5179"/>
              </a:lnSpc>
            </a:pPr>
          </a:p>
          <a:p>
            <a:pPr algn="l" marL="798820" indent="-399410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All ∅ edges</a:t>
            </a:r>
          </a:p>
          <a:p>
            <a:pPr algn="l" marL="798820" indent="-399410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Disconnected components</a:t>
            </a:r>
          </a:p>
          <a:p>
            <a:pPr algn="l" marL="798820" indent="-399410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Keep only the minimal, connected subgraph that reproduces behavior</a:t>
            </a:r>
          </a:p>
          <a:p>
            <a:pPr algn="l" marL="798820" indent="-399410" lvl="1">
              <a:lnSpc>
                <a:spcPts val="517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Output: a symbolic, interpretable model with greatly reduced complexity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86077"/>
            <a:chOff x="0" y="0"/>
            <a:chExt cx="4816593" cy="4177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17732"/>
            </a:xfrm>
            <a:custGeom>
              <a:avLst/>
              <a:gdLst/>
              <a:ahLst/>
              <a:cxnLst/>
              <a:rect r="r" b="b" t="t" l="l"/>
              <a:pathLst>
                <a:path h="4177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7732"/>
                  </a:lnTo>
                  <a:lnTo>
                    <a:pt x="0" y="417732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55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9853" y="296934"/>
            <a:ext cx="11909958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 KEY BENEFITS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27504" y="2268292"/>
            <a:ext cx="18515504" cy="6262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7278" indent="-383639" lvl="1">
              <a:lnSpc>
                <a:spcPts val="4975"/>
              </a:lnSpc>
              <a:buFont typeface="Arial"/>
              <a:buChar char="•"/>
            </a:pPr>
            <a:r>
              <a:rPr lang="en-US" b="true" sz="355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Model reduction</a:t>
            </a:r>
            <a:r>
              <a:rPr lang="en-US" sz="35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compact replacement of large GMMs</a:t>
            </a:r>
          </a:p>
          <a:p>
            <a:pPr algn="l">
              <a:lnSpc>
                <a:spcPts val="4975"/>
              </a:lnSpc>
            </a:pPr>
          </a:p>
          <a:p>
            <a:pPr algn="l" marL="767278" indent="-383639" lvl="1">
              <a:lnSpc>
                <a:spcPts val="4975"/>
              </a:lnSpc>
              <a:buFont typeface="Arial"/>
              <a:buChar char="•"/>
            </a:pPr>
            <a:r>
              <a:rPr lang="en-US" b="true" sz="355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Interpretability</a:t>
            </a:r>
            <a:r>
              <a:rPr lang="en-US" sz="35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physical structure can be visualized and analyzed</a:t>
            </a:r>
          </a:p>
          <a:p>
            <a:pPr algn="l">
              <a:lnSpc>
                <a:spcPts val="4975"/>
              </a:lnSpc>
            </a:pPr>
          </a:p>
          <a:p>
            <a:pPr algn="l" marL="767278" indent="-383639" lvl="1">
              <a:lnSpc>
                <a:spcPts val="4975"/>
              </a:lnSpc>
              <a:buFont typeface="Arial"/>
              <a:buChar char="•"/>
            </a:pPr>
            <a:r>
              <a:rPr lang="en-US" b="true" sz="355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Efficiency</a:t>
            </a:r>
            <a:r>
              <a:rPr lang="en-US" sz="35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fewer branches lead to faster simulations in finite element solvers</a:t>
            </a:r>
          </a:p>
          <a:p>
            <a:pPr algn="l">
              <a:lnSpc>
                <a:spcPts val="4975"/>
              </a:lnSpc>
            </a:pPr>
          </a:p>
          <a:p>
            <a:pPr algn="l" marL="767278" indent="-383639" lvl="1">
              <a:lnSpc>
                <a:spcPts val="4975"/>
              </a:lnSpc>
              <a:buFont typeface="Arial"/>
              <a:buChar char="•"/>
            </a:pPr>
            <a:r>
              <a:rPr lang="en-US" b="true" sz="355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Generalization</a:t>
            </a:r>
            <a:r>
              <a:rPr lang="en-US" sz="35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: structure is dynamically adapted to each material’s characteristics</a:t>
            </a:r>
          </a:p>
          <a:p>
            <a:pPr algn="l">
              <a:lnSpc>
                <a:spcPts val="4975"/>
              </a:lnSpc>
            </a:pPr>
          </a:p>
          <a:p>
            <a:pPr algn="l" marL="767278" indent="-383639" lvl="1">
              <a:lnSpc>
                <a:spcPts val="4975"/>
              </a:lnSpc>
              <a:buFont typeface="Arial"/>
              <a:buChar char="•"/>
            </a:pPr>
            <a:r>
              <a:rPr lang="en-US" b="true" sz="3553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Avoiding Overfitting :</a:t>
            </a:r>
            <a:r>
              <a:rPr lang="en-US" sz="3553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Use of combination of Kelvin-Vogit and Maxewell model can lead to smaller Network to predict the substance properties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842469" y="0"/>
            <a:ext cx="5416831" cy="12022429"/>
            <a:chOff x="0" y="0"/>
            <a:chExt cx="2858770" cy="634492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58770" cy="6344920"/>
            </a:xfrm>
            <a:custGeom>
              <a:avLst/>
              <a:gdLst/>
              <a:ahLst/>
              <a:cxnLst/>
              <a:rect r="r" b="b" t="t" l="l"/>
              <a:pathLst>
                <a:path h="6344920" w="2858770">
                  <a:moveTo>
                    <a:pt x="1827530" y="6344920"/>
                  </a:moveTo>
                  <a:lnTo>
                    <a:pt x="0" y="6344920"/>
                  </a:lnTo>
                  <a:lnTo>
                    <a:pt x="0" y="1031240"/>
                  </a:lnTo>
                  <a:cubicBezTo>
                    <a:pt x="0" y="461010"/>
                    <a:pt x="461010" y="0"/>
                    <a:pt x="1031240" y="0"/>
                  </a:cubicBezTo>
                  <a:lnTo>
                    <a:pt x="2858770" y="0"/>
                  </a:lnTo>
                  <a:lnTo>
                    <a:pt x="2858770" y="5313680"/>
                  </a:lnTo>
                  <a:cubicBezTo>
                    <a:pt x="2858770" y="5883910"/>
                    <a:pt x="2397760" y="6344920"/>
                    <a:pt x="1827530" y="6344920"/>
                  </a:cubicBezTo>
                  <a:close/>
                </a:path>
              </a:pathLst>
            </a:custGeom>
            <a:blipFill>
              <a:blip r:embed="rId2"/>
              <a:stretch>
                <a:fillRect l="-103496" t="0" r="-1296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7259300" y="7109187"/>
            <a:ext cx="1028700" cy="3177813"/>
            <a:chOff x="0" y="0"/>
            <a:chExt cx="812800" cy="251086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259300" y="0"/>
            <a:ext cx="1028700" cy="10287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345E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609914" y="0"/>
            <a:ext cx="1694792" cy="10287000"/>
            <a:chOff x="0" y="0"/>
            <a:chExt cx="446365" cy="270933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653503" y="4648200"/>
            <a:ext cx="876656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spc="2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 YOUR ATTENTION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24423" y="3135538"/>
            <a:ext cx="8795646" cy="1523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60"/>
              </a:lnSpc>
            </a:pPr>
            <a:r>
              <a:rPr lang="en-US" sz="10400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0"/>
            <a:ext cx="5429066" cy="10287000"/>
            <a:chOff x="0" y="0"/>
            <a:chExt cx="7238755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7004" t="0" r="49284" b="0"/>
            <a:stretch>
              <a:fillRect/>
            </a:stretch>
          </p:blipFill>
          <p:spPr>
            <a:xfrm flipH="false" flipV="false">
              <a:off x="0" y="0"/>
              <a:ext cx="7238755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7259300" y="0"/>
            <a:ext cx="1694792" cy="10287000"/>
            <a:chOff x="0" y="0"/>
            <a:chExt cx="446365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6365" cy="2709333"/>
            </a:xfrm>
            <a:custGeom>
              <a:avLst/>
              <a:gdLst/>
              <a:ahLst/>
              <a:cxnLst/>
              <a:rect r="r" b="b" t="t" l="l"/>
              <a:pathLst>
                <a:path h="2709333" w="446365">
                  <a:moveTo>
                    <a:pt x="223183" y="0"/>
                  </a:moveTo>
                  <a:lnTo>
                    <a:pt x="223183" y="0"/>
                  </a:lnTo>
                  <a:cubicBezTo>
                    <a:pt x="282374" y="0"/>
                    <a:pt x="339142" y="23514"/>
                    <a:pt x="380996" y="65369"/>
                  </a:cubicBezTo>
                  <a:cubicBezTo>
                    <a:pt x="422851" y="107224"/>
                    <a:pt x="446365" y="163991"/>
                    <a:pt x="446365" y="223183"/>
                  </a:cubicBezTo>
                  <a:lnTo>
                    <a:pt x="446365" y="2486151"/>
                  </a:lnTo>
                  <a:cubicBezTo>
                    <a:pt x="446365" y="2609411"/>
                    <a:pt x="346443" y="2709333"/>
                    <a:pt x="223183" y="2709333"/>
                  </a:cubicBezTo>
                  <a:lnTo>
                    <a:pt x="223183" y="2709333"/>
                  </a:lnTo>
                  <a:cubicBezTo>
                    <a:pt x="99922" y="2709333"/>
                    <a:pt x="0" y="2609411"/>
                    <a:pt x="0" y="2486151"/>
                  </a:cubicBezTo>
                  <a:lnTo>
                    <a:pt x="0" y="223183"/>
                  </a:lnTo>
                  <a:cubicBezTo>
                    <a:pt x="0" y="99922"/>
                    <a:pt x="99922" y="0"/>
                    <a:pt x="223183" y="0"/>
                  </a:cubicBez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44636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0" y="7109187"/>
            <a:ext cx="1028700" cy="3177813"/>
            <a:chOff x="0" y="0"/>
            <a:chExt cx="812800" cy="25108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2510865"/>
            </a:xfrm>
            <a:custGeom>
              <a:avLst/>
              <a:gdLst/>
              <a:ahLst/>
              <a:cxnLst/>
              <a:rect r="r" b="b" t="t" l="l"/>
              <a:pathLst>
                <a:path h="2510865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510865"/>
                  </a:lnTo>
                  <a:lnTo>
                    <a:pt x="0" y="2510865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812800" cy="2548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0"/>
            <a:ext cx="1028700" cy="102870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297118" y="692526"/>
            <a:ext cx="7494647" cy="1155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87"/>
              </a:lnSpc>
            </a:pPr>
            <a:r>
              <a:rPr lang="en-US" sz="6776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CONTENT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7297118" y="2384162"/>
            <a:ext cx="969409" cy="969409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297118" y="3565108"/>
            <a:ext cx="969409" cy="96940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anchor="ctr" rtlCol="false" tIns="44470" lIns="44470" bIns="44470" rIns="44470"/>
            <a:lstStyle/>
            <a:p>
              <a:pPr algn="ctr">
                <a:lnSpc>
                  <a:spcPts val="4759"/>
                </a:lnSpc>
              </a:pPr>
              <a:r>
                <a:rPr lang="en-US" b="true" sz="3399">
                  <a:solidFill>
                    <a:srgbClr val="FFFFF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011231" y="1028700"/>
            <a:ext cx="1652841" cy="1652841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238884" y="0"/>
                  </a:moveTo>
                  <a:lnTo>
                    <a:pt x="573916" y="0"/>
                  </a:lnTo>
                  <a:cubicBezTo>
                    <a:pt x="705848" y="0"/>
                    <a:pt x="812800" y="106952"/>
                    <a:pt x="812800" y="238884"/>
                  </a:cubicBezTo>
                  <a:lnTo>
                    <a:pt x="812800" y="573916"/>
                  </a:lnTo>
                  <a:cubicBezTo>
                    <a:pt x="812800" y="705848"/>
                    <a:pt x="705848" y="812800"/>
                    <a:pt x="573916" y="812800"/>
                  </a:cubicBezTo>
                  <a:lnTo>
                    <a:pt x="238884" y="812800"/>
                  </a:lnTo>
                  <a:cubicBezTo>
                    <a:pt x="106952" y="812800"/>
                    <a:pt x="0" y="705848"/>
                    <a:pt x="0" y="573916"/>
                  </a:cubicBezTo>
                  <a:lnTo>
                    <a:pt x="0" y="238884"/>
                  </a:lnTo>
                  <a:cubicBezTo>
                    <a:pt x="0" y="106952"/>
                    <a:pt x="106952" y="0"/>
                    <a:pt x="238884" y="0"/>
                  </a:cubicBezTo>
                  <a:close/>
                </a:path>
              </a:pathLst>
            </a:custGeom>
            <a:solidFill>
              <a:srgbClr val="0345E4">
                <a:alpha val="29804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814124" y="816351"/>
            <a:ext cx="771724" cy="77172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0345E4">
                  <a:alpha val="40000"/>
                </a:srgbClr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485829" y="2633916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EXISTING RESEARCH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485829" y="3814862"/>
            <a:ext cx="735182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OUR APPROACH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02D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874" y="2507427"/>
            <a:ext cx="12756192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b="true" sz="12000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EXISTING RESEARCH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181779" y="7293039"/>
            <a:ext cx="10138733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664971" y="-782737"/>
            <a:ext cx="3744615" cy="374461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5020" y="7356528"/>
            <a:ext cx="2350854" cy="23508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14424" y="1561984"/>
            <a:ext cx="17649351" cy="8159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91"/>
              </a:lnSpc>
            </a:pPr>
            <a:r>
              <a:rPr lang="en-US" sz="3494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Elastic Properties 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prediction of elastic properties represents a significant application area, particularly in materials engineering 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Storage and loss moduli prediction using advanced neural networks, particularly for viscoelastic materials and magnetorheological systems ( </a:t>
            </a:r>
            <a:r>
              <a:rPr lang="en-US" sz="2799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2" tooltip="https://www.sciencedirect.com/science/article/pii/S0950061823020688"/>
              </a:rPr>
              <a:t>Link</a:t>
            </a: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)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Young's modulus, shear modulus, and bulk modulus for various material systems including metals, rocks, and composite materials ( </a:t>
            </a:r>
            <a:r>
              <a:rPr lang="en-US" sz="2799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3" tooltip="https://papers.ssrn.com/sol3/papers.cfm?abstract_id=4289793"/>
              </a:rPr>
              <a:t>Link-1 </a:t>
            </a: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799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4" tooltip="https://pubmed.ncbi.nlm.nih.gov/32058720/"/>
              </a:rPr>
              <a:t>Link-2</a:t>
            </a: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) </a:t>
            </a:r>
          </a:p>
          <a:p>
            <a:pPr algn="just">
              <a:lnSpc>
                <a:spcPts val="3919"/>
              </a:lnSpc>
            </a:pPr>
          </a:p>
          <a:p>
            <a:pPr algn="just">
              <a:lnSpc>
                <a:spcPts val="4891"/>
              </a:lnSpc>
            </a:pPr>
            <a:r>
              <a:rPr lang="en-US" sz="3494" b="true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Viscosity Properties :</a:t>
            </a:r>
          </a:p>
          <a:p>
            <a:pPr algn="just">
              <a:lnSpc>
                <a:spcPts val="3913"/>
              </a:lnSpc>
            </a:pPr>
            <a:r>
              <a:rPr lang="en-US" sz="279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Viscosity remains the most extensively studied rheological property using AI/ML approaches. :</a:t>
            </a:r>
          </a:p>
          <a:p>
            <a:pPr algn="just">
              <a:lnSpc>
                <a:spcPts val="3913"/>
              </a:lnSpc>
            </a:pPr>
          </a:p>
          <a:p>
            <a:pPr algn="just" marL="603528" indent="-301764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Dynamic and apparent viscosity for drilling fluids, enabling real-time monitoring and automated mud system control ( </a:t>
            </a:r>
            <a:r>
              <a:rPr lang="en-US" sz="2795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5" tooltip="https://pubs.acs.org/doi/10.1021/acsomega.2c00404"/>
              </a:rPr>
              <a:t>Link </a:t>
            </a:r>
            <a:r>
              <a:rPr lang="en-US" sz="279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</a:p>
          <a:p>
            <a:pPr algn="just" marL="603528" indent="-301764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Viscosity of specialized fluids such as ionic liquids, deep eutectic solvents, binary liquid mixtures, and lubricants ( </a:t>
            </a:r>
            <a:r>
              <a:rPr lang="en-US" sz="2795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6" tooltip="https://ui.adsabs.harvard.edu/abs/2024GrEE....9.1878F/abstract"/>
              </a:rPr>
              <a:t>Link </a:t>
            </a:r>
            <a:r>
              <a:rPr lang="en-US" sz="279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</a:p>
          <a:p>
            <a:pPr algn="just" marL="603528" indent="-301764" lvl="1">
              <a:lnSpc>
                <a:spcPts val="3913"/>
              </a:lnSpc>
              <a:buFont typeface="Arial"/>
              <a:buChar char="•"/>
            </a:pPr>
            <a:r>
              <a:rPr lang="en-US" sz="279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Shear-rate dependent viscosity for complex and non-Newtonian fluids ( </a:t>
            </a:r>
            <a:r>
              <a:rPr lang="en-US" sz="2795" u="sng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  <a:hlinkClick r:id="rId7" tooltip="https://www.sciencedirect.com/science/article/abs/pii/S0952197623006437"/>
              </a:rPr>
              <a:t>Link </a:t>
            </a:r>
            <a:r>
              <a:rPr lang="en-US" sz="2795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68951" y="29693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OTHER EXISTING PAPERS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02D6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05874" y="2507427"/>
            <a:ext cx="12756192" cy="419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OUR </a:t>
            </a:r>
          </a:p>
          <a:p>
            <a:pPr algn="ctr">
              <a:lnSpc>
                <a:spcPts val="16800"/>
              </a:lnSpc>
            </a:pPr>
            <a:r>
              <a:rPr lang="en-US" sz="1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APPROACH</a:t>
            </a:r>
          </a:p>
        </p:txBody>
      </p:sp>
      <p:sp>
        <p:nvSpPr>
          <p:cNvPr name="AutoShape 3" id="3"/>
          <p:cNvSpPr/>
          <p:nvPr/>
        </p:nvSpPr>
        <p:spPr>
          <a:xfrm flipV="true">
            <a:off x="4181779" y="7293039"/>
            <a:ext cx="10138733" cy="0"/>
          </a:xfrm>
          <a:prstGeom prst="line">
            <a:avLst/>
          </a:prstGeom>
          <a:ln cap="flat" w="952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5664971" y="-782737"/>
            <a:ext cx="3744615" cy="3744615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55020" y="7356528"/>
            <a:ext cx="2350854" cy="235085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solidFill>
                <a:srgbClr val="FFFFFF">
                  <a:alpha val="19608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23488" y="2362123"/>
            <a:ext cx="11460760" cy="7177445"/>
          </a:xfrm>
          <a:custGeom>
            <a:avLst/>
            <a:gdLst/>
            <a:ahLst/>
            <a:cxnLst/>
            <a:rect r="r" b="b" t="t" l="l"/>
            <a:pathLst>
              <a:path h="7177445" w="11460760">
                <a:moveTo>
                  <a:pt x="0" y="0"/>
                </a:moveTo>
                <a:lnTo>
                  <a:pt x="11460760" y="0"/>
                </a:lnTo>
                <a:lnTo>
                  <a:pt x="11460760" y="7177446"/>
                </a:lnTo>
                <a:lnTo>
                  <a:pt x="0" y="71774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68951" y="29693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MOTIVATION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884248" y="1991621"/>
            <a:ext cx="6234866" cy="743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generalized Maxwell model (GMM) used in vCANNs captures complex viscoelastic behavior ( Lin</a:t>
            </a:r>
          </a:p>
          <a:p>
            <a:pPr algn="l">
              <a:lnSpc>
                <a:spcPts val="3499"/>
              </a:lnSpc>
            </a:pP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However, it often uses a large number of branches, leading to high computational cost and overfitting.</a:t>
            </a:r>
          </a:p>
          <a:p>
            <a:pPr algn="l">
              <a:lnSpc>
                <a:spcPts val="3499"/>
              </a:lnSpc>
            </a:pP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Our goal: replace GMM with a compact, interpretable, and efficient model that preserves performance within a specified tolerance.</a:t>
            </a:r>
          </a:p>
          <a:p>
            <a:pPr algn="l">
              <a:lnSpc>
                <a:spcPts val="3499"/>
              </a:lnSpc>
            </a:pPr>
          </a:p>
          <a:p>
            <a:pPr algn="l" marL="539746" indent="-269873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We achieve this by learning a sparse viscoelastic network composed of Maxwell and Kelvin–Voigt (KV) elements.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43194"/>
            <a:chOff x="0" y="0"/>
            <a:chExt cx="4816593" cy="406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06438"/>
            </a:xfrm>
            <a:custGeom>
              <a:avLst/>
              <a:gdLst/>
              <a:ahLst/>
              <a:cxnLst/>
              <a:rect r="r" b="b" t="t" l="l"/>
              <a:pathLst>
                <a:path h="40643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06438"/>
                  </a:lnTo>
                  <a:lnTo>
                    <a:pt x="0" y="406438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44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698994" y="7487211"/>
            <a:ext cx="3987330" cy="398733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6F6F6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04899" y="2573982"/>
            <a:ext cx="17678203" cy="5443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Represent the viscoelastic model as a learnable physical network on a fixed mxm grid.</a:t>
            </a:r>
          </a:p>
          <a:p>
            <a:pPr algn="just">
              <a:lnSpc>
                <a:spcPts val="3919"/>
              </a:lnSpc>
            </a:pPr>
          </a:p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Each grid edge can host one of 4 types: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Spring (S), Dashpot (P), Maxwell (SP), or Null (∅)</a:t>
            </a:r>
          </a:p>
          <a:p>
            <a:pPr algn="just">
              <a:lnSpc>
                <a:spcPts val="3919"/>
              </a:lnSpc>
            </a:pPr>
          </a:p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A neural network learns: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Where to place branches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What type each branch should be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     </a:t>
            </a: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What parameters (G′,G′′G', G''G′,G′′) they should have</a:t>
            </a:r>
          </a:p>
          <a:p>
            <a:pPr algn="just">
              <a:lnSpc>
                <a:spcPts val="3919"/>
              </a:lnSpc>
            </a:pPr>
          </a:p>
          <a:p>
            <a:pPr algn="just" marL="604515" indent="-302257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final model approximates the GMM with far fewer components.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293413" y="3352875"/>
            <a:ext cx="7689688" cy="3581250"/>
          </a:xfrm>
          <a:custGeom>
            <a:avLst/>
            <a:gdLst/>
            <a:ahLst/>
            <a:cxnLst/>
            <a:rect r="r" b="b" t="t" l="l"/>
            <a:pathLst>
              <a:path h="3581250" w="7689688">
                <a:moveTo>
                  <a:pt x="0" y="0"/>
                </a:moveTo>
                <a:lnTo>
                  <a:pt x="7689688" y="0"/>
                </a:lnTo>
                <a:lnTo>
                  <a:pt x="7689688" y="3581250"/>
                </a:lnTo>
                <a:lnTo>
                  <a:pt x="0" y="3581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768951" y="29693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IDEA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86077"/>
            <a:chOff x="0" y="0"/>
            <a:chExt cx="4816593" cy="4177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17732"/>
            </a:xfrm>
            <a:custGeom>
              <a:avLst/>
              <a:gdLst/>
              <a:ahLst/>
              <a:cxnLst/>
              <a:rect r="r" b="b" t="t" l="l"/>
              <a:pathLst>
                <a:path h="4177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7732"/>
                  </a:lnTo>
                  <a:lnTo>
                    <a:pt x="0" y="417732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55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919853" y="296934"/>
            <a:ext cx="10769833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MODEL WORKFLOW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33667" y="1981200"/>
            <a:ext cx="14334411" cy="6267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Input: Strain invariants and features (same as vCANN)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Teacher model: Use vCANN to produce full generalized Maxwell parameters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Compression network:</a:t>
            </a:r>
          </a:p>
          <a:p>
            <a:pPr algn="l" marL="1295387" indent="-431796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Predicts a grid of components and their types/parameters</a:t>
            </a:r>
          </a:p>
          <a:p>
            <a:pPr algn="l" marL="1295387" indent="-431796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Outputs a structured viscoelastic network</a:t>
            </a:r>
          </a:p>
          <a:p>
            <a:pPr algn="l">
              <a:lnSpc>
                <a:spcPts val="4199"/>
              </a:lnSpc>
            </a:pPr>
          </a:p>
          <a:p>
            <a:pPr algn="l" marL="647694" indent="-323847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Loss:</a:t>
            </a:r>
          </a:p>
          <a:p>
            <a:pPr algn="l" marL="1295387" indent="-431796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Match GMM response (accuracy)</a:t>
            </a:r>
          </a:p>
          <a:p>
            <a:pPr algn="l" marL="1295387" indent="-431796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Penalize unnecessary branches (sparsity)</a:t>
            </a:r>
          </a:p>
          <a:p>
            <a:pPr algn="l" marL="1295387" indent="-431796" lvl="2">
              <a:lnSpc>
                <a:spcPts val="4199"/>
              </a:lnSpc>
              <a:buFont typeface="Arial"/>
              <a:buChar char="⚬"/>
            </a:pPr>
            <a:r>
              <a:rPr lang="en-US" sz="29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Encourage locality of branches (structural consistency)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586077"/>
            <a:chOff x="0" y="0"/>
            <a:chExt cx="4816593" cy="4177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417732"/>
            </a:xfrm>
            <a:custGeom>
              <a:avLst/>
              <a:gdLst/>
              <a:ahLst/>
              <a:cxnLst/>
              <a:rect r="r" b="b" t="t" l="l"/>
              <a:pathLst>
                <a:path h="41773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417732"/>
                  </a:lnTo>
                  <a:lnTo>
                    <a:pt x="0" y="417732"/>
                  </a:lnTo>
                  <a:close/>
                </a:path>
              </a:pathLst>
            </a:custGeom>
            <a:solidFill>
              <a:srgbClr val="102D6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4558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42242" y="2212339"/>
            <a:ext cx="10359142" cy="704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3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Define a fixed mxm template grid (e.g., m=100)</a:t>
            </a:r>
          </a:p>
          <a:p>
            <a:pPr algn="l">
              <a:lnSpc>
                <a:spcPts val="4339"/>
              </a:lnSpc>
            </a:pPr>
          </a:p>
          <a:p>
            <a:pPr algn="l" marL="669283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Each edge between grid nodes can be:</a:t>
            </a:r>
          </a:p>
          <a:p>
            <a:pPr algn="l" marL="1338566" indent="-44618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Spring (S): stores elastic energy</a:t>
            </a:r>
          </a:p>
          <a:p>
            <a:pPr algn="l" marL="1338566" indent="-44618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Dashpot (P): dissipates energy</a:t>
            </a:r>
          </a:p>
          <a:p>
            <a:pPr algn="l" marL="1338566" indent="-44618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Maxwell</a:t>
            </a:r>
            <a:r>
              <a:rPr lang="en-US" sz="30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(SP): both</a:t>
            </a:r>
          </a:p>
          <a:p>
            <a:pPr algn="l" marL="1338566" indent="-446189" lvl="2">
              <a:lnSpc>
                <a:spcPts val="4339"/>
              </a:lnSpc>
              <a:buFont typeface="Arial"/>
              <a:buChar char="⚬"/>
            </a:pPr>
            <a:r>
              <a:rPr lang="en-US" sz="30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Null (∅): inactive / trimmed after training</a:t>
            </a:r>
          </a:p>
          <a:p>
            <a:pPr algn="l">
              <a:lnSpc>
                <a:spcPts val="4339"/>
              </a:lnSpc>
            </a:pPr>
          </a:p>
          <a:p>
            <a:pPr algn="l" marL="669283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Parameters G′G'G′, G′′G''G′′ are predicted for each non-null edge</a:t>
            </a:r>
          </a:p>
          <a:p>
            <a:pPr algn="l">
              <a:lnSpc>
                <a:spcPts val="4339"/>
              </a:lnSpc>
            </a:pPr>
          </a:p>
          <a:p>
            <a:pPr algn="l" marL="669283" indent="-334641" lvl="1">
              <a:lnSpc>
                <a:spcPts val="4339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The structure forms a directed, interpretable network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554902" y="2510266"/>
            <a:ext cx="6170813" cy="5996987"/>
          </a:xfrm>
          <a:custGeom>
            <a:avLst/>
            <a:gdLst/>
            <a:ahLst/>
            <a:cxnLst/>
            <a:rect r="r" b="b" t="t" l="l"/>
            <a:pathLst>
              <a:path h="5996987" w="6170813">
                <a:moveTo>
                  <a:pt x="0" y="0"/>
                </a:moveTo>
                <a:lnTo>
                  <a:pt x="6170813" y="0"/>
                </a:lnTo>
                <a:lnTo>
                  <a:pt x="6170813" y="5996987"/>
                </a:lnTo>
                <a:lnTo>
                  <a:pt x="0" y="5996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19853" y="296934"/>
            <a:ext cx="11909958" cy="85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4999" spc="99">
                <a:solidFill>
                  <a:srgbClr val="FFFFFF"/>
                </a:solidFill>
                <a:latin typeface="Garet Bold"/>
                <a:ea typeface="Garet Bold"/>
                <a:cs typeface="Garet Bold"/>
                <a:sym typeface="Garet Bold"/>
              </a:rPr>
              <a:t>GRID-BASED PARAMETRIZATION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DAGtxcZ69dA</dc:identifier>
  <dcterms:modified xsi:type="dcterms:W3CDTF">2011-08-01T06:04:30Z</dcterms:modified>
  <cp:revision>1</cp:revision>
  <dc:title>Rheology</dc:title>
</cp:coreProperties>
</file>