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Garet" charset="1" panose="00000000000000000000"/>
      <p:regular r:id="rId23"/>
    </p:embeddedFont>
    <p:embeddedFont>
      <p:font typeface="Garet Bold" charset="1" panose="00000000000000000000"/>
      <p:regular r:id="rId24"/>
    </p:embeddedFont>
    <p:embeddedFont>
      <p:font typeface="Inter" charset="1" panose="020B0502030000000004"/>
      <p:regular r:id="rId25"/>
    </p:embeddedFont>
    <p:embeddedFont>
      <p:font typeface="Inter Bold" charset="1" panose="020B08020300000000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oi.org/10.17632/rd6jm9tyb6.1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42469" y="0"/>
            <a:ext cx="5416831" cy="12022429"/>
            <a:chOff x="0" y="0"/>
            <a:chExt cx="2858770" cy="63449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58770" cy="6344920"/>
            </a:xfrm>
            <a:custGeom>
              <a:avLst/>
              <a:gdLst/>
              <a:ahLst/>
              <a:cxnLst/>
              <a:rect r="r" b="b" t="t" l="l"/>
              <a:pathLst>
                <a:path h="6344920" w="2858770">
                  <a:moveTo>
                    <a:pt x="1827530" y="6344920"/>
                  </a:moveTo>
                  <a:lnTo>
                    <a:pt x="0" y="6344920"/>
                  </a:lnTo>
                  <a:lnTo>
                    <a:pt x="0" y="1031240"/>
                  </a:lnTo>
                  <a:cubicBezTo>
                    <a:pt x="0" y="461010"/>
                    <a:pt x="461010" y="0"/>
                    <a:pt x="1031240" y="0"/>
                  </a:cubicBezTo>
                  <a:lnTo>
                    <a:pt x="2858770" y="0"/>
                  </a:lnTo>
                  <a:lnTo>
                    <a:pt x="2858770" y="5313680"/>
                  </a:lnTo>
                  <a:cubicBezTo>
                    <a:pt x="2858770" y="5883910"/>
                    <a:pt x="2397760" y="6344920"/>
                    <a:pt x="1827530" y="6344920"/>
                  </a:cubicBezTo>
                  <a:close/>
                </a:path>
              </a:pathLst>
            </a:custGeom>
            <a:blipFill>
              <a:blip r:embed="rId2"/>
              <a:stretch>
                <a:fillRect l="-113405" t="0" r="-119513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259300" y="7109187"/>
            <a:ext cx="1028700" cy="3177813"/>
            <a:chOff x="0" y="0"/>
            <a:chExt cx="812800" cy="25108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2510865"/>
            </a:xfrm>
            <a:custGeom>
              <a:avLst/>
              <a:gdLst/>
              <a:ahLst/>
              <a:cxnLst/>
              <a:rect r="r" b="b" t="t" l="l"/>
              <a:pathLst>
                <a:path h="251086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259300" y="0"/>
            <a:ext cx="1028700" cy="10287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609914" y="0"/>
            <a:ext cx="1694792" cy="10287000"/>
            <a:chOff x="0" y="0"/>
            <a:chExt cx="446365" cy="27093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46365" cy="2709333"/>
            </a:xfrm>
            <a:custGeom>
              <a:avLst/>
              <a:gdLst/>
              <a:ahLst/>
              <a:cxnLst/>
              <a:rect r="r" b="b" t="t" l="l"/>
              <a:pathLst>
                <a:path h="2709333" w="446365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24423" y="7956707"/>
            <a:ext cx="5157103" cy="1592737"/>
            <a:chOff x="0" y="0"/>
            <a:chExt cx="1358249" cy="41948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58249" cy="419486"/>
            </a:xfrm>
            <a:custGeom>
              <a:avLst/>
              <a:gdLst/>
              <a:ahLst/>
              <a:cxnLst/>
              <a:rect r="r" b="b" t="t" l="l"/>
              <a:pathLst>
                <a:path h="419486" w="1358249">
                  <a:moveTo>
                    <a:pt x="76562" y="0"/>
                  </a:moveTo>
                  <a:lnTo>
                    <a:pt x="1281687" y="0"/>
                  </a:lnTo>
                  <a:cubicBezTo>
                    <a:pt x="1301993" y="0"/>
                    <a:pt x="1321467" y="8066"/>
                    <a:pt x="1335825" y="22424"/>
                  </a:cubicBezTo>
                  <a:cubicBezTo>
                    <a:pt x="1350183" y="36783"/>
                    <a:pt x="1358249" y="56256"/>
                    <a:pt x="1358249" y="76562"/>
                  </a:cubicBezTo>
                  <a:lnTo>
                    <a:pt x="1358249" y="342924"/>
                  </a:lnTo>
                  <a:cubicBezTo>
                    <a:pt x="1358249" y="363230"/>
                    <a:pt x="1350183" y="382704"/>
                    <a:pt x="1335825" y="397062"/>
                  </a:cubicBezTo>
                  <a:cubicBezTo>
                    <a:pt x="1321467" y="411420"/>
                    <a:pt x="1301993" y="419486"/>
                    <a:pt x="1281687" y="419486"/>
                  </a:cubicBezTo>
                  <a:lnTo>
                    <a:pt x="76562" y="419486"/>
                  </a:lnTo>
                  <a:cubicBezTo>
                    <a:pt x="56256" y="419486"/>
                    <a:pt x="36783" y="411420"/>
                    <a:pt x="22424" y="397062"/>
                  </a:cubicBezTo>
                  <a:cubicBezTo>
                    <a:pt x="8066" y="382704"/>
                    <a:pt x="0" y="363230"/>
                    <a:pt x="0" y="342924"/>
                  </a:cubicBezTo>
                  <a:lnTo>
                    <a:pt x="0" y="76562"/>
                  </a:lnTo>
                  <a:cubicBezTo>
                    <a:pt x="0" y="56256"/>
                    <a:pt x="8066" y="36783"/>
                    <a:pt x="22424" y="22424"/>
                  </a:cubicBezTo>
                  <a:cubicBezTo>
                    <a:pt x="36783" y="8066"/>
                    <a:pt x="56256" y="0"/>
                    <a:pt x="76562" y="0"/>
                  </a:cubicBez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358249" cy="476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Vedic Dutta &amp; </a:t>
              </a:r>
            </a:p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Zaid Ahmed Khan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853887" y="786854"/>
            <a:ext cx="1977164" cy="197716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99699" y="0"/>
                  </a:moveTo>
                  <a:lnTo>
                    <a:pt x="613101" y="0"/>
                  </a:lnTo>
                  <a:cubicBezTo>
                    <a:pt x="666064" y="0"/>
                    <a:pt x="716859" y="21040"/>
                    <a:pt x="754309" y="58491"/>
                  </a:cubicBezTo>
                  <a:cubicBezTo>
                    <a:pt x="791760" y="95941"/>
                    <a:pt x="812800" y="146736"/>
                    <a:pt x="812800" y="199699"/>
                  </a:cubicBezTo>
                  <a:lnTo>
                    <a:pt x="812800" y="613101"/>
                  </a:lnTo>
                  <a:cubicBezTo>
                    <a:pt x="812800" y="666064"/>
                    <a:pt x="791760" y="716859"/>
                    <a:pt x="754309" y="754309"/>
                  </a:cubicBezTo>
                  <a:cubicBezTo>
                    <a:pt x="716859" y="791760"/>
                    <a:pt x="666064" y="812800"/>
                    <a:pt x="613101" y="812800"/>
                  </a:cubicBezTo>
                  <a:lnTo>
                    <a:pt x="199699" y="812800"/>
                  </a:lnTo>
                  <a:cubicBezTo>
                    <a:pt x="146736" y="812800"/>
                    <a:pt x="95941" y="791760"/>
                    <a:pt x="58491" y="754309"/>
                  </a:cubicBezTo>
                  <a:cubicBezTo>
                    <a:pt x="21040" y="716859"/>
                    <a:pt x="0" y="666064"/>
                    <a:pt x="0" y="613101"/>
                  </a:cubicBezTo>
                  <a:lnTo>
                    <a:pt x="0" y="199699"/>
                  </a:lnTo>
                  <a:cubicBezTo>
                    <a:pt x="0" y="146736"/>
                    <a:pt x="21040" y="95941"/>
                    <a:pt x="58491" y="58491"/>
                  </a:cubicBezTo>
                  <a:cubicBezTo>
                    <a:pt x="95941" y="21040"/>
                    <a:pt x="146736" y="0"/>
                    <a:pt x="199699" y="0"/>
                  </a:cubicBezTo>
                  <a:close/>
                </a:path>
              </a:pathLst>
            </a:custGeom>
            <a:solidFill>
              <a:srgbClr val="0345E4">
                <a:alpha val="29804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624423" y="2735896"/>
            <a:ext cx="8795646" cy="4660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PREDICTING RHEOLOGICAL PROPERTIES USING AI &amp; ML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02D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05874" y="2507427"/>
            <a:ext cx="12756192" cy="419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EXPERIMENTS DONE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4181779" y="7293039"/>
            <a:ext cx="10138733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664971" y="-782737"/>
            <a:ext cx="3744615" cy="374461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FFFFFF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55020" y="7356528"/>
            <a:ext cx="2350854" cy="235085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FFFFFF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4424" y="1572839"/>
            <a:ext cx="17103436" cy="8375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7622" indent="-358811" lvl="1">
              <a:lnSpc>
                <a:spcPts val="6514"/>
              </a:lnSpc>
              <a:buFont typeface="Arial"/>
              <a:buChar char="•"/>
            </a:pPr>
            <a:r>
              <a:rPr lang="en-US" b="true" sz="332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Source</a:t>
            </a:r>
            <a:r>
              <a:rPr lang="en-US" sz="33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Experimental stress–strain field for aluminium</a:t>
            </a:r>
          </a:p>
          <a:p>
            <a:pPr algn="l" marL="717622" indent="-358811" lvl="1">
              <a:lnSpc>
                <a:spcPts val="6514"/>
              </a:lnSpc>
              <a:buFont typeface="Arial"/>
              <a:buChar char="•"/>
            </a:pPr>
            <a:r>
              <a:rPr lang="en-US" b="true" sz="332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Goal</a:t>
            </a:r>
            <a:r>
              <a:rPr lang="en-US" sz="33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Fit</a:t>
            </a:r>
            <a:r>
              <a:rPr lang="en-US" sz="33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constitutive models that map strain history → stress response</a:t>
            </a:r>
          </a:p>
          <a:p>
            <a:pPr algn="l" marL="717622" indent="-358811" lvl="1">
              <a:lnSpc>
                <a:spcPts val="6514"/>
              </a:lnSpc>
              <a:buFont typeface="Arial"/>
              <a:buChar char="•"/>
            </a:pPr>
            <a:r>
              <a:rPr lang="en-US" b="true" sz="332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Preprocessing:</a:t>
            </a:r>
          </a:p>
          <a:p>
            <a:pPr algn="l" marL="1435245" indent="-478415" lvl="2">
              <a:lnSpc>
                <a:spcPts val="6514"/>
              </a:lnSpc>
              <a:buFont typeface="Arial"/>
              <a:buChar char="⚬"/>
            </a:pPr>
            <a:r>
              <a:rPr lang="en-US" sz="33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Uniform time-step Δt (=3s) calculated from strain increments.</a:t>
            </a:r>
          </a:p>
          <a:p>
            <a:pPr algn="l" marL="717622" indent="-358811" lvl="1">
              <a:lnSpc>
                <a:spcPts val="6514"/>
              </a:lnSpc>
              <a:buFont typeface="Arial"/>
              <a:buChar char="•"/>
            </a:pPr>
            <a:r>
              <a:rPr lang="en-US" b="true" sz="332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Models Used &amp; Fairness Comparison Criteria:</a:t>
            </a:r>
          </a:p>
          <a:p>
            <a:pPr algn="l" marL="1435245" indent="-478415" lvl="2">
              <a:lnSpc>
                <a:spcPts val="6514"/>
              </a:lnSpc>
              <a:buFont typeface="Arial"/>
              <a:buChar char="⚬"/>
            </a:pPr>
            <a:r>
              <a:rPr lang="en-US" sz="33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Maxwell and Springpot elements (k branches each)</a:t>
            </a:r>
          </a:p>
          <a:p>
            <a:pPr algn="l" marL="2352343" indent="-470469" lvl="4">
              <a:lnSpc>
                <a:spcPts val="5338"/>
              </a:lnSpc>
              <a:buFont typeface="Arial"/>
              <a:buChar char="•"/>
            </a:pPr>
            <a:r>
              <a:rPr lang="en-US" sz="27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Same number of branches k in both models.</a:t>
            </a:r>
          </a:p>
          <a:p>
            <a:pPr algn="l" marL="2352343" indent="-470469" lvl="4">
              <a:lnSpc>
                <a:spcPts val="5338"/>
              </a:lnSpc>
              <a:buFont typeface="Arial"/>
              <a:buChar char="•"/>
            </a:pPr>
            <a:r>
              <a:rPr lang="en-US" sz="27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Same optimizer (scipy.optimize.curve_fit) and bounds on parameters.</a:t>
            </a:r>
          </a:p>
          <a:p>
            <a:pPr algn="l" marL="2352343" indent="-470469" lvl="4">
              <a:lnSpc>
                <a:spcPts val="5338"/>
              </a:lnSpc>
              <a:buFont typeface="Arial"/>
              <a:buChar char="•"/>
            </a:pPr>
            <a:r>
              <a:rPr lang="en-US" sz="27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Same dataset, fitted on entire series (no data leakage issues).</a:t>
            </a:r>
          </a:p>
          <a:p>
            <a:pPr algn="l" marL="2352343" indent="-470469" lvl="4">
              <a:lnSpc>
                <a:spcPts val="5338"/>
              </a:lnSpc>
              <a:buFont typeface="Arial"/>
              <a:buChar char="•"/>
            </a:pPr>
            <a:r>
              <a:rPr lang="en-US" sz="27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RMSE (root-mean-square error) computed over the full dataset.</a:t>
            </a:r>
          </a:p>
          <a:p>
            <a:pPr algn="l">
              <a:lnSpc>
                <a:spcPts val="651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14424" y="328943"/>
            <a:ext cx="16944876" cy="790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9"/>
              </a:lnSpc>
            </a:pPr>
            <a:r>
              <a:rPr lang="en-US" b="true" sz="4578" spc="9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MODELLING POWER: IMPLEMENTATION DETAILS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2965298"/>
            <a:ext cx="8550813" cy="5807473"/>
          </a:xfrm>
          <a:custGeom>
            <a:avLst/>
            <a:gdLst/>
            <a:ahLst/>
            <a:cxnLst/>
            <a:rect r="r" b="b" t="t" l="l"/>
            <a:pathLst>
              <a:path h="5807473" w="8550813">
                <a:moveTo>
                  <a:pt x="0" y="0"/>
                </a:moveTo>
                <a:lnTo>
                  <a:pt x="8550813" y="0"/>
                </a:lnTo>
                <a:lnTo>
                  <a:pt x="8550813" y="5807473"/>
                </a:lnTo>
                <a:lnTo>
                  <a:pt x="0" y="5807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2965298"/>
            <a:ext cx="8731149" cy="5628136"/>
          </a:xfrm>
          <a:custGeom>
            <a:avLst/>
            <a:gdLst/>
            <a:ahLst/>
            <a:cxnLst/>
            <a:rect r="r" b="b" t="t" l="l"/>
            <a:pathLst>
              <a:path h="5628136" w="8731149">
                <a:moveTo>
                  <a:pt x="0" y="0"/>
                </a:moveTo>
                <a:lnTo>
                  <a:pt x="8731149" y="0"/>
                </a:lnTo>
                <a:lnTo>
                  <a:pt x="8731149" y="5628136"/>
                </a:lnTo>
                <a:lnTo>
                  <a:pt x="0" y="56281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4424" y="328943"/>
            <a:ext cx="16944876" cy="790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9"/>
              </a:lnSpc>
            </a:pPr>
            <a:r>
              <a:rPr lang="en-US" b="true" sz="4578" spc="9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MODELLING POWER: RESULTS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049" y="2595883"/>
            <a:ext cx="9084951" cy="5768944"/>
          </a:xfrm>
          <a:custGeom>
            <a:avLst/>
            <a:gdLst/>
            <a:ahLst/>
            <a:cxnLst/>
            <a:rect r="r" b="b" t="t" l="l"/>
            <a:pathLst>
              <a:path h="5768944" w="9084951">
                <a:moveTo>
                  <a:pt x="0" y="0"/>
                </a:moveTo>
                <a:lnTo>
                  <a:pt x="9084951" y="0"/>
                </a:lnTo>
                <a:lnTo>
                  <a:pt x="9084951" y="5768944"/>
                </a:lnTo>
                <a:lnTo>
                  <a:pt x="0" y="57689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42033" y="2684170"/>
            <a:ext cx="8617678" cy="5680658"/>
          </a:xfrm>
          <a:custGeom>
            <a:avLst/>
            <a:gdLst/>
            <a:ahLst/>
            <a:cxnLst/>
            <a:rect r="r" b="b" t="t" l="l"/>
            <a:pathLst>
              <a:path h="5680658" w="8617678">
                <a:moveTo>
                  <a:pt x="0" y="0"/>
                </a:moveTo>
                <a:lnTo>
                  <a:pt x="8617678" y="0"/>
                </a:lnTo>
                <a:lnTo>
                  <a:pt x="8617678" y="5680657"/>
                </a:lnTo>
                <a:lnTo>
                  <a:pt x="0" y="56806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4424" y="328943"/>
            <a:ext cx="16944876" cy="790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9"/>
              </a:lnSpc>
            </a:pPr>
            <a:r>
              <a:rPr lang="en-US" b="true" sz="4578" spc="9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MODELLING POWER: PARALLEL+SERIES (2 STACKS)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4424" y="328943"/>
            <a:ext cx="16944876" cy="790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9"/>
              </a:lnSpc>
            </a:pPr>
            <a:r>
              <a:rPr lang="en-US" b="true" sz="4578" spc="9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MODELLING POWER: OBSERVATIONS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911757"/>
            <a:ext cx="18288000" cy="793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2" indent="-356231" lvl="1">
              <a:lnSpc>
                <a:spcPts val="4619"/>
              </a:lnSpc>
              <a:buFont typeface="Arial"/>
              <a:buChar char="•"/>
            </a:pPr>
            <a:r>
              <a:rPr lang="en-US" b="true" sz="32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RMSE comparison:</a:t>
            </a:r>
          </a:p>
          <a:p>
            <a:pPr algn="l" marL="1165850" indent="-388617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Springpot consistently achieved lower RMSE than Maxwell for the same k.</a:t>
            </a:r>
          </a:p>
          <a:p>
            <a:pPr algn="l" marL="1165850" indent="-388617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Both models’ RMSE remained non-increasing as k increased, but neither reached near-zero error within tested k range.</a:t>
            </a:r>
          </a:p>
          <a:p>
            <a:pPr algn="l">
              <a:lnSpc>
                <a:spcPts val="3779"/>
              </a:lnSpc>
            </a:pPr>
          </a:p>
          <a:p>
            <a:pPr algn="l" marL="712462" indent="-356231" lvl="1">
              <a:lnSpc>
                <a:spcPts val="4619"/>
              </a:lnSpc>
              <a:buFont typeface="Arial"/>
              <a:buChar char="•"/>
            </a:pPr>
            <a:r>
              <a:rPr lang="en-US" b="true" sz="32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Qualitative fit:</a:t>
            </a:r>
          </a:p>
          <a:p>
            <a:pPr algn="l" marL="1165850" indent="-388617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Maxwell model’s predicted stress curves often lagged or over-smoothed certain features.</a:t>
            </a:r>
          </a:p>
          <a:p>
            <a:pPr algn="l" marL="1165850" indent="-388617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Springpot handled intermediate viscoelastic slopes better, likely due to fractional-order flexibility.</a:t>
            </a:r>
          </a:p>
          <a:p>
            <a:pPr algn="l">
              <a:lnSpc>
                <a:spcPts val="3779"/>
              </a:lnSpc>
            </a:pPr>
          </a:p>
          <a:p>
            <a:pPr algn="l" marL="712462" indent="-356231" lvl="1">
              <a:lnSpc>
                <a:spcPts val="4619"/>
              </a:lnSpc>
              <a:buFont typeface="Arial"/>
              <a:buChar char="•"/>
            </a:pPr>
            <a:r>
              <a:rPr lang="en-US" b="true" sz="32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Implication:</a:t>
            </a:r>
          </a:p>
          <a:p>
            <a:pPr algn="l" marL="1165860" indent="-388620" lvl="2">
              <a:lnSpc>
                <a:spcPts val="3779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For this dataset, springpot elements are more efficient at capturing the material’s stress–strain relationship per branch, for this particular material, although pronounced difference was not observed.</a:t>
            </a:r>
          </a:p>
          <a:p>
            <a:pPr algn="l" marL="1165860" indent="-388620" lvl="2">
              <a:lnSpc>
                <a:spcPts val="3779"/>
              </a:lnSpc>
              <a:buFont typeface="Arial"/>
              <a:buChar char="⚬"/>
            </a:pPr>
            <a:r>
              <a:rPr lang="en-US" sz="27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Neither model with limited k perfectly interpolates the experimental curve — additional branches or hybrid formulations might be necessary for exact match, justifying grid-like architecture. Introducing two stacked layers instead of a single layer reduced the average generalisation error for both models. However, this did not decisively make springpot superior — Maxwell remains competitive.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58069" y="3138443"/>
            <a:ext cx="7669162" cy="5975118"/>
          </a:xfrm>
          <a:custGeom>
            <a:avLst/>
            <a:gdLst/>
            <a:ahLst/>
            <a:cxnLst/>
            <a:rect r="r" b="b" t="t" l="l"/>
            <a:pathLst>
              <a:path h="5975118" w="7669162">
                <a:moveTo>
                  <a:pt x="0" y="0"/>
                </a:moveTo>
                <a:lnTo>
                  <a:pt x="7669163" y="0"/>
                </a:lnTo>
                <a:lnTo>
                  <a:pt x="7669163" y="5975118"/>
                </a:lnTo>
                <a:lnTo>
                  <a:pt x="0" y="597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9731" y="2220638"/>
            <a:ext cx="9381678" cy="3212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7622" indent="-358811" lvl="1">
              <a:lnSpc>
                <a:spcPts val="6514"/>
              </a:lnSpc>
              <a:buFont typeface="Arial"/>
              <a:buChar char="•"/>
            </a:pPr>
            <a:r>
              <a:rPr lang="en-US" sz="33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Young Modulus for this dataset : 55 GPa using true dataset</a:t>
            </a:r>
          </a:p>
          <a:p>
            <a:pPr algn="just" marL="717622" indent="-358811" lvl="1">
              <a:lnSpc>
                <a:spcPts val="6514"/>
              </a:lnSpc>
              <a:buFont typeface="Arial"/>
              <a:buChar char="•"/>
            </a:pPr>
            <a:r>
              <a:rPr lang="en-US" sz="33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Young Modulus for this using Predicted P11 of VCAN : 0.00186 GPa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4424" y="328943"/>
            <a:ext cx="16944876" cy="790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9"/>
              </a:lnSpc>
            </a:pPr>
            <a:r>
              <a:rPr lang="en-US" b="true" sz="4578" spc="9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VCAN OUTPUT FOR ALUMINIUM AT T=100C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29731" y="2230163"/>
            <a:ext cx="8614269" cy="324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5247" indent="-362623" lvl="1">
              <a:lnSpc>
                <a:spcPts val="6583"/>
              </a:lnSpc>
              <a:buFont typeface="Arial"/>
              <a:buChar char="•"/>
            </a:pPr>
            <a:r>
              <a:rPr lang="en-US" sz="33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Young Modulus for this dataset : 31.75 GPa using true dataset</a:t>
            </a:r>
          </a:p>
          <a:p>
            <a:pPr algn="just" marL="725247" indent="-362623" lvl="1">
              <a:lnSpc>
                <a:spcPts val="6583"/>
              </a:lnSpc>
              <a:buFont typeface="Arial"/>
              <a:buChar char="•"/>
            </a:pPr>
            <a:r>
              <a:rPr lang="en-US" sz="335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Young Modulus for this using Predicted P11 of VCAN : 0.00149 GPa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4424" y="328943"/>
            <a:ext cx="16944876" cy="790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9"/>
              </a:lnSpc>
            </a:pPr>
            <a:r>
              <a:rPr lang="en-US" b="true" sz="4578" spc="9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VCAN OUTPUT FOR ALUMINIUM AT T=300C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398618" y="3138443"/>
            <a:ext cx="8340490" cy="6588408"/>
          </a:xfrm>
          <a:custGeom>
            <a:avLst/>
            <a:gdLst/>
            <a:ahLst/>
            <a:cxnLst/>
            <a:rect r="r" b="b" t="t" l="l"/>
            <a:pathLst>
              <a:path h="6588408" w="8340490">
                <a:moveTo>
                  <a:pt x="0" y="0"/>
                </a:moveTo>
                <a:lnTo>
                  <a:pt x="8340490" y="0"/>
                </a:lnTo>
                <a:lnTo>
                  <a:pt x="8340490" y="6588408"/>
                </a:lnTo>
                <a:lnTo>
                  <a:pt x="0" y="65884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42469" y="0"/>
            <a:ext cx="5416831" cy="12022429"/>
            <a:chOff x="0" y="0"/>
            <a:chExt cx="2858770" cy="63449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58770" cy="6344920"/>
            </a:xfrm>
            <a:custGeom>
              <a:avLst/>
              <a:gdLst/>
              <a:ahLst/>
              <a:cxnLst/>
              <a:rect r="r" b="b" t="t" l="l"/>
              <a:pathLst>
                <a:path h="6344920" w="2858770">
                  <a:moveTo>
                    <a:pt x="1827530" y="6344920"/>
                  </a:moveTo>
                  <a:lnTo>
                    <a:pt x="0" y="6344920"/>
                  </a:lnTo>
                  <a:lnTo>
                    <a:pt x="0" y="1031240"/>
                  </a:lnTo>
                  <a:cubicBezTo>
                    <a:pt x="0" y="461010"/>
                    <a:pt x="461010" y="0"/>
                    <a:pt x="1031240" y="0"/>
                  </a:cubicBezTo>
                  <a:lnTo>
                    <a:pt x="2858770" y="0"/>
                  </a:lnTo>
                  <a:lnTo>
                    <a:pt x="2858770" y="5313680"/>
                  </a:lnTo>
                  <a:cubicBezTo>
                    <a:pt x="2858770" y="5883910"/>
                    <a:pt x="2397760" y="6344920"/>
                    <a:pt x="1827530" y="6344920"/>
                  </a:cubicBezTo>
                  <a:close/>
                </a:path>
              </a:pathLst>
            </a:custGeom>
            <a:blipFill>
              <a:blip r:embed="rId2"/>
              <a:stretch>
                <a:fillRect l="-103496" t="0" r="-1296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259300" y="7109187"/>
            <a:ext cx="1028700" cy="3177813"/>
            <a:chOff x="0" y="0"/>
            <a:chExt cx="812800" cy="25108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2510865"/>
            </a:xfrm>
            <a:custGeom>
              <a:avLst/>
              <a:gdLst/>
              <a:ahLst/>
              <a:cxnLst/>
              <a:rect r="r" b="b" t="t" l="l"/>
              <a:pathLst>
                <a:path h="251086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259300" y="0"/>
            <a:ext cx="1028700" cy="10287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609914" y="0"/>
            <a:ext cx="1694792" cy="10287000"/>
            <a:chOff x="0" y="0"/>
            <a:chExt cx="446365" cy="27093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46365" cy="2709333"/>
            </a:xfrm>
            <a:custGeom>
              <a:avLst/>
              <a:gdLst/>
              <a:ahLst/>
              <a:cxnLst/>
              <a:rect r="r" b="b" t="t" l="l"/>
              <a:pathLst>
                <a:path h="2709333" w="446365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53503" y="4648200"/>
            <a:ext cx="876656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2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FOR YOUR ATTENTION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24423" y="3135538"/>
            <a:ext cx="8795646" cy="1523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60"/>
              </a:lnSpc>
            </a:pPr>
            <a:r>
              <a:rPr lang="en-US" sz="1040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0"/>
            <a:ext cx="5429066" cy="10287000"/>
            <a:chOff x="0" y="0"/>
            <a:chExt cx="7238755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7004" t="0" r="49284" b="0"/>
            <a:stretch>
              <a:fillRect/>
            </a:stretch>
          </p:blipFill>
          <p:spPr>
            <a:xfrm flipH="false" flipV="false">
              <a:off x="0" y="0"/>
              <a:ext cx="7238755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7259300" y="0"/>
            <a:ext cx="1694792" cy="10287000"/>
            <a:chOff x="0" y="0"/>
            <a:chExt cx="446365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6365" cy="2709333"/>
            </a:xfrm>
            <a:custGeom>
              <a:avLst/>
              <a:gdLst/>
              <a:ahLst/>
              <a:cxnLst/>
              <a:rect r="r" b="b" t="t" l="l"/>
              <a:pathLst>
                <a:path h="2709333" w="446365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7109187"/>
            <a:ext cx="1028700" cy="3177813"/>
            <a:chOff x="0" y="0"/>
            <a:chExt cx="812800" cy="25108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2510865"/>
            </a:xfrm>
            <a:custGeom>
              <a:avLst/>
              <a:gdLst/>
              <a:ahLst/>
              <a:cxnLst/>
              <a:rect r="r" b="b" t="t" l="l"/>
              <a:pathLst>
                <a:path h="251086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0"/>
            <a:ext cx="1028700" cy="10287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297118" y="692526"/>
            <a:ext cx="7494647" cy="115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87"/>
              </a:lnSpc>
            </a:pPr>
            <a:r>
              <a:rPr lang="en-US" sz="6776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CONTENT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297118" y="2384162"/>
            <a:ext cx="969409" cy="96940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01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297118" y="3565108"/>
            <a:ext cx="969409" cy="96940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11231" y="1028700"/>
            <a:ext cx="1652841" cy="165284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38884" y="0"/>
                  </a:moveTo>
                  <a:lnTo>
                    <a:pt x="573916" y="0"/>
                  </a:lnTo>
                  <a:cubicBezTo>
                    <a:pt x="705848" y="0"/>
                    <a:pt x="812800" y="106952"/>
                    <a:pt x="812800" y="238884"/>
                  </a:cubicBezTo>
                  <a:lnTo>
                    <a:pt x="812800" y="573916"/>
                  </a:lnTo>
                  <a:cubicBezTo>
                    <a:pt x="812800" y="705848"/>
                    <a:pt x="705848" y="812800"/>
                    <a:pt x="573916" y="812800"/>
                  </a:cubicBezTo>
                  <a:lnTo>
                    <a:pt x="238884" y="812800"/>
                  </a:lnTo>
                  <a:cubicBezTo>
                    <a:pt x="106952" y="812800"/>
                    <a:pt x="0" y="705848"/>
                    <a:pt x="0" y="573916"/>
                  </a:cubicBezTo>
                  <a:lnTo>
                    <a:pt x="0" y="238884"/>
                  </a:lnTo>
                  <a:cubicBezTo>
                    <a:pt x="0" y="106952"/>
                    <a:pt x="106952" y="0"/>
                    <a:pt x="238884" y="0"/>
                  </a:cubicBezTo>
                  <a:close/>
                </a:path>
              </a:pathLst>
            </a:custGeom>
            <a:solidFill>
              <a:srgbClr val="0345E4">
                <a:alpha val="29804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814124" y="816351"/>
            <a:ext cx="771724" cy="77172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345E4">
                  <a:alpha val="40000"/>
                </a:srgbClr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8485829" y="2633916"/>
            <a:ext cx="73518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WORK DONE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485829" y="3814862"/>
            <a:ext cx="73518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PAPER OVERVIEW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7297118" y="5035133"/>
            <a:ext cx="969409" cy="969409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03</a:t>
              </a: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8485829" y="5284887"/>
            <a:ext cx="73518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DATASET USED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7297118" y="6509366"/>
            <a:ext cx="969409" cy="969409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04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8485829" y="6754912"/>
            <a:ext cx="73518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EXPERIMENTS DONE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02D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05874" y="2507427"/>
            <a:ext cx="12756192" cy="419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WORK </a:t>
            </a:r>
          </a:p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DONE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4181779" y="7293039"/>
            <a:ext cx="10138733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664971" y="-782737"/>
            <a:ext cx="3744615" cy="374461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FFFFFF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55020" y="7356528"/>
            <a:ext cx="2350854" cy="235085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FFFFFF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04096" y="1894195"/>
            <a:ext cx="17279807" cy="7364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4230" indent="-362115" lvl="1">
              <a:lnSpc>
                <a:spcPts val="6574"/>
              </a:lnSpc>
              <a:buFont typeface="Arial"/>
              <a:buChar char="•"/>
            </a:pPr>
            <a:r>
              <a:rPr lang="en-US" sz="3354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DONE LITERATURE REVIEW OF PAPER</a:t>
            </a:r>
          </a:p>
          <a:p>
            <a:pPr algn="just" marL="724230" indent="-362115" lvl="1">
              <a:lnSpc>
                <a:spcPts val="6574"/>
              </a:lnSpc>
              <a:buFont typeface="Arial"/>
              <a:buChar char="•"/>
            </a:pPr>
            <a:r>
              <a:rPr lang="en-US" sz="3354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CURATED STRESS, STRAIN DATA FROM INTERNET FOR VARIOUS MATERIALS AT VARIOUS TEMPERATURE</a:t>
            </a:r>
          </a:p>
          <a:p>
            <a:pPr algn="just" marL="724230" indent="-362115" lvl="1">
              <a:lnSpc>
                <a:spcPts val="6574"/>
              </a:lnSpc>
              <a:buFont typeface="Arial"/>
              <a:buChar char="•"/>
            </a:pPr>
            <a:r>
              <a:rPr lang="en-US" sz="3354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UPDATED THE VCAN GITHUB REPOSITORY TO MAKE IT WORKING AND GENERATED OUTPUT FOR VARIOUS CONFIGURATION AND COMPARED WITH PROPERTIES OF MATERIAL AVAILABLE AT THE INTERNET</a:t>
            </a:r>
          </a:p>
          <a:p>
            <a:pPr algn="just" marL="724230" indent="-362115" lvl="1">
              <a:lnSpc>
                <a:spcPts val="6574"/>
              </a:lnSpc>
              <a:buFont typeface="Arial"/>
              <a:buChar char="•"/>
            </a:pPr>
            <a:r>
              <a:rPr lang="en-US" sz="3354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GENERATED RESULTS WITH DIFFERENT ARRANGEMENTS OF  SPRINGPOT ELEMENT AND COMPARED WITH PROPERTIES OF MATERIAL AVAILABLE AT THE INTERNET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4424" y="328943"/>
            <a:ext cx="16944876" cy="790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9"/>
              </a:lnSpc>
            </a:pPr>
            <a:r>
              <a:rPr lang="en-US" b="true" sz="4578" spc="9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WORK DONE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02D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05874" y="2507427"/>
            <a:ext cx="12756192" cy="419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b="true" sz="120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PAPER OVERVIEW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4181779" y="7293039"/>
            <a:ext cx="10138733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664971" y="-782737"/>
            <a:ext cx="3744615" cy="374461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FFFFFF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55020" y="7356528"/>
            <a:ext cx="2350854" cy="235085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FFFFFF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98994" y="7487211"/>
            <a:ext cx="3987330" cy="398733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14424" y="1932508"/>
            <a:ext cx="15384570" cy="655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75"/>
              </a:lnSpc>
            </a:pPr>
            <a:r>
              <a:rPr lang="en-US" sz="3354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•Soft materials like gels, tissues, and polymers exhibit viscoelastic behavior.</a:t>
            </a:r>
          </a:p>
          <a:p>
            <a:pPr algn="just">
              <a:lnSpc>
                <a:spcPts val="6575"/>
              </a:lnSpc>
            </a:pPr>
            <a:r>
              <a:rPr lang="en-US" sz="3354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•Traditional models use springs and dashpots, but fail to capture power-law responses.</a:t>
            </a:r>
          </a:p>
          <a:p>
            <a:pPr algn="just">
              <a:lnSpc>
                <a:spcPts val="6575"/>
              </a:lnSpc>
            </a:pPr>
            <a:r>
              <a:rPr lang="en-US" sz="3354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•Fractional calculus introduces new models using non-integer derivatives.</a:t>
            </a:r>
          </a:p>
          <a:p>
            <a:pPr algn="just">
              <a:lnSpc>
                <a:spcPts val="6575"/>
              </a:lnSpc>
            </a:pPr>
            <a:r>
              <a:rPr lang="en-US" sz="3354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•Many soft materials show stress/strain decay as σ(t) ∝ t^(-β)</a:t>
            </a:r>
          </a:p>
          <a:p>
            <a:pPr algn="just">
              <a:lnSpc>
                <a:spcPts val="6575"/>
              </a:lnSpc>
            </a:pPr>
            <a:r>
              <a:rPr lang="en-US" sz="3354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•Traditional exponential decay (e.g., e^(-t)) is insufficient.</a:t>
            </a:r>
          </a:p>
          <a:p>
            <a:pPr algn="just">
              <a:lnSpc>
                <a:spcPts val="6575"/>
              </a:lnSpc>
            </a:pPr>
            <a:r>
              <a:rPr lang="en-US" sz="3354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•Requires models that account for slow, memory-dependent behavior.</a:t>
            </a:r>
          </a:p>
          <a:p>
            <a:pPr algn="just">
              <a:lnSpc>
                <a:spcPts val="6575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14424" y="328943"/>
            <a:ext cx="15305797" cy="790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9"/>
              </a:lnSpc>
            </a:pPr>
            <a:r>
              <a:rPr lang="en-US" b="true" sz="4578" spc="9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UNDERSTANDING MATERIAL BEHAVIOR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139162" y="2033581"/>
            <a:ext cx="5291709" cy="2209724"/>
          </a:xfrm>
          <a:custGeom>
            <a:avLst/>
            <a:gdLst/>
            <a:ahLst/>
            <a:cxnLst/>
            <a:rect r="r" b="b" t="t" l="l"/>
            <a:pathLst>
              <a:path h="2209724" w="5291709">
                <a:moveTo>
                  <a:pt x="0" y="0"/>
                </a:moveTo>
                <a:lnTo>
                  <a:pt x="5291708" y="0"/>
                </a:lnTo>
                <a:lnTo>
                  <a:pt x="5291708" y="2209725"/>
                </a:lnTo>
                <a:lnTo>
                  <a:pt x="0" y="2209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431491" y="4733693"/>
            <a:ext cx="10707049" cy="4899546"/>
          </a:xfrm>
          <a:custGeom>
            <a:avLst/>
            <a:gdLst/>
            <a:ahLst/>
            <a:cxnLst/>
            <a:rect r="r" b="b" t="t" l="l"/>
            <a:pathLst>
              <a:path h="4899546" w="10707049">
                <a:moveTo>
                  <a:pt x="0" y="0"/>
                </a:moveTo>
                <a:lnTo>
                  <a:pt x="10707049" y="0"/>
                </a:lnTo>
                <a:lnTo>
                  <a:pt x="10707049" y="4899545"/>
                </a:lnTo>
                <a:lnTo>
                  <a:pt x="0" y="48995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9731" y="2220638"/>
            <a:ext cx="9381678" cy="1578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14"/>
              </a:lnSpc>
            </a:pPr>
            <a:r>
              <a:rPr lang="en-US" sz="33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• Springpot is a fractional-order element.</a:t>
            </a:r>
          </a:p>
          <a:p>
            <a:pPr algn="just">
              <a:lnSpc>
                <a:spcPts val="6514"/>
              </a:lnSpc>
            </a:pPr>
            <a:r>
              <a:rPr lang="en-US" sz="33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• Governing equation of springpot system 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4424" y="328943"/>
            <a:ext cx="16944876" cy="790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9"/>
              </a:lnSpc>
            </a:pPr>
            <a:r>
              <a:rPr lang="en-US" b="true" sz="4578" spc="9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THE SPRINGPOT: BRIDGING SPRING AND DASHPOT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9731" y="4288448"/>
            <a:ext cx="6676871" cy="5464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73"/>
              </a:lnSpc>
            </a:pPr>
            <a:r>
              <a:rPr lang="en-US" sz="320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• Here Cb generally referes to firmness of a material and Beta is the power exponent </a:t>
            </a:r>
          </a:p>
          <a:p>
            <a:pPr algn="just">
              <a:lnSpc>
                <a:spcPts val="6273"/>
              </a:lnSpc>
            </a:pPr>
            <a:r>
              <a:rPr lang="en-US" sz="320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• Models combine springpots with traditional elements.</a:t>
            </a:r>
          </a:p>
          <a:p>
            <a:pPr algn="just">
              <a:lnSpc>
                <a:spcPts val="6273"/>
              </a:lnSpc>
            </a:pPr>
            <a:r>
              <a:rPr lang="en-US" sz="320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• Efficient modeling with fewer parameters.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02D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05874" y="2507427"/>
            <a:ext cx="12756192" cy="419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DATASET </a:t>
            </a:r>
          </a:p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USED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4181779" y="7293039"/>
            <a:ext cx="10138733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664971" y="-782737"/>
            <a:ext cx="3744615" cy="374461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FFFFFF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55020" y="7356528"/>
            <a:ext cx="2350854" cy="235085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FFFFFF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29731" y="2220638"/>
            <a:ext cx="16729569" cy="7308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7622" indent="-358811" lvl="1">
              <a:lnSpc>
                <a:spcPts val="6514"/>
              </a:lnSpc>
              <a:buFont typeface="Arial"/>
              <a:buChar char="•"/>
            </a:pPr>
            <a:r>
              <a:rPr lang="en-US" sz="33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Material &amp; Source: Aluminum alloy 6061-T651, 9 lots from multiple manufacturers</a:t>
            </a:r>
          </a:p>
          <a:p>
            <a:pPr algn="just" marL="717622" indent="-358811" lvl="1">
              <a:lnSpc>
                <a:spcPts val="6514"/>
              </a:lnSpc>
              <a:buFont typeface="Arial"/>
              <a:buChar char="•"/>
            </a:pPr>
            <a:r>
              <a:rPr lang="en-US" sz="33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Temperatures: 6 levels → 20, 100, 150, 200, 250, 300 °C</a:t>
            </a:r>
          </a:p>
          <a:p>
            <a:pPr algn="just" marL="717622" indent="-358811" lvl="1">
              <a:lnSpc>
                <a:spcPts val="6514"/>
              </a:lnSpc>
              <a:buFont typeface="Arial"/>
              <a:buChar char="•"/>
            </a:pPr>
            <a:r>
              <a:rPr lang="en-US" sz="33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Key Features:</a:t>
            </a:r>
          </a:p>
          <a:p>
            <a:pPr algn="just" marL="1435245" indent="-478415" lvl="2">
              <a:lnSpc>
                <a:spcPts val="6514"/>
              </a:lnSpc>
              <a:buFont typeface="Arial"/>
              <a:buChar char="⚬"/>
            </a:pPr>
            <a:r>
              <a:rPr lang="en-US" sz="33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High-quality dataset enabling study of variability in aluminum mechanical behavior</a:t>
            </a:r>
          </a:p>
          <a:p>
            <a:pPr algn="just" marL="1435245" indent="-478415" lvl="2">
              <a:lnSpc>
                <a:spcPts val="6514"/>
              </a:lnSpc>
              <a:buFont typeface="Arial"/>
              <a:buChar char="⚬"/>
            </a:pPr>
            <a:r>
              <a:rPr lang="en-US" sz="33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Useful for uncertainty quantification, probabilistic modeling, fire resistance design (Eurocode 9)</a:t>
            </a:r>
          </a:p>
          <a:p>
            <a:pPr algn="just" marL="717622" indent="-358811" lvl="1">
              <a:lnSpc>
                <a:spcPts val="6514"/>
              </a:lnSpc>
              <a:buFont typeface="Arial"/>
              <a:buChar char="•"/>
            </a:pPr>
            <a:r>
              <a:rPr lang="en-US" sz="332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Public Access: Available via Mendeley Data → DOI: </a:t>
            </a:r>
            <a:r>
              <a:rPr lang="en-US" sz="3323" u="sng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  <a:hlinkClick r:id="rId2" tooltip="https://doi.org/10.17632/rd6jm9tyb6.1"/>
              </a:rPr>
              <a:t>10.17632/rd6jm9tyb6.1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4424" y="328943"/>
            <a:ext cx="16944876" cy="790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9"/>
              </a:lnSpc>
            </a:pPr>
            <a:r>
              <a:rPr lang="en-US" b="true" sz="4578" spc="9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STRESS–STRAIN DATA FOR ALUMINUM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DAGvX4S24-E</dc:identifier>
  <dcterms:modified xsi:type="dcterms:W3CDTF">2011-08-01T06:04:30Z</dcterms:modified>
  <cp:revision>1</cp:revision>
  <dc:title>Part-2</dc:title>
</cp:coreProperties>
</file>