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7" r:id="rId1"/>
    <p:sldMasterId id="2147483986" r:id="rId2"/>
    <p:sldMasterId id="2147483686" r:id="rId3"/>
  </p:sldMasterIdLst>
  <p:sldIdLst>
    <p:sldId id="258" r:id="rId4"/>
    <p:sldId id="259" r:id="rId5"/>
    <p:sldId id="280" r:id="rId6"/>
    <p:sldId id="278" r:id="rId7"/>
    <p:sldId id="261" r:id="rId8"/>
    <p:sldId id="264" r:id="rId9"/>
    <p:sldId id="266" r:id="rId10"/>
    <p:sldId id="267" r:id="rId11"/>
    <p:sldId id="268" r:id="rId12"/>
    <p:sldId id="269" r:id="rId13"/>
    <p:sldId id="270" r:id="rId14"/>
    <p:sldId id="279" r:id="rId15"/>
    <p:sldId id="271" r:id="rId16"/>
    <p:sldId id="272" r:id="rId17"/>
    <p:sldId id="275" r:id="rId18"/>
    <p:sldId id="274" r:id="rId19"/>
    <p:sldId id="276" r:id="rId20"/>
    <p:sldId id="265" r:id="rId21"/>
    <p:sldId id="277"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8D8D"/>
    <a:srgbClr val="BA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theme" Target="theme/theme1.xml" /><Relationship Id="rId3" Type="http://schemas.openxmlformats.org/officeDocument/2006/relationships/slideMaster" Target="slideMasters/slideMaster3.xml" /><Relationship Id="rId21" Type="http://schemas.openxmlformats.org/officeDocument/2006/relationships/slide" Target="slides/slide18.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slide" Target="slides/slide17.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presProps" Target="presProps.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10" Type="http://schemas.openxmlformats.org/officeDocument/2006/relationships/slide" Target="slides/slide7.xml" /><Relationship Id="rId19" Type="http://schemas.openxmlformats.org/officeDocument/2006/relationships/slide" Target="slides/slide16.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D49F1-5787-407E-9086-CB5A2B62595D}" type="doc">
      <dgm:prSet loTypeId="urn:microsoft.com/office/officeart/2005/8/layout/default" loCatId="list" qsTypeId="urn:microsoft.com/office/officeart/2005/8/quickstyle/simple2" qsCatId="simple" csTypeId="urn:microsoft.com/office/officeart/2005/8/colors/colorful5" csCatId="colorful" phldr="1"/>
      <dgm:spPr/>
      <dgm:t>
        <a:bodyPr/>
        <a:lstStyle/>
        <a:p>
          <a:endParaRPr lang="en-US"/>
        </a:p>
      </dgm:t>
    </dgm:pt>
    <dgm:pt modelId="{AA224971-376B-43CF-BF9B-F3329CF73F4B}">
      <dgm:prSet/>
      <dgm:spPr/>
      <dgm:t>
        <a:bodyPr/>
        <a:lstStyle/>
        <a:p>
          <a:pPr rtl="0"/>
          <a:r>
            <a:rPr lang="en-US">
              <a:latin typeface="Century Schoolbook" panose="02040604050505020304"/>
            </a:rPr>
            <a:t>Currently there is no veracious way to find out the type of fire.</a:t>
          </a:r>
          <a:endParaRPr lang="en-US"/>
        </a:p>
      </dgm:t>
    </dgm:pt>
    <dgm:pt modelId="{65EFE20C-3172-413F-9FC4-EF4D085AC9D4}" type="parTrans" cxnId="{F28D4612-EACA-40D1-A95B-4E07432E9487}">
      <dgm:prSet/>
      <dgm:spPr/>
      <dgm:t>
        <a:bodyPr/>
        <a:lstStyle/>
        <a:p>
          <a:endParaRPr lang="en-US"/>
        </a:p>
      </dgm:t>
    </dgm:pt>
    <dgm:pt modelId="{D0757AED-F4AD-434A-B81F-1C6BF58C7F49}" type="sibTrans" cxnId="{F28D4612-EACA-40D1-A95B-4E07432E9487}">
      <dgm:prSet/>
      <dgm:spPr/>
      <dgm:t>
        <a:bodyPr/>
        <a:lstStyle/>
        <a:p>
          <a:endParaRPr lang="en-US"/>
        </a:p>
      </dgm:t>
    </dgm:pt>
    <dgm:pt modelId="{8922CF62-55FD-4F81-BBF1-3200485EDB97}">
      <dgm:prSet/>
      <dgm:spPr/>
      <dgm:t>
        <a:bodyPr/>
        <a:lstStyle/>
        <a:p>
          <a:pPr rtl="0"/>
          <a:r>
            <a:rPr lang="en-US">
              <a:latin typeface="Century Schoolbook" panose="02040604050505020304"/>
            </a:rPr>
            <a:t>Making</a:t>
          </a:r>
          <a:r>
            <a:rPr lang="en-US"/>
            <a:t> it </a:t>
          </a:r>
          <a:r>
            <a:rPr lang="en-US">
              <a:latin typeface="Century Schoolbook" panose="02040604050505020304"/>
            </a:rPr>
            <a:t>precarious</a:t>
          </a:r>
          <a:r>
            <a:rPr lang="en-US"/>
            <a:t> for first responders and </a:t>
          </a:r>
          <a:r>
            <a:rPr lang="en-US">
              <a:latin typeface="Century Schoolbook" panose="02040604050505020304"/>
            </a:rPr>
            <a:t>firefighters</a:t>
          </a:r>
          <a:r>
            <a:rPr lang="en-US"/>
            <a:t> to</a:t>
          </a:r>
          <a:r>
            <a:rPr lang="en-US">
              <a:latin typeface="Century Schoolbook" panose="02040604050505020304"/>
            </a:rPr>
            <a:t> </a:t>
          </a:r>
          <a:r>
            <a:rPr lang="en-US"/>
            <a:t>extinguish the fire, often making the </a:t>
          </a:r>
          <a:r>
            <a:rPr lang="en-US">
              <a:latin typeface="Century Schoolbook" panose="02040604050505020304"/>
            </a:rPr>
            <a:t>state</a:t>
          </a:r>
          <a:r>
            <a:rPr lang="en-US"/>
            <a:t> worse.</a:t>
          </a:r>
        </a:p>
      </dgm:t>
    </dgm:pt>
    <dgm:pt modelId="{09302EC3-E0A8-40F8-B527-64B4A3F6159E}" type="parTrans" cxnId="{9E389259-FF36-43DB-B3C9-3FA75ECE8106}">
      <dgm:prSet/>
      <dgm:spPr/>
      <dgm:t>
        <a:bodyPr/>
        <a:lstStyle/>
        <a:p>
          <a:endParaRPr lang="en-US"/>
        </a:p>
      </dgm:t>
    </dgm:pt>
    <dgm:pt modelId="{328BFE4F-F27E-47C1-BEB2-4F7012D727A9}" type="sibTrans" cxnId="{9E389259-FF36-43DB-B3C9-3FA75ECE8106}">
      <dgm:prSet/>
      <dgm:spPr/>
      <dgm:t>
        <a:bodyPr/>
        <a:lstStyle/>
        <a:p>
          <a:endParaRPr lang="en-US"/>
        </a:p>
      </dgm:t>
    </dgm:pt>
    <dgm:pt modelId="{DD3753AC-FB79-4DD4-B316-3979D3848B7E}">
      <dgm:prSet/>
      <dgm:spPr/>
      <dgm:t>
        <a:bodyPr/>
        <a:lstStyle/>
        <a:p>
          <a:r>
            <a:rPr lang="en-US"/>
            <a:t>To help these brave men and women, we came up with a unique, one of a kind solution.</a:t>
          </a:r>
        </a:p>
      </dgm:t>
    </dgm:pt>
    <dgm:pt modelId="{8DCA08F6-168C-494B-8D89-6F444DFC4145}" type="parTrans" cxnId="{73EC1C55-80CA-4F1D-AF0E-D071C4488685}">
      <dgm:prSet/>
      <dgm:spPr/>
      <dgm:t>
        <a:bodyPr/>
        <a:lstStyle/>
        <a:p>
          <a:endParaRPr lang="en-US"/>
        </a:p>
      </dgm:t>
    </dgm:pt>
    <dgm:pt modelId="{1303833F-0ADD-4ABD-AB95-E7EF65FB6695}" type="sibTrans" cxnId="{73EC1C55-80CA-4F1D-AF0E-D071C4488685}">
      <dgm:prSet/>
      <dgm:spPr/>
      <dgm:t>
        <a:bodyPr/>
        <a:lstStyle/>
        <a:p>
          <a:endParaRPr lang="en-US"/>
        </a:p>
      </dgm:t>
    </dgm:pt>
    <dgm:pt modelId="{2934B3C9-65EF-45CC-8B4E-3C8825F7C33E}">
      <dgm:prSet/>
      <dgm:spPr/>
      <dgm:t>
        <a:bodyPr/>
        <a:lstStyle/>
        <a:p>
          <a:pPr rtl="0"/>
          <a:r>
            <a:rPr lang="en-US"/>
            <a:t>No other product in the market addresses the same issue as ours.</a:t>
          </a:r>
          <a:r>
            <a:rPr lang="en-US">
              <a:latin typeface="Century Schoolbook" panose="02040604050505020304"/>
            </a:rPr>
            <a:t> </a:t>
          </a:r>
          <a:endParaRPr lang="en-US"/>
        </a:p>
      </dgm:t>
    </dgm:pt>
    <dgm:pt modelId="{C60CAA33-E7D2-4618-88F7-97CC4B0D6681}" type="parTrans" cxnId="{B8B21859-D0AD-488F-BC4A-5C8B5153881F}">
      <dgm:prSet/>
      <dgm:spPr/>
      <dgm:t>
        <a:bodyPr/>
        <a:lstStyle/>
        <a:p>
          <a:endParaRPr lang="en-US"/>
        </a:p>
      </dgm:t>
    </dgm:pt>
    <dgm:pt modelId="{9C51A298-674D-4822-8D61-F5AE1C563064}" type="sibTrans" cxnId="{B8B21859-D0AD-488F-BC4A-5C8B5153881F}">
      <dgm:prSet/>
      <dgm:spPr/>
      <dgm:t>
        <a:bodyPr/>
        <a:lstStyle/>
        <a:p>
          <a:endParaRPr lang="en-US"/>
        </a:p>
      </dgm:t>
    </dgm:pt>
    <dgm:pt modelId="{2EC1BE90-7B30-4E3A-9E6D-1827876D8910}">
      <dgm:prSet phldr="0"/>
      <dgm:spPr/>
      <dgm:t>
        <a:bodyPr/>
        <a:lstStyle/>
        <a:p>
          <a:pPr rtl="0"/>
          <a:r>
            <a:rPr lang="en-US">
              <a:latin typeface="Century Schoolbook" panose="02040604050505020304"/>
            </a:rPr>
            <a:t>Loss of invaluable lives of citizens as in the case of Meerut Fair Fire in 2006.</a:t>
          </a:r>
        </a:p>
      </dgm:t>
    </dgm:pt>
    <dgm:pt modelId="{68E82A29-E700-428E-8F96-08BC841068BB}" type="parTrans" cxnId="{DB5494F3-364C-4CAC-A7C9-CD5C861B503C}">
      <dgm:prSet/>
      <dgm:spPr/>
    </dgm:pt>
    <dgm:pt modelId="{BF37716F-8BF2-4192-8CC3-E7B28F87F3F3}" type="sibTrans" cxnId="{DB5494F3-364C-4CAC-A7C9-CD5C861B503C}">
      <dgm:prSet/>
      <dgm:spPr/>
    </dgm:pt>
    <dgm:pt modelId="{E40146DF-0E05-4C5A-9058-15B8252F8EA8}" type="pres">
      <dgm:prSet presAssocID="{7D6D49F1-5787-407E-9086-CB5A2B62595D}" presName="diagram" presStyleCnt="0">
        <dgm:presLayoutVars>
          <dgm:dir/>
          <dgm:resizeHandles val="exact"/>
        </dgm:presLayoutVars>
      </dgm:prSet>
      <dgm:spPr/>
    </dgm:pt>
    <dgm:pt modelId="{18328795-4D78-4465-891E-4F5B8CCDBB98}" type="pres">
      <dgm:prSet presAssocID="{AA224971-376B-43CF-BF9B-F3329CF73F4B}" presName="node" presStyleLbl="node1" presStyleIdx="0" presStyleCnt="5">
        <dgm:presLayoutVars>
          <dgm:bulletEnabled val="1"/>
        </dgm:presLayoutVars>
      </dgm:prSet>
      <dgm:spPr/>
    </dgm:pt>
    <dgm:pt modelId="{6BFE7FCE-8EE8-4731-80B3-901C9334F450}" type="pres">
      <dgm:prSet presAssocID="{D0757AED-F4AD-434A-B81F-1C6BF58C7F49}" presName="sibTrans" presStyleCnt="0"/>
      <dgm:spPr/>
    </dgm:pt>
    <dgm:pt modelId="{F313CE09-14F9-4D75-8F15-7054BE534948}" type="pres">
      <dgm:prSet presAssocID="{8922CF62-55FD-4F81-BBF1-3200485EDB97}" presName="node" presStyleLbl="node1" presStyleIdx="1" presStyleCnt="5">
        <dgm:presLayoutVars>
          <dgm:bulletEnabled val="1"/>
        </dgm:presLayoutVars>
      </dgm:prSet>
      <dgm:spPr/>
    </dgm:pt>
    <dgm:pt modelId="{4A91F647-36D4-4728-9F3C-0EB99A075006}" type="pres">
      <dgm:prSet presAssocID="{328BFE4F-F27E-47C1-BEB2-4F7012D727A9}" presName="sibTrans" presStyleCnt="0"/>
      <dgm:spPr/>
    </dgm:pt>
    <dgm:pt modelId="{A6A0391D-A7D6-458D-9371-D82A814F1B13}" type="pres">
      <dgm:prSet presAssocID="{DD3753AC-FB79-4DD4-B316-3979D3848B7E}" presName="node" presStyleLbl="node1" presStyleIdx="2" presStyleCnt="5">
        <dgm:presLayoutVars>
          <dgm:bulletEnabled val="1"/>
        </dgm:presLayoutVars>
      </dgm:prSet>
      <dgm:spPr/>
    </dgm:pt>
    <dgm:pt modelId="{33818DC5-0B23-4269-B3B6-2A4678733312}" type="pres">
      <dgm:prSet presAssocID="{1303833F-0ADD-4ABD-AB95-E7EF65FB6695}" presName="sibTrans" presStyleCnt="0"/>
      <dgm:spPr/>
    </dgm:pt>
    <dgm:pt modelId="{BC003AEE-2667-412F-9158-AA3D22B1D2B0}" type="pres">
      <dgm:prSet presAssocID="{2934B3C9-65EF-45CC-8B4E-3C8825F7C33E}" presName="node" presStyleLbl="node1" presStyleIdx="3" presStyleCnt="5">
        <dgm:presLayoutVars>
          <dgm:bulletEnabled val="1"/>
        </dgm:presLayoutVars>
      </dgm:prSet>
      <dgm:spPr/>
    </dgm:pt>
    <dgm:pt modelId="{D87D7789-6636-40D0-870A-AA09F9C33C4F}" type="pres">
      <dgm:prSet presAssocID="{9C51A298-674D-4822-8D61-F5AE1C563064}" presName="sibTrans" presStyleCnt="0"/>
      <dgm:spPr/>
    </dgm:pt>
    <dgm:pt modelId="{71D1E61D-C1FA-4865-9F18-ADBDCF7C297F}" type="pres">
      <dgm:prSet presAssocID="{2EC1BE90-7B30-4E3A-9E6D-1827876D8910}" presName="node" presStyleLbl="node1" presStyleIdx="4" presStyleCnt="5">
        <dgm:presLayoutVars>
          <dgm:bulletEnabled val="1"/>
        </dgm:presLayoutVars>
      </dgm:prSet>
      <dgm:spPr/>
    </dgm:pt>
  </dgm:ptLst>
  <dgm:cxnLst>
    <dgm:cxn modelId="{EDF31F07-01C2-40BD-BEC0-8F8940217159}" type="presOf" srcId="{7D6D49F1-5787-407E-9086-CB5A2B62595D}" destId="{E40146DF-0E05-4C5A-9058-15B8252F8EA8}" srcOrd="0" destOrd="0" presId="urn:microsoft.com/office/officeart/2005/8/layout/default"/>
    <dgm:cxn modelId="{F28D4612-EACA-40D1-A95B-4E07432E9487}" srcId="{7D6D49F1-5787-407E-9086-CB5A2B62595D}" destId="{AA224971-376B-43CF-BF9B-F3329CF73F4B}" srcOrd="0" destOrd="0" parTransId="{65EFE20C-3172-413F-9FC4-EF4D085AC9D4}" sibTransId="{D0757AED-F4AD-434A-B81F-1C6BF58C7F49}"/>
    <dgm:cxn modelId="{54BD5438-DD3E-41FA-AFF5-832410385174}" type="presOf" srcId="{AA224971-376B-43CF-BF9B-F3329CF73F4B}" destId="{18328795-4D78-4465-891E-4F5B8CCDBB98}" srcOrd="0" destOrd="0" presId="urn:microsoft.com/office/officeart/2005/8/layout/default"/>
    <dgm:cxn modelId="{73EC1C55-80CA-4F1D-AF0E-D071C4488685}" srcId="{7D6D49F1-5787-407E-9086-CB5A2B62595D}" destId="{DD3753AC-FB79-4DD4-B316-3979D3848B7E}" srcOrd="2" destOrd="0" parTransId="{8DCA08F6-168C-494B-8D89-6F444DFC4145}" sibTransId="{1303833F-0ADD-4ABD-AB95-E7EF65FB6695}"/>
    <dgm:cxn modelId="{B8B21859-D0AD-488F-BC4A-5C8B5153881F}" srcId="{7D6D49F1-5787-407E-9086-CB5A2B62595D}" destId="{2934B3C9-65EF-45CC-8B4E-3C8825F7C33E}" srcOrd="3" destOrd="0" parTransId="{C60CAA33-E7D2-4618-88F7-97CC4B0D6681}" sibTransId="{9C51A298-674D-4822-8D61-F5AE1C563064}"/>
    <dgm:cxn modelId="{9E389259-FF36-43DB-B3C9-3FA75ECE8106}" srcId="{7D6D49F1-5787-407E-9086-CB5A2B62595D}" destId="{8922CF62-55FD-4F81-BBF1-3200485EDB97}" srcOrd="1" destOrd="0" parTransId="{09302EC3-E0A8-40F8-B527-64B4A3F6159E}" sibTransId="{328BFE4F-F27E-47C1-BEB2-4F7012D727A9}"/>
    <dgm:cxn modelId="{4319F581-D67C-442B-AFF7-A94EDE1CFA71}" type="presOf" srcId="{2934B3C9-65EF-45CC-8B4E-3C8825F7C33E}" destId="{BC003AEE-2667-412F-9158-AA3D22B1D2B0}" srcOrd="0" destOrd="0" presId="urn:microsoft.com/office/officeart/2005/8/layout/default"/>
    <dgm:cxn modelId="{2591308E-6C45-47DC-AD81-77D8CFC38D30}" type="presOf" srcId="{8922CF62-55FD-4F81-BBF1-3200485EDB97}" destId="{F313CE09-14F9-4D75-8F15-7054BE534948}" srcOrd="0" destOrd="0" presId="urn:microsoft.com/office/officeart/2005/8/layout/default"/>
    <dgm:cxn modelId="{AC1173EE-3058-4342-9398-A03B852699BB}" type="presOf" srcId="{2EC1BE90-7B30-4E3A-9E6D-1827876D8910}" destId="{71D1E61D-C1FA-4865-9F18-ADBDCF7C297F}" srcOrd="0" destOrd="0" presId="urn:microsoft.com/office/officeart/2005/8/layout/default"/>
    <dgm:cxn modelId="{DB5494F3-364C-4CAC-A7C9-CD5C861B503C}" srcId="{7D6D49F1-5787-407E-9086-CB5A2B62595D}" destId="{2EC1BE90-7B30-4E3A-9E6D-1827876D8910}" srcOrd="4" destOrd="0" parTransId="{68E82A29-E700-428E-8F96-08BC841068BB}" sibTransId="{BF37716F-8BF2-4192-8CC3-E7B28F87F3F3}"/>
    <dgm:cxn modelId="{C58694FA-B495-4896-874A-9C32F6789D7A}" type="presOf" srcId="{DD3753AC-FB79-4DD4-B316-3979D3848B7E}" destId="{A6A0391D-A7D6-458D-9371-D82A814F1B13}" srcOrd="0" destOrd="0" presId="urn:microsoft.com/office/officeart/2005/8/layout/default"/>
    <dgm:cxn modelId="{22DD1FAD-1F86-4ADC-8F32-9A413C2A59A1}" type="presParOf" srcId="{E40146DF-0E05-4C5A-9058-15B8252F8EA8}" destId="{18328795-4D78-4465-891E-4F5B8CCDBB98}" srcOrd="0" destOrd="0" presId="urn:microsoft.com/office/officeart/2005/8/layout/default"/>
    <dgm:cxn modelId="{A8C807D5-7900-459A-BE52-C06E4F172298}" type="presParOf" srcId="{E40146DF-0E05-4C5A-9058-15B8252F8EA8}" destId="{6BFE7FCE-8EE8-4731-80B3-901C9334F450}" srcOrd="1" destOrd="0" presId="urn:microsoft.com/office/officeart/2005/8/layout/default"/>
    <dgm:cxn modelId="{C7838CA2-1CB1-46F6-A3B7-5046DBBF84D7}" type="presParOf" srcId="{E40146DF-0E05-4C5A-9058-15B8252F8EA8}" destId="{F313CE09-14F9-4D75-8F15-7054BE534948}" srcOrd="2" destOrd="0" presId="urn:microsoft.com/office/officeart/2005/8/layout/default"/>
    <dgm:cxn modelId="{EACC7ABC-2601-4680-B408-82BCF019BE7E}" type="presParOf" srcId="{E40146DF-0E05-4C5A-9058-15B8252F8EA8}" destId="{4A91F647-36D4-4728-9F3C-0EB99A075006}" srcOrd="3" destOrd="0" presId="urn:microsoft.com/office/officeart/2005/8/layout/default"/>
    <dgm:cxn modelId="{ED3AB4DD-AFAF-4805-9FF8-63BB42A67930}" type="presParOf" srcId="{E40146DF-0E05-4C5A-9058-15B8252F8EA8}" destId="{A6A0391D-A7D6-458D-9371-D82A814F1B13}" srcOrd="4" destOrd="0" presId="urn:microsoft.com/office/officeart/2005/8/layout/default"/>
    <dgm:cxn modelId="{C7D91F0E-1273-46B1-92A1-77C9C5D6EFD1}" type="presParOf" srcId="{E40146DF-0E05-4C5A-9058-15B8252F8EA8}" destId="{33818DC5-0B23-4269-B3B6-2A4678733312}" srcOrd="5" destOrd="0" presId="urn:microsoft.com/office/officeart/2005/8/layout/default"/>
    <dgm:cxn modelId="{B05E3AA9-4365-4FDD-A872-7202F1204C03}" type="presParOf" srcId="{E40146DF-0E05-4C5A-9058-15B8252F8EA8}" destId="{BC003AEE-2667-412F-9158-AA3D22B1D2B0}" srcOrd="6" destOrd="0" presId="urn:microsoft.com/office/officeart/2005/8/layout/default"/>
    <dgm:cxn modelId="{0B368DF5-3024-4C3F-BAD6-3FC04D4777FF}" type="presParOf" srcId="{E40146DF-0E05-4C5A-9058-15B8252F8EA8}" destId="{D87D7789-6636-40D0-870A-AA09F9C33C4F}" srcOrd="7" destOrd="0" presId="urn:microsoft.com/office/officeart/2005/8/layout/default"/>
    <dgm:cxn modelId="{3A347EAC-5E6A-40EC-90F1-470F66E1F917}" type="presParOf" srcId="{E40146DF-0E05-4C5A-9058-15B8252F8EA8}" destId="{71D1E61D-C1FA-4865-9F18-ADBDCF7C297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4FFBB-0443-4296-9687-181D64A9C90B}"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BEE78783-F81D-476D-95E8-4326E9D99A74}">
      <dgm:prSet/>
      <dgm:spPr/>
      <dgm:t>
        <a:bodyPr/>
        <a:lstStyle/>
        <a:p>
          <a:r>
            <a:rPr lang="en-US" baseline="0"/>
            <a:t>To identify the type of fire and provide information on combatting it. </a:t>
          </a:r>
          <a:endParaRPr lang="en-US"/>
        </a:p>
      </dgm:t>
    </dgm:pt>
    <dgm:pt modelId="{3EDC09A0-91C7-4EA5-8CAD-5F21D2F983EA}" type="parTrans" cxnId="{2D21924A-D0E2-4EA0-A1A5-FDAFABB2D689}">
      <dgm:prSet/>
      <dgm:spPr/>
      <dgm:t>
        <a:bodyPr/>
        <a:lstStyle/>
        <a:p>
          <a:endParaRPr lang="en-US"/>
        </a:p>
      </dgm:t>
    </dgm:pt>
    <dgm:pt modelId="{E5C2050F-B1C5-4F3C-B693-F5D9672B7DFA}" type="sibTrans" cxnId="{2D21924A-D0E2-4EA0-A1A5-FDAFABB2D689}">
      <dgm:prSet/>
      <dgm:spPr/>
      <dgm:t>
        <a:bodyPr/>
        <a:lstStyle/>
        <a:p>
          <a:endParaRPr lang="en-US"/>
        </a:p>
      </dgm:t>
    </dgm:pt>
    <dgm:pt modelId="{E655CBB0-7BF4-4F05-94D4-FE6E087F941A}">
      <dgm:prSet phldr="0"/>
      <dgm:spPr/>
      <dgm:t>
        <a:bodyPr/>
        <a:lstStyle/>
        <a:p>
          <a:pPr rtl="0"/>
          <a:r>
            <a:rPr lang="en-US">
              <a:latin typeface="Century Schoolbook" panose="02040604050505020304"/>
            </a:rPr>
            <a:t>To help minimize damage caused by fires</a:t>
          </a:r>
          <a:endParaRPr lang="en-US"/>
        </a:p>
      </dgm:t>
    </dgm:pt>
    <dgm:pt modelId="{BF944F6D-E468-4E77-9FB8-F324F34F9A06}" type="parTrans" cxnId="{E4C56518-6532-4BC4-9C63-F95ADBAE156F}">
      <dgm:prSet/>
      <dgm:spPr/>
      <dgm:t>
        <a:bodyPr/>
        <a:lstStyle/>
        <a:p>
          <a:endParaRPr lang="en-US"/>
        </a:p>
      </dgm:t>
    </dgm:pt>
    <dgm:pt modelId="{289C6802-F941-406B-9623-E7A5839243E5}" type="sibTrans" cxnId="{E4C56518-6532-4BC4-9C63-F95ADBAE156F}">
      <dgm:prSet/>
      <dgm:spPr/>
      <dgm:t>
        <a:bodyPr/>
        <a:lstStyle/>
        <a:p>
          <a:endParaRPr lang="en-US"/>
        </a:p>
      </dgm:t>
    </dgm:pt>
    <dgm:pt modelId="{458AC42E-3D5A-47B3-BD61-F0199243F077}">
      <dgm:prSet/>
      <dgm:spPr/>
      <dgm:t>
        <a:bodyPr/>
        <a:lstStyle/>
        <a:p>
          <a:r>
            <a:rPr lang="en-US" baseline="0"/>
            <a:t>Efficient use of resources and making it safe for the first responders to douse the fire.</a:t>
          </a:r>
          <a:endParaRPr lang="en-US"/>
        </a:p>
      </dgm:t>
    </dgm:pt>
    <dgm:pt modelId="{57D3F7A9-7587-4219-B46B-60989F9F1156}" type="parTrans" cxnId="{B71F1526-9CA3-4AD6-85DD-F84258F97EB0}">
      <dgm:prSet/>
      <dgm:spPr/>
      <dgm:t>
        <a:bodyPr/>
        <a:lstStyle/>
        <a:p>
          <a:endParaRPr lang="en-US"/>
        </a:p>
      </dgm:t>
    </dgm:pt>
    <dgm:pt modelId="{563736AA-C67E-4283-91F5-B04D7921C7D5}" type="sibTrans" cxnId="{B71F1526-9CA3-4AD6-85DD-F84258F97EB0}">
      <dgm:prSet/>
      <dgm:spPr/>
      <dgm:t>
        <a:bodyPr/>
        <a:lstStyle/>
        <a:p>
          <a:endParaRPr lang="en-US"/>
        </a:p>
      </dgm:t>
    </dgm:pt>
    <dgm:pt modelId="{FD412DF9-F4C3-4496-91DA-D3A6FAF24210}" type="pres">
      <dgm:prSet presAssocID="{CB14FFBB-0443-4296-9687-181D64A9C90B}" presName="hierChild1" presStyleCnt="0">
        <dgm:presLayoutVars>
          <dgm:chPref val="1"/>
          <dgm:dir/>
          <dgm:animOne val="branch"/>
          <dgm:animLvl val="lvl"/>
          <dgm:resizeHandles/>
        </dgm:presLayoutVars>
      </dgm:prSet>
      <dgm:spPr/>
    </dgm:pt>
    <dgm:pt modelId="{845E44B5-8451-41CE-9B9B-32669CD05042}" type="pres">
      <dgm:prSet presAssocID="{BEE78783-F81D-476D-95E8-4326E9D99A74}" presName="hierRoot1" presStyleCnt="0"/>
      <dgm:spPr/>
    </dgm:pt>
    <dgm:pt modelId="{52545086-5522-411B-AEBC-FB0AD2ED427C}" type="pres">
      <dgm:prSet presAssocID="{BEE78783-F81D-476D-95E8-4326E9D99A74}" presName="composite" presStyleCnt="0"/>
      <dgm:spPr/>
    </dgm:pt>
    <dgm:pt modelId="{447F696D-6AFD-4C29-939C-58D416F6D293}" type="pres">
      <dgm:prSet presAssocID="{BEE78783-F81D-476D-95E8-4326E9D99A74}" presName="background" presStyleLbl="node0" presStyleIdx="0" presStyleCnt="3"/>
      <dgm:spPr/>
    </dgm:pt>
    <dgm:pt modelId="{C0F9D1C2-E6BD-4D42-A917-E27457D8B7A3}" type="pres">
      <dgm:prSet presAssocID="{BEE78783-F81D-476D-95E8-4326E9D99A74}" presName="text" presStyleLbl="fgAcc0" presStyleIdx="0" presStyleCnt="3">
        <dgm:presLayoutVars>
          <dgm:chPref val="3"/>
        </dgm:presLayoutVars>
      </dgm:prSet>
      <dgm:spPr/>
    </dgm:pt>
    <dgm:pt modelId="{03CE6DFE-BFBB-4E59-BE39-497F6F5B39DF}" type="pres">
      <dgm:prSet presAssocID="{BEE78783-F81D-476D-95E8-4326E9D99A74}" presName="hierChild2" presStyleCnt="0"/>
      <dgm:spPr/>
    </dgm:pt>
    <dgm:pt modelId="{4F1A2C36-7E7C-4710-B670-44FE4187C137}" type="pres">
      <dgm:prSet presAssocID="{E655CBB0-7BF4-4F05-94D4-FE6E087F941A}" presName="hierRoot1" presStyleCnt="0"/>
      <dgm:spPr/>
    </dgm:pt>
    <dgm:pt modelId="{8B13E49D-FB5A-486E-8240-E022EA0675CE}" type="pres">
      <dgm:prSet presAssocID="{E655CBB0-7BF4-4F05-94D4-FE6E087F941A}" presName="composite" presStyleCnt="0"/>
      <dgm:spPr/>
    </dgm:pt>
    <dgm:pt modelId="{0739DF84-0C09-471E-8982-639BE74598DF}" type="pres">
      <dgm:prSet presAssocID="{E655CBB0-7BF4-4F05-94D4-FE6E087F941A}" presName="background" presStyleLbl="node0" presStyleIdx="1" presStyleCnt="3"/>
      <dgm:spPr/>
    </dgm:pt>
    <dgm:pt modelId="{5344B7F5-40D1-4171-AAD9-49CC654F674A}" type="pres">
      <dgm:prSet presAssocID="{E655CBB0-7BF4-4F05-94D4-FE6E087F941A}" presName="text" presStyleLbl="fgAcc0" presStyleIdx="1" presStyleCnt="3">
        <dgm:presLayoutVars>
          <dgm:chPref val="3"/>
        </dgm:presLayoutVars>
      </dgm:prSet>
      <dgm:spPr/>
    </dgm:pt>
    <dgm:pt modelId="{677ABCD6-84C6-4A47-88F6-A09E7B414168}" type="pres">
      <dgm:prSet presAssocID="{E655CBB0-7BF4-4F05-94D4-FE6E087F941A}" presName="hierChild2" presStyleCnt="0"/>
      <dgm:spPr/>
    </dgm:pt>
    <dgm:pt modelId="{EB5038AA-536A-421D-82EF-95CC5EF614AD}" type="pres">
      <dgm:prSet presAssocID="{458AC42E-3D5A-47B3-BD61-F0199243F077}" presName="hierRoot1" presStyleCnt="0"/>
      <dgm:spPr/>
    </dgm:pt>
    <dgm:pt modelId="{1DDBCC40-8595-49AF-B57B-8AA295A13CA8}" type="pres">
      <dgm:prSet presAssocID="{458AC42E-3D5A-47B3-BD61-F0199243F077}" presName="composite" presStyleCnt="0"/>
      <dgm:spPr/>
    </dgm:pt>
    <dgm:pt modelId="{56CFDDFC-EB35-4597-8744-6ECF2DD6A5A5}" type="pres">
      <dgm:prSet presAssocID="{458AC42E-3D5A-47B3-BD61-F0199243F077}" presName="background" presStyleLbl="node0" presStyleIdx="2" presStyleCnt="3"/>
      <dgm:spPr/>
    </dgm:pt>
    <dgm:pt modelId="{96AF6237-40C8-4753-90BA-777ADF5A9CD4}" type="pres">
      <dgm:prSet presAssocID="{458AC42E-3D5A-47B3-BD61-F0199243F077}" presName="text" presStyleLbl="fgAcc0" presStyleIdx="2" presStyleCnt="3">
        <dgm:presLayoutVars>
          <dgm:chPref val="3"/>
        </dgm:presLayoutVars>
      </dgm:prSet>
      <dgm:spPr/>
    </dgm:pt>
    <dgm:pt modelId="{3E68C56E-E431-4419-9DA4-A3BEBC4EAD95}" type="pres">
      <dgm:prSet presAssocID="{458AC42E-3D5A-47B3-BD61-F0199243F077}" presName="hierChild2" presStyleCnt="0"/>
      <dgm:spPr/>
    </dgm:pt>
  </dgm:ptLst>
  <dgm:cxnLst>
    <dgm:cxn modelId="{E4C56518-6532-4BC4-9C63-F95ADBAE156F}" srcId="{CB14FFBB-0443-4296-9687-181D64A9C90B}" destId="{E655CBB0-7BF4-4F05-94D4-FE6E087F941A}" srcOrd="1" destOrd="0" parTransId="{BF944F6D-E468-4E77-9FB8-F324F34F9A06}" sibTransId="{289C6802-F941-406B-9623-E7A5839243E5}"/>
    <dgm:cxn modelId="{B71F1526-9CA3-4AD6-85DD-F84258F97EB0}" srcId="{CB14FFBB-0443-4296-9687-181D64A9C90B}" destId="{458AC42E-3D5A-47B3-BD61-F0199243F077}" srcOrd="2" destOrd="0" parTransId="{57D3F7A9-7587-4219-B46B-60989F9F1156}" sibTransId="{563736AA-C67E-4283-91F5-B04D7921C7D5}"/>
    <dgm:cxn modelId="{06C3D25C-4666-48F4-9307-8351E2D149F1}" type="presOf" srcId="{458AC42E-3D5A-47B3-BD61-F0199243F077}" destId="{96AF6237-40C8-4753-90BA-777ADF5A9CD4}" srcOrd="0" destOrd="0" presId="urn:microsoft.com/office/officeart/2005/8/layout/hierarchy1"/>
    <dgm:cxn modelId="{5E08C35E-4E77-4835-B513-D95F25AFE90B}" type="presOf" srcId="{CB14FFBB-0443-4296-9687-181D64A9C90B}" destId="{FD412DF9-F4C3-4496-91DA-D3A6FAF24210}" srcOrd="0" destOrd="0" presId="urn:microsoft.com/office/officeart/2005/8/layout/hierarchy1"/>
    <dgm:cxn modelId="{2D21924A-D0E2-4EA0-A1A5-FDAFABB2D689}" srcId="{CB14FFBB-0443-4296-9687-181D64A9C90B}" destId="{BEE78783-F81D-476D-95E8-4326E9D99A74}" srcOrd="0" destOrd="0" parTransId="{3EDC09A0-91C7-4EA5-8CAD-5F21D2F983EA}" sibTransId="{E5C2050F-B1C5-4F3C-B693-F5D9672B7DFA}"/>
    <dgm:cxn modelId="{6D6EB6D0-3ABE-4C6F-A9F4-EE835A2034A8}" type="presOf" srcId="{BEE78783-F81D-476D-95E8-4326E9D99A74}" destId="{C0F9D1C2-E6BD-4D42-A917-E27457D8B7A3}" srcOrd="0" destOrd="0" presId="urn:microsoft.com/office/officeart/2005/8/layout/hierarchy1"/>
    <dgm:cxn modelId="{8547E6D3-B7C7-4983-9B04-8B0B2C68D49F}" type="presOf" srcId="{E655CBB0-7BF4-4F05-94D4-FE6E087F941A}" destId="{5344B7F5-40D1-4171-AAD9-49CC654F674A}" srcOrd="0" destOrd="0" presId="urn:microsoft.com/office/officeart/2005/8/layout/hierarchy1"/>
    <dgm:cxn modelId="{17064EDE-170E-4FBE-A962-57C136361CDD}" type="presParOf" srcId="{FD412DF9-F4C3-4496-91DA-D3A6FAF24210}" destId="{845E44B5-8451-41CE-9B9B-32669CD05042}" srcOrd="0" destOrd="0" presId="urn:microsoft.com/office/officeart/2005/8/layout/hierarchy1"/>
    <dgm:cxn modelId="{B756720C-BB08-40C9-A652-8EC63C363D55}" type="presParOf" srcId="{845E44B5-8451-41CE-9B9B-32669CD05042}" destId="{52545086-5522-411B-AEBC-FB0AD2ED427C}" srcOrd="0" destOrd="0" presId="urn:microsoft.com/office/officeart/2005/8/layout/hierarchy1"/>
    <dgm:cxn modelId="{9F8C6D37-1407-4708-BD40-3E997278A37B}" type="presParOf" srcId="{52545086-5522-411B-AEBC-FB0AD2ED427C}" destId="{447F696D-6AFD-4C29-939C-58D416F6D293}" srcOrd="0" destOrd="0" presId="urn:microsoft.com/office/officeart/2005/8/layout/hierarchy1"/>
    <dgm:cxn modelId="{40400CB6-7F06-4541-BCBA-5F6D1773A9C5}" type="presParOf" srcId="{52545086-5522-411B-AEBC-FB0AD2ED427C}" destId="{C0F9D1C2-E6BD-4D42-A917-E27457D8B7A3}" srcOrd="1" destOrd="0" presId="urn:microsoft.com/office/officeart/2005/8/layout/hierarchy1"/>
    <dgm:cxn modelId="{37B35E10-72AA-4BBC-B40E-CF28E0FF4815}" type="presParOf" srcId="{845E44B5-8451-41CE-9B9B-32669CD05042}" destId="{03CE6DFE-BFBB-4E59-BE39-497F6F5B39DF}" srcOrd="1" destOrd="0" presId="urn:microsoft.com/office/officeart/2005/8/layout/hierarchy1"/>
    <dgm:cxn modelId="{DE70E6B2-2810-41B3-97F0-A885AA192276}" type="presParOf" srcId="{FD412DF9-F4C3-4496-91DA-D3A6FAF24210}" destId="{4F1A2C36-7E7C-4710-B670-44FE4187C137}" srcOrd="1" destOrd="0" presId="urn:microsoft.com/office/officeart/2005/8/layout/hierarchy1"/>
    <dgm:cxn modelId="{A2501B6B-A957-42B1-8E02-8D4E45EA4C39}" type="presParOf" srcId="{4F1A2C36-7E7C-4710-B670-44FE4187C137}" destId="{8B13E49D-FB5A-486E-8240-E022EA0675CE}" srcOrd="0" destOrd="0" presId="urn:microsoft.com/office/officeart/2005/8/layout/hierarchy1"/>
    <dgm:cxn modelId="{2C7106B5-7F85-434B-9A3A-62398141EC13}" type="presParOf" srcId="{8B13E49D-FB5A-486E-8240-E022EA0675CE}" destId="{0739DF84-0C09-471E-8982-639BE74598DF}" srcOrd="0" destOrd="0" presId="urn:microsoft.com/office/officeart/2005/8/layout/hierarchy1"/>
    <dgm:cxn modelId="{5314391B-05AD-4614-9ABC-0C9D02EDB31D}" type="presParOf" srcId="{8B13E49D-FB5A-486E-8240-E022EA0675CE}" destId="{5344B7F5-40D1-4171-AAD9-49CC654F674A}" srcOrd="1" destOrd="0" presId="urn:microsoft.com/office/officeart/2005/8/layout/hierarchy1"/>
    <dgm:cxn modelId="{AF8F926F-D09C-4A04-B163-2D726F4968E8}" type="presParOf" srcId="{4F1A2C36-7E7C-4710-B670-44FE4187C137}" destId="{677ABCD6-84C6-4A47-88F6-A09E7B414168}" srcOrd="1" destOrd="0" presId="urn:microsoft.com/office/officeart/2005/8/layout/hierarchy1"/>
    <dgm:cxn modelId="{8BA7D920-6DE9-4936-BEFE-2A4797F67754}" type="presParOf" srcId="{FD412DF9-F4C3-4496-91DA-D3A6FAF24210}" destId="{EB5038AA-536A-421D-82EF-95CC5EF614AD}" srcOrd="2" destOrd="0" presId="urn:microsoft.com/office/officeart/2005/8/layout/hierarchy1"/>
    <dgm:cxn modelId="{12C85AAF-6809-46C6-87C3-4B0DB86E1DA9}" type="presParOf" srcId="{EB5038AA-536A-421D-82EF-95CC5EF614AD}" destId="{1DDBCC40-8595-49AF-B57B-8AA295A13CA8}" srcOrd="0" destOrd="0" presId="urn:microsoft.com/office/officeart/2005/8/layout/hierarchy1"/>
    <dgm:cxn modelId="{3A8EFDAE-6084-4001-9040-7F778F38E84F}" type="presParOf" srcId="{1DDBCC40-8595-49AF-B57B-8AA295A13CA8}" destId="{56CFDDFC-EB35-4597-8744-6ECF2DD6A5A5}" srcOrd="0" destOrd="0" presId="urn:microsoft.com/office/officeart/2005/8/layout/hierarchy1"/>
    <dgm:cxn modelId="{D431397C-AA7C-4482-BD8C-E4BEBE3483DC}" type="presParOf" srcId="{1DDBCC40-8595-49AF-B57B-8AA295A13CA8}" destId="{96AF6237-40C8-4753-90BA-777ADF5A9CD4}" srcOrd="1" destOrd="0" presId="urn:microsoft.com/office/officeart/2005/8/layout/hierarchy1"/>
    <dgm:cxn modelId="{53786644-AAED-4E9D-89B9-9F0DC00DD33B}" type="presParOf" srcId="{EB5038AA-536A-421D-82EF-95CC5EF614AD}" destId="{3E68C56E-E431-4419-9DA4-A3BEBC4EAD9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594E18-24F5-469C-A56E-D2A3B604CE5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7E8989E-F144-4422-9D80-08FF3F459C1F}">
      <dgm:prSet/>
      <dgm:spPr/>
      <dgm:t>
        <a:bodyPr/>
        <a:lstStyle/>
        <a:p>
          <a:r>
            <a:rPr lang="en-US"/>
            <a:t>The cooling module lets the hot fumes enter and cools it down.</a:t>
          </a:r>
        </a:p>
      </dgm:t>
    </dgm:pt>
    <dgm:pt modelId="{FC94C9D6-48E0-4193-BAF8-2B104819D8E2}" type="parTrans" cxnId="{AB2D4619-D779-41B7-B1BF-A6A5D067DC78}">
      <dgm:prSet/>
      <dgm:spPr/>
      <dgm:t>
        <a:bodyPr/>
        <a:lstStyle/>
        <a:p>
          <a:endParaRPr lang="en-US"/>
        </a:p>
      </dgm:t>
    </dgm:pt>
    <dgm:pt modelId="{1F43AE5B-9CC7-42E1-88C7-A268C28FD7EB}" type="sibTrans" cxnId="{AB2D4619-D779-41B7-B1BF-A6A5D067DC78}">
      <dgm:prSet/>
      <dgm:spPr/>
      <dgm:t>
        <a:bodyPr/>
        <a:lstStyle/>
        <a:p>
          <a:endParaRPr lang="en-US"/>
        </a:p>
      </dgm:t>
    </dgm:pt>
    <dgm:pt modelId="{DD1417CB-E3D6-49A2-8524-19E3DEF33B1F}">
      <dgm:prSet/>
      <dgm:spPr/>
      <dgm:t>
        <a:bodyPr/>
        <a:lstStyle/>
        <a:p>
          <a:r>
            <a:rPr lang="en-US"/>
            <a:t>The CO2 in the sample is also absorbed using a </a:t>
          </a:r>
          <a:r>
            <a:rPr lang="en-US" err="1"/>
            <a:t>CaO</a:t>
          </a:r>
          <a:r>
            <a:rPr lang="en-US"/>
            <a:t> coating.</a:t>
          </a:r>
        </a:p>
      </dgm:t>
    </dgm:pt>
    <dgm:pt modelId="{EE008E2C-4982-46AC-A607-444C1E0DA37F}" type="parTrans" cxnId="{9E5D1570-9861-4BFA-A78C-E8CC109D52A1}">
      <dgm:prSet/>
      <dgm:spPr/>
      <dgm:t>
        <a:bodyPr/>
        <a:lstStyle/>
        <a:p>
          <a:endParaRPr lang="en-US"/>
        </a:p>
      </dgm:t>
    </dgm:pt>
    <dgm:pt modelId="{BC4A957A-FF24-4055-9AEB-819173C9E8E0}" type="sibTrans" cxnId="{9E5D1570-9861-4BFA-A78C-E8CC109D52A1}">
      <dgm:prSet/>
      <dgm:spPr/>
      <dgm:t>
        <a:bodyPr/>
        <a:lstStyle/>
        <a:p>
          <a:endParaRPr lang="en-US"/>
        </a:p>
      </dgm:t>
    </dgm:pt>
    <dgm:pt modelId="{58B88ED6-8260-4034-A2D0-8E0C74C9E70C}" type="pres">
      <dgm:prSet presAssocID="{B2594E18-24F5-469C-A56E-D2A3B604CE5E}" presName="hierChild1" presStyleCnt="0">
        <dgm:presLayoutVars>
          <dgm:chPref val="1"/>
          <dgm:dir/>
          <dgm:animOne val="branch"/>
          <dgm:animLvl val="lvl"/>
          <dgm:resizeHandles/>
        </dgm:presLayoutVars>
      </dgm:prSet>
      <dgm:spPr/>
    </dgm:pt>
    <dgm:pt modelId="{0408D97D-2A76-4D41-85C8-1236ACE431F5}" type="pres">
      <dgm:prSet presAssocID="{17E8989E-F144-4422-9D80-08FF3F459C1F}" presName="hierRoot1" presStyleCnt="0"/>
      <dgm:spPr/>
    </dgm:pt>
    <dgm:pt modelId="{13F1CFD4-6F89-46EA-BDAA-306212719091}" type="pres">
      <dgm:prSet presAssocID="{17E8989E-F144-4422-9D80-08FF3F459C1F}" presName="composite" presStyleCnt="0"/>
      <dgm:spPr/>
    </dgm:pt>
    <dgm:pt modelId="{8938A272-01F7-45FC-8FD9-8DF5D4D4F0CC}" type="pres">
      <dgm:prSet presAssocID="{17E8989E-F144-4422-9D80-08FF3F459C1F}" presName="background" presStyleLbl="node0" presStyleIdx="0" presStyleCnt="2"/>
      <dgm:spPr/>
    </dgm:pt>
    <dgm:pt modelId="{C5CC1C10-94DC-46B6-9477-B0B74B2AD2B3}" type="pres">
      <dgm:prSet presAssocID="{17E8989E-F144-4422-9D80-08FF3F459C1F}" presName="text" presStyleLbl="fgAcc0" presStyleIdx="0" presStyleCnt="2">
        <dgm:presLayoutVars>
          <dgm:chPref val="3"/>
        </dgm:presLayoutVars>
      </dgm:prSet>
      <dgm:spPr/>
    </dgm:pt>
    <dgm:pt modelId="{48C7FF6E-9307-476D-BB37-2980A8C6CE08}" type="pres">
      <dgm:prSet presAssocID="{17E8989E-F144-4422-9D80-08FF3F459C1F}" presName="hierChild2" presStyleCnt="0"/>
      <dgm:spPr/>
    </dgm:pt>
    <dgm:pt modelId="{F1C54DB2-DD77-427B-B100-FD2C3B1A667E}" type="pres">
      <dgm:prSet presAssocID="{DD1417CB-E3D6-49A2-8524-19E3DEF33B1F}" presName="hierRoot1" presStyleCnt="0"/>
      <dgm:spPr/>
    </dgm:pt>
    <dgm:pt modelId="{8D115608-9C3A-46E6-81AB-A45FE541A9AA}" type="pres">
      <dgm:prSet presAssocID="{DD1417CB-E3D6-49A2-8524-19E3DEF33B1F}" presName="composite" presStyleCnt="0"/>
      <dgm:spPr/>
    </dgm:pt>
    <dgm:pt modelId="{1E56DA0F-DAAA-4ABD-819D-073AB5C460C4}" type="pres">
      <dgm:prSet presAssocID="{DD1417CB-E3D6-49A2-8524-19E3DEF33B1F}" presName="background" presStyleLbl="node0" presStyleIdx="1" presStyleCnt="2"/>
      <dgm:spPr/>
    </dgm:pt>
    <dgm:pt modelId="{7911B5A1-E809-4E16-B96E-B7DE1A91DC31}" type="pres">
      <dgm:prSet presAssocID="{DD1417CB-E3D6-49A2-8524-19E3DEF33B1F}" presName="text" presStyleLbl="fgAcc0" presStyleIdx="1" presStyleCnt="2">
        <dgm:presLayoutVars>
          <dgm:chPref val="3"/>
        </dgm:presLayoutVars>
      </dgm:prSet>
      <dgm:spPr/>
    </dgm:pt>
    <dgm:pt modelId="{272BD6D9-8F45-494F-AF21-664F211340DE}" type="pres">
      <dgm:prSet presAssocID="{DD1417CB-E3D6-49A2-8524-19E3DEF33B1F}" presName="hierChild2" presStyleCnt="0"/>
      <dgm:spPr/>
    </dgm:pt>
  </dgm:ptLst>
  <dgm:cxnLst>
    <dgm:cxn modelId="{AB2D4619-D779-41B7-B1BF-A6A5D067DC78}" srcId="{B2594E18-24F5-469C-A56E-D2A3B604CE5E}" destId="{17E8989E-F144-4422-9D80-08FF3F459C1F}" srcOrd="0" destOrd="0" parTransId="{FC94C9D6-48E0-4193-BAF8-2B104819D8E2}" sibTransId="{1F43AE5B-9CC7-42E1-88C7-A268C28FD7EB}"/>
    <dgm:cxn modelId="{C0A1C32D-6989-4377-B959-EEB01613FCE6}" type="presOf" srcId="{17E8989E-F144-4422-9D80-08FF3F459C1F}" destId="{C5CC1C10-94DC-46B6-9477-B0B74B2AD2B3}" srcOrd="0" destOrd="0" presId="urn:microsoft.com/office/officeart/2005/8/layout/hierarchy1"/>
    <dgm:cxn modelId="{9E5D1570-9861-4BFA-A78C-E8CC109D52A1}" srcId="{B2594E18-24F5-469C-A56E-D2A3B604CE5E}" destId="{DD1417CB-E3D6-49A2-8524-19E3DEF33B1F}" srcOrd="1" destOrd="0" parTransId="{EE008E2C-4982-46AC-A607-444C1E0DA37F}" sibTransId="{BC4A957A-FF24-4055-9AEB-819173C9E8E0}"/>
    <dgm:cxn modelId="{137CC9E9-3EE6-47CD-9DD2-4D5A62B68DE8}" type="presOf" srcId="{DD1417CB-E3D6-49A2-8524-19E3DEF33B1F}" destId="{7911B5A1-E809-4E16-B96E-B7DE1A91DC31}" srcOrd="0" destOrd="0" presId="urn:microsoft.com/office/officeart/2005/8/layout/hierarchy1"/>
    <dgm:cxn modelId="{BD66D8FF-2BFA-43E3-808B-6B0BC1AFC7F1}" type="presOf" srcId="{B2594E18-24F5-469C-A56E-D2A3B604CE5E}" destId="{58B88ED6-8260-4034-A2D0-8E0C74C9E70C}" srcOrd="0" destOrd="0" presId="urn:microsoft.com/office/officeart/2005/8/layout/hierarchy1"/>
    <dgm:cxn modelId="{311610F4-C23F-47F6-BEA7-7E7EF6E08EFA}" type="presParOf" srcId="{58B88ED6-8260-4034-A2D0-8E0C74C9E70C}" destId="{0408D97D-2A76-4D41-85C8-1236ACE431F5}" srcOrd="0" destOrd="0" presId="urn:microsoft.com/office/officeart/2005/8/layout/hierarchy1"/>
    <dgm:cxn modelId="{20FFE63B-F489-44E1-AE68-911B39AB5245}" type="presParOf" srcId="{0408D97D-2A76-4D41-85C8-1236ACE431F5}" destId="{13F1CFD4-6F89-46EA-BDAA-306212719091}" srcOrd="0" destOrd="0" presId="urn:microsoft.com/office/officeart/2005/8/layout/hierarchy1"/>
    <dgm:cxn modelId="{76D52AB3-77CD-4E64-B092-16ECCFDC8DBC}" type="presParOf" srcId="{13F1CFD4-6F89-46EA-BDAA-306212719091}" destId="{8938A272-01F7-45FC-8FD9-8DF5D4D4F0CC}" srcOrd="0" destOrd="0" presId="urn:microsoft.com/office/officeart/2005/8/layout/hierarchy1"/>
    <dgm:cxn modelId="{77BC14BD-9921-441B-A5FC-FABE2472F53F}" type="presParOf" srcId="{13F1CFD4-6F89-46EA-BDAA-306212719091}" destId="{C5CC1C10-94DC-46B6-9477-B0B74B2AD2B3}" srcOrd="1" destOrd="0" presId="urn:microsoft.com/office/officeart/2005/8/layout/hierarchy1"/>
    <dgm:cxn modelId="{F5AA7D11-B559-43EF-A8FA-356431A3C5EF}" type="presParOf" srcId="{0408D97D-2A76-4D41-85C8-1236ACE431F5}" destId="{48C7FF6E-9307-476D-BB37-2980A8C6CE08}" srcOrd="1" destOrd="0" presId="urn:microsoft.com/office/officeart/2005/8/layout/hierarchy1"/>
    <dgm:cxn modelId="{23AF828B-B218-4C94-B039-00FD11D0C7B2}" type="presParOf" srcId="{58B88ED6-8260-4034-A2D0-8E0C74C9E70C}" destId="{F1C54DB2-DD77-427B-B100-FD2C3B1A667E}" srcOrd="1" destOrd="0" presId="urn:microsoft.com/office/officeart/2005/8/layout/hierarchy1"/>
    <dgm:cxn modelId="{E26BD504-5513-4B94-AFE5-58670656DD26}" type="presParOf" srcId="{F1C54DB2-DD77-427B-B100-FD2C3B1A667E}" destId="{8D115608-9C3A-46E6-81AB-A45FE541A9AA}" srcOrd="0" destOrd="0" presId="urn:microsoft.com/office/officeart/2005/8/layout/hierarchy1"/>
    <dgm:cxn modelId="{07EA66F1-3046-4003-896A-0396A2E221E5}" type="presParOf" srcId="{8D115608-9C3A-46E6-81AB-A45FE541A9AA}" destId="{1E56DA0F-DAAA-4ABD-819D-073AB5C460C4}" srcOrd="0" destOrd="0" presId="urn:microsoft.com/office/officeart/2005/8/layout/hierarchy1"/>
    <dgm:cxn modelId="{C5D3742E-F5BE-41E9-AABE-7C2FD81E2EE4}" type="presParOf" srcId="{8D115608-9C3A-46E6-81AB-A45FE541A9AA}" destId="{7911B5A1-E809-4E16-B96E-B7DE1A91DC31}" srcOrd="1" destOrd="0" presId="urn:microsoft.com/office/officeart/2005/8/layout/hierarchy1"/>
    <dgm:cxn modelId="{14AA717F-DB76-426C-95F6-29AAF81B94A2}" type="presParOf" srcId="{F1C54DB2-DD77-427B-B100-FD2C3B1A667E}" destId="{272BD6D9-8F45-494F-AF21-664F211340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0C35B6-B934-4DB5-AF3F-F2700427DE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D8B534B-6B2C-4709-8F5E-69138307033A}">
      <dgm:prSet/>
      <dgm:spPr/>
      <dgm:t>
        <a:bodyPr/>
        <a:lstStyle/>
        <a:p>
          <a:r>
            <a:rPr lang="en-US" baseline="0"/>
            <a:t>The sensor module has a litmus test area and three sensors.</a:t>
          </a:r>
          <a:endParaRPr lang="en-US"/>
        </a:p>
      </dgm:t>
    </dgm:pt>
    <dgm:pt modelId="{50508695-7A71-4B49-B8FD-9B8A5DE41D51}" type="parTrans" cxnId="{65EBD03F-7B2B-4BD0-A549-F860D608EA35}">
      <dgm:prSet/>
      <dgm:spPr/>
      <dgm:t>
        <a:bodyPr/>
        <a:lstStyle/>
        <a:p>
          <a:endParaRPr lang="en-US"/>
        </a:p>
      </dgm:t>
    </dgm:pt>
    <dgm:pt modelId="{238CFAE2-2AC1-4E69-8FD2-09D5C6113A61}" type="sibTrans" cxnId="{65EBD03F-7B2B-4BD0-A549-F860D608EA35}">
      <dgm:prSet/>
      <dgm:spPr/>
      <dgm:t>
        <a:bodyPr/>
        <a:lstStyle/>
        <a:p>
          <a:endParaRPr lang="en-US"/>
        </a:p>
      </dgm:t>
    </dgm:pt>
    <dgm:pt modelId="{A8FE028B-385B-40FE-BD5B-9B081043C0CB}">
      <dgm:prSet/>
      <dgm:spPr/>
      <dgm:t>
        <a:bodyPr/>
        <a:lstStyle/>
        <a:p>
          <a:r>
            <a:rPr lang="en-US" baseline="0"/>
            <a:t>The information gathered from the litmus test and the sensors i.e. MQ2, MQ3 ,MiCS 6648 is used to assess the fumes of the fire.</a:t>
          </a:r>
          <a:endParaRPr lang="en-US"/>
        </a:p>
      </dgm:t>
    </dgm:pt>
    <dgm:pt modelId="{B0C8F1D1-4938-474F-A759-2089B372CC85}" type="parTrans" cxnId="{C9AEA657-0180-451F-8426-BB1102F28856}">
      <dgm:prSet/>
      <dgm:spPr/>
      <dgm:t>
        <a:bodyPr/>
        <a:lstStyle/>
        <a:p>
          <a:endParaRPr lang="en-US"/>
        </a:p>
      </dgm:t>
    </dgm:pt>
    <dgm:pt modelId="{8FD3C29E-74C2-49EB-888D-0F5E7A091477}" type="sibTrans" cxnId="{C9AEA657-0180-451F-8426-BB1102F28856}">
      <dgm:prSet/>
      <dgm:spPr/>
      <dgm:t>
        <a:bodyPr/>
        <a:lstStyle/>
        <a:p>
          <a:endParaRPr lang="en-US"/>
        </a:p>
      </dgm:t>
    </dgm:pt>
    <dgm:pt modelId="{5505959E-8967-4D99-85B6-1C9AFB87004A}" type="pres">
      <dgm:prSet presAssocID="{280C35B6-B934-4DB5-AF3F-F2700427DE41}" presName="linear" presStyleCnt="0">
        <dgm:presLayoutVars>
          <dgm:animLvl val="lvl"/>
          <dgm:resizeHandles val="exact"/>
        </dgm:presLayoutVars>
      </dgm:prSet>
      <dgm:spPr/>
    </dgm:pt>
    <dgm:pt modelId="{C557A69B-938F-496C-9247-FAC8E9A91692}" type="pres">
      <dgm:prSet presAssocID="{DD8B534B-6B2C-4709-8F5E-69138307033A}" presName="parentText" presStyleLbl="node1" presStyleIdx="0" presStyleCnt="2">
        <dgm:presLayoutVars>
          <dgm:chMax val="0"/>
          <dgm:bulletEnabled val="1"/>
        </dgm:presLayoutVars>
      </dgm:prSet>
      <dgm:spPr/>
    </dgm:pt>
    <dgm:pt modelId="{5CF2FFF0-4730-4A85-81A1-2D1755D6BDD7}" type="pres">
      <dgm:prSet presAssocID="{238CFAE2-2AC1-4E69-8FD2-09D5C6113A61}" presName="spacer" presStyleCnt="0"/>
      <dgm:spPr/>
    </dgm:pt>
    <dgm:pt modelId="{351E62F6-6C87-4C2C-83FD-64B26B4A8AB6}" type="pres">
      <dgm:prSet presAssocID="{A8FE028B-385B-40FE-BD5B-9B081043C0CB}" presName="parentText" presStyleLbl="node1" presStyleIdx="1" presStyleCnt="2">
        <dgm:presLayoutVars>
          <dgm:chMax val="0"/>
          <dgm:bulletEnabled val="1"/>
        </dgm:presLayoutVars>
      </dgm:prSet>
      <dgm:spPr/>
    </dgm:pt>
  </dgm:ptLst>
  <dgm:cxnLst>
    <dgm:cxn modelId="{745CA520-F85B-4A2E-8F19-61913F035464}" type="presOf" srcId="{A8FE028B-385B-40FE-BD5B-9B081043C0CB}" destId="{351E62F6-6C87-4C2C-83FD-64B26B4A8AB6}" srcOrd="0" destOrd="0" presId="urn:microsoft.com/office/officeart/2005/8/layout/vList2"/>
    <dgm:cxn modelId="{65EBD03F-7B2B-4BD0-A549-F860D608EA35}" srcId="{280C35B6-B934-4DB5-AF3F-F2700427DE41}" destId="{DD8B534B-6B2C-4709-8F5E-69138307033A}" srcOrd="0" destOrd="0" parTransId="{50508695-7A71-4B49-B8FD-9B8A5DE41D51}" sibTransId="{238CFAE2-2AC1-4E69-8FD2-09D5C6113A61}"/>
    <dgm:cxn modelId="{05ED8946-0811-4113-97A6-4D4250598359}" type="presOf" srcId="{280C35B6-B934-4DB5-AF3F-F2700427DE41}" destId="{5505959E-8967-4D99-85B6-1C9AFB87004A}" srcOrd="0" destOrd="0" presId="urn:microsoft.com/office/officeart/2005/8/layout/vList2"/>
    <dgm:cxn modelId="{C9AEA657-0180-451F-8426-BB1102F28856}" srcId="{280C35B6-B934-4DB5-AF3F-F2700427DE41}" destId="{A8FE028B-385B-40FE-BD5B-9B081043C0CB}" srcOrd="1" destOrd="0" parTransId="{B0C8F1D1-4938-474F-A759-2089B372CC85}" sibTransId="{8FD3C29E-74C2-49EB-888D-0F5E7A091477}"/>
    <dgm:cxn modelId="{8F72C59D-4924-40CD-AABE-D6484C389923}" type="presOf" srcId="{DD8B534B-6B2C-4709-8F5E-69138307033A}" destId="{C557A69B-938F-496C-9247-FAC8E9A91692}" srcOrd="0" destOrd="0" presId="urn:microsoft.com/office/officeart/2005/8/layout/vList2"/>
    <dgm:cxn modelId="{D2592613-436B-4D5D-9E5A-32018E894EEE}" type="presParOf" srcId="{5505959E-8967-4D99-85B6-1C9AFB87004A}" destId="{C557A69B-938F-496C-9247-FAC8E9A91692}" srcOrd="0" destOrd="0" presId="urn:microsoft.com/office/officeart/2005/8/layout/vList2"/>
    <dgm:cxn modelId="{A69C6A86-F737-4B4A-BE7B-24A203A35AF5}" type="presParOf" srcId="{5505959E-8967-4D99-85B6-1C9AFB87004A}" destId="{5CF2FFF0-4730-4A85-81A1-2D1755D6BDD7}" srcOrd="1" destOrd="0" presId="urn:microsoft.com/office/officeart/2005/8/layout/vList2"/>
    <dgm:cxn modelId="{B58D2A50-F186-42D5-827F-646A2DF7D551}" type="presParOf" srcId="{5505959E-8967-4D99-85B6-1C9AFB87004A}" destId="{351E62F6-6C87-4C2C-83FD-64B26B4A8AB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6411F-CA21-47B1-9E55-7D8B8F461D19}" type="doc">
      <dgm:prSet loTypeId="urn:microsoft.com/office/officeart/2005/8/layout/hChevron3" loCatId="process" qsTypeId="urn:microsoft.com/office/officeart/2005/8/quickstyle/simple1" qsCatId="simple" csTypeId="urn:microsoft.com/office/officeart/2005/8/colors/accent1_2" csCatId="accent1" phldr="1"/>
      <dgm:spPr/>
    </dgm:pt>
    <dgm:pt modelId="{6AFBDB0A-15C0-4931-AF9D-E7A68BE24DAE}">
      <dgm:prSet phldrT="[Text]" phldr="0"/>
      <dgm:spPr/>
      <dgm:t>
        <a:bodyPr/>
        <a:lstStyle/>
        <a:p>
          <a:pPr rtl="0"/>
          <a:r>
            <a:rPr lang="en-US">
              <a:latin typeface="Century Schoolbook" panose="02040604050505020304"/>
            </a:rPr>
            <a:t>Place the device near fire</a:t>
          </a:r>
          <a:endParaRPr lang="en-US"/>
        </a:p>
      </dgm:t>
    </dgm:pt>
    <dgm:pt modelId="{B1E393FD-5C6E-4F58-93CD-734F90A5A5D2}" type="parTrans" cxnId="{486F7ECD-D735-48F8-A485-CA4D74680105}">
      <dgm:prSet/>
      <dgm:spPr/>
    </dgm:pt>
    <dgm:pt modelId="{3DD53448-1A83-4962-9DFD-3DF7CD003449}" type="sibTrans" cxnId="{486F7ECD-D735-48F8-A485-CA4D74680105}">
      <dgm:prSet/>
      <dgm:spPr/>
    </dgm:pt>
    <dgm:pt modelId="{F64687FE-E2D0-42EB-A5B0-95D14882370F}">
      <dgm:prSet phldrT="[Text]" phldr="0"/>
      <dgm:spPr/>
      <dgm:t>
        <a:bodyPr/>
        <a:lstStyle/>
        <a:p>
          <a:pPr rtl="0"/>
          <a:r>
            <a:rPr lang="en-US">
              <a:latin typeface="Century Schoolbook" panose="02040604050505020304"/>
            </a:rPr>
            <a:t>Wait for the device to assess the fumes</a:t>
          </a:r>
          <a:endParaRPr lang="en-US"/>
        </a:p>
      </dgm:t>
    </dgm:pt>
    <dgm:pt modelId="{24AF6D1C-FABF-4027-B4CB-54C3F5AFC1C5}" type="parTrans" cxnId="{A3E68944-D232-490D-A58A-92F8242ACE91}">
      <dgm:prSet/>
      <dgm:spPr/>
    </dgm:pt>
    <dgm:pt modelId="{0E8ED630-BFEB-4574-9BBA-41CEEE4C16FD}" type="sibTrans" cxnId="{A3E68944-D232-490D-A58A-92F8242ACE91}">
      <dgm:prSet/>
      <dgm:spPr/>
    </dgm:pt>
    <dgm:pt modelId="{819FB48A-961F-48D5-8C92-625754358567}">
      <dgm:prSet phldrT="[Text]" phldr="0"/>
      <dgm:spPr/>
      <dgm:t>
        <a:bodyPr/>
        <a:lstStyle/>
        <a:p>
          <a:pPr rtl="0"/>
          <a:r>
            <a:rPr lang="en-US">
              <a:latin typeface="Century Schoolbook" panose="02040604050505020304"/>
            </a:rPr>
            <a:t>Different coloured LEDs will glow according to type of fire</a:t>
          </a:r>
          <a:endParaRPr lang="en-US"/>
        </a:p>
      </dgm:t>
    </dgm:pt>
    <dgm:pt modelId="{06ED0508-7948-4636-9123-B5EFDFD73DF2}" type="parTrans" cxnId="{FEA36EC8-9F84-4408-A5F8-A2487DDA2A81}">
      <dgm:prSet/>
      <dgm:spPr/>
    </dgm:pt>
    <dgm:pt modelId="{6C84DAA2-F1EE-4830-B976-19E183551C06}" type="sibTrans" cxnId="{FEA36EC8-9F84-4408-A5F8-A2487DDA2A81}">
      <dgm:prSet/>
      <dgm:spPr/>
    </dgm:pt>
    <dgm:pt modelId="{6E8AB3D5-9219-422F-B506-6ED7C6499F07}" type="pres">
      <dgm:prSet presAssocID="{2E46411F-CA21-47B1-9E55-7D8B8F461D19}" presName="Name0" presStyleCnt="0">
        <dgm:presLayoutVars>
          <dgm:dir/>
          <dgm:resizeHandles val="exact"/>
        </dgm:presLayoutVars>
      </dgm:prSet>
      <dgm:spPr/>
    </dgm:pt>
    <dgm:pt modelId="{85B282E6-B6D8-4829-B664-C0DEBCF5C5C1}" type="pres">
      <dgm:prSet presAssocID="{6AFBDB0A-15C0-4931-AF9D-E7A68BE24DAE}" presName="parTxOnly" presStyleLbl="node1" presStyleIdx="0" presStyleCnt="3">
        <dgm:presLayoutVars>
          <dgm:bulletEnabled val="1"/>
        </dgm:presLayoutVars>
      </dgm:prSet>
      <dgm:spPr/>
    </dgm:pt>
    <dgm:pt modelId="{6CAB3ADB-2470-44E0-8424-33F5E1E23049}" type="pres">
      <dgm:prSet presAssocID="{3DD53448-1A83-4962-9DFD-3DF7CD003449}" presName="parSpace" presStyleCnt="0"/>
      <dgm:spPr/>
    </dgm:pt>
    <dgm:pt modelId="{C53B7F45-E269-44C6-AF40-4808A3D93542}" type="pres">
      <dgm:prSet presAssocID="{F64687FE-E2D0-42EB-A5B0-95D14882370F}" presName="parTxOnly" presStyleLbl="node1" presStyleIdx="1" presStyleCnt="3">
        <dgm:presLayoutVars>
          <dgm:bulletEnabled val="1"/>
        </dgm:presLayoutVars>
      </dgm:prSet>
      <dgm:spPr/>
    </dgm:pt>
    <dgm:pt modelId="{32B1BF97-829A-4F2C-8DBF-1FE9E8B40A91}" type="pres">
      <dgm:prSet presAssocID="{0E8ED630-BFEB-4574-9BBA-41CEEE4C16FD}" presName="parSpace" presStyleCnt="0"/>
      <dgm:spPr/>
    </dgm:pt>
    <dgm:pt modelId="{A97A95D1-EDB1-461B-8F54-30AC8520E8A0}" type="pres">
      <dgm:prSet presAssocID="{819FB48A-961F-48D5-8C92-625754358567}" presName="parTxOnly" presStyleLbl="node1" presStyleIdx="2" presStyleCnt="3">
        <dgm:presLayoutVars>
          <dgm:bulletEnabled val="1"/>
        </dgm:presLayoutVars>
      </dgm:prSet>
      <dgm:spPr/>
    </dgm:pt>
  </dgm:ptLst>
  <dgm:cxnLst>
    <dgm:cxn modelId="{B344731C-5F94-4A9B-9A27-1B5021EB45DB}" type="presOf" srcId="{F64687FE-E2D0-42EB-A5B0-95D14882370F}" destId="{C53B7F45-E269-44C6-AF40-4808A3D93542}" srcOrd="0" destOrd="0" presId="urn:microsoft.com/office/officeart/2005/8/layout/hChevron3"/>
    <dgm:cxn modelId="{A3E68944-D232-490D-A58A-92F8242ACE91}" srcId="{2E46411F-CA21-47B1-9E55-7D8B8F461D19}" destId="{F64687FE-E2D0-42EB-A5B0-95D14882370F}" srcOrd="1" destOrd="0" parTransId="{24AF6D1C-FABF-4027-B4CB-54C3F5AFC1C5}" sibTransId="{0E8ED630-BFEB-4574-9BBA-41CEEE4C16FD}"/>
    <dgm:cxn modelId="{96108151-58B3-426E-A423-433D3A245607}" type="presOf" srcId="{2E46411F-CA21-47B1-9E55-7D8B8F461D19}" destId="{6E8AB3D5-9219-422F-B506-6ED7C6499F07}" srcOrd="0" destOrd="0" presId="urn:microsoft.com/office/officeart/2005/8/layout/hChevron3"/>
    <dgm:cxn modelId="{BA75B99F-3848-4CF6-BD34-4602F94D12F4}" type="presOf" srcId="{6AFBDB0A-15C0-4931-AF9D-E7A68BE24DAE}" destId="{85B282E6-B6D8-4829-B664-C0DEBCF5C5C1}" srcOrd="0" destOrd="0" presId="urn:microsoft.com/office/officeart/2005/8/layout/hChevron3"/>
    <dgm:cxn modelId="{FEA36EC8-9F84-4408-A5F8-A2487DDA2A81}" srcId="{2E46411F-CA21-47B1-9E55-7D8B8F461D19}" destId="{819FB48A-961F-48D5-8C92-625754358567}" srcOrd="2" destOrd="0" parTransId="{06ED0508-7948-4636-9123-B5EFDFD73DF2}" sibTransId="{6C84DAA2-F1EE-4830-B976-19E183551C06}"/>
    <dgm:cxn modelId="{486F7ECD-D735-48F8-A485-CA4D74680105}" srcId="{2E46411F-CA21-47B1-9E55-7D8B8F461D19}" destId="{6AFBDB0A-15C0-4931-AF9D-E7A68BE24DAE}" srcOrd="0" destOrd="0" parTransId="{B1E393FD-5C6E-4F58-93CD-734F90A5A5D2}" sibTransId="{3DD53448-1A83-4962-9DFD-3DF7CD003449}"/>
    <dgm:cxn modelId="{B50A80D9-FBDE-48E2-B0FE-08E01D191B80}" type="presOf" srcId="{819FB48A-961F-48D5-8C92-625754358567}" destId="{A97A95D1-EDB1-461B-8F54-30AC8520E8A0}" srcOrd="0" destOrd="0" presId="urn:microsoft.com/office/officeart/2005/8/layout/hChevron3"/>
    <dgm:cxn modelId="{CB0AED48-08E0-46E0-9CA5-E6BD7EB24F5D}" type="presParOf" srcId="{6E8AB3D5-9219-422F-B506-6ED7C6499F07}" destId="{85B282E6-B6D8-4829-B664-C0DEBCF5C5C1}" srcOrd="0" destOrd="0" presId="urn:microsoft.com/office/officeart/2005/8/layout/hChevron3"/>
    <dgm:cxn modelId="{B4961923-0F19-4627-8D9B-BD16FDB983EC}" type="presParOf" srcId="{6E8AB3D5-9219-422F-B506-6ED7C6499F07}" destId="{6CAB3ADB-2470-44E0-8424-33F5E1E23049}" srcOrd="1" destOrd="0" presId="urn:microsoft.com/office/officeart/2005/8/layout/hChevron3"/>
    <dgm:cxn modelId="{92EF191A-6AFB-4DA9-98E5-7BFB82BBE91D}" type="presParOf" srcId="{6E8AB3D5-9219-422F-B506-6ED7C6499F07}" destId="{C53B7F45-E269-44C6-AF40-4808A3D93542}" srcOrd="2" destOrd="0" presId="urn:microsoft.com/office/officeart/2005/8/layout/hChevron3"/>
    <dgm:cxn modelId="{5BA541E3-776B-46CB-AD27-13FA520C2C1C}" type="presParOf" srcId="{6E8AB3D5-9219-422F-B506-6ED7C6499F07}" destId="{32B1BF97-829A-4F2C-8DBF-1FE9E8B40A91}" srcOrd="3" destOrd="0" presId="urn:microsoft.com/office/officeart/2005/8/layout/hChevron3"/>
    <dgm:cxn modelId="{A382EB4D-C322-42A4-8C24-F66B6B6C7753}" type="presParOf" srcId="{6E8AB3D5-9219-422F-B506-6ED7C6499F07}" destId="{A97A95D1-EDB1-461B-8F54-30AC8520E8A0}"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5A4A87-8C9C-4223-9B39-8753A7CD918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F3138D0-2856-4EBB-B4F6-57F58DD7383A}">
      <dgm:prSet/>
      <dgm:spPr/>
      <dgm:t>
        <a:bodyPr/>
        <a:lstStyle/>
        <a:p>
          <a:r>
            <a:rPr lang="en-US"/>
            <a:t>We would be enabling the device to communicate with the fire department, updating them on the case.</a:t>
          </a:r>
        </a:p>
      </dgm:t>
    </dgm:pt>
    <dgm:pt modelId="{68AEEBA2-48AB-4C6F-91B1-7343B9112BDB}" type="parTrans" cxnId="{F95C5F78-8EB7-40D0-BE42-6796400716BE}">
      <dgm:prSet/>
      <dgm:spPr/>
      <dgm:t>
        <a:bodyPr/>
        <a:lstStyle/>
        <a:p>
          <a:endParaRPr lang="en-US"/>
        </a:p>
      </dgm:t>
    </dgm:pt>
    <dgm:pt modelId="{DE76C0A0-2813-40F2-9DCE-48F3EF8D20E5}" type="sibTrans" cxnId="{F95C5F78-8EB7-40D0-BE42-6796400716BE}">
      <dgm:prSet/>
      <dgm:spPr/>
      <dgm:t>
        <a:bodyPr/>
        <a:lstStyle/>
        <a:p>
          <a:endParaRPr lang="en-US"/>
        </a:p>
      </dgm:t>
    </dgm:pt>
    <dgm:pt modelId="{49F12146-BEB3-418D-AD72-917C901268D1}">
      <dgm:prSet/>
      <dgm:spPr/>
      <dgm:t>
        <a:bodyPr/>
        <a:lstStyle/>
        <a:p>
          <a:r>
            <a:rPr lang="en-US"/>
            <a:t>We would make the replenishable components easy to change, i.e., litmus. </a:t>
          </a:r>
        </a:p>
      </dgm:t>
    </dgm:pt>
    <dgm:pt modelId="{00B698F3-7CE8-4362-A79A-CB2A1D083872}" type="parTrans" cxnId="{5F140737-3F40-483A-B2CE-1C6FDE98678A}">
      <dgm:prSet/>
      <dgm:spPr/>
      <dgm:t>
        <a:bodyPr/>
        <a:lstStyle/>
        <a:p>
          <a:endParaRPr lang="en-US"/>
        </a:p>
      </dgm:t>
    </dgm:pt>
    <dgm:pt modelId="{D98B687A-F717-48F9-BFEA-1BB05863BEA5}" type="sibTrans" cxnId="{5F140737-3F40-483A-B2CE-1C6FDE98678A}">
      <dgm:prSet/>
      <dgm:spPr/>
      <dgm:t>
        <a:bodyPr/>
        <a:lstStyle/>
        <a:p>
          <a:endParaRPr lang="en-US"/>
        </a:p>
      </dgm:t>
    </dgm:pt>
    <dgm:pt modelId="{DF7E69DE-566A-427F-98A1-7D0063ED17A8}">
      <dgm:prSet/>
      <dgm:spPr/>
      <dgm:t>
        <a:bodyPr/>
        <a:lstStyle/>
        <a:p>
          <a:r>
            <a:rPr lang="en-US"/>
            <a:t>We would improve the overall accuracy of the product and also detect class K fires.</a:t>
          </a:r>
        </a:p>
      </dgm:t>
    </dgm:pt>
    <dgm:pt modelId="{196277FF-94A7-41F9-9462-C0EB5F852D20}" type="parTrans" cxnId="{AEED6F5C-9C39-492D-B516-BFC2763FADE9}">
      <dgm:prSet/>
      <dgm:spPr/>
      <dgm:t>
        <a:bodyPr/>
        <a:lstStyle/>
        <a:p>
          <a:endParaRPr lang="en-US"/>
        </a:p>
      </dgm:t>
    </dgm:pt>
    <dgm:pt modelId="{48C26FBF-62BC-43EF-AB06-4A8915746516}" type="sibTrans" cxnId="{AEED6F5C-9C39-492D-B516-BFC2763FADE9}">
      <dgm:prSet/>
      <dgm:spPr/>
      <dgm:t>
        <a:bodyPr/>
        <a:lstStyle/>
        <a:p>
          <a:endParaRPr lang="en-US"/>
        </a:p>
      </dgm:t>
    </dgm:pt>
    <dgm:pt modelId="{11F78634-B258-4BEA-8E37-D1CCB4DE3589}" type="pres">
      <dgm:prSet presAssocID="{A35A4A87-8C9C-4223-9B39-8753A7CD9186}" presName="linear" presStyleCnt="0">
        <dgm:presLayoutVars>
          <dgm:animLvl val="lvl"/>
          <dgm:resizeHandles val="exact"/>
        </dgm:presLayoutVars>
      </dgm:prSet>
      <dgm:spPr/>
    </dgm:pt>
    <dgm:pt modelId="{A0E72293-AE35-410F-A9AD-ED4171EFE22E}" type="pres">
      <dgm:prSet presAssocID="{FF3138D0-2856-4EBB-B4F6-57F58DD7383A}" presName="parentText" presStyleLbl="node1" presStyleIdx="0" presStyleCnt="3">
        <dgm:presLayoutVars>
          <dgm:chMax val="0"/>
          <dgm:bulletEnabled val="1"/>
        </dgm:presLayoutVars>
      </dgm:prSet>
      <dgm:spPr/>
    </dgm:pt>
    <dgm:pt modelId="{73990A92-FF4B-4388-BE60-20CAB0FF3D50}" type="pres">
      <dgm:prSet presAssocID="{DE76C0A0-2813-40F2-9DCE-48F3EF8D20E5}" presName="spacer" presStyleCnt="0"/>
      <dgm:spPr/>
    </dgm:pt>
    <dgm:pt modelId="{8CF28764-7712-4940-86BE-49691BFAD6F0}" type="pres">
      <dgm:prSet presAssocID="{49F12146-BEB3-418D-AD72-917C901268D1}" presName="parentText" presStyleLbl="node1" presStyleIdx="1" presStyleCnt="3">
        <dgm:presLayoutVars>
          <dgm:chMax val="0"/>
          <dgm:bulletEnabled val="1"/>
        </dgm:presLayoutVars>
      </dgm:prSet>
      <dgm:spPr/>
    </dgm:pt>
    <dgm:pt modelId="{45915ADB-8C85-4426-8C20-DB269D35E005}" type="pres">
      <dgm:prSet presAssocID="{D98B687A-F717-48F9-BFEA-1BB05863BEA5}" presName="spacer" presStyleCnt="0"/>
      <dgm:spPr/>
    </dgm:pt>
    <dgm:pt modelId="{548BA231-9C4A-4FBD-884D-7FE29942FDC5}" type="pres">
      <dgm:prSet presAssocID="{DF7E69DE-566A-427F-98A1-7D0063ED17A8}" presName="parentText" presStyleLbl="node1" presStyleIdx="2" presStyleCnt="3">
        <dgm:presLayoutVars>
          <dgm:chMax val="0"/>
          <dgm:bulletEnabled val="1"/>
        </dgm:presLayoutVars>
      </dgm:prSet>
      <dgm:spPr/>
    </dgm:pt>
  </dgm:ptLst>
  <dgm:cxnLst>
    <dgm:cxn modelId="{5F140737-3F40-483A-B2CE-1C6FDE98678A}" srcId="{A35A4A87-8C9C-4223-9B39-8753A7CD9186}" destId="{49F12146-BEB3-418D-AD72-917C901268D1}" srcOrd="1" destOrd="0" parTransId="{00B698F3-7CE8-4362-A79A-CB2A1D083872}" sibTransId="{D98B687A-F717-48F9-BFEA-1BB05863BEA5}"/>
    <dgm:cxn modelId="{AEED6F5C-9C39-492D-B516-BFC2763FADE9}" srcId="{A35A4A87-8C9C-4223-9B39-8753A7CD9186}" destId="{DF7E69DE-566A-427F-98A1-7D0063ED17A8}" srcOrd="2" destOrd="0" parTransId="{196277FF-94A7-41F9-9462-C0EB5F852D20}" sibTransId="{48C26FBF-62BC-43EF-AB06-4A8915746516}"/>
    <dgm:cxn modelId="{4EE20658-8024-4E56-AE0A-22441A957CF2}" type="presOf" srcId="{A35A4A87-8C9C-4223-9B39-8753A7CD9186}" destId="{11F78634-B258-4BEA-8E37-D1CCB4DE3589}" srcOrd="0" destOrd="0" presId="urn:microsoft.com/office/officeart/2005/8/layout/vList2"/>
    <dgm:cxn modelId="{F95C5F78-8EB7-40D0-BE42-6796400716BE}" srcId="{A35A4A87-8C9C-4223-9B39-8753A7CD9186}" destId="{FF3138D0-2856-4EBB-B4F6-57F58DD7383A}" srcOrd="0" destOrd="0" parTransId="{68AEEBA2-48AB-4C6F-91B1-7343B9112BDB}" sibTransId="{DE76C0A0-2813-40F2-9DCE-48F3EF8D20E5}"/>
    <dgm:cxn modelId="{5D6C88A9-C596-4D86-AB44-79BE4E80EE31}" type="presOf" srcId="{FF3138D0-2856-4EBB-B4F6-57F58DD7383A}" destId="{A0E72293-AE35-410F-A9AD-ED4171EFE22E}" srcOrd="0" destOrd="0" presId="urn:microsoft.com/office/officeart/2005/8/layout/vList2"/>
    <dgm:cxn modelId="{71EEB0C5-CAB9-4207-988E-0400E0B4446C}" type="presOf" srcId="{49F12146-BEB3-418D-AD72-917C901268D1}" destId="{8CF28764-7712-4940-86BE-49691BFAD6F0}" srcOrd="0" destOrd="0" presId="urn:microsoft.com/office/officeart/2005/8/layout/vList2"/>
    <dgm:cxn modelId="{81E5F8ED-BBF1-43F4-B276-82A2F7599406}" type="presOf" srcId="{DF7E69DE-566A-427F-98A1-7D0063ED17A8}" destId="{548BA231-9C4A-4FBD-884D-7FE29942FDC5}" srcOrd="0" destOrd="0" presId="urn:microsoft.com/office/officeart/2005/8/layout/vList2"/>
    <dgm:cxn modelId="{46819D66-EECD-487C-BA5E-97F6735510F7}" type="presParOf" srcId="{11F78634-B258-4BEA-8E37-D1CCB4DE3589}" destId="{A0E72293-AE35-410F-A9AD-ED4171EFE22E}" srcOrd="0" destOrd="0" presId="urn:microsoft.com/office/officeart/2005/8/layout/vList2"/>
    <dgm:cxn modelId="{10E03F9A-0FDF-4F71-B119-52A5CAA06CF2}" type="presParOf" srcId="{11F78634-B258-4BEA-8E37-D1CCB4DE3589}" destId="{73990A92-FF4B-4388-BE60-20CAB0FF3D50}" srcOrd="1" destOrd="0" presId="urn:microsoft.com/office/officeart/2005/8/layout/vList2"/>
    <dgm:cxn modelId="{C84F8B9B-E8B2-4558-A097-4A55654D7BF7}" type="presParOf" srcId="{11F78634-B258-4BEA-8E37-D1CCB4DE3589}" destId="{8CF28764-7712-4940-86BE-49691BFAD6F0}" srcOrd="2" destOrd="0" presId="urn:microsoft.com/office/officeart/2005/8/layout/vList2"/>
    <dgm:cxn modelId="{6CB78D5B-8AE6-4ABF-A7EF-28C31EE3D960}" type="presParOf" srcId="{11F78634-B258-4BEA-8E37-D1CCB4DE3589}" destId="{45915ADB-8C85-4426-8C20-DB269D35E005}" srcOrd="3" destOrd="0" presId="urn:microsoft.com/office/officeart/2005/8/layout/vList2"/>
    <dgm:cxn modelId="{C33862B5-028F-477E-AC92-484105D6A575}" type="presParOf" srcId="{11F78634-B258-4BEA-8E37-D1CCB4DE3589}" destId="{548BA231-9C4A-4FBD-884D-7FE29942FDC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28795-4D78-4465-891E-4F5B8CCDBB98}">
      <dsp:nvSpPr>
        <dsp:cNvPr id="0" name=""/>
        <dsp:cNvSpPr/>
      </dsp:nvSpPr>
      <dsp:spPr>
        <a:xfrm>
          <a:off x="0" y="98293"/>
          <a:ext cx="3080684" cy="184841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entury Schoolbook" panose="02040604050505020304"/>
            </a:rPr>
            <a:t>Currently there is no veracious way to find out the type of fire.</a:t>
          </a:r>
          <a:endParaRPr lang="en-US" sz="2000" kern="1200"/>
        </a:p>
      </dsp:txBody>
      <dsp:txXfrm>
        <a:off x="0" y="98293"/>
        <a:ext cx="3080684" cy="1848410"/>
      </dsp:txXfrm>
    </dsp:sp>
    <dsp:sp modelId="{F313CE09-14F9-4D75-8F15-7054BE534948}">
      <dsp:nvSpPr>
        <dsp:cNvPr id="0" name=""/>
        <dsp:cNvSpPr/>
      </dsp:nvSpPr>
      <dsp:spPr>
        <a:xfrm>
          <a:off x="3388753" y="98293"/>
          <a:ext cx="3080684" cy="1848410"/>
        </a:xfrm>
        <a:prstGeom prst="rect">
          <a:avLst/>
        </a:prstGeom>
        <a:solidFill>
          <a:schemeClr val="accent5">
            <a:hueOff val="-4767289"/>
            <a:satOff val="1257"/>
            <a:lumOff val="63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entury Schoolbook" panose="02040604050505020304"/>
            </a:rPr>
            <a:t>Making</a:t>
          </a:r>
          <a:r>
            <a:rPr lang="en-US" sz="2000" kern="1200"/>
            <a:t> it </a:t>
          </a:r>
          <a:r>
            <a:rPr lang="en-US" sz="2000" kern="1200">
              <a:latin typeface="Century Schoolbook" panose="02040604050505020304"/>
            </a:rPr>
            <a:t>precarious</a:t>
          </a:r>
          <a:r>
            <a:rPr lang="en-US" sz="2000" kern="1200"/>
            <a:t> for first responders and </a:t>
          </a:r>
          <a:r>
            <a:rPr lang="en-US" sz="2000" kern="1200">
              <a:latin typeface="Century Schoolbook" panose="02040604050505020304"/>
            </a:rPr>
            <a:t>firefighters</a:t>
          </a:r>
          <a:r>
            <a:rPr lang="en-US" sz="2000" kern="1200"/>
            <a:t> to</a:t>
          </a:r>
          <a:r>
            <a:rPr lang="en-US" sz="2000" kern="1200">
              <a:latin typeface="Century Schoolbook" panose="02040604050505020304"/>
            </a:rPr>
            <a:t> </a:t>
          </a:r>
          <a:r>
            <a:rPr lang="en-US" sz="2000" kern="1200"/>
            <a:t>extinguish the fire, often making the </a:t>
          </a:r>
          <a:r>
            <a:rPr lang="en-US" sz="2000" kern="1200">
              <a:latin typeface="Century Schoolbook" panose="02040604050505020304"/>
            </a:rPr>
            <a:t>state</a:t>
          </a:r>
          <a:r>
            <a:rPr lang="en-US" sz="2000" kern="1200"/>
            <a:t> worse.</a:t>
          </a:r>
        </a:p>
      </dsp:txBody>
      <dsp:txXfrm>
        <a:off x="3388753" y="98293"/>
        <a:ext cx="3080684" cy="1848410"/>
      </dsp:txXfrm>
    </dsp:sp>
    <dsp:sp modelId="{A6A0391D-A7D6-458D-9371-D82A814F1B13}">
      <dsp:nvSpPr>
        <dsp:cNvPr id="0" name=""/>
        <dsp:cNvSpPr/>
      </dsp:nvSpPr>
      <dsp:spPr>
        <a:xfrm>
          <a:off x="6777506" y="98293"/>
          <a:ext cx="3080684" cy="1848410"/>
        </a:xfrm>
        <a:prstGeom prst="rect">
          <a:avLst/>
        </a:prstGeom>
        <a:solidFill>
          <a:schemeClr val="accent5">
            <a:hueOff val="-9534578"/>
            <a:satOff val="2515"/>
            <a:lumOff val="127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To help these brave men and women, we came up with a unique, one of a kind solution.</a:t>
          </a:r>
        </a:p>
      </dsp:txBody>
      <dsp:txXfrm>
        <a:off x="6777506" y="98293"/>
        <a:ext cx="3080684" cy="1848410"/>
      </dsp:txXfrm>
    </dsp:sp>
    <dsp:sp modelId="{BC003AEE-2667-412F-9158-AA3D22B1D2B0}">
      <dsp:nvSpPr>
        <dsp:cNvPr id="0" name=""/>
        <dsp:cNvSpPr/>
      </dsp:nvSpPr>
      <dsp:spPr>
        <a:xfrm>
          <a:off x="1694376" y="2254773"/>
          <a:ext cx="3080684" cy="1848410"/>
        </a:xfrm>
        <a:prstGeom prst="rect">
          <a:avLst/>
        </a:prstGeom>
        <a:solidFill>
          <a:schemeClr val="accent5">
            <a:hueOff val="-14301867"/>
            <a:satOff val="3772"/>
            <a:lumOff val="1912"/>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No other product in the market addresses the same issue as ours.</a:t>
          </a:r>
          <a:r>
            <a:rPr lang="en-US" sz="2000" kern="1200">
              <a:latin typeface="Century Schoolbook" panose="02040604050505020304"/>
            </a:rPr>
            <a:t> </a:t>
          </a:r>
          <a:endParaRPr lang="en-US" sz="2000" kern="1200"/>
        </a:p>
      </dsp:txBody>
      <dsp:txXfrm>
        <a:off x="1694376" y="2254773"/>
        <a:ext cx="3080684" cy="1848410"/>
      </dsp:txXfrm>
    </dsp:sp>
    <dsp:sp modelId="{71D1E61D-C1FA-4865-9F18-ADBDCF7C297F}">
      <dsp:nvSpPr>
        <dsp:cNvPr id="0" name=""/>
        <dsp:cNvSpPr/>
      </dsp:nvSpPr>
      <dsp:spPr>
        <a:xfrm>
          <a:off x="5083129" y="2254773"/>
          <a:ext cx="3080684" cy="1848410"/>
        </a:xfrm>
        <a:prstGeom prst="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entury Schoolbook" panose="02040604050505020304"/>
            </a:rPr>
            <a:t>Loss of invaluable lives of citizens as in the case of Meerut Fair Fire in 2006.</a:t>
          </a:r>
        </a:p>
      </dsp:txBody>
      <dsp:txXfrm>
        <a:off x="5083129" y="2254773"/>
        <a:ext cx="3080684" cy="1848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F696D-6AFD-4C29-939C-58D416F6D293}">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F9D1C2-E6BD-4D42-A917-E27457D8B7A3}">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To identify the type of fire and provide information on combatting it. </a:t>
          </a:r>
          <a:endParaRPr lang="en-US" sz="2100" kern="1200"/>
        </a:p>
      </dsp:txBody>
      <dsp:txXfrm>
        <a:off x="359635" y="1418332"/>
        <a:ext cx="2669482" cy="1657477"/>
      </dsp:txXfrm>
    </dsp:sp>
    <dsp:sp modelId="{0739DF84-0C09-471E-8982-639BE74598DF}">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344B7F5-40D1-4171-AAD9-49CC654F674A}">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Century Schoolbook" panose="02040604050505020304"/>
            </a:rPr>
            <a:t>To help minimize damage caused by fires</a:t>
          </a:r>
          <a:endParaRPr lang="en-US" sz="2100" kern="1200"/>
        </a:p>
      </dsp:txBody>
      <dsp:txXfrm>
        <a:off x="3748388" y="1418332"/>
        <a:ext cx="2669482" cy="1657477"/>
      </dsp:txXfrm>
    </dsp:sp>
    <dsp:sp modelId="{56CFDDFC-EB35-4597-8744-6ECF2DD6A5A5}">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6AF6237-40C8-4753-90BA-777ADF5A9CD4}">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Efficient use of resources and making it safe for the first responders to douse the fire.</a:t>
          </a:r>
          <a:endParaRPr lang="en-US" sz="2100" kern="1200"/>
        </a:p>
      </dsp:txBody>
      <dsp:txXfrm>
        <a:off x="7137141" y="1418332"/>
        <a:ext cx="2669482" cy="1657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8A272-01F7-45FC-8FD9-8DF5D4D4F0CC}">
      <dsp:nvSpPr>
        <dsp:cNvPr id="0" name=""/>
        <dsp:cNvSpPr/>
      </dsp:nvSpPr>
      <dsp:spPr>
        <a:xfrm>
          <a:off x="749" y="836247"/>
          <a:ext cx="2629347" cy="1669635"/>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CC1C10-94DC-46B6-9477-B0B74B2AD2B3}">
      <dsp:nvSpPr>
        <dsp:cNvPr id="0" name=""/>
        <dsp:cNvSpPr/>
      </dsp:nvSpPr>
      <dsp:spPr>
        <a:xfrm>
          <a:off x="292898" y="1113789"/>
          <a:ext cx="2629347" cy="1669635"/>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cooling module lets the hot fumes enter and cools it down.</a:t>
          </a:r>
        </a:p>
      </dsp:txBody>
      <dsp:txXfrm>
        <a:off x="341800" y="1162691"/>
        <a:ext cx="2531543" cy="1571831"/>
      </dsp:txXfrm>
    </dsp:sp>
    <dsp:sp modelId="{1E56DA0F-DAAA-4ABD-819D-073AB5C460C4}">
      <dsp:nvSpPr>
        <dsp:cNvPr id="0" name=""/>
        <dsp:cNvSpPr/>
      </dsp:nvSpPr>
      <dsp:spPr>
        <a:xfrm>
          <a:off x="3214395" y="836247"/>
          <a:ext cx="2629347" cy="1669635"/>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11B5A1-E809-4E16-B96E-B7DE1A91DC31}">
      <dsp:nvSpPr>
        <dsp:cNvPr id="0" name=""/>
        <dsp:cNvSpPr/>
      </dsp:nvSpPr>
      <dsp:spPr>
        <a:xfrm>
          <a:off x="3506545" y="1113789"/>
          <a:ext cx="2629347" cy="1669635"/>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CO2 in the sample is also absorbed using a </a:t>
          </a:r>
          <a:r>
            <a:rPr lang="en-US" sz="2200" kern="1200" err="1"/>
            <a:t>CaO</a:t>
          </a:r>
          <a:r>
            <a:rPr lang="en-US" sz="2200" kern="1200"/>
            <a:t> coating.</a:t>
          </a:r>
        </a:p>
      </dsp:txBody>
      <dsp:txXfrm>
        <a:off x="3555447" y="1162691"/>
        <a:ext cx="2531543" cy="15718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7A69B-938F-496C-9247-FAC8E9A91692}">
      <dsp:nvSpPr>
        <dsp:cNvPr id="0" name=""/>
        <dsp:cNvSpPr/>
      </dsp:nvSpPr>
      <dsp:spPr>
        <a:xfrm>
          <a:off x="0" y="155875"/>
          <a:ext cx="4561842" cy="2148046"/>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The sensor module has a litmus test area and three sensors.</a:t>
          </a:r>
          <a:endParaRPr lang="en-US" sz="2500" kern="1200"/>
        </a:p>
      </dsp:txBody>
      <dsp:txXfrm>
        <a:off x="104859" y="260734"/>
        <a:ext cx="4352124" cy="1938328"/>
      </dsp:txXfrm>
    </dsp:sp>
    <dsp:sp modelId="{351E62F6-6C87-4C2C-83FD-64B26B4A8AB6}">
      <dsp:nvSpPr>
        <dsp:cNvPr id="0" name=""/>
        <dsp:cNvSpPr/>
      </dsp:nvSpPr>
      <dsp:spPr>
        <a:xfrm>
          <a:off x="0" y="2375922"/>
          <a:ext cx="4561842" cy="2148046"/>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The information gathered from the litmus test and the sensors i.e. MQ2, MQ3 ,MiCS 6648 is used to assess the fumes of the fire.</a:t>
          </a:r>
          <a:endParaRPr lang="en-US" sz="2500" kern="1200"/>
        </a:p>
      </dsp:txBody>
      <dsp:txXfrm>
        <a:off x="104859" y="2480781"/>
        <a:ext cx="4352124" cy="1938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282E6-B6D8-4829-B664-C0DEBCF5C5C1}">
      <dsp:nvSpPr>
        <dsp:cNvPr id="0" name=""/>
        <dsp:cNvSpPr/>
      </dsp:nvSpPr>
      <dsp:spPr>
        <a:xfrm>
          <a:off x="3795" y="2640229"/>
          <a:ext cx="3318618" cy="1327447"/>
        </a:xfrm>
        <a:prstGeom prst="homePlate">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rtl="0">
            <a:lnSpc>
              <a:spcPct val="90000"/>
            </a:lnSpc>
            <a:spcBef>
              <a:spcPct val="0"/>
            </a:spcBef>
            <a:spcAft>
              <a:spcPct val="35000"/>
            </a:spcAft>
            <a:buNone/>
          </a:pPr>
          <a:r>
            <a:rPr lang="en-US" sz="1700" kern="1200">
              <a:latin typeface="Century Schoolbook" panose="02040604050505020304"/>
            </a:rPr>
            <a:t>Place the device near fire</a:t>
          </a:r>
          <a:endParaRPr lang="en-US" sz="1700" kern="1200"/>
        </a:p>
      </dsp:txBody>
      <dsp:txXfrm>
        <a:off x="3795" y="2640229"/>
        <a:ext cx="2986756" cy="1327447"/>
      </dsp:txXfrm>
    </dsp:sp>
    <dsp:sp modelId="{C53B7F45-E269-44C6-AF40-4808A3D93542}">
      <dsp:nvSpPr>
        <dsp:cNvPr id="0" name=""/>
        <dsp:cNvSpPr/>
      </dsp:nvSpPr>
      <dsp:spPr>
        <a:xfrm>
          <a:off x="2658690" y="2640229"/>
          <a:ext cx="3318618" cy="1327447"/>
        </a:xfrm>
        <a:prstGeom prst="chevron">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rtl="0">
            <a:lnSpc>
              <a:spcPct val="90000"/>
            </a:lnSpc>
            <a:spcBef>
              <a:spcPct val="0"/>
            </a:spcBef>
            <a:spcAft>
              <a:spcPct val="35000"/>
            </a:spcAft>
            <a:buNone/>
          </a:pPr>
          <a:r>
            <a:rPr lang="en-US" sz="1700" kern="1200">
              <a:latin typeface="Century Schoolbook" panose="02040604050505020304"/>
            </a:rPr>
            <a:t>Wait for the device to assess the fumes</a:t>
          </a:r>
          <a:endParaRPr lang="en-US" sz="1700" kern="1200"/>
        </a:p>
      </dsp:txBody>
      <dsp:txXfrm>
        <a:off x="3322414" y="2640229"/>
        <a:ext cx="1991171" cy="1327447"/>
      </dsp:txXfrm>
    </dsp:sp>
    <dsp:sp modelId="{A97A95D1-EDB1-461B-8F54-30AC8520E8A0}">
      <dsp:nvSpPr>
        <dsp:cNvPr id="0" name=""/>
        <dsp:cNvSpPr/>
      </dsp:nvSpPr>
      <dsp:spPr>
        <a:xfrm>
          <a:off x="5313585" y="2640229"/>
          <a:ext cx="3318618" cy="1327447"/>
        </a:xfrm>
        <a:prstGeom prst="chevron">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rtl="0">
            <a:lnSpc>
              <a:spcPct val="90000"/>
            </a:lnSpc>
            <a:spcBef>
              <a:spcPct val="0"/>
            </a:spcBef>
            <a:spcAft>
              <a:spcPct val="35000"/>
            </a:spcAft>
            <a:buNone/>
          </a:pPr>
          <a:r>
            <a:rPr lang="en-US" sz="1700" kern="1200">
              <a:latin typeface="Century Schoolbook" panose="02040604050505020304"/>
            </a:rPr>
            <a:t>Different coloured LEDs will glow according to type of fire</a:t>
          </a:r>
          <a:endParaRPr lang="en-US" sz="1700" kern="1200"/>
        </a:p>
      </dsp:txBody>
      <dsp:txXfrm>
        <a:off x="5977309" y="2640229"/>
        <a:ext cx="1991171" cy="13274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72293-AE35-410F-A9AD-ED4171EFE22E}">
      <dsp:nvSpPr>
        <dsp:cNvPr id="0" name=""/>
        <dsp:cNvSpPr/>
      </dsp:nvSpPr>
      <dsp:spPr>
        <a:xfrm>
          <a:off x="0" y="326171"/>
          <a:ext cx="5990135" cy="1484730"/>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We would be enabling the device to communicate with the fire department, updating them on the case.</a:t>
          </a:r>
        </a:p>
      </dsp:txBody>
      <dsp:txXfrm>
        <a:off x="72479" y="398650"/>
        <a:ext cx="5845177" cy="1339772"/>
      </dsp:txXfrm>
    </dsp:sp>
    <dsp:sp modelId="{8CF28764-7712-4940-86BE-49691BFAD6F0}">
      <dsp:nvSpPr>
        <dsp:cNvPr id="0" name=""/>
        <dsp:cNvSpPr/>
      </dsp:nvSpPr>
      <dsp:spPr>
        <a:xfrm>
          <a:off x="0" y="1888662"/>
          <a:ext cx="5990135" cy="1484730"/>
        </a:xfrm>
        <a:prstGeom prst="roundRect">
          <a:avLst/>
        </a:prstGeom>
        <a:solidFill>
          <a:schemeClr val="accent2">
            <a:hueOff val="-3712334"/>
            <a:satOff val="1211"/>
            <a:lumOff val="-107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We would make the replenishable components easy to change, i.e., litmus. </a:t>
          </a:r>
        </a:p>
      </dsp:txBody>
      <dsp:txXfrm>
        <a:off x="72479" y="1961141"/>
        <a:ext cx="5845177" cy="1339772"/>
      </dsp:txXfrm>
    </dsp:sp>
    <dsp:sp modelId="{548BA231-9C4A-4FBD-884D-7FE29942FDC5}">
      <dsp:nvSpPr>
        <dsp:cNvPr id="0" name=""/>
        <dsp:cNvSpPr/>
      </dsp:nvSpPr>
      <dsp:spPr>
        <a:xfrm>
          <a:off x="0" y="3451152"/>
          <a:ext cx="5990135" cy="1484730"/>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We would improve the overall accuracy of the product and also detect class K fires.</a:t>
          </a:r>
        </a:p>
      </dsp:txBody>
      <dsp:txXfrm>
        <a:off x="72479" y="3523631"/>
        <a:ext cx="5845177" cy="13397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7/7/2023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0266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6737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4296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5929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011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23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94108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49760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2485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36382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857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21302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41756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805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19742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0848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79448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7234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6465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772432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62586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3632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41751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5842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50934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75832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31806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24587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145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177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4149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8455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720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63373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4137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theme" Target="../theme/theme2.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 /><Relationship Id="rId13" Type="http://schemas.openxmlformats.org/officeDocument/2006/relationships/theme" Target="../theme/theme3.xml" /><Relationship Id="rId3" Type="http://schemas.openxmlformats.org/officeDocument/2006/relationships/slideLayout" Target="../slideLayouts/slideLayout26.xml" /><Relationship Id="rId7" Type="http://schemas.openxmlformats.org/officeDocument/2006/relationships/slideLayout" Target="../slideLayouts/slideLayout30.xml" /><Relationship Id="rId12" Type="http://schemas.openxmlformats.org/officeDocument/2006/relationships/slideLayout" Target="../slideLayouts/slideLayout35.xml" /><Relationship Id="rId2" Type="http://schemas.openxmlformats.org/officeDocument/2006/relationships/slideLayout" Target="../slideLayouts/slideLayout25.xml" /><Relationship Id="rId1" Type="http://schemas.openxmlformats.org/officeDocument/2006/relationships/slideLayout" Target="../slideLayouts/slideLayout24.xml" /><Relationship Id="rId6" Type="http://schemas.openxmlformats.org/officeDocument/2006/relationships/slideLayout" Target="../slideLayouts/slideLayout29.xml" /><Relationship Id="rId11" Type="http://schemas.openxmlformats.org/officeDocument/2006/relationships/slideLayout" Target="../slideLayouts/slideLayout34.xml" /><Relationship Id="rId5" Type="http://schemas.openxmlformats.org/officeDocument/2006/relationships/slideLayout" Target="../slideLayouts/slideLayout28.xml" /><Relationship Id="rId10" Type="http://schemas.openxmlformats.org/officeDocument/2006/relationships/slideLayout" Target="../slideLayouts/slideLayout33.xml" /><Relationship Id="rId4" Type="http://schemas.openxmlformats.org/officeDocument/2006/relationships/slideLayout" Target="../slideLayouts/slideLayout27.xml" /><Relationship Id="rId9" Type="http://schemas.openxmlformats.org/officeDocument/2006/relationships/slideLayout" Target="../slideLayouts/slideLayout3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7/7/2023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937897833"/>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5364745"/>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79" r:id="rId6"/>
    <p:sldLayoutId id="2147483974" r:id="rId7"/>
    <p:sldLayoutId id="2147483975" r:id="rId8"/>
    <p:sldLayoutId id="2147483976" r:id="rId9"/>
    <p:sldLayoutId id="2147483977" r:id="rId10"/>
    <p:sldLayoutId id="2147483978" r:id="rId11"/>
    <p:sldLayoutId id="214748398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7/7/2023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036798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15.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 /><Relationship Id="rId2" Type="http://schemas.openxmlformats.org/officeDocument/2006/relationships/diagramData" Target="../diagrams/data6.xml" /><Relationship Id="rId1" Type="http://schemas.openxmlformats.org/officeDocument/2006/relationships/slideLayout" Target="../slideLayouts/slideLayout2.xml" /><Relationship Id="rId6" Type="http://schemas.microsoft.com/office/2007/relationships/diagramDrawing" Target="../diagrams/drawing6.xml" /><Relationship Id="rId5" Type="http://schemas.openxmlformats.org/officeDocument/2006/relationships/diagramColors" Target="../diagrams/colors6.xml" /><Relationship Id="rId4" Type="http://schemas.openxmlformats.org/officeDocument/2006/relationships/diagramQuickStyle" Target="../diagrams/quickStyle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 Id="rId9" Type="http://schemas.openxmlformats.org/officeDocument/2006/relationships/image" Target="../media/image9.png" /></Relationships>
</file>

<file path=ppt/slides/_rels/slide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image" Target="../media/image11.png" /><Relationship Id="rId1" Type="http://schemas.openxmlformats.org/officeDocument/2006/relationships/slideLayout" Target="../slideLayouts/slideLayout2.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1EBB8E8-DF34-46B4-8697-0D8C8DB6D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376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E1FA3-257A-C938-5C29-604216A0F370}"/>
              </a:ext>
            </a:extLst>
          </p:cNvPr>
          <p:cNvSpPr>
            <a:spLocks noGrp="1"/>
          </p:cNvSpPr>
          <p:nvPr>
            <p:ph type="title"/>
          </p:nvPr>
        </p:nvSpPr>
        <p:spPr>
          <a:xfrm>
            <a:off x="987083" y="2104169"/>
            <a:ext cx="5893886" cy="2645631"/>
          </a:xfrm>
        </p:spPr>
        <p:txBody>
          <a:bodyPr vert="horz" lIns="91440" tIns="45720" rIns="91440" bIns="45720" rtlCol="0" anchor="ctr">
            <a:normAutofit/>
          </a:bodyPr>
          <a:lstStyle/>
          <a:p>
            <a:pPr>
              <a:lnSpc>
                <a:spcPct val="85000"/>
              </a:lnSpc>
            </a:pPr>
            <a:r>
              <a:rPr lang="en-US" sz="6000" i="1" cap="all">
                <a:solidFill>
                  <a:srgbClr val="FFFFFF"/>
                </a:solidFill>
              </a:rPr>
              <a:t>Team-262 </a:t>
            </a:r>
            <a:br>
              <a:rPr lang="en-US" sz="6000" i="1" cap="all"/>
            </a:br>
            <a:br>
              <a:rPr lang="en-US" sz="6000" i="1" cap="all"/>
            </a:br>
            <a:r>
              <a:rPr lang="en-US" sz="6000" cap="all" err="1">
                <a:solidFill>
                  <a:srgbClr val="FFFFFF"/>
                </a:solidFill>
              </a:rPr>
              <a:t>D'Blaze</a:t>
            </a:r>
            <a:endParaRPr lang="en-US" sz="6000" cap="all">
              <a:solidFill>
                <a:srgbClr val="FFFFFF"/>
              </a:solidFill>
            </a:endParaRPr>
          </a:p>
        </p:txBody>
      </p:sp>
      <p:sp>
        <p:nvSpPr>
          <p:cNvPr id="11" name="Rectangle 10">
            <a:extLst>
              <a:ext uri="{FF2B5EF4-FFF2-40B4-BE49-F238E27FC236}">
                <a16:creationId xmlns:a16="http://schemas.microsoft.com/office/drawing/2014/main" id="{35417EB8-D7CD-427B-B5E9-9A88C85B4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ABB4B243-B5D9-4B56-B29F-6356B903B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3761" y="-2812"/>
            <a:ext cx="4059079" cy="68608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4">
            <a:extLst>
              <a:ext uri="{FF2B5EF4-FFF2-40B4-BE49-F238E27FC236}">
                <a16:creationId xmlns:a16="http://schemas.microsoft.com/office/drawing/2014/main" id="{41DFD47B-FB81-4F2F-9AEA-CBCF1667A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2812"/>
            <a:ext cx="914400" cy="68608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D88AC05-65B6-F65C-CEA8-C212C58EF6BD}"/>
              </a:ext>
            </a:extLst>
          </p:cNvPr>
          <p:cNvSpPr txBox="1"/>
          <p:nvPr/>
        </p:nvSpPr>
        <p:spPr>
          <a:xfrm>
            <a:off x="7329122" y="6274044"/>
            <a:ext cx="38666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Open IIT Product Design 2021-22</a:t>
            </a:r>
          </a:p>
        </p:txBody>
      </p:sp>
    </p:spTree>
    <p:extLst>
      <p:ext uri="{BB962C8B-B14F-4D97-AF65-F5344CB8AC3E}">
        <p14:creationId xmlns:p14="http://schemas.microsoft.com/office/powerpoint/2010/main" val="27452323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A50795-C375-4194-4B23-C3AF64548769}"/>
              </a:ext>
            </a:extLst>
          </p:cNvPr>
          <p:cNvSpPr>
            <a:spLocks noGrp="1"/>
          </p:cNvSpPr>
          <p:nvPr>
            <p:ph idx="1"/>
          </p:nvPr>
        </p:nvSpPr>
        <p:spPr>
          <a:xfrm>
            <a:off x="1261872" y="2214880"/>
            <a:ext cx="8595360" cy="4452937"/>
          </a:xfrm>
        </p:spPr>
        <p:txBody>
          <a:bodyPr vert="horz" lIns="91440" tIns="45720" rIns="91440" bIns="45720" rtlCol="0" anchor="t">
            <a:normAutofit fontScale="92500" lnSpcReduction="20000"/>
          </a:bodyPr>
          <a:lstStyle/>
          <a:p>
            <a:r>
              <a:rPr lang="en-US" sz="2800">
                <a:ea typeface="+mn-lt"/>
                <a:cs typeface="+mn-lt"/>
              </a:rPr>
              <a:t>-If the litmus turns blue and there is no nh3 in the fumes we can confirm that the fumes consists of metallic oxides. </a:t>
            </a:r>
          </a:p>
          <a:p>
            <a:r>
              <a:rPr lang="en-US" sz="2800">
                <a:ea typeface="+mn-lt"/>
                <a:cs typeface="+mn-lt"/>
              </a:rPr>
              <a:t>Most metallic fires start due to the combustion of sodium, potassium, lithium, magnesium, calcium, titanium, uranium or plutonium. All these metals have basic oxides. </a:t>
            </a:r>
          </a:p>
          <a:p>
            <a:r>
              <a:rPr lang="en-US" sz="2800">
                <a:ea typeface="+mn-lt"/>
                <a:cs typeface="+mn-lt"/>
              </a:rPr>
              <a:t>The presence or absence of nh3 is checked using the mics 6814 sensor. </a:t>
            </a:r>
            <a:endParaRPr lang="en-US" sz="2800"/>
          </a:p>
          <a:p>
            <a:endParaRPr lang="en-US" sz="2800"/>
          </a:p>
          <a:p>
            <a:br>
              <a:rPr lang="en-US"/>
            </a:br>
            <a:endParaRPr lang="en-US"/>
          </a:p>
        </p:txBody>
      </p:sp>
      <p:sp>
        <p:nvSpPr>
          <p:cNvPr id="19" name="Rectangle 18">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7F94E118-3311-0D4A-7C39-01D1D9F10DAD}"/>
              </a:ext>
            </a:extLst>
          </p:cNvPr>
          <p:cNvSpPr/>
          <p:nvPr/>
        </p:nvSpPr>
        <p:spPr>
          <a:xfrm>
            <a:off x="0" y="5080"/>
            <a:ext cx="11267440" cy="17068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ea typeface="+mn-lt"/>
                <a:cs typeface="+mn-lt"/>
              </a:rPr>
              <a:t>Detecting fire using data collected</a:t>
            </a:r>
            <a:r>
              <a:rPr lang="en-US" sz="4000">
                <a:ea typeface="+mn-lt"/>
                <a:cs typeface="+mn-lt"/>
              </a:rPr>
              <a:t> </a:t>
            </a:r>
          </a:p>
          <a:p>
            <a:pPr algn="ctr"/>
            <a:endParaRPr lang="en-US"/>
          </a:p>
        </p:txBody>
      </p:sp>
    </p:spTree>
    <p:extLst>
      <p:ext uri="{BB962C8B-B14F-4D97-AF65-F5344CB8AC3E}">
        <p14:creationId xmlns:p14="http://schemas.microsoft.com/office/powerpoint/2010/main" val="123118902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D750A5-5A4A-1637-F0F4-E9282E82DB7D}"/>
              </a:ext>
            </a:extLst>
          </p:cNvPr>
          <p:cNvSpPr>
            <a:spLocks noGrp="1"/>
          </p:cNvSpPr>
          <p:nvPr>
            <p:ph idx="1"/>
          </p:nvPr>
        </p:nvSpPr>
        <p:spPr>
          <a:xfrm>
            <a:off x="1261872" y="705900"/>
            <a:ext cx="8595360" cy="7140477"/>
          </a:xfrm>
        </p:spPr>
        <p:txBody>
          <a:bodyPr vert="horz" lIns="91440" tIns="45720" rIns="91440" bIns="45720" rtlCol="0" anchor="t">
            <a:normAutofit/>
          </a:bodyPr>
          <a:lstStyle/>
          <a:p>
            <a:r>
              <a:rPr lang="en-US" sz="3200">
                <a:ea typeface="+mn-lt"/>
                <a:cs typeface="+mn-lt"/>
              </a:rPr>
              <a:t>-If the litmus solution turns deep red and there is no NO2 in the fumes we can conclude the presence of HCl in the fumes which is a byproduct of burning insulation (PVC). </a:t>
            </a:r>
            <a:endParaRPr lang="en-US" sz="3200"/>
          </a:p>
          <a:p>
            <a:r>
              <a:rPr lang="en-US" sz="3200">
                <a:ea typeface="+mn-lt"/>
                <a:cs typeface="+mn-lt"/>
              </a:rPr>
              <a:t>Now since we absorb the fumes as soon as it reaches the product, we are able to absorb the fumes that were evolved when the fire started burning. PVC burning right at the start of the fire is a indication of a electrical fire.  </a:t>
            </a:r>
            <a:endParaRPr lang="en-US" sz="3200"/>
          </a:p>
          <a:p>
            <a:br>
              <a:rPr lang="en-US" sz="1700">
                <a:ea typeface="+mn-lt"/>
                <a:cs typeface="+mn-lt"/>
              </a:rPr>
            </a:br>
            <a:endParaRPr lang="en-US" sz="1700">
              <a:ea typeface="+mn-lt"/>
              <a:cs typeface="+mn-lt"/>
            </a:endParaRPr>
          </a:p>
        </p:txBody>
      </p:sp>
      <p:sp>
        <p:nvSpPr>
          <p:cNvPr id="19" name="Rectangle 18">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719046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2261B0-6485-A264-F034-8576371C53EB}"/>
              </a:ext>
            </a:extLst>
          </p:cNvPr>
          <p:cNvSpPr>
            <a:spLocks noGrp="1"/>
          </p:cNvSpPr>
          <p:nvPr>
            <p:ph idx="1"/>
          </p:nvPr>
        </p:nvSpPr>
        <p:spPr>
          <a:xfrm>
            <a:off x="1241552" y="772160"/>
            <a:ext cx="8595360" cy="5976937"/>
          </a:xfrm>
        </p:spPr>
        <p:txBody>
          <a:bodyPr vert="horz" lIns="91440" tIns="45720" rIns="91440" bIns="45720" rtlCol="0" anchor="t">
            <a:normAutofit fontScale="92500" lnSpcReduction="10000"/>
          </a:bodyPr>
          <a:lstStyle/>
          <a:p>
            <a:r>
              <a:rPr lang="en-US" sz="3200">
                <a:ea typeface="+mn-lt"/>
                <a:cs typeface="+mn-lt"/>
              </a:rPr>
              <a:t>-If the gas sensors MQ2 or MQ3 are stimulated it tells us the fire started due to liquid flammables. </a:t>
            </a:r>
          </a:p>
          <a:p>
            <a:r>
              <a:rPr lang="en-US" sz="3200">
                <a:ea typeface="+mn-lt"/>
                <a:cs typeface="+mn-lt"/>
              </a:rPr>
              <a:t>-Now, to check for type A fires we use the carbon monoxide pin of the mics 6814 detector. If carbon monoxide is released in the fire and the fire is not electrical we can conclude that the fire is a type A fire. </a:t>
            </a:r>
          </a:p>
          <a:p>
            <a:r>
              <a:rPr lang="en-US" sz="3200">
                <a:ea typeface="+mn-lt"/>
                <a:cs typeface="+mn-lt"/>
              </a:rPr>
              <a:t>-After the detection is done the appropriate led is turned on and the buzzer is activated to inform the user about the fire.</a:t>
            </a:r>
          </a:p>
          <a:p>
            <a:endParaRPr lang="en-US" sz="2800">
              <a:ea typeface="+mn-lt"/>
              <a:cs typeface="+mn-lt"/>
            </a:endParaRPr>
          </a:p>
          <a:p>
            <a:br>
              <a:rPr lang="en-US">
                <a:ea typeface="+mn-lt"/>
                <a:cs typeface="+mn-lt"/>
              </a:rPr>
            </a:br>
            <a:endParaRPr lang="en-US">
              <a:ea typeface="+mn-lt"/>
              <a:cs typeface="+mn-lt"/>
            </a:endParaRP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11562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54C70E2-B81C-49FD-87AB-36A4F9CAC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4AB33F-BBAB-658F-DF8E-C52497925041}"/>
              </a:ext>
            </a:extLst>
          </p:cNvPr>
          <p:cNvSpPr>
            <a:spLocks noGrp="1"/>
          </p:cNvSpPr>
          <p:nvPr>
            <p:ph type="title"/>
          </p:nvPr>
        </p:nvSpPr>
        <p:spPr>
          <a:xfrm>
            <a:off x="969398" y="758952"/>
            <a:ext cx="3738617" cy="4041648"/>
          </a:xfrm>
        </p:spPr>
        <p:txBody>
          <a:bodyPr vert="horz" lIns="91440" tIns="45720" rIns="91440" bIns="45720" rtlCol="0" anchor="b">
            <a:normAutofit/>
          </a:bodyPr>
          <a:lstStyle/>
          <a:p>
            <a:pPr>
              <a:lnSpc>
                <a:spcPct val="85000"/>
              </a:lnSpc>
            </a:pPr>
            <a:r>
              <a:rPr lang="en-US" sz="5400"/>
              <a:t>Other parts of the product</a:t>
            </a:r>
          </a:p>
        </p:txBody>
      </p:sp>
      <p:sp>
        <p:nvSpPr>
          <p:cNvPr id="13" name="Rectangle 12">
            <a:extLst>
              <a:ext uri="{FF2B5EF4-FFF2-40B4-BE49-F238E27FC236}">
                <a16:creationId xmlns:a16="http://schemas.microsoft.com/office/drawing/2014/main" id="{11EEC401-439B-4D1C-ABB3-371228126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783" y="0"/>
            <a:ext cx="608735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ky, outdoor, sign&#10;&#10;Description automatically generated">
            <a:extLst>
              <a:ext uri="{FF2B5EF4-FFF2-40B4-BE49-F238E27FC236}">
                <a16:creationId xmlns:a16="http://schemas.microsoft.com/office/drawing/2014/main" id="{82EE0ECB-22D4-AC66-EB3F-5FF2705405C8}"/>
              </a:ext>
            </a:extLst>
          </p:cNvPr>
          <p:cNvPicPr>
            <a:picLocks noChangeAspect="1"/>
          </p:cNvPicPr>
          <p:nvPr/>
        </p:nvPicPr>
        <p:blipFill rotWithShape="1">
          <a:blip r:embed="rId2"/>
          <a:srcRect r="9519" b="2"/>
          <a:stretch/>
        </p:blipFill>
        <p:spPr>
          <a:xfrm>
            <a:off x="5361802" y="160866"/>
            <a:ext cx="5784972" cy="3772147"/>
          </a:xfrm>
          <a:custGeom>
            <a:avLst/>
            <a:gdLst/>
            <a:ahLst/>
            <a:cxnLst/>
            <a:rect l="l" t="t" r="r" b="b"/>
            <a:pathLst>
              <a:path w="3762123" h="3772147">
                <a:moveTo>
                  <a:pt x="0" y="0"/>
                </a:moveTo>
                <a:lnTo>
                  <a:pt x="3762123" y="0"/>
                </a:lnTo>
                <a:lnTo>
                  <a:pt x="3762123" y="2803198"/>
                </a:lnTo>
                <a:lnTo>
                  <a:pt x="1898122" y="2803198"/>
                </a:lnTo>
                <a:lnTo>
                  <a:pt x="1898122" y="3772147"/>
                </a:lnTo>
                <a:lnTo>
                  <a:pt x="0" y="3772147"/>
                </a:lnTo>
                <a:close/>
              </a:path>
            </a:pathLst>
          </a:custGeom>
        </p:spPr>
      </p:pic>
      <p:pic>
        <p:nvPicPr>
          <p:cNvPr id="6" name="Picture 6" descr="Rectangle&#10;&#10;Description automatically generated">
            <a:extLst>
              <a:ext uri="{FF2B5EF4-FFF2-40B4-BE49-F238E27FC236}">
                <a16:creationId xmlns:a16="http://schemas.microsoft.com/office/drawing/2014/main" id="{7D6C8C2C-0213-AE62-225D-41C51ECCFE7C}"/>
              </a:ext>
            </a:extLst>
          </p:cNvPr>
          <p:cNvPicPr>
            <a:picLocks noChangeAspect="1"/>
          </p:cNvPicPr>
          <p:nvPr/>
        </p:nvPicPr>
        <p:blipFill rotWithShape="1">
          <a:blip r:embed="rId3"/>
          <a:srcRect l="2999" r="-7" b="-7"/>
          <a:stretch/>
        </p:blipFill>
        <p:spPr>
          <a:xfrm>
            <a:off x="5361803" y="4093879"/>
            <a:ext cx="2920940" cy="2617948"/>
          </a:xfrm>
          <a:prstGeom prst="rect">
            <a:avLst/>
          </a:prstGeom>
        </p:spPr>
      </p:pic>
      <p:pic>
        <p:nvPicPr>
          <p:cNvPr id="5" name="Picture 5">
            <a:extLst>
              <a:ext uri="{FF2B5EF4-FFF2-40B4-BE49-F238E27FC236}">
                <a16:creationId xmlns:a16="http://schemas.microsoft.com/office/drawing/2014/main" id="{7AC008B4-58D2-971A-B601-01C7B1BD5AF3}"/>
              </a:ext>
            </a:extLst>
          </p:cNvPr>
          <p:cNvPicPr>
            <a:picLocks noChangeAspect="1"/>
          </p:cNvPicPr>
          <p:nvPr/>
        </p:nvPicPr>
        <p:blipFill rotWithShape="1">
          <a:blip r:embed="rId4"/>
          <a:srcRect l="6482" r="13251" b="-3"/>
          <a:stretch/>
        </p:blipFill>
        <p:spPr>
          <a:xfrm>
            <a:off x="8443610" y="3115203"/>
            <a:ext cx="2703164" cy="3596664"/>
          </a:xfrm>
          <a:prstGeom prst="rect">
            <a:avLst/>
          </a:prstGeom>
        </p:spPr>
      </p:pic>
      <p:sp>
        <p:nvSpPr>
          <p:cNvPr id="3" name="Rectangle 2">
            <a:extLst>
              <a:ext uri="{FF2B5EF4-FFF2-40B4-BE49-F238E27FC236}">
                <a16:creationId xmlns:a16="http://schemas.microsoft.com/office/drawing/2014/main" id="{0B4AE511-98D7-CF5D-89DB-7A6A8D24D38E}"/>
              </a:ext>
            </a:extLst>
          </p:cNvPr>
          <p:cNvSpPr/>
          <p:nvPr/>
        </p:nvSpPr>
        <p:spPr>
          <a:xfrm>
            <a:off x="5364254" y="159122"/>
            <a:ext cx="2201957" cy="5098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Casing for the </a:t>
            </a:r>
            <a:r>
              <a:rPr lang="en-US" sz="1400" err="1"/>
              <a:t>arduino</a:t>
            </a:r>
            <a:r>
              <a:rPr lang="en-US" sz="1400"/>
              <a:t> breadboard and buzzer</a:t>
            </a:r>
          </a:p>
        </p:txBody>
      </p:sp>
      <p:sp>
        <p:nvSpPr>
          <p:cNvPr id="7" name="Rectangle 6">
            <a:extLst>
              <a:ext uri="{FF2B5EF4-FFF2-40B4-BE49-F238E27FC236}">
                <a16:creationId xmlns:a16="http://schemas.microsoft.com/office/drawing/2014/main" id="{DCC91CE5-2EDA-03FA-D3C3-213C88C15BFE}"/>
              </a:ext>
            </a:extLst>
          </p:cNvPr>
          <p:cNvSpPr/>
          <p:nvPr/>
        </p:nvSpPr>
        <p:spPr>
          <a:xfrm>
            <a:off x="8443071" y="3114674"/>
            <a:ext cx="2117910" cy="4090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Stick to increase range</a:t>
            </a:r>
          </a:p>
        </p:txBody>
      </p:sp>
      <p:sp>
        <p:nvSpPr>
          <p:cNvPr id="8" name="Rectangle 7">
            <a:extLst>
              <a:ext uri="{FF2B5EF4-FFF2-40B4-BE49-F238E27FC236}">
                <a16:creationId xmlns:a16="http://schemas.microsoft.com/office/drawing/2014/main" id="{B6EBD6BB-5C70-17AD-F4D5-A352446DD2EC}"/>
              </a:ext>
            </a:extLst>
          </p:cNvPr>
          <p:cNvSpPr/>
          <p:nvPr/>
        </p:nvSpPr>
        <p:spPr>
          <a:xfrm>
            <a:off x="7347696" y="4092387"/>
            <a:ext cx="907677" cy="35298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sensors</a:t>
            </a:r>
          </a:p>
        </p:txBody>
      </p:sp>
    </p:spTree>
    <p:extLst>
      <p:ext uri="{BB962C8B-B14F-4D97-AF65-F5344CB8AC3E}">
        <p14:creationId xmlns:p14="http://schemas.microsoft.com/office/powerpoint/2010/main" val="426736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EED8-6F97-0D9A-8142-D8428B6E4C9F}"/>
              </a:ext>
            </a:extLst>
          </p:cNvPr>
          <p:cNvSpPr>
            <a:spLocks noGrp="1"/>
          </p:cNvSpPr>
          <p:nvPr>
            <p:ph type="title"/>
          </p:nvPr>
        </p:nvSpPr>
        <p:spPr>
          <a:xfrm>
            <a:off x="1261872" y="365760"/>
            <a:ext cx="9692640" cy="856639"/>
          </a:xfrm>
        </p:spPr>
        <p:txBody>
          <a:bodyPr/>
          <a:lstStyle/>
          <a:p>
            <a:r>
              <a:rPr lang="en-US"/>
              <a:t>OUR SOLUTION</a:t>
            </a:r>
          </a:p>
        </p:txBody>
      </p:sp>
      <p:graphicFrame>
        <p:nvGraphicFramePr>
          <p:cNvPr id="65" name="Diagram 65">
            <a:extLst>
              <a:ext uri="{FF2B5EF4-FFF2-40B4-BE49-F238E27FC236}">
                <a16:creationId xmlns:a16="http://schemas.microsoft.com/office/drawing/2014/main" id="{CBC20D4F-9C50-696B-A9C5-98A51B2ECF45}"/>
              </a:ext>
            </a:extLst>
          </p:cNvPr>
          <p:cNvGraphicFramePr/>
          <p:nvPr>
            <p:extLst>
              <p:ext uri="{D42A27DB-BD31-4B8C-83A1-F6EECF244321}">
                <p14:modId xmlns:p14="http://schemas.microsoft.com/office/powerpoint/2010/main" val="2784146883"/>
              </p:ext>
            </p:extLst>
          </p:nvPr>
        </p:nvGraphicFramePr>
        <p:xfrm>
          <a:off x="1553308" y="144585"/>
          <a:ext cx="8635999" cy="6607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011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10" name="Picture 10" descr="Table&#10;&#10;Description automatically generated">
            <a:extLst>
              <a:ext uri="{FF2B5EF4-FFF2-40B4-BE49-F238E27FC236}">
                <a16:creationId xmlns:a16="http://schemas.microsoft.com/office/drawing/2014/main" id="{84CCD57F-B8AE-1EB3-406B-CA423B33AC05}"/>
              </a:ext>
            </a:extLst>
          </p:cNvPr>
          <p:cNvPicPr>
            <a:picLocks noChangeAspect="1"/>
          </p:cNvPicPr>
          <p:nvPr/>
        </p:nvPicPr>
        <p:blipFill>
          <a:blip r:embed="rId2"/>
          <a:stretch>
            <a:fillRect/>
          </a:stretch>
        </p:blipFill>
        <p:spPr>
          <a:xfrm>
            <a:off x="1209040" y="1714272"/>
            <a:ext cx="8067040" cy="4821377"/>
          </a:xfrm>
          <a:prstGeom prst="rect">
            <a:avLst/>
          </a:prstGeom>
        </p:spPr>
      </p:pic>
      <p:sp>
        <p:nvSpPr>
          <p:cNvPr id="24" name="TextBox 23">
            <a:extLst>
              <a:ext uri="{FF2B5EF4-FFF2-40B4-BE49-F238E27FC236}">
                <a16:creationId xmlns:a16="http://schemas.microsoft.com/office/drawing/2014/main" id="{BD6BD609-3D04-FAD0-EC60-729F8CD3DCC2}"/>
              </a:ext>
            </a:extLst>
          </p:cNvPr>
          <p:cNvSpPr txBox="1"/>
          <p:nvPr/>
        </p:nvSpPr>
        <p:spPr>
          <a:xfrm>
            <a:off x="1212215" y="379095"/>
            <a:ext cx="6949440" cy="769441"/>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chemeClr val="bg1"/>
                </a:solidFill>
              </a:rPr>
              <a:t>Calculations</a:t>
            </a:r>
          </a:p>
        </p:txBody>
      </p:sp>
      <p:pic>
        <p:nvPicPr>
          <p:cNvPr id="3" name="Picture 3">
            <a:extLst>
              <a:ext uri="{FF2B5EF4-FFF2-40B4-BE49-F238E27FC236}">
                <a16:creationId xmlns:a16="http://schemas.microsoft.com/office/drawing/2014/main" id="{B8DCCFC3-AB15-E127-8B33-C3DA663AF12F}"/>
              </a:ext>
            </a:extLst>
          </p:cNvPr>
          <p:cNvPicPr>
            <a:picLocks noChangeAspect="1"/>
          </p:cNvPicPr>
          <p:nvPr/>
        </p:nvPicPr>
        <p:blipFill>
          <a:blip r:embed="rId3"/>
          <a:stretch>
            <a:fillRect/>
          </a:stretch>
        </p:blipFill>
        <p:spPr>
          <a:xfrm>
            <a:off x="1209040" y="4589928"/>
            <a:ext cx="8056880" cy="1945345"/>
          </a:xfrm>
          <a:prstGeom prst="rect">
            <a:avLst/>
          </a:prstGeom>
        </p:spPr>
      </p:pic>
    </p:spTree>
    <p:extLst>
      <p:ext uri="{BB962C8B-B14F-4D97-AF65-F5344CB8AC3E}">
        <p14:creationId xmlns:p14="http://schemas.microsoft.com/office/powerpoint/2010/main" val="186945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D2126-165E-9555-2D22-B46862A58B70}"/>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Putting out the fire</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93F39DB1-E7AC-7B7B-3187-C6ADB794EFC2}"/>
              </a:ext>
            </a:extLst>
          </p:cNvPr>
          <p:cNvGraphicFramePr>
            <a:graphicFrameLocks noGrp="1"/>
          </p:cNvGraphicFramePr>
          <p:nvPr>
            <p:ph idx="1"/>
            <p:extLst>
              <p:ext uri="{D42A27DB-BD31-4B8C-83A1-F6EECF244321}">
                <p14:modId xmlns:p14="http://schemas.microsoft.com/office/powerpoint/2010/main" val="4088434217"/>
              </p:ext>
            </p:extLst>
          </p:nvPr>
        </p:nvGraphicFramePr>
        <p:xfrm>
          <a:off x="4565373" y="841513"/>
          <a:ext cx="6071363" cy="5471036"/>
        </p:xfrm>
        <a:graphic>
          <a:graphicData uri="http://schemas.openxmlformats.org/drawingml/2006/table">
            <a:tbl>
              <a:tblPr firstRow="1" bandRow="1">
                <a:tableStyleId>{5C22544A-7EE6-4342-B048-85BDC9FD1C3A}</a:tableStyleId>
              </a:tblPr>
              <a:tblGrid>
                <a:gridCol w="2491408">
                  <a:extLst>
                    <a:ext uri="{9D8B030D-6E8A-4147-A177-3AD203B41FA5}">
                      <a16:colId xmlns:a16="http://schemas.microsoft.com/office/drawing/2014/main" val="1103971761"/>
                    </a:ext>
                  </a:extLst>
                </a:gridCol>
                <a:gridCol w="3579955">
                  <a:extLst>
                    <a:ext uri="{9D8B030D-6E8A-4147-A177-3AD203B41FA5}">
                      <a16:colId xmlns:a16="http://schemas.microsoft.com/office/drawing/2014/main" val="2955680444"/>
                    </a:ext>
                  </a:extLst>
                </a:gridCol>
              </a:tblGrid>
              <a:tr h="466145">
                <a:tc>
                  <a:txBody>
                    <a:bodyPr/>
                    <a:lstStyle/>
                    <a:p>
                      <a:r>
                        <a:rPr lang="en-US" sz="2100"/>
                        <a:t>Type of fire</a:t>
                      </a:r>
                    </a:p>
                  </a:txBody>
                  <a:tcPr marL="105942" marR="105942" marT="52971" marB="52971"/>
                </a:tc>
                <a:tc>
                  <a:txBody>
                    <a:bodyPr/>
                    <a:lstStyle/>
                    <a:p>
                      <a:r>
                        <a:rPr lang="en-US" sz="2100"/>
                        <a:t>Mode of combating the fire</a:t>
                      </a:r>
                    </a:p>
                  </a:txBody>
                  <a:tcPr marL="105942" marR="105942" marT="52971" marB="52971"/>
                </a:tc>
                <a:extLst>
                  <a:ext uri="{0D108BD9-81ED-4DB2-BD59-A6C34878D82A}">
                    <a16:rowId xmlns:a16="http://schemas.microsoft.com/office/drawing/2014/main" val="2144730828"/>
                  </a:ext>
                </a:extLst>
              </a:tr>
              <a:tr h="783971">
                <a:tc>
                  <a:txBody>
                    <a:bodyPr/>
                    <a:lstStyle/>
                    <a:p>
                      <a:r>
                        <a:rPr lang="en-US" sz="2100"/>
                        <a:t>Class A fires</a:t>
                      </a:r>
                    </a:p>
                  </a:txBody>
                  <a:tcPr marL="105942" marR="105942" marT="52971" marB="52971"/>
                </a:tc>
                <a:tc>
                  <a:txBody>
                    <a:bodyPr/>
                    <a:lstStyle/>
                    <a:p>
                      <a:r>
                        <a:rPr lang="en-US" sz="2100"/>
                        <a:t>ABC fire extinguisher, Water, Foam</a:t>
                      </a:r>
                    </a:p>
                  </a:txBody>
                  <a:tcPr marL="105942" marR="105942" marT="52971" marB="52971"/>
                </a:tc>
                <a:extLst>
                  <a:ext uri="{0D108BD9-81ED-4DB2-BD59-A6C34878D82A}">
                    <a16:rowId xmlns:a16="http://schemas.microsoft.com/office/drawing/2014/main" val="1112840139"/>
                  </a:ext>
                </a:extLst>
              </a:tr>
              <a:tr h="1737449">
                <a:tc>
                  <a:txBody>
                    <a:bodyPr/>
                    <a:lstStyle/>
                    <a:p>
                      <a:r>
                        <a:rPr lang="en-US" sz="2100"/>
                        <a:t>Fires cause by flammable liquids</a:t>
                      </a:r>
                    </a:p>
                  </a:txBody>
                  <a:tcPr marL="105942" marR="105942" marT="52971" marB="52971"/>
                </a:tc>
                <a:tc>
                  <a:txBody>
                    <a:bodyPr/>
                    <a:lstStyle/>
                    <a:p>
                      <a:pPr lvl="0" algn="l">
                        <a:lnSpc>
                          <a:spcPct val="100000"/>
                        </a:lnSpc>
                        <a:spcBef>
                          <a:spcPts val="0"/>
                        </a:spcBef>
                        <a:spcAft>
                          <a:spcPts val="0"/>
                        </a:spcAft>
                        <a:buNone/>
                      </a:pPr>
                      <a:r>
                        <a:rPr lang="en-US" sz="2100" b="0" i="0" u="none" strike="noStrike" noProof="0">
                          <a:latin typeface="Century Schoolbook"/>
                        </a:rPr>
                        <a:t>ABC fire extinguisher, BC fire extinguisher ,CO2, Foam</a:t>
                      </a:r>
                    </a:p>
                    <a:p>
                      <a:pPr lvl="0" algn="l">
                        <a:lnSpc>
                          <a:spcPct val="100000"/>
                        </a:lnSpc>
                        <a:spcBef>
                          <a:spcPts val="0"/>
                        </a:spcBef>
                        <a:spcAft>
                          <a:spcPts val="0"/>
                        </a:spcAft>
                        <a:buNone/>
                      </a:pPr>
                      <a:r>
                        <a:rPr lang="en-US" sz="2100" b="0" i="0" u="none" strike="noStrike" noProof="0">
                          <a:latin typeface="Century Schoolbook"/>
                        </a:rPr>
                        <a:t>(Stopping the source of liquid must be a priority)</a:t>
                      </a:r>
                    </a:p>
                  </a:txBody>
                  <a:tcPr marL="105942" marR="105942" marT="52971" marB="52971"/>
                </a:tc>
                <a:extLst>
                  <a:ext uri="{0D108BD9-81ED-4DB2-BD59-A6C34878D82A}">
                    <a16:rowId xmlns:a16="http://schemas.microsoft.com/office/drawing/2014/main" val="2630282911"/>
                  </a:ext>
                </a:extLst>
              </a:tr>
              <a:tr h="1101797">
                <a:tc>
                  <a:txBody>
                    <a:bodyPr/>
                    <a:lstStyle/>
                    <a:p>
                      <a:r>
                        <a:rPr lang="en-US" sz="2100"/>
                        <a:t>Electrical fires</a:t>
                      </a:r>
                    </a:p>
                  </a:txBody>
                  <a:tcPr marL="105942" marR="105942" marT="52971" marB="52971"/>
                </a:tc>
                <a:tc>
                  <a:txBody>
                    <a:bodyPr/>
                    <a:lstStyle/>
                    <a:p>
                      <a:pPr lvl="0">
                        <a:buNone/>
                      </a:pPr>
                      <a:r>
                        <a:rPr lang="en-US" sz="2100" b="0" i="0" u="none" strike="noStrike" noProof="0">
                          <a:latin typeface="Century Schoolbook"/>
                        </a:rPr>
                        <a:t>ABC fire extinguisher, BC fire extinguisher ,CO2</a:t>
                      </a:r>
                    </a:p>
                    <a:p>
                      <a:pPr lvl="0">
                        <a:buNone/>
                      </a:pPr>
                      <a:r>
                        <a:rPr lang="en-US" sz="2100" b="0" i="0" u="none" strike="noStrike" noProof="0">
                          <a:latin typeface="Century Schoolbook"/>
                        </a:rPr>
                        <a:t>(using water can be lethal)</a:t>
                      </a:r>
                    </a:p>
                  </a:txBody>
                  <a:tcPr marL="105942" marR="105942" marT="52971" marB="52971"/>
                </a:tc>
                <a:extLst>
                  <a:ext uri="{0D108BD9-81ED-4DB2-BD59-A6C34878D82A}">
                    <a16:rowId xmlns:a16="http://schemas.microsoft.com/office/drawing/2014/main" val="4096352425"/>
                  </a:ext>
                </a:extLst>
              </a:tr>
              <a:tr h="1101797">
                <a:tc>
                  <a:txBody>
                    <a:bodyPr/>
                    <a:lstStyle/>
                    <a:p>
                      <a:r>
                        <a:rPr lang="en-US" sz="2100"/>
                        <a:t>Metal fires</a:t>
                      </a:r>
                    </a:p>
                  </a:txBody>
                  <a:tcPr marL="105942" marR="105942" marT="52971" marB="52971"/>
                </a:tc>
                <a:tc>
                  <a:txBody>
                    <a:bodyPr/>
                    <a:lstStyle/>
                    <a:p>
                      <a:r>
                        <a:rPr lang="en-US" sz="2100"/>
                        <a:t>Dry powder</a:t>
                      </a:r>
                    </a:p>
                    <a:p>
                      <a:pPr lvl="0">
                        <a:buNone/>
                      </a:pPr>
                      <a:r>
                        <a:rPr lang="en-US" sz="2100"/>
                        <a:t>(using water will only fuel the flames)</a:t>
                      </a:r>
                    </a:p>
                  </a:txBody>
                  <a:tcPr marL="105942" marR="105942" marT="52971" marB="52971"/>
                </a:tc>
                <a:extLst>
                  <a:ext uri="{0D108BD9-81ED-4DB2-BD59-A6C34878D82A}">
                    <a16:rowId xmlns:a16="http://schemas.microsoft.com/office/drawing/2014/main" val="851022051"/>
                  </a:ext>
                </a:extLst>
              </a:tr>
            </a:tbl>
          </a:graphicData>
        </a:graphic>
      </p:graphicFrame>
    </p:spTree>
    <p:extLst>
      <p:ext uri="{BB962C8B-B14F-4D97-AF65-F5344CB8AC3E}">
        <p14:creationId xmlns:p14="http://schemas.microsoft.com/office/powerpoint/2010/main" val="362756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BC770-7FCF-AC13-AA9C-79A9FF6C6787}"/>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Future prospects</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3B62738-3237-F9E5-6ED4-AB8B3D129D19}"/>
              </a:ext>
            </a:extLst>
          </p:cNvPr>
          <p:cNvGraphicFramePr>
            <a:graphicFrameLocks noGrp="1"/>
          </p:cNvGraphicFramePr>
          <p:nvPr>
            <p:ph idx="1"/>
            <p:extLst>
              <p:ext uri="{D42A27DB-BD31-4B8C-83A1-F6EECF244321}">
                <p14:modId xmlns:p14="http://schemas.microsoft.com/office/powerpoint/2010/main" val="3371662656"/>
              </p:ext>
            </p:extLst>
          </p:nvPr>
        </p:nvGraphicFramePr>
        <p:xfrm>
          <a:off x="4673192" y="-290737"/>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Rectangle: Rounded Corners 24">
            <a:extLst>
              <a:ext uri="{FF2B5EF4-FFF2-40B4-BE49-F238E27FC236}">
                <a16:creationId xmlns:a16="http://schemas.microsoft.com/office/drawing/2014/main" id="{C0D3F6E0-C4DD-1506-2C27-C04767A6E202}"/>
              </a:ext>
            </a:extLst>
          </p:cNvPr>
          <p:cNvSpPr/>
          <p:nvPr/>
        </p:nvSpPr>
        <p:spPr>
          <a:xfrm>
            <a:off x="4632386" y="4416088"/>
            <a:ext cx="6038488" cy="1308339"/>
          </a:xfrm>
          <a:prstGeom prst="roundRect">
            <a:avLst/>
          </a:prstGeom>
          <a:solidFill>
            <a:srgbClr val="B08D8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DB50C56-484F-1F99-2D10-8E1DEE843E95}"/>
              </a:ext>
            </a:extLst>
          </p:cNvPr>
          <p:cNvSpPr txBox="1"/>
          <p:nvPr/>
        </p:nvSpPr>
        <p:spPr>
          <a:xfrm>
            <a:off x="4774878" y="4548010"/>
            <a:ext cx="56744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We would also like to increase the effective range of the product.</a:t>
            </a:r>
          </a:p>
        </p:txBody>
      </p:sp>
    </p:spTree>
    <p:extLst>
      <p:ext uri="{BB962C8B-B14F-4D97-AF65-F5344CB8AC3E}">
        <p14:creationId xmlns:p14="http://schemas.microsoft.com/office/powerpoint/2010/main" val="46536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F4F33DB-7953-DDF3-8F5F-A875E47E910C}"/>
              </a:ext>
            </a:extLst>
          </p:cNvPr>
          <p:cNvSpPr>
            <a:spLocks noGrp="1"/>
          </p:cNvSpPr>
          <p:nvPr>
            <p:ph type="title"/>
          </p:nvPr>
        </p:nvSpPr>
        <p:spPr>
          <a:xfrm>
            <a:off x="6941573" y="758952"/>
            <a:ext cx="5325523" cy="4041648"/>
          </a:xfrm>
        </p:spPr>
        <p:txBody>
          <a:bodyPr vert="horz" lIns="91440" tIns="45720" rIns="91440" bIns="45720" rtlCol="0" anchor="b">
            <a:normAutofit/>
          </a:bodyPr>
          <a:lstStyle/>
          <a:p>
            <a:pPr>
              <a:lnSpc>
                <a:spcPct val="85000"/>
              </a:lnSpc>
            </a:pPr>
            <a:r>
              <a:rPr lang="en-US" sz="5400">
                <a:solidFill>
                  <a:srgbClr val="FFFFFF"/>
                </a:solidFill>
              </a:rPr>
              <a:t>Price of Components</a:t>
            </a:r>
            <a:endParaRPr lang="en-US" sz="6600">
              <a:solidFill>
                <a:srgbClr val="FFFFFF"/>
              </a:solidFill>
            </a:endParaRPr>
          </a:p>
        </p:txBody>
      </p:sp>
      <p:sp useBgFill="1">
        <p:nvSpPr>
          <p:cNvPr id="16" name="Rectangle 15">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91EBEAB3-ACF8-2FC5-2DBE-531B2A0BE05E}"/>
              </a:ext>
            </a:extLst>
          </p:cNvPr>
          <p:cNvGraphicFramePr>
            <a:graphicFrameLocks noGrp="1"/>
          </p:cNvGraphicFramePr>
          <p:nvPr>
            <p:extLst>
              <p:ext uri="{D42A27DB-BD31-4B8C-83A1-F6EECF244321}">
                <p14:modId xmlns:p14="http://schemas.microsoft.com/office/powerpoint/2010/main" val="2692821884"/>
              </p:ext>
            </p:extLst>
          </p:nvPr>
        </p:nvGraphicFramePr>
        <p:xfrm>
          <a:off x="930088" y="879661"/>
          <a:ext cx="5103071" cy="5298826"/>
        </p:xfrm>
        <a:graphic>
          <a:graphicData uri="http://schemas.openxmlformats.org/drawingml/2006/table">
            <a:tbl>
              <a:tblPr firstRow="1" bandRow="1">
                <a:tableStyleId>{5C22544A-7EE6-4342-B048-85BDC9FD1C3A}</a:tableStyleId>
              </a:tblPr>
              <a:tblGrid>
                <a:gridCol w="2090369">
                  <a:extLst>
                    <a:ext uri="{9D8B030D-6E8A-4147-A177-3AD203B41FA5}">
                      <a16:colId xmlns:a16="http://schemas.microsoft.com/office/drawing/2014/main" val="768067659"/>
                    </a:ext>
                  </a:extLst>
                </a:gridCol>
                <a:gridCol w="1930676">
                  <a:extLst>
                    <a:ext uri="{9D8B030D-6E8A-4147-A177-3AD203B41FA5}">
                      <a16:colId xmlns:a16="http://schemas.microsoft.com/office/drawing/2014/main" val="1844644756"/>
                    </a:ext>
                  </a:extLst>
                </a:gridCol>
                <a:gridCol w="1082026">
                  <a:extLst>
                    <a:ext uri="{9D8B030D-6E8A-4147-A177-3AD203B41FA5}">
                      <a16:colId xmlns:a16="http://schemas.microsoft.com/office/drawing/2014/main" val="50632342"/>
                    </a:ext>
                  </a:extLst>
                </a:gridCol>
              </a:tblGrid>
              <a:tr h="378326">
                <a:tc>
                  <a:txBody>
                    <a:bodyPr/>
                    <a:lstStyle/>
                    <a:p>
                      <a:r>
                        <a:rPr lang="en-US" sz="1700"/>
                        <a:t>Component Name </a:t>
                      </a:r>
                    </a:p>
                  </a:txBody>
                  <a:tcPr marL="85983" marR="85983" marT="42992" marB="42992"/>
                </a:tc>
                <a:tc>
                  <a:txBody>
                    <a:bodyPr/>
                    <a:lstStyle/>
                    <a:p>
                      <a:r>
                        <a:rPr lang="en-US" sz="1700"/>
                        <a:t>Component Price</a:t>
                      </a:r>
                    </a:p>
                  </a:txBody>
                  <a:tcPr marL="85983" marR="85983" marT="42992" marB="42992"/>
                </a:tc>
                <a:tc>
                  <a:txBody>
                    <a:bodyPr/>
                    <a:lstStyle/>
                    <a:p>
                      <a:r>
                        <a:rPr lang="en-US" sz="1700"/>
                        <a:t>Quantity</a:t>
                      </a:r>
                    </a:p>
                  </a:txBody>
                  <a:tcPr marL="85983" marR="85983" marT="42992" marB="42992"/>
                </a:tc>
                <a:extLst>
                  <a:ext uri="{0D108BD9-81ED-4DB2-BD59-A6C34878D82A}">
                    <a16:rowId xmlns:a16="http://schemas.microsoft.com/office/drawing/2014/main" val="1065094637"/>
                  </a:ext>
                </a:extLst>
              </a:tr>
              <a:tr h="378326">
                <a:tc>
                  <a:txBody>
                    <a:bodyPr/>
                    <a:lstStyle/>
                    <a:p>
                      <a:pPr lvl="0">
                        <a:buNone/>
                      </a:pPr>
                      <a:r>
                        <a:rPr lang="en-US" sz="1700"/>
                        <a:t>Arduino Uno</a:t>
                      </a:r>
                    </a:p>
                  </a:txBody>
                  <a:tcPr marL="85983" marR="85983" marT="42992" marB="42992"/>
                </a:tc>
                <a:tc>
                  <a:txBody>
                    <a:bodyPr/>
                    <a:lstStyle/>
                    <a:p>
                      <a:pPr lvl="0">
                        <a:buNone/>
                      </a:pPr>
                      <a:r>
                        <a:rPr lang="en-US" sz="1700"/>
                        <a:t>400</a:t>
                      </a:r>
                    </a:p>
                  </a:txBody>
                  <a:tcPr marL="85983" marR="85983" marT="42992" marB="42992"/>
                </a:tc>
                <a:tc>
                  <a:txBody>
                    <a:bodyPr/>
                    <a:lstStyle/>
                    <a:p>
                      <a:pPr lvl="0">
                        <a:buNone/>
                      </a:pPr>
                      <a:r>
                        <a:rPr lang="en-US" sz="1700"/>
                        <a:t>2</a:t>
                      </a:r>
                    </a:p>
                  </a:txBody>
                  <a:tcPr marL="85983" marR="85983" marT="42992" marB="42992"/>
                </a:tc>
                <a:extLst>
                  <a:ext uri="{0D108BD9-81ED-4DB2-BD59-A6C34878D82A}">
                    <a16:rowId xmlns:a16="http://schemas.microsoft.com/office/drawing/2014/main" val="302829744"/>
                  </a:ext>
                </a:extLst>
              </a:tr>
              <a:tr h="378326">
                <a:tc>
                  <a:txBody>
                    <a:bodyPr/>
                    <a:lstStyle/>
                    <a:p>
                      <a:r>
                        <a:rPr lang="en-US" sz="1700"/>
                        <a:t>Mics 6814</a:t>
                      </a:r>
                    </a:p>
                  </a:txBody>
                  <a:tcPr marL="85983" marR="85983" marT="42992" marB="42992"/>
                </a:tc>
                <a:tc>
                  <a:txBody>
                    <a:bodyPr/>
                    <a:lstStyle/>
                    <a:p>
                      <a:r>
                        <a:rPr lang="en-US" sz="1700"/>
                        <a:t>2800</a:t>
                      </a:r>
                    </a:p>
                  </a:txBody>
                  <a:tcPr marL="85983" marR="85983" marT="42992" marB="42992"/>
                </a:tc>
                <a:tc>
                  <a:txBody>
                    <a:bodyPr/>
                    <a:lstStyle/>
                    <a:p>
                      <a:r>
                        <a:rPr lang="en-US" sz="1700"/>
                        <a:t>1</a:t>
                      </a:r>
                    </a:p>
                  </a:txBody>
                  <a:tcPr marL="85983" marR="85983" marT="42992" marB="42992"/>
                </a:tc>
                <a:extLst>
                  <a:ext uri="{0D108BD9-81ED-4DB2-BD59-A6C34878D82A}">
                    <a16:rowId xmlns:a16="http://schemas.microsoft.com/office/drawing/2014/main" val="3028528732"/>
                  </a:ext>
                </a:extLst>
              </a:tr>
              <a:tr h="378326">
                <a:tc>
                  <a:txBody>
                    <a:bodyPr/>
                    <a:lstStyle/>
                    <a:p>
                      <a:r>
                        <a:rPr lang="en-US" sz="1700"/>
                        <a:t>MQ2</a:t>
                      </a:r>
                    </a:p>
                  </a:txBody>
                  <a:tcPr marL="85983" marR="85983" marT="42992" marB="42992"/>
                </a:tc>
                <a:tc>
                  <a:txBody>
                    <a:bodyPr/>
                    <a:lstStyle/>
                    <a:p>
                      <a:r>
                        <a:rPr lang="en-US" sz="1700"/>
                        <a:t>98</a:t>
                      </a:r>
                    </a:p>
                  </a:txBody>
                  <a:tcPr marL="85983" marR="85983" marT="42992" marB="42992"/>
                </a:tc>
                <a:tc>
                  <a:txBody>
                    <a:bodyPr/>
                    <a:lstStyle/>
                    <a:p>
                      <a:r>
                        <a:rPr lang="en-US" sz="1700"/>
                        <a:t>1</a:t>
                      </a:r>
                    </a:p>
                  </a:txBody>
                  <a:tcPr marL="85983" marR="85983" marT="42992" marB="42992"/>
                </a:tc>
                <a:extLst>
                  <a:ext uri="{0D108BD9-81ED-4DB2-BD59-A6C34878D82A}">
                    <a16:rowId xmlns:a16="http://schemas.microsoft.com/office/drawing/2014/main" val="2876899900"/>
                  </a:ext>
                </a:extLst>
              </a:tr>
              <a:tr h="378326">
                <a:tc>
                  <a:txBody>
                    <a:bodyPr/>
                    <a:lstStyle/>
                    <a:p>
                      <a:r>
                        <a:rPr lang="en-US" sz="1700"/>
                        <a:t>MQ3</a:t>
                      </a:r>
                    </a:p>
                  </a:txBody>
                  <a:tcPr marL="85983" marR="85983" marT="42992" marB="42992"/>
                </a:tc>
                <a:tc>
                  <a:txBody>
                    <a:bodyPr/>
                    <a:lstStyle/>
                    <a:p>
                      <a:r>
                        <a:rPr lang="en-US" sz="1700"/>
                        <a:t>98</a:t>
                      </a:r>
                    </a:p>
                  </a:txBody>
                  <a:tcPr marL="85983" marR="85983" marT="42992" marB="42992"/>
                </a:tc>
                <a:tc>
                  <a:txBody>
                    <a:bodyPr/>
                    <a:lstStyle/>
                    <a:p>
                      <a:r>
                        <a:rPr lang="en-US" sz="1700"/>
                        <a:t>1</a:t>
                      </a:r>
                    </a:p>
                  </a:txBody>
                  <a:tcPr marL="85983" marR="85983" marT="42992" marB="42992"/>
                </a:tc>
                <a:extLst>
                  <a:ext uri="{0D108BD9-81ED-4DB2-BD59-A6C34878D82A}">
                    <a16:rowId xmlns:a16="http://schemas.microsoft.com/office/drawing/2014/main" val="3833855004"/>
                  </a:ext>
                </a:extLst>
              </a:tr>
              <a:tr h="378326">
                <a:tc>
                  <a:txBody>
                    <a:bodyPr/>
                    <a:lstStyle/>
                    <a:p>
                      <a:r>
                        <a:rPr lang="en-US" sz="1700"/>
                        <a:t>TCS230</a:t>
                      </a:r>
                    </a:p>
                  </a:txBody>
                  <a:tcPr marL="85983" marR="85983" marT="42992" marB="42992"/>
                </a:tc>
                <a:tc>
                  <a:txBody>
                    <a:bodyPr/>
                    <a:lstStyle/>
                    <a:p>
                      <a:r>
                        <a:rPr lang="en-US" sz="1700"/>
                        <a:t>280</a:t>
                      </a:r>
                    </a:p>
                  </a:txBody>
                  <a:tcPr marL="85983" marR="85983" marT="42992" marB="42992"/>
                </a:tc>
                <a:tc>
                  <a:txBody>
                    <a:bodyPr/>
                    <a:lstStyle/>
                    <a:p>
                      <a:r>
                        <a:rPr lang="en-US" sz="1700"/>
                        <a:t>1</a:t>
                      </a:r>
                    </a:p>
                  </a:txBody>
                  <a:tcPr marL="85983" marR="85983" marT="42992" marB="42992"/>
                </a:tc>
                <a:extLst>
                  <a:ext uri="{0D108BD9-81ED-4DB2-BD59-A6C34878D82A}">
                    <a16:rowId xmlns:a16="http://schemas.microsoft.com/office/drawing/2014/main" val="2911640603"/>
                  </a:ext>
                </a:extLst>
              </a:tr>
              <a:tr h="378326">
                <a:tc>
                  <a:txBody>
                    <a:bodyPr/>
                    <a:lstStyle/>
                    <a:p>
                      <a:r>
                        <a:rPr lang="en-US" sz="1700"/>
                        <a:t>Max 6675</a:t>
                      </a:r>
                    </a:p>
                  </a:txBody>
                  <a:tcPr marL="85983" marR="85983" marT="42992" marB="42992"/>
                </a:tc>
                <a:tc>
                  <a:txBody>
                    <a:bodyPr/>
                    <a:lstStyle/>
                    <a:p>
                      <a:r>
                        <a:rPr lang="en-US" sz="1700"/>
                        <a:t>285</a:t>
                      </a:r>
                    </a:p>
                  </a:txBody>
                  <a:tcPr marL="85983" marR="85983" marT="42992" marB="42992"/>
                </a:tc>
                <a:tc>
                  <a:txBody>
                    <a:bodyPr/>
                    <a:lstStyle/>
                    <a:p>
                      <a:r>
                        <a:rPr lang="en-US" sz="1700"/>
                        <a:t>2</a:t>
                      </a:r>
                    </a:p>
                  </a:txBody>
                  <a:tcPr marL="85983" marR="85983" marT="42992" marB="42992"/>
                </a:tc>
                <a:extLst>
                  <a:ext uri="{0D108BD9-81ED-4DB2-BD59-A6C34878D82A}">
                    <a16:rowId xmlns:a16="http://schemas.microsoft.com/office/drawing/2014/main" val="1443790125"/>
                  </a:ext>
                </a:extLst>
              </a:tr>
              <a:tr h="378326">
                <a:tc>
                  <a:txBody>
                    <a:bodyPr/>
                    <a:lstStyle/>
                    <a:p>
                      <a:r>
                        <a:rPr lang="en-US" sz="1700"/>
                        <a:t>Led</a:t>
                      </a:r>
                    </a:p>
                  </a:txBody>
                  <a:tcPr marL="85983" marR="85983" marT="42992" marB="42992"/>
                </a:tc>
                <a:tc>
                  <a:txBody>
                    <a:bodyPr/>
                    <a:lstStyle/>
                    <a:p>
                      <a:r>
                        <a:rPr lang="en-US" sz="1700"/>
                        <a:t>1</a:t>
                      </a:r>
                    </a:p>
                  </a:txBody>
                  <a:tcPr marL="85983" marR="85983" marT="42992" marB="42992"/>
                </a:tc>
                <a:tc>
                  <a:txBody>
                    <a:bodyPr/>
                    <a:lstStyle/>
                    <a:p>
                      <a:r>
                        <a:rPr lang="en-US" sz="1700"/>
                        <a:t>4</a:t>
                      </a:r>
                    </a:p>
                  </a:txBody>
                  <a:tcPr marL="85983" marR="85983" marT="42992" marB="42992"/>
                </a:tc>
                <a:extLst>
                  <a:ext uri="{0D108BD9-81ED-4DB2-BD59-A6C34878D82A}">
                    <a16:rowId xmlns:a16="http://schemas.microsoft.com/office/drawing/2014/main" val="3869278005"/>
                  </a:ext>
                </a:extLst>
              </a:tr>
              <a:tr h="378326">
                <a:tc>
                  <a:txBody>
                    <a:bodyPr/>
                    <a:lstStyle/>
                    <a:p>
                      <a:r>
                        <a:rPr lang="en-US" sz="1700"/>
                        <a:t>Servo</a:t>
                      </a:r>
                    </a:p>
                  </a:txBody>
                  <a:tcPr marL="85983" marR="85983" marT="42992" marB="42992"/>
                </a:tc>
                <a:tc>
                  <a:txBody>
                    <a:bodyPr/>
                    <a:lstStyle/>
                    <a:p>
                      <a:r>
                        <a:rPr lang="en-US" sz="1700"/>
                        <a:t>100</a:t>
                      </a:r>
                    </a:p>
                  </a:txBody>
                  <a:tcPr marL="85983" marR="85983" marT="42992" marB="42992"/>
                </a:tc>
                <a:tc>
                  <a:txBody>
                    <a:bodyPr/>
                    <a:lstStyle/>
                    <a:p>
                      <a:r>
                        <a:rPr lang="en-US" sz="1700"/>
                        <a:t>2</a:t>
                      </a:r>
                    </a:p>
                  </a:txBody>
                  <a:tcPr marL="85983" marR="85983" marT="42992" marB="42992"/>
                </a:tc>
                <a:extLst>
                  <a:ext uri="{0D108BD9-81ED-4DB2-BD59-A6C34878D82A}">
                    <a16:rowId xmlns:a16="http://schemas.microsoft.com/office/drawing/2014/main" val="761318584"/>
                  </a:ext>
                </a:extLst>
              </a:tr>
              <a:tr h="429916">
                <a:tc>
                  <a:txBody>
                    <a:bodyPr/>
                    <a:lstStyle/>
                    <a:p>
                      <a:pPr lvl="0">
                        <a:buNone/>
                      </a:pPr>
                      <a:r>
                        <a:rPr lang="en-US" sz="1700"/>
                        <a:t>Piezo Buzzer</a:t>
                      </a:r>
                    </a:p>
                  </a:txBody>
                  <a:tcPr marL="85983" marR="85983" marT="42992" marB="42992"/>
                </a:tc>
                <a:tc>
                  <a:txBody>
                    <a:bodyPr/>
                    <a:lstStyle/>
                    <a:p>
                      <a:pPr lvl="0">
                        <a:buNone/>
                      </a:pPr>
                      <a:r>
                        <a:rPr lang="en-US" sz="1700"/>
                        <a:t>40</a:t>
                      </a:r>
                    </a:p>
                  </a:txBody>
                  <a:tcPr marL="85983" marR="85983" marT="42992" marB="42992"/>
                </a:tc>
                <a:tc>
                  <a:txBody>
                    <a:bodyPr/>
                    <a:lstStyle/>
                    <a:p>
                      <a:pPr lvl="0">
                        <a:buNone/>
                      </a:pPr>
                      <a:r>
                        <a:rPr lang="en-US" sz="1700"/>
                        <a:t>1</a:t>
                      </a:r>
                    </a:p>
                  </a:txBody>
                  <a:tcPr marL="85983" marR="85983" marT="42992" marB="42992"/>
                </a:tc>
                <a:extLst>
                  <a:ext uri="{0D108BD9-81ED-4DB2-BD59-A6C34878D82A}">
                    <a16:rowId xmlns:a16="http://schemas.microsoft.com/office/drawing/2014/main" val="3986268390"/>
                  </a:ext>
                </a:extLst>
              </a:tr>
              <a:tr h="429916">
                <a:tc>
                  <a:txBody>
                    <a:bodyPr/>
                    <a:lstStyle/>
                    <a:p>
                      <a:pPr lvl="0">
                        <a:buNone/>
                      </a:pPr>
                      <a:r>
                        <a:rPr lang="en-US" sz="1700"/>
                        <a:t>ABS</a:t>
                      </a:r>
                    </a:p>
                  </a:txBody>
                  <a:tcPr marL="85982" marR="85982" marT="42992" marB="42992"/>
                </a:tc>
                <a:tc>
                  <a:txBody>
                    <a:bodyPr/>
                    <a:lstStyle/>
                    <a:p>
                      <a:pPr lvl="0">
                        <a:buNone/>
                      </a:pPr>
                      <a:r>
                        <a:rPr lang="en-US" sz="1700"/>
                        <a:t>1000 per Kg</a:t>
                      </a:r>
                    </a:p>
                  </a:txBody>
                  <a:tcPr marL="85982" marR="85982" marT="42992" marB="42992"/>
                </a:tc>
                <a:tc>
                  <a:txBody>
                    <a:bodyPr/>
                    <a:lstStyle/>
                    <a:p>
                      <a:pPr lvl="0">
                        <a:buNone/>
                      </a:pPr>
                      <a:r>
                        <a:rPr lang="en-US" sz="1700"/>
                        <a:t>800g</a:t>
                      </a:r>
                    </a:p>
                  </a:txBody>
                  <a:tcPr marL="85982" marR="85982" marT="42992" marB="42992"/>
                </a:tc>
                <a:extLst>
                  <a:ext uri="{0D108BD9-81ED-4DB2-BD59-A6C34878D82A}">
                    <a16:rowId xmlns:a16="http://schemas.microsoft.com/office/drawing/2014/main" val="1216014546"/>
                  </a:ext>
                </a:extLst>
              </a:tr>
              <a:tr h="429916">
                <a:tc>
                  <a:txBody>
                    <a:bodyPr/>
                    <a:lstStyle/>
                    <a:p>
                      <a:pPr lvl="0">
                        <a:buNone/>
                      </a:pPr>
                      <a:r>
                        <a:rPr lang="en-US" sz="1700" err="1"/>
                        <a:t>Fibre</a:t>
                      </a:r>
                      <a:r>
                        <a:rPr lang="en-US" sz="1700"/>
                        <a:t>-glass</a:t>
                      </a:r>
                    </a:p>
                  </a:txBody>
                  <a:tcPr marL="85982" marR="85982" marT="42992" marB="42992"/>
                </a:tc>
                <a:tc>
                  <a:txBody>
                    <a:bodyPr/>
                    <a:lstStyle/>
                    <a:p>
                      <a:pPr lvl="0">
                        <a:buNone/>
                      </a:pPr>
                      <a:r>
                        <a:rPr lang="en-US" sz="1700"/>
                        <a:t>55 per Kg</a:t>
                      </a:r>
                    </a:p>
                  </a:txBody>
                  <a:tcPr marL="85982" marR="85982" marT="42992" marB="42992"/>
                </a:tc>
                <a:tc>
                  <a:txBody>
                    <a:bodyPr/>
                    <a:lstStyle/>
                    <a:p>
                      <a:pPr lvl="0">
                        <a:buNone/>
                      </a:pPr>
                      <a:r>
                        <a:rPr lang="en-US" sz="1700"/>
                        <a:t>200g</a:t>
                      </a:r>
                    </a:p>
                  </a:txBody>
                  <a:tcPr marL="85982" marR="85982" marT="42992" marB="42992"/>
                </a:tc>
                <a:extLst>
                  <a:ext uri="{0D108BD9-81ED-4DB2-BD59-A6C34878D82A}">
                    <a16:rowId xmlns:a16="http://schemas.microsoft.com/office/drawing/2014/main" val="1116071806"/>
                  </a:ext>
                </a:extLst>
              </a:tr>
              <a:tr h="378326">
                <a:tc>
                  <a:txBody>
                    <a:bodyPr/>
                    <a:lstStyle/>
                    <a:p>
                      <a:pPr lvl="0">
                        <a:buNone/>
                      </a:pPr>
                      <a:r>
                        <a:rPr lang="en-US" sz="1700" b="1"/>
                        <a:t>Total = 5700</a:t>
                      </a:r>
                    </a:p>
                  </a:txBody>
                  <a:tcPr marL="85983" marR="85983" marT="42992" marB="42992"/>
                </a:tc>
                <a:tc>
                  <a:txBody>
                    <a:bodyPr/>
                    <a:lstStyle/>
                    <a:p>
                      <a:pPr lvl="0">
                        <a:buNone/>
                      </a:pPr>
                      <a:endParaRPr lang="en-US" sz="1700" b="1"/>
                    </a:p>
                  </a:txBody>
                  <a:tcPr marL="85983" marR="85983" marT="42992" marB="42992"/>
                </a:tc>
                <a:tc>
                  <a:txBody>
                    <a:bodyPr/>
                    <a:lstStyle/>
                    <a:p>
                      <a:pPr lvl="0">
                        <a:buNone/>
                      </a:pPr>
                      <a:endParaRPr lang="en-US" sz="1700" b="1"/>
                    </a:p>
                  </a:txBody>
                  <a:tcPr marL="85983" marR="85983" marT="42992" marB="42992"/>
                </a:tc>
                <a:extLst>
                  <a:ext uri="{0D108BD9-81ED-4DB2-BD59-A6C34878D82A}">
                    <a16:rowId xmlns:a16="http://schemas.microsoft.com/office/drawing/2014/main" val="1225466215"/>
                  </a:ext>
                </a:extLst>
              </a:tr>
            </a:tbl>
          </a:graphicData>
        </a:graphic>
      </p:graphicFrame>
    </p:spTree>
    <p:extLst>
      <p:ext uri="{BB962C8B-B14F-4D97-AF65-F5344CB8AC3E}">
        <p14:creationId xmlns:p14="http://schemas.microsoft.com/office/powerpoint/2010/main" val="240200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3B0C1-AE8D-2C9B-BB57-F13696F5C6CB}"/>
              </a:ext>
            </a:extLst>
          </p:cNvPr>
          <p:cNvSpPr>
            <a:spLocks noGrp="1"/>
          </p:cNvSpPr>
          <p:nvPr>
            <p:ph idx="1"/>
          </p:nvPr>
        </p:nvSpPr>
        <p:spPr>
          <a:xfrm>
            <a:off x="978420" y="742910"/>
            <a:ext cx="4998720" cy="5373031"/>
          </a:xfrm>
        </p:spPr>
        <p:txBody>
          <a:bodyPr vert="horz" lIns="91440" tIns="45720" rIns="91440" bIns="45720" rtlCol="0" anchor="t">
            <a:noAutofit/>
          </a:bodyPr>
          <a:lstStyle/>
          <a:p>
            <a:pPr>
              <a:buNone/>
            </a:pPr>
            <a:r>
              <a:rPr lang="en-US" sz="2000">
                <a:ea typeface="+mn-lt"/>
                <a:cs typeface="+mn-lt"/>
              </a:rPr>
              <a:t>1.https://www.tutorialspoint.com/arduino/index.htm</a:t>
            </a:r>
            <a:endParaRPr lang="en-US" sz="2000"/>
          </a:p>
          <a:p>
            <a:pPr>
              <a:buNone/>
            </a:pPr>
            <a:r>
              <a:rPr lang="en-US" sz="2000">
                <a:ea typeface="+mn-lt"/>
                <a:cs typeface="+mn-lt"/>
              </a:rPr>
              <a:t>2.https://www.pololu.com/file/0J310/MQ3.pdf</a:t>
            </a:r>
            <a:endParaRPr lang="en-US" sz="2000"/>
          </a:p>
          <a:p>
            <a:pPr>
              <a:buNone/>
            </a:pPr>
            <a:r>
              <a:rPr lang="en-US" sz="2000">
                <a:ea typeface="+mn-lt"/>
                <a:cs typeface="+mn-lt"/>
              </a:rPr>
              <a:t>3.https://www.pololu.com/file/0J309/MQ2.pdf</a:t>
            </a:r>
            <a:endParaRPr lang="en-US" sz="2000"/>
          </a:p>
          <a:p>
            <a:pPr>
              <a:buNone/>
            </a:pPr>
            <a:r>
              <a:rPr lang="en-US" sz="2000">
                <a:ea typeface="+mn-lt"/>
                <a:cs typeface="+mn-lt"/>
              </a:rPr>
              <a:t>4.https://components101.com</a:t>
            </a:r>
            <a:endParaRPr lang="en-US" sz="2000"/>
          </a:p>
          <a:p>
            <a:pPr>
              <a:buNone/>
            </a:pPr>
            <a:r>
              <a:rPr lang="en-US" sz="2000">
                <a:ea typeface="+mn-lt"/>
                <a:cs typeface="+mn-lt"/>
              </a:rPr>
              <a:t>5.https://www.sgxsensortech.com/content/uploads/2015/02/1143_Datasheet-MiCS-6814-rev-8.pdf</a:t>
            </a:r>
          </a:p>
          <a:p>
            <a:pPr>
              <a:buNone/>
            </a:pPr>
            <a:r>
              <a:rPr lang="en-US" sz="2000"/>
              <a:t>6</a:t>
            </a:r>
            <a:r>
              <a:rPr lang="en-US" sz="2000">
                <a:ea typeface="+mn-lt"/>
                <a:cs typeface="+mn-lt"/>
              </a:rPr>
              <a:t>.https://indianexpress.com/article/</a:t>
            </a:r>
            <a:r>
              <a:rPr lang="en-US" sz="2000" err="1">
                <a:ea typeface="+mn-lt"/>
                <a:cs typeface="+mn-lt"/>
              </a:rPr>
              <a:t>india</a:t>
            </a:r>
            <a:r>
              <a:rPr lang="en-US" sz="2000">
                <a:ea typeface="+mn-lt"/>
                <a:cs typeface="+mn-lt"/>
              </a:rPr>
              <a:t>/</a:t>
            </a:r>
            <a:r>
              <a:rPr lang="en-US" sz="2000" err="1">
                <a:ea typeface="+mn-lt"/>
                <a:cs typeface="+mn-lt"/>
              </a:rPr>
              <a:t>india</a:t>
            </a:r>
            <a:r>
              <a:rPr lang="en-US" sz="2000">
                <a:ea typeface="+mn-lt"/>
                <a:cs typeface="+mn-lt"/>
              </a:rPr>
              <a:t>-others/2006-meerut-fire-accident-victim-if-my-mother-is-not-dead-why-cant-they-find-her/</a:t>
            </a:r>
          </a:p>
        </p:txBody>
      </p:sp>
      <p:sp>
        <p:nvSpPr>
          <p:cNvPr id="44" name="Rectangle 43">
            <a:extLst>
              <a:ext uri="{FF2B5EF4-FFF2-40B4-BE49-F238E27FC236}">
                <a16:creationId xmlns:a16="http://schemas.microsoft.com/office/drawing/2014/main" id="{66DF522C-B848-A2E0-A278-F94927AE4AE6}"/>
              </a:ext>
            </a:extLst>
          </p:cNvPr>
          <p:cNvSpPr/>
          <p:nvPr/>
        </p:nvSpPr>
        <p:spPr>
          <a:xfrm>
            <a:off x="-7620" y="-2540"/>
            <a:ext cx="426720" cy="686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B331E55-110F-299E-B8AB-4CD4E0D356CA}"/>
              </a:ext>
            </a:extLst>
          </p:cNvPr>
          <p:cNvSpPr/>
          <p:nvPr/>
        </p:nvSpPr>
        <p:spPr>
          <a:xfrm>
            <a:off x="6586855" y="18415"/>
            <a:ext cx="5608320" cy="68478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TextBox 45">
            <a:extLst>
              <a:ext uri="{FF2B5EF4-FFF2-40B4-BE49-F238E27FC236}">
                <a16:creationId xmlns:a16="http://schemas.microsoft.com/office/drawing/2014/main" id="{88334696-3953-F379-6A27-A354DB2F6693}"/>
              </a:ext>
            </a:extLst>
          </p:cNvPr>
          <p:cNvSpPr txBox="1"/>
          <p:nvPr/>
        </p:nvSpPr>
        <p:spPr>
          <a:xfrm>
            <a:off x="6993890" y="3823970"/>
            <a:ext cx="479552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a:solidFill>
                  <a:srgbClr val="FFFFFF"/>
                </a:solidFill>
              </a:rPr>
              <a:t>References</a:t>
            </a:r>
          </a:p>
        </p:txBody>
      </p:sp>
    </p:spTree>
    <p:extLst>
      <p:ext uri="{BB962C8B-B14F-4D97-AF65-F5344CB8AC3E}">
        <p14:creationId xmlns:p14="http://schemas.microsoft.com/office/powerpoint/2010/main" val="259750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8DD4541B-F497-5F95-8830-270EC3F2E2CC}"/>
              </a:ext>
            </a:extLst>
          </p:cNvPr>
          <p:cNvSpPr/>
          <p:nvPr/>
        </p:nvSpPr>
        <p:spPr>
          <a:xfrm>
            <a:off x="1259840" y="2199640"/>
            <a:ext cx="8473440" cy="3169920"/>
          </a:xfrm>
          <a:prstGeom prst="fram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rgbClr val="0C0C0C"/>
                </a:solidFill>
                <a:ea typeface="+mn-lt"/>
                <a:cs typeface="+mn-lt"/>
              </a:rPr>
              <a:t>To identify the type of fire and provide information on combatting it.</a:t>
            </a:r>
            <a:endParaRPr lang="en-US" sz="4000">
              <a:solidFill>
                <a:srgbClr val="0C0C0C"/>
              </a:solidFill>
            </a:endParaRPr>
          </a:p>
        </p:txBody>
      </p:sp>
      <p:sp>
        <p:nvSpPr>
          <p:cNvPr id="5" name="Rectangle 4">
            <a:extLst>
              <a:ext uri="{FF2B5EF4-FFF2-40B4-BE49-F238E27FC236}">
                <a16:creationId xmlns:a16="http://schemas.microsoft.com/office/drawing/2014/main" id="{00AD44E9-3C16-E095-9702-D39A7ABDCAE2}"/>
              </a:ext>
            </a:extLst>
          </p:cNvPr>
          <p:cNvSpPr/>
          <p:nvPr/>
        </p:nvSpPr>
        <p:spPr>
          <a:xfrm>
            <a:off x="635" y="-4445"/>
            <a:ext cx="11287760" cy="1869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t>Problem statement                    </a:t>
            </a:r>
          </a:p>
        </p:txBody>
      </p:sp>
    </p:spTree>
    <p:extLst>
      <p:ext uri="{BB962C8B-B14F-4D97-AF65-F5344CB8AC3E}">
        <p14:creationId xmlns:p14="http://schemas.microsoft.com/office/powerpoint/2010/main" val="518883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B340B-F072-C8DE-4E51-D202F26FD6F2}"/>
              </a:ext>
            </a:extLst>
          </p:cNvPr>
          <p:cNvSpPr>
            <a:spLocks noGrp="1"/>
          </p:cNvSpPr>
          <p:nvPr>
            <p:ph idx="1"/>
          </p:nvPr>
        </p:nvSpPr>
        <p:spPr>
          <a:xfrm>
            <a:off x="2219815" y="1323974"/>
            <a:ext cx="6375451" cy="3912734"/>
          </a:xfrm>
        </p:spPr>
        <p:txBody>
          <a:bodyPr vert="horz" lIns="91440" tIns="45720" rIns="91440" bIns="45720" rtlCol="0" anchor="t">
            <a:normAutofit/>
          </a:bodyPr>
          <a:lstStyle/>
          <a:p>
            <a:endParaRPr lang="en-US"/>
          </a:p>
          <a:p>
            <a:endParaRPr lang="en-US"/>
          </a:p>
          <a:p>
            <a:endParaRPr lang="en-US"/>
          </a:p>
          <a:p>
            <a:pPr marL="548640" lvl="2" indent="0">
              <a:buNone/>
            </a:pPr>
            <a:r>
              <a:rPr lang="en-US" b="1" spc="10">
                <a:ea typeface="+mn-lt"/>
                <a:cs typeface="+mn-lt"/>
              </a:rPr>
              <a:t> </a:t>
            </a:r>
            <a:r>
              <a:rPr lang="en-US" sz="7200" b="1" spc="10">
                <a:ea typeface="+mn-lt"/>
                <a:cs typeface="+mn-lt"/>
              </a:rPr>
              <a:t>  THANK          YOU </a:t>
            </a:r>
            <a:endParaRPr lang="en-US" sz="4800" b="1" spc="10"/>
          </a:p>
        </p:txBody>
      </p:sp>
    </p:spTree>
    <p:extLst>
      <p:ext uri="{BB962C8B-B14F-4D97-AF65-F5344CB8AC3E}">
        <p14:creationId xmlns:p14="http://schemas.microsoft.com/office/powerpoint/2010/main" val="142620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D3F0F-CD7E-6B75-1BC3-C8D15D25D271}"/>
              </a:ext>
            </a:extLst>
          </p:cNvPr>
          <p:cNvSpPr>
            <a:spLocks noGrp="1"/>
          </p:cNvSpPr>
          <p:nvPr>
            <p:ph type="title"/>
          </p:nvPr>
        </p:nvSpPr>
        <p:spPr>
          <a:xfrm>
            <a:off x="1261871" y="365760"/>
            <a:ext cx="9858383" cy="1325562"/>
          </a:xfrm>
        </p:spPr>
        <p:txBody>
          <a:bodyPr>
            <a:normAutofit/>
          </a:bodyPr>
          <a:lstStyle/>
          <a:p>
            <a:r>
              <a:rPr lang="en-US"/>
              <a:t>Motivation</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146C50C-A895-C545-9F05-AB70FF7E567E}"/>
              </a:ext>
            </a:extLst>
          </p:cNvPr>
          <p:cNvGraphicFramePr>
            <a:graphicFrameLocks noGrp="1"/>
          </p:cNvGraphicFramePr>
          <p:nvPr>
            <p:ph idx="1"/>
            <p:extLst>
              <p:ext uri="{D42A27DB-BD31-4B8C-83A1-F6EECF244321}">
                <p14:modId xmlns:p14="http://schemas.microsoft.com/office/powerpoint/2010/main" val="2055929963"/>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76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6EB3-3D75-D745-2B01-347E883113F7}"/>
              </a:ext>
            </a:extLst>
          </p:cNvPr>
          <p:cNvSpPr>
            <a:spLocks noGrp="1"/>
          </p:cNvSpPr>
          <p:nvPr>
            <p:ph type="title"/>
          </p:nvPr>
        </p:nvSpPr>
        <p:spPr>
          <a:xfrm>
            <a:off x="2460752" y="365760"/>
            <a:ext cx="8493760" cy="3581082"/>
          </a:xfrm>
        </p:spPr>
        <p:txBody>
          <a:bodyPr>
            <a:normAutofit/>
          </a:bodyPr>
          <a:lstStyle/>
          <a:p>
            <a:r>
              <a:rPr lang="en-US" sz="9600"/>
              <a:t>D'BLAZE</a:t>
            </a:r>
          </a:p>
        </p:txBody>
      </p:sp>
    </p:spTree>
    <p:extLst>
      <p:ext uri="{BB962C8B-B14F-4D97-AF65-F5344CB8AC3E}">
        <p14:creationId xmlns:p14="http://schemas.microsoft.com/office/powerpoint/2010/main" val="422041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564B9-A513-FFF2-132F-94790877A52A}"/>
              </a:ext>
            </a:extLst>
          </p:cNvPr>
          <p:cNvSpPr>
            <a:spLocks noGrp="1"/>
          </p:cNvSpPr>
          <p:nvPr>
            <p:ph type="title"/>
          </p:nvPr>
        </p:nvSpPr>
        <p:spPr>
          <a:xfrm>
            <a:off x="1261871" y="365760"/>
            <a:ext cx="9858383" cy="1325562"/>
          </a:xfrm>
        </p:spPr>
        <p:txBody>
          <a:bodyPr>
            <a:normAutofit/>
          </a:bodyPr>
          <a:lstStyle/>
          <a:p>
            <a:r>
              <a:rPr lang="en-US"/>
              <a:t>Aim Of Product </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5024CC3-93B6-06DC-1DA4-34212FC83D0F}"/>
              </a:ext>
            </a:extLst>
          </p:cNvPr>
          <p:cNvGraphicFramePr>
            <a:graphicFrameLocks noGrp="1"/>
          </p:cNvGraphicFramePr>
          <p:nvPr>
            <p:ph idx="1"/>
            <p:extLst>
              <p:ext uri="{D42A27DB-BD31-4B8C-83A1-F6EECF244321}">
                <p14:modId xmlns:p14="http://schemas.microsoft.com/office/powerpoint/2010/main" val="3957536183"/>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88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1CAC-98A8-30B9-A239-49A5D0A81885}"/>
              </a:ext>
            </a:extLst>
          </p:cNvPr>
          <p:cNvSpPr>
            <a:spLocks noGrp="1"/>
          </p:cNvSpPr>
          <p:nvPr>
            <p:ph type="title"/>
          </p:nvPr>
        </p:nvSpPr>
        <p:spPr/>
        <p:txBody>
          <a:bodyPr/>
          <a:lstStyle/>
          <a:p>
            <a:pPr algn="ctr"/>
            <a:r>
              <a:rPr lang="en-US"/>
              <a:t>Components used</a:t>
            </a:r>
          </a:p>
        </p:txBody>
      </p:sp>
      <p:sp>
        <p:nvSpPr>
          <p:cNvPr id="3" name="Content Placeholder 2">
            <a:extLst>
              <a:ext uri="{FF2B5EF4-FFF2-40B4-BE49-F238E27FC236}">
                <a16:creationId xmlns:a16="http://schemas.microsoft.com/office/drawing/2014/main" id="{BD966446-8378-F96E-88B4-DC7C8C9AC15D}"/>
              </a:ext>
            </a:extLst>
          </p:cNvPr>
          <p:cNvSpPr>
            <a:spLocks noGrp="1"/>
          </p:cNvSpPr>
          <p:nvPr>
            <p:ph sz="half" idx="1"/>
          </p:nvPr>
        </p:nvSpPr>
        <p:spPr>
          <a:xfrm>
            <a:off x="1261872" y="1828800"/>
            <a:ext cx="2846370" cy="2178226"/>
          </a:xfrm>
        </p:spPr>
        <p:txBody>
          <a:bodyPr vert="horz" lIns="91440" tIns="45720" rIns="91440" bIns="45720" rtlCol="0" anchor="t">
            <a:normAutofit/>
          </a:bodyPr>
          <a:lstStyle/>
          <a:p>
            <a:pPr marL="0" indent="0">
              <a:buNone/>
            </a:pPr>
            <a:r>
              <a:rPr lang="en-US"/>
              <a:t>1) Arduino Uno</a:t>
            </a:r>
          </a:p>
        </p:txBody>
      </p:sp>
      <p:pic>
        <p:nvPicPr>
          <p:cNvPr id="7" name="Picture 7">
            <a:extLst>
              <a:ext uri="{FF2B5EF4-FFF2-40B4-BE49-F238E27FC236}">
                <a16:creationId xmlns:a16="http://schemas.microsoft.com/office/drawing/2014/main" id="{532B15A7-62BF-F66C-83B3-FA265343904F}"/>
              </a:ext>
            </a:extLst>
          </p:cNvPr>
          <p:cNvPicPr>
            <a:picLocks noGrp="1" noChangeAspect="1"/>
          </p:cNvPicPr>
          <p:nvPr>
            <p:ph sz="half" idx="2"/>
          </p:nvPr>
        </p:nvPicPr>
        <p:blipFill>
          <a:blip r:embed="rId2"/>
          <a:stretch>
            <a:fillRect/>
          </a:stretch>
        </p:blipFill>
        <p:spPr>
          <a:xfrm>
            <a:off x="1265580" y="2343262"/>
            <a:ext cx="1841357" cy="1591612"/>
          </a:xfrm>
        </p:spPr>
      </p:pic>
      <p:sp>
        <p:nvSpPr>
          <p:cNvPr id="5" name="TextBox 4">
            <a:extLst>
              <a:ext uri="{FF2B5EF4-FFF2-40B4-BE49-F238E27FC236}">
                <a16:creationId xmlns:a16="http://schemas.microsoft.com/office/drawing/2014/main" id="{9DAC3411-4A39-8832-FB77-373CB60413A0}"/>
              </a:ext>
            </a:extLst>
          </p:cNvPr>
          <p:cNvSpPr txBox="1"/>
          <p:nvPr/>
        </p:nvSpPr>
        <p:spPr>
          <a:xfrm>
            <a:off x="9260161" y="1810231"/>
            <a:ext cx="20089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4) MQ 2</a:t>
            </a:r>
          </a:p>
        </p:txBody>
      </p:sp>
      <p:sp>
        <p:nvSpPr>
          <p:cNvPr id="6" name="TextBox 5">
            <a:extLst>
              <a:ext uri="{FF2B5EF4-FFF2-40B4-BE49-F238E27FC236}">
                <a16:creationId xmlns:a16="http://schemas.microsoft.com/office/drawing/2014/main" id="{FAD8B511-3A58-4CE0-D3A6-AB5150A1BEA9}"/>
              </a:ext>
            </a:extLst>
          </p:cNvPr>
          <p:cNvSpPr txBox="1"/>
          <p:nvPr/>
        </p:nvSpPr>
        <p:spPr>
          <a:xfrm>
            <a:off x="1245505" y="4011856"/>
            <a:ext cx="19182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5)</a:t>
            </a:r>
            <a:r>
              <a:rPr lang="en-US">
                <a:ea typeface="+mn-lt"/>
                <a:cs typeface="+mn-lt"/>
              </a:rPr>
              <a:t> </a:t>
            </a:r>
            <a:r>
              <a:rPr lang="en-US" u="sng">
                <a:ea typeface="+mn-lt"/>
                <a:cs typeface="+mn-lt"/>
              </a:rPr>
              <a:t>MQ 3</a:t>
            </a:r>
            <a:r>
              <a:rPr lang="en-US">
                <a:ea typeface="+mn-lt"/>
                <a:cs typeface="+mn-lt"/>
              </a:rPr>
              <a:t> </a:t>
            </a:r>
            <a:endParaRPr lang="en-US"/>
          </a:p>
        </p:txBody>
      </p:sp>
      <p:sp>
        <p:nvSpPr>
          <p:cNvPr id="8" name="TextBox 7">
            <a:extLst>
              <a:ext uri="{FF2B5EF4-FFF2-40B4-BE49-F238E27FC236}">
                <a16:creationId xmlns:a16="http://schemas.microsoft.com/office/drawing/2014/main" id="{A2EE6DDD-FBD2-E208-F000-FD2B7DF478FF}"/>
              </a:ext>
            </a:extLst>
          </p:cNvPr>
          <p:cNvSpPr txBox="1"/>
          <p:nvPr/>
        </p:nvSpPr>
        <p:spPr>
          <a:xfrm>
            <a:off x="3182088" y="1823820"/>
            <a:ext cx="2417292" cy="3825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a:t>
            </a:r>
            <a:r>
              <a:rPr lang="en-US" err="1">
                <a:ea typeface="+mn-lt"/>
                <a:cs typeface="+mn-lt"/>
              </a:rPr>
              <a:t>MiCS</a:t>
            </a:r>
            <a:r>
              <a:rPr lang="en-US">
                <a:ea typeface="+mn-lt"/>
                <a:cs typeface="+mn-lt"/>
              </a:rPr>
              <a:t> 6814 Sensor</a:t>
            </a:r>
            <a:endParaRPr lang="en-US"/>
          </a:p>
        </p:txBody>
      </p:sp>
      <p:sp>
        <p:nvSpPr>
          <p:cNvPr id="4" name="TextBox 3">
            <a:extLst>
              <a:ext uri="{FF2B5EF4-FFF2-40B4-BE49-F238E27FC236}">
                <a16:creationId xmlns:a16="http://schemas.microsoft.com/office/drawing/2014/main" id="{E86FFF84-31A1-D888-6C75-C7FB4490EDDE}"/>
              </a:ext>
            </a:extLst>
          </p:cNvPr>
          <p:cNvSpPr txBox="1"/>
          <p:nvPr/>
        </p:nvSpPr>
        <p:spPr>
          <a:xfrm>
            <a:off x="5677224" y="1818958"/>
            <a:ext cx="35838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 </a:t>
            </a:r>
            <a:r>
              <a:rPr lang="en-US">
                <a:ea typeface="+mn-lt"/>
                <a:cs typeface="+mn-lt"/>
              </a:rPr>
              <a:t>TCS230 Color Sensor Module</a:t>
            </a:r>
            <a:endParaRPr lang="en-US"/>
          </a:p>
        </p:txBody>
      </p:sp>
      <p:sp>
        <p:nvSpPr>
          <p:cNvPr id="9" name="TextBox 8">
            <a:extLst>
              <a:ext uri="{FF2B5EF4-FFF2-40B4-BE49-F238E27FC236}">
                <a16:creationId xmlns:a16="http://schemas.microsoft.com/office/drawing/2014/main" id="{A4F20C0D-0819-AE42-BC4D-64B895BA18FF}"/>
              </a:ext>
            </a:extLst>
          </p:cNvPr>
          <p:cNvSpPr txBox="1"/>
          <p:nvPr/>
        </p:nvSpPr>
        <p:spPr>
          <a:xfrm>
            <a:off x="3431761" y="3980581"/>
            <a:ext cx="2246243" cy="3759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6)</a:t>
            </a:r>
            <a:r>
              <a:rPr lang="en-US">
                <a:ea typeface="+mn-lt"/>
                <a:cs typeface="+mn-lt"/>
              </a:rPr>
              <a:t> MAX6675</a:t>
            </a:r>
            <a:endParaRPr lang="en-US"/>
          </a:p>
        </p:txBody>
      </p:sp>
      <p:pic>
        <p:nvPicPr>
          <p:cNvPr id="10" name="Picture 10">
            <a:extLst>
              <a:ext uri="{FF2B5EF4-FFF2-40B4-BE49-F238E27FC236}">
                <a16:creationId xmlns:a16="http://schemas.microsoft.com/office/drawing/2014/main" id="{A2391429-4B0C-82AC-1894-73D827316217}"/>
              </a:ext>
            </a:extLst>
          </p:cNvPr>
          <p:cNvPicPr>
            <a:picLocks noChangeAspect="1"/>
          </p:cNvPicPr>
          <p:nvPr/>
        </p:nvPicPr>
        <p:blipFill rotWithShape="1">
          <a:blip r:embed="rId3"/>
          <a:srcRect l="19091" t="25455" r="19091" b="24711"/>
          <a:stretch/>
        </p:blipFill>
        <p:spPr>
          <a:xfrm>
            <a:off x="3352527" y="2344991"/>
            <a:ext cx="1928670" cy="1599544"/>
          </a:xfrm>
          <a:prstGeom prst="rect">
            <a:avLst/>
          </a:prstGeom>
        </p:spPr>
      </p:pic>
      <p:pic>
        <p:nvPicPr>
          <p:cNvPr id="11" name="Picture 11">
            <a:extLst>
              <a:ext uri="{FF2B5EF4-FFF2-40B4-BE49-F238E27FC236}">
                <a16:creationId xmlns:a16="http://schemas.microsoft.com/office/drawing/2014/main" id="{BD89BE0D-AE02-9F80-31BB-3F874C62D604}"/>
              </a:ext>
            </a:extLst>
          </p:cNvPr>
          <p:cNvPicPr>
            <a:picLocks noChangeAspect="1"/>
          </p:cNvPicPr>
          <p:nvPr/>
        </p:nvPicPr>
        <p:blipFill>
          <a:blip r:embed="rId4"/>
          <a:stretch>
            <a:fillRect/>
          </a:stretch>
        </p:blipFill>
        <p:spPr>
          <a:xfrm>
            <a:off x="5886639" y="2384908"/>
            <a:ext cx="2529416" cy="1530937"/>
          </a:xfrm>
          <a:prstGeom prst="rect">
            <a:avLst/>
          </a:prstGeom>
        </p:spPr>
      </p:pic>
      <p:pic>
        <p:nvPicPr>
          <p:cNvPr id="12" name="Picture 12">
            <a:extLst>
              <a:ext uri="{FF2B5EF4-FFF2-40B4-BE49-F238E27FC236}">
                <a16:creationId xmlns:a16="http://schemas.microsoft.com/office/drawing/2014/main" id="{4CB0D51D-9CE9-F5EE-0847-7073B394BDC6}"/>
              </a:ext>
            </a:extLst>
          </p:cNvPr>
          <p:cNvPicPr>
            <a:picLocks noChangeAspect="1"/>
          </p:cNvPicPr>
          <p:nvPr/>
        </p:nvPicPr>
        <p:blipFill>
          <a:blip r:embed="rId5"/>
          <a:stretch>
            <a:fillRect/>
          </a:stretch>
        </p:blipFill>
        <p:spPr>
          <a:xfrm>
            <a:off x="3554172" y="4353976"/>
            <a:ext cx="1905000" cy="1905000"/>
          </a:xfrm>
          <a:prstGeom prst="rect">
            <a:avLst/>
          </a:prstGeom>
        </p:spPr>
      </p:pic>
      <p:pic>
        <p:nvPicPr>
          <p:cNvPr id="13" name="Picture 13" descr="A picture containing text, electronics&#10;&#10;Description automatically generated">
            <a:extLst>
              <a:ext uri="{FF2B5EF4-FFF2-40B4-BE49-F238E27FC236}">
                <a16:creationId xmlns:a16="http://schemas.microsoft.com/office/drawing/2014/main" id="{0A39B3B5-3601-0499-F9AE-831E14925083}"/>
              </a:ext>
            </a:extLst>
          </p:cNvPr>
          <p:cNvPicPr>
            <a:picLocks noChangeAspect="1"/>
          </p:cNvPicPr>
          <p:nvPr/>
        </p:nvPicPr>
        <p:blipFill>
          <a:blip r:embed="rId6"/>
          <a:stretch>
            <a:fillRect/>
          </a:stretch>
        </p:blipFill>
        <p:spPr>
          <a:xfrm>
            <a:off x="1261643" y="4504306"/>
            <a:ext cx="1885950" cy="1657350"/>
          </a:xfrm>
          <a:prstGeom prst="rect">
            <a:avLst/>
          </a:prstGeom>
        </p:spPr>
      </p:pic>
      <p:pic>
        <p:nvPicPr>
          <p:cNvPr id="14" name="Picture 14" descr="A picture containing clothing, headdress, hat&#10;&#10;Description automatically generated">
            <a:extLst>
              <a:ext uri="{FF2B5EF4-FFF2-40B4-BE49-F238E27FC236}">
                <a16:creationId xmlns:a16="http://schemas.microsoft.com/office/drawing/2014/main" id="{336D2D87-D056-6679-4740-39CB01DE5902}"/>
              </a:ext>
            </a:extLst>
          </p:cNvPr>
          <p:cNvPicPr>
            <a:picLocks noChangeAspect="1"/>
          </p:cNvPicPr>
          <p:nvPr/>
        </p:nvPicPr>
        <p:blipFill>
          <a:blip r:embed="rId7"/>
          <a:stretch>
            <a:fillRect/>
          </a:stretch>
        </p:blipFill>
        <p:spPr>
          <a:xfrm>
            <a:off x="9378324" y="2387865"/>
            <a:ext cx="1412142" cy="1288073"/>
          </a:xfrm>
          <a:prstGeom prst="rect">
            <a:avLst/>
          </a:prstGeom>
        </p:spPr>
      </p:pic>
      <p:sp>
        <p:nvSpPr>
          <p:cNvPr id="15" name="TextBox 14">
            <a:extLst>
              <a:ext uri="{FF2B5EF4-FFF2-40B4-BE49-F238E27FC236}">
                <a16:creationId xmlns:a16="http://schemas.microsoft.com/office/drawing/2014/main" id="{73649DA9-385A-78D9-1368-1934BCABB61E}"/>
              </a:ext>
            </a:extLst>
          </p:cNvPr>
          <p:cNvSpPr txBox="1"/>
          <p:nvPr/>
        </p:nvSpPr>
        <p:spPr>
          <a:xfrm>
            <a:off x="5539409" y="4005325"/>
            <a:ext cx="32202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7) Micro Servo Motor SG90</a:t>
            </a:r>
          </a:p>
        </p:txBody>
      </p:sp>
      <p:pic>
        <p:nvPicPr>
          <p:cNvPr id="16" name="Picture 16">
            <a:extLst>
              <a:ext uri="{FF2B5EF4-FFF2-40B4-BE49-F238E27FC236}">
                <a16:creationId xmlns:a16="http://schemas.microsoft.com/office/drawing/2014/main" id="{1B8D9FAE-702E-486F-0B95-6FF6F87B53DA}"/>
              </a:ext>
            </a:extLst>
          </p:cNvPr>
          <p:cNvPicPr>
            <a:picLocks noChangeAspect="1"/>
          </p:cNvPicPr>
          <p:nvPr/>
        </p:nvPicPr>
        <p:blipFill>
          <a:blip r:embed="rId8"/>
          <a:stretch>
            <a:fillRect/>
          </a:stretch>
        </p:blipFill>
        <p:spPr>
          <a:xfrm>
            <a:off x="6390445" y="4502840"/>
            <a:ext cx="1677229" cy="1622563"/>
          </a:xfrm>
          <a:prstGeom prst="rect">
            <a:avLst/>
          </a:prstGeom>
        </p:spPr>
      </p:pic>
      <p:sp>
        <p:nvSpPr>
          <p:cNvPr id="18" name="TextBox 17">
            <a:extLst>
              <a:ext uri="{FF2B5EF4-FFF2-40B4-BE49-F238E27FC236}">
                <a16:creationId xmlns:a16="http://schemas.microsoft.com/office/drawing/2014/main" id="{3098F4D8-AAA5-F388-13E0-79F5BFC87301}"/>
              </a:ext>
            </a:extLst>
          </p:cNvPr>
          <p:cNvSpPr txBox="1"/>
          <p:nvPr/>
        </p:nvSpPr>
        <p:spPr>
          <a:xfrm>
            <a:off x="8856179" y="4007754"/>
            <a:ext cx="2213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8) Piezo Buzzer</a:t>
            </a:r>
          </a:p>
        </p:txBody>
      </p:sp>
      <p:pic>
        <p:nvPicPr>
          <p:cNvPr id="19" name="Picture 19" descr="A picture containing shape&#10;&#10;Description automatically generated">
            <a:extLst>
              <a:ext uri="{FF2B5EF4-FFF2-40B4-BE49-F238E27FC236}">
                <a16:creationId xmlns:a16="http://schemas.microsoft.com/office/drawing/2014/main" id="{EC99D918-3B9D-FBDD-4591-197AE44F43F6}"/>
              </a:ext>
            </a:extLst>
          </p:cNvPr>
          <p:cNvPicPr>
            <a:picLocks noChangeAspect="1"/>
          </p:cNvPicPr>
          <p:nvPr/>
        </p:nvPicPr>
        <p:blipFill>
          <a:blip r:embed="rId9"/>
          <a:stretch>
            <a:fillRect/>
          </a:stretch>
        </p:blipFill>
        <p:spPr>
          <a:xfrm>
            <a:off x="9198251" y="4545910"/>
            <a:ext cx="1448628" cy="1529798"/>
          </a:xfrm>
          <a:prstGeom prst="rect">
            <a:avLst/>
          </a:prstGeom>
        </p:spPr>
      </p:pic>
    </p:spTree>
    <p:extLst>
      <p:ext uri="{BB962C8B-B14F-4D97-AF65-F5344CB8AC3E}">
        <p14:creationId xmlns:p14="http://schemas.microsoft.com/office/powerpoint/2010/main" val="377901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2B27-E9DA-1414-542C-6A727D4B5CD0}"/>
              </a:ext>
            </a:extLst>
          </p:cNvPr>
          <p:cNvSpPr>
            <a:spLocks noGrp="1"/>
          </p:cNvSpPr>
          <p:nvPr>
            <p:ph type="title"/>
          </p:nvPr>
        </p:nvSpPr>
        <p:spPr>
          <a:xfrm>
            <a:off x="6420464" y="494983"/>
            <a:ext cx="4534047" cy="1325562"/>
          </a:xfrm>
        </p:spPr>
        <p:txBody>
          <a:bodyPr>
            <a:normAutofit/>
          </a:bodyPr>
          <a:lstStyle/>
          <a:p>
            <a:r>
              <a:rPr lang="en-US"/>
              <a:t>Working Mechanism</a:t>
            </a:r>
          </a:p>
        </p:txBody>
      </p:sp>
      <p:pic>
        <p:nvPicPr>
          <p:cNvPr id="4" name="Picture 4" descr="Chart&#10;&#10;Description automatically generated">
            <a:extLst>
              <a:ext uri="{FF2B5EF4-FFF2-40B4-BE49-F238E27FC236}">
                <a16:creationId xmlns:a16="http://schemas.microsoft.com/office/drawing/2014/main" id="{364C58D1-3B14-EA53-87F2-E35EFACDF93D}"/>
              </a:ext>
            </a:extLst>
          </p:cNvPr>
          <p:cNvPicPr>
            <a:picLocks noChangeAspect="1"/>
          </p:cNvPicPr>
          <p:nvPr/>
        </p:nvPicPr>
        <p:blipFill rotWithShape="1">
          <a:blip r:embed="rId2"/>
          <a:srcRect l="7343" r="7433" b="-2"/>
          <a:stretch/>
        </p:blipFill>
        <p:spPr>
          <a:xfrm>
            <a:off x="643192" y="1213672"/>
            <a:ext cx="5451627" cy="4397898"/>
          </a:xfrm>
          <a:prstGeom prst="rect">
            <a:avLst/>
          </a:prstGeom>
        </p:spPr>
      </p:pic>
      <p:sp>
        <p:nvSpPr>
          <p:cNvPr id="6" name="Rectangle: Diagonal Corners Rounded 5">
            <a:extLst>
              <a:ext uri="{FF2B5EF4-FFF2-40B4-BE49-F238E27FC236}">
                <a16:creationId xmlns:a16="http://schemas.microsoft.com/office/drawing/2014/main" id="{1B579DA3-B658-8C37-F0B0-1FB71F4F2004}"/>
              </a:ext>
            </a:extLst>
          </p:cNvPr>
          <p:cNvSpPr/>
          <p:nvPr/>
        </p:nvSpPr>
        <p:spPr>
          <a:xfrm>
            <a:off x="6380480" y="1925320"/>
            <a:ext cx="4643886" cy="458216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a:ea typeface="+mn-lt"/>
                <a:cs typeface="+mn-lt"/>
              </a:rPr>
              <a:t>The product consists of servomotors, temperature sensors, gas sensors and color sensors to allow for the intake, cooling and assessment of fumes to detect the type of fire. </a:t>
            </a:r>
            <a:endParaRPr lang="en-US" sz="2800"/>
          </a:p>
        </p:txBody>
      </p:sp>
      <p:sp>
        <p:nvSpPr>
          <p:cNvPr id="3" name="Arrow: Left 2">
            <a:extLst>
              <a:ext uri="{FF2B5EF4-FFF2-40B4-BE49-F238E27FC236}">
                <a16:creationId xmlns:a16="http://schemas.microsoft.com/office/drawing/2014/main" id="{B4EE4CC4-8433-1A21-9D00-BA69C92FC762}"/>
              </a:ext>
            </a:extLst>
          </p:cNvPr>
          <p:cNvSpPr/>
          <p:nvPr/>
        </p:nvSpPr>
        <p:spPr>
          <a:xfrm>
            <a:off x="4514222" y="3640522"/>
            <a:ext cx="1294278" cy="627528"/>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Micro servo</a:t>
            </a:r>
          </a:p>
        </p:txBody>
      </p:sp>
      <p:sp>
        <p:nvSpPr>
          <p:cNvPr id="5" name="Arrow: Right 4">
            <a:extLst>
              <a:ext uri="{FF2B5EF4-FFF2-40B4-BE49-F238E27FC236}">
                <a16:creationId xmlns:a16="http://schemas.microsoft.com/office/drawing/2014/main" id="{A8C7AB12-44D1-8AB1-CCD7-5273E76BAC3B}"/>
              </a:ext>
            </a:extLst>
          </p:cNvPr>
          <p:cNvSpPr/>
          <p:nvPr/>
        </p:nvSpPr>
        <p:spPr>
          <a:xfrm>
            <a:off x="1233701" y="3576089"/>
            <a:ext cx="1776131" cy="88526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Temperature sensor</a:t>
            </a:r>
          </a:p>
        </p:txBody>
      </p:sp>
      <p:sp>
        <p:nvSpPr>
          <p:cNvPr id="8" name="Arrow: Down 7">
            <a:extLst>
              <a:ext uri="{FF2B5EF4-FFF2-40B4-BE49-F238E27FC236}">
                <a16:creationId xmlns:a16="http://schemas.microsoft.com/office/drawing/2014/main" id="{2AD34A2E-4117-79D7-766F-83BC3608170D}"/>
              </a:ext>
            </a:extLst>
          </p:cNvPr>
          <p:cNvSpPr/>
          <p:nvPr/>
        </p:nvSpPr>
        <p:spPr>
          <a:xfrm>
            <a:off x="2769265" y="2740891"/>
            <a:ext cx="481852" cy="47625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F5A61C-0681-B778-C826-8350BF48AA1C}"/>
              </a:ext>
            </a:extLst>
          </p:cNvPr>
          <p:cNvSpPr/>
          <p:nvPr/>
        </p:nvSpPr>
        <p:spPr>
          <a:xfrm>
            <a:off x="2501150" y="2445122"/>
            <a:ext cx="1092575" cy="498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For water replacement</a:t>
            </a:r>
          </a:p>
        </p:txBody>
      </p:sp>
      <p:sp>
        <p:nvSpPr>
          <p:cNvPr id="11" name="Arrow: Left 10">
            <a:extLst>
              <a:ext uri="{FF2B5EF4-FFF2-40B4-BE49-F238E27FC236}">
                <a16:creationId xmlns:a16="http://schemas.microsoft.com/office/drawing/2014/main" id="{1C596BE0-DDC3-EDB9-EEDA-31CE08AADB31}"/>
              </a:ext>
            </a:extLst>
          </p:cNvPr>
          <p:cNvSpPr/>
          <p:nvPr/>
        </p:nvSpPr>
        <p:spPr>
          <a:xfrm>
            <a:off x="3965134" y="1231258"/>
            <a:ext cx="980514" cy="48185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LEDs</a:t>
            </a:r>
          </a:p>
        </p:txBody>
      </p:sp>
      <p:sp>
        <p:nvSpPr>
          <p:cNvPr id="13" name="Arrow: Left 12">
            <a:extLst>
              <a:ext uri="{FF2B5EF4-FFF2-40B4-BE49-F238E27FC236}">
                <a16:creationId xmlns:a16="http://schemas.microsoft.com/office/drawing/2014/main" id="{1D83CFB0-E146-DACD-8631-0FD00A2D0C57}"/>
              </a:ext>
            </a:extLst>
          </p:cNvPr>
          <p:cNvSpPr/>
          <p:nvPr/>
        </p:nvSpPr>
        <p:spPr>
          <a:xfrm rot="420000">
            <a:off x="3877264" y="3284237"/>
            <a:ext cx="2357687" cy="42855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To connect </a:t>
            </a:r>
            <a:r>
              <a:rPr lang="en-US" sz="1000" err="1">
                <a:solidFill>
                  <a:schemeClr val="tx1"/>
                </a:solidFill>
              </a:rPr>
              <a:t>arduino</a:t>
            </a:r>
            <a:r>
              <a:rPr lang="en-US" sz="1000">
                <a:solidFill>
                  <a:schemeClr val="tx1"/>
                </a:solidFill>
              </a:rPr>
              <a:t> to a battery</a:t>
            </a:r>
            <a:r>
              <a:rPr lang="en-US" sz="1200">
                <a:solidFill>
                  <a:schemeClr val="tx1"/>
                </a:solidFill>
              </a:rPr>
              <a:t> </a:t>
            </a:r>
            <a:endParaRPr lang="en-US">
              <a:solidFill>
                <a:schemeClr val="tx1"/>
              </a:solidFill>
            </a:endParaRPr>
          </a:p>
        </p:txBody>
      </p:sp>
      <p:sp>
        <p:nvSpPr>
          <p:cNvPr id="14" name="Arrow: Right 13">
            <a:extLst>
              <a:ext uri="{FF2B5EF4-FFF2-40B4-BE49-F238E27FC236}">
                <a16:creationId xmlns:a16="http://schemas.microsoft.com/office/drawing/2014/main" id="{F0BB6C88-0CE2-8F84-81C2-22CD9E141BC2}"/>
              </a:ext>
            </a:extLst>
          </p:cNvPr>
          <p:cNvSpPr/>
          <p:nvPr/>
        </p:nvSpPr>
        <p:spPr>
          <a:xfrm rot="1920000">
            <a:off x="30847" y="1616243"/>
            <a:ext cx="1215838" cy="67235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Sensor module</a:t>
            </a:r>
          </a:p>
        </p:txBody>
      </p:sp>
      <p:sp>
        <p:nvSpPr>
          <p:cNvPr id="15" name="Arrow: Right 14">
            <a:extLst>
              <a:ext uri="{FF2B5EF4-FFF2-40B4-BE49-F238E27FC236}">
                <a16:creationId xmlns:a16="http://schemas.microsoft.com/office/drawing/2014/main" id="{572D49DE-9BB7-2B47-6366-F55A61EEC87D}"/>
              </a:ext>
            </a:extLst>
          </p:cNvPr>
          <p:cNvSpPr/>
          <p:nvPr/>
        </p:nvSpPr>
        <p:spPr>
          <a:xfrm>
            <a:off x="365245" y="2797280"/>
            <a:ext cx="1215837" cy="90207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Cooling module</a:t>
            </a:r>
            <a:endParaRPr lang="en-US"/>
          </a:p>
        </p:txBody>
      </p:sp>
      <p:sp>
        <p:nvSpPr>
          <p:cNvPr id="16" name="Arrow: Left 15">
            <a:extLst>
              <a:ext uri="{FF2B5EF4-FFF2-40B4-BE49-F238E27FC236}">
                <a16:creationId xmlns:a16="http://schemas.microsoft.com/office/drawing/2014/main" id="{901D8304-CB34-748B-ACCD-B25BBE2F8D0F}"/>
              </a:ext>
            </a:extLst>
          </p:cNvPr>
          <p:cNvSpPr/>
          <p:nvPr/>
        </p:nvSpPr>
        <p:spPr>
          <a:xfrm rot="-960000">
            <a:off x="4500196" y="1665445"/>
            <a:ext cx="1042144" cy="823630"/>
          </a:xfrm>
          <a:prstGeom prst="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Holds    arduino </a:t>
            </a:r>
          </a:p>
        </p:txBody>
      </p:sp>
      <p:cxnSp>
        <p:nvCxnSpPr>
          <p:cNvPr id="7" name="Straight Arrow Connector 6">
            <a:extLst>
              <a:ext uri="{FF2B5EF4-FFF2-40B4-BE49-F238E27FC236}">
                <a16:creationId xmlns:a16="http://schemas.microsoft.com/office/drawing/2014/main" id="{A2659985-1696-75B2-4D54-AA695B6589EE}"/>
              </a:ext>
            </a:extLst>
          </p:cNvPr>
          <p:cNvCxnSpPr/>
          <p:nvPr/>
        </p:nvCxnSpPr>
        <p:spPr>
          <a:xfrm>
            <a:off x="5638800" y="29718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52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DB58F6-597F-C1B7-4D70-4977342A1F26}"/>
              </a:ext>
            </a:extLst>
          </p:cNvPr>
          <p:cNvSpPr txBox="1"/>
          <p:nvPr/>
        </p:nvSpPr>
        <p:spPr>
          <a:xfrm>
            <a:off x="5506064" y="645106"/>
            <a:ext cx="5458607" cy="93485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spc="-50">
                <a:latin typeface="+mj-lt"/>
                <a:ea typeface="+mj-ea"/>
                <a:cs typeface="+mj-cs"/>
              </a:rPr>
              <a:t>Cooling Module</a:t>
            </a:r>
          </a:p>
        </p:txBody>
      </p:sp>
      <p:pic>
        <p:nvPicPr>
          <p:cNvPr id="4" name="Picture 4" descr="A picture containing chart&#10;&#10;Description automatically generated">
            <a:extLst>
              <a:ext uri="{FF2B5EF4-FFF2-40B4-BE49-F238E27FC236}">
                <a16:creationId xmlns:a16="http://schemas.microsoft.com/office/drawing/2014/main" id="{E5F2A431-BCE8-38E8-1486-716F8E92388F}"/>
              </a:ext>
            </a:extLst>
          </p:cNvPr>
          <p:cNvPicPr>
            <a:picLocks noChangeAspect="1"/>
          </p:cNvPicPr>
          <p:nvPr/>
        </p:nvPicPr>
        <p:blipFill rotWithShape="1">
          <a:blip r:embed="rId2"/>
          <a:srcRect l="19520" r="11290" b="2"/>
          <a:stretch/>
        </p:blipFill>
        <p:spPr>
          <a:xfrm>
            <a:off x="704152" y="797506"/>
            <a:ext cx="3673627" cy="3726551"/>
          </a:xfrm>
          <a:prstGeom prst="rect">
            <a:avLst/>
          </a:prstGeom>
        </p:spPr>
      </p:pic>
      <p:graphicFrame>
        <p:nvGraphicFramePr>
          <p:cNvPr id="8" name="Content Placeholder 2">
            <a:extLst>
              <a:ext uri="{FF2B5EF4-FFF2-40B4-BE49-F238E27FC236}">
                <a16:creationId xmlns:a16="http://schemas.microsoft.com/office/drawing/2014/main" id="{08BB5637-CD5B-226C-292D-90C5528C9C4C}"/>
              </a:ext>
            </a:extLst>
          </p:cNvPr>
          <p:cNvGraphicFramePr>
            <a:graphicFrameLocks noGrp="1"/>
          </p:cNvGraphicFramePr>
          <p:nvPr>
            <p:ph idx="1"/>
            <p:extLst>
              <p:ext uri="{D42A27DB-BD31-4B8C-83A1-F6EECF244321}">
                <p14:modId xmlns:p14="http://schemas.microsoft.com/office/powerpoint/2010/main" val="4003822574"/>
              </p:ext>
            </p:extLst>
          </p:nvPr>
        </p:nvGraphicFramePr>
        <p:xfrm>
          <a:off x="4835503" y="1341265"/>
          <a:ext cx="6136642" cy="3619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Rectangle: Rounded Corners 45">
            <a:extLst>
              <a:ext uri="{FF2B5EF4-FFF2-40B4-BE49-F238E27FC236}">
                <a16:creationId xmlns:a16="http://schemas.microsoft.com/office/drawing/2014/main" id="{66164795-5C59-915A-4BCF-C3F4C3C126B0}"/>
              </a:ext>
            </a:extLst>
          </p:cNvPr>
          <p:cNvSpPr/>
          <p:nvPr/>
        </p:nvSpPr>
        <p:spPr>
          <a:xfrm>
            <a:off x="894523" y="4701208"/>
            <a:ext cx="9992138" cy="1696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ea typeface="+mn-lt"/>
              <a:cs typeface="+mn-lt"/>
            </a:endParaRPr>
          </a:p>
          <a:p>
            <a:pPr algn="ctr"/>
            <a:r>
              <a:rPr lang="en-US" sz="2800">
                <a:ea typeface="+mn-lt"/>
                <a:cs typeface="+mn-lt"/>
              </a:rPr>
              <a:t>The gas is allowed to pass into the sensor module once it reaches a temperature of 50°C.</a:t>
            </a:r>
            <a:endParaRPr lang="en-US"/>
          </a:p>
          <a:p>
            <a:pPr algn="ctr"/>
            <a:endParaRPr lang="en-US" sz="2800"/>
          </a:p>
        </p:txBody>
      </p:sp>
      <p:sp>
        <p:nvSpPr>
          <p:cNvPr id="10" name="Arrow: Up 9">
            <a:extLst>
              <a:ext uri="{FF2B5EF4-FFF2-40B4-BE49-F238E27FC236}">
                <a16:creationId xmlns:a16="http://schemas.microsoft.com/office/drawing/2014/main" id="{19DB37E8-6534-7042-849D-A5C66E384918}"/>
              </a:ext>
            </a:extLst>
          </p:cNvPr>
          <p:cNvSpPr/>
          <p:nvPr/>
        </p:nvSpPr>
        <p:spPr>
          <a:xfrm rot="900000">
            <a:off x="2267802" y="3371223"/>
            <a:ext cx="481852" cy="823632"/>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39EF21-47B3-8DED-A68B-D9947985557B}"/>
              </a:ext>
            </a:extLst>
          </p:cNvPr>
          <p:cNvSpPr/>
          <p:nvPr/>
        </p:nvSpPr>
        <p:spPr>
          <a:xfrm rot="900000">
            <a:off x="1921247" y="3815041"/>
            <a:ext cx="1081367" cy="49866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Hot gas flows in</a:t>
            </a:r>
          </a:p>
        </p:txBody>
      </p:sp>
      <p:sp>
        <p:nvSpPr>
          <p:cNvPr id="17" name="Arrow: Up 16">
            <a:extLst>
              <a:ext uri="{FF2B5EF4-FFF2-40B4-BE49-F238E27FC236}">
                <a16:creationId xmlns:a16="http://schemas.microsoft.com/office/drawing/2014/main" id="{CA327F43-26AD-C12D-A856-25A0A712FF41}"/>
              </a:ext>
            </a:extLst>
          </p:cNvPr>
          <p:cNvSpPr/>
          <p:nvPr/>
        </p:nvSpPr>
        <p:spPr>
          <a:xfrm rot="900000">
            <a:off x="2161345" y="452090"/>
            <a:ext cx="481852" cy="980514"/>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1FF2E9D-D871-13D4-B550-EE82A4EFE1F2}"/>
              </a:ext>
            </a:extLst>
          </p:cNvPr>
          <p:cNvSpPr/>
          <p:nvPr/>
        </p:nvSpPr>
        <p:spPr>
          <a:xfrm rot="900000">
            <a:off x="1916705" y="798318"/>
            <a:ext cx="958106" cy="47625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Cooled gas flows out</a:t>
            </a:r>
          </a:p>
        </p:txBody>
      </p:sp>
      <p:sp>
        <p:nvSpPr>
          <p:cNvPr id="19" name="Arrow: Left 18">
            <a:extLst>
              <a:ext uri="{FF2B5EF4-FFF2-40B4-BE49-F238E27FC236}">
                <a16:creationId xmlns:a16="http://schemas.microsoft.com/office/drawing/2014/main" id="{89602C77-C824-DF96-6932-1E9F113E6EF9}"/>
              </a:ext>
            </a:extLst>
          </p:cNvPr>
          <p:cNvSpPr/>
          <p:nvPr/>
        </p:nvSpPr>
        <p:spPr>
          <a:xfrm>
            <a:off x="2760502" y="1869993"/>
            <a:ext cx="1439955" cy="481852"/>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Hole for wiring</a:t>
            </a:r>
          </a:p>
        </p:txBody>
      </p:sp>
      <p:sp>
        <p:nvSpPr>
          <p:cNvPr id="20" name="Arrow: Right 19">
            <a:extLst>
              <a:ext uri="{FF2B5EF4-FFF2-40B4-BE49-F238E27FC236}">
                <a16:creationId xmlns:a16="http://schemas.microsoft.com/office/drawing/2014/main" id="{32DBEF34-A7FB-8B30-FA9A-4C7F595CCE7A}"/>
              </a:ext>
            </a:extLst>
          </p:cNvPr>
          <p:cNvSpPr/>
          <p:nvPr/>
        </p:nvSpPr>
        <p:spPr>
          <a:xfrm rot="2820000">
            <a:off x="71090" y="755009"/>
            <a:ext cx="1383926" cy="1176616"/>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Holds water for cooling</a:t>
            </a:r>
          </a:p>
        </p:txBody>
      </p:sp>
    </p:spTree>
    <p:extLst>
      <p:ext uri="{BB962C8B-B14F-4D97-AF65-F5344CB8AC3E}">
        <p14:creationId xmlns:p14="http://schemas.microsoft.com/office/powerpoint/2010/main" val="127317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45C3-524E-43CA-27B4-86A65EAB64C4}"/>
              </a:ext>
            </a:extLst>
          </p:cNvPr>
          <p:cNvSpPr>
            <a:spLocks noGrp="1"/>
          </p:cNvSpPr>
          <p:nvPr>
            <p:ph type="title"/>
          </p:nvPr>
        </p:nvSpPr>
        <p:spPr>
          <a:xfrm>
            <a:off x="6420464" y="645106"/>
            <a:ext cx="4554367" cy="711330"/>
          </a:xfrm>
        </p:spPr>
        <p:txBody>
          <a:bodyPr>
            <a:normAutofit/>
          </a:bodyPr>
          <a:lstStyle/>
          <a:p>
            <a:r>
              <a:rPr lang="en-US"/>
              <a:t>Sensor Module</a:t>
            </a:r>
          </a:p>
        </p:txBody>
      </p:sp>
      <p:pic>
        <p:nvPicPr>
          <p:cNvPr id="4" name="Picture 4" descr="Diagram, engineering drawing&#10;&#10;Description automatically generated">
            <a:extLst>
              <a:ext uri="{FF2B5EF4-FFF2-40B4-BE49-F238E27FC236}">
                <a16:creationId xmlns:a16="http://schemas.microsoft.com/office/drawing/2014/main" id="{7B86E094-F688-B253-F834-97C11B3A29EE}"/>
              </a:ext>
            </a:extLst>
          </p:cNvPr>
          <p:cNvPicPr>
            <a:picLocks noChangeAspect="1"/>
          </p:cNvPicPr>
          <p:nvPr/>
        </p:nvPicPr>
        <p:blipFill rotWithShape="1">
          <a:blip r:embed="rId2"/>
          <a:srcRect l="10371" r="-1" b="-1"/>
          <a:stretch/>
        </p:blipFill>
        <p:spPr>
          <a:xfrm>
            <a:off x="643192" y="661915"/>
            <a:ext cx="5451627" cy="5535031"/>
          </a:xfrm>
          <a:prstGeom prst="rect">
            <a:avLst/>
          </a:prstGeom>
        </p:spPr>
      </p:pic>
      <p:graphicFrame>
        <p:nvGraphicFramePr>
          <p:cNvPr id="7" name="Content Placeholder 2">
            <a:extLst>
              <a:ext uri="{FF2B5EF4-FFF2-40B4-BE49-F238E27FC236}">
                <a16:creationId xmlns:a16="http://schemas.microsoft.com/office/drawing/2014/main" id="{D1826734-C5E7-AC04-91CF-21E4200E4D26}"/>
              </a:ext>
            </a:extLst>
          </p:cNvPr>
          <p:cNvGraphicFramePr>
            <a:graphicFrameLocks noGrp="1"/>
          </p:cNvGraphicFramePr>
          <p:nvPr>
            <p:ph idx="1"/>
          </p:nvPr>
        </p:nvGraphicFramePr>
        <p:xfrm>
          <a:off x="6420463" y="1500292"/>
          <a:ext cx="4561842" cy="4679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Arrow: Left 7">
            <a:extLst>
              <a:ext uri="{FF2B5EF4-FFF2-40B4-BE49-F238E27FC236}">
                <a16:creationId xmlns:a16="http://schemas.microsoft.com/office/drawing/2014/main" id="{FDAB6CB3-02DD-1B53-C9C8-DF6189AD992F}"/>
              </a:ext>
            </a:extLst>
          </p:cNvPr>
          <p:cNvSpPr/>
          <p:nvPr/>
        </p:nvSpPr>
        <p:spPr>
          <a:xfrm rot="20640000">
            <a:off x="4707482" y="3615026"/>
            <a:ext cx="1260661" cy="481852"/>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Micro servo</a:t>
            </a:r>
          </a:p>
        </p:txBody>
      </p:sp>
      <p:sp>
        <p:nvSpPr>
          <p:cNvPr id="9" name="Arrow: Down 8">
            <a:extLst>
              <a:ext uri="{FF2B5EF4-FFF2-40B4-BE49-F238E27FC236}">
                <a16:creationId xmlns:a16="http://schemas.microsoft.com/office/drawing/2014/main" id="{E6BA28FF-87F4-9B68-390F-EF1B267C3904}"/>
              </a:ext>
            </a:extLst>
          </p:cNvPr>
          <p:cNvSpPr/>
          <p:nvPr/>
        </p:nvSpPr>
        <p:spPr>
          <a:xfrm>
            <a:off x="3508853" y="2824936"/>
            <a:ext cx="481852" cy="980514"/>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61897F-7760-9228-3C2C-80829C03B2BF}"/>
              </a:ext>
            </a:extLst>
          </p:cNvPr>
          <p:cNvSpPr/>
          <p:nvPr/>
        </p:nvSpPr>
        <p:spPr>
          <a:xfrm>
            <a:off x="3291167" y="2994210"/>
            <a:ext cx="913279" cy="42022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Litmus paper</a:t>
            </a:r>
          </a:p>
        </p:txBody>
      </p:sp>
      <p:sp>
        <p:nvSpPr>
          <p:cNvPr id="11" name="Arrow: Down 10">
            <a:extLst>
              <a:ext uri="{FF2B5EF4-FFF2-40B4-BE49-F238E27FC236}">
                <a16:creationId xmlns:a16="http://schemas.microsoft.com/office/drawing/2014/main" id="{4CB0CAE6-CEC1-5410-02C0-D9D545138425}"/>
              </a:ext>
            </a:extLst>
          </p:cNvPr>
          <p:cNvSpPr/>
          <p:nvPr/>
        </p:nvSpPr>
        <p:spPr>
          <a:xfrm>
            <a:off x="2564758" y="1281326"/>
            <a:ext cx="481852" cy="946896"/>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11216B-DF4F-B644-889F-3F2BD739B75D}"/>
              </a:ext>
            </a:extLst>
          </p:cNvPr>
          <p:cNvSpPr/>
          <p:nvPr/>
        </p:nvSpPr>
        <p:spPr>
          <a:xfrm>
            <a:off x="2274233" y="1501026"/>
            <a:ext cx="1058954" cy="28575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The sensors</a:t>
            </a:r>
          </a:p>
        </p:txBody>
      </p:sp>
      <p:sp>
        <p:nvSpPr>
          <p:cNvPr id="13" name="Arrow: Right 12">
            <a:extLst>
              <a:ext uri="{FF2B5EF4-FFF2-40B4-BE49-F238E27FC236}">
                <a16:creationId xmlns:a16="http://schemas.microsoft.com/office/drawing/2014/main" id="{CBCA4748-B54D-5D6E-4D5A-657B47E5ED9B}"/>
              </a:ext>
            </a:extLst>
          </p:cNvPr>
          <p:cNvSpPr/>
          <p:nvPr/>
        </p:nvSpPr>
        <p:spPr>
          <a:xfrm rot="19380000">
            <a:off x="1673531" y="3982302"/>
            <a:ext cx="980514" cy="481852"/>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A8CD449-7346-E5F5-2FAC-4D1862525432}"/>
              </a:ext>
            </a:extLst>
          </p:cNvPr>
          <p:cNvSpPr/>
          <p:nvPr/>
        </p:nvSpPr>
        <p:spPr>
          <a:xfrm rot="-2100000">
            <a:off x="1978891" y="4461353"/>
            <a:ext cx="980514" cy="481852"/>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BFC08E-E937-38D0-C77C-421DE6F9EE66}"/>
              </a:ext>
            </a:extLst>
          </p:cNvPr>
          <p:cNvSpPr/>
          <p:nvPr/>
        </p:nvSpPr>
        <p:spPr>
          <a:xfrm rot="3180000">
            <a:off x="1562849" y="4416338"/>
            <a:ext cx="1540808" cy="26333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Cooled gas flows in</a:t>
            </a:r>
          </a:p>
        </p:txBody>
      </p:sp>
    </p:spTree>
    <p:extLst>
      <p:ext uri="{BB962C8B-B14F-4D97-AF65-F5344CB8AC3E}">
        <p14:creationId xmlns:p14="http://schemas.microsoft.com/office/powerpoint/2010/main" val="248094518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3C2322"/>
      </a:dk2>
      <a:lt2>
        <a:srgbClr val="E6E2E8"/>
      </a:lt2>
      <a:accent1>
        <a:srgbClr val="5CB626"/>
      </a:accent1>
      <a:accent2>
        <a:srgbClr val="8EAC18"/>
      </a:accent2>
      <a:accent3>
        <a:srgbClr val="BC9D27"/>
      </a:accent3>
      <a:accent4>
        <a:srgbClr val="CF5F1D"/>
      </a:accent4>
      <a:accent5>
        <a:srgbClr val="E12F37"/>
      </a:accent5>
      <a:accent6>
        <a:srgbClr val="CF1D6F"/>
      </a:accent6>
      <a:hlink>
        <a:srgbClr val="BF4F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BrushVTI">
  <a:themeElements>
    <a:clrScheme name="AnalogousFromDarkSeedLeftStep">
      <a:dk1>
        <a:srgbClr val="000000"/>
      </a:dk1>
      <a:lt1>
        <a:srgbClr val="FFFFFF"/>
      </a:lt1>
      <a:dk2>
        <a:srgbClr val="3C2322"/>
      </a:dk2>
      <a:lt2>
        <a:srgbClr val="E6E2E8"/>
      </a:lt2>
      <a:accent1>
        <a:srgbClr val="5CB626"/>
      </a:accent1>
      <a:accent2>
        <a:srgbClr val="8EAC18"/>
      </a:accent2>
      <a:accent3>
        <a:srgbClr val="BC9D27"/>
      </a:accent3>
      <a:accent4>
        <a:srgbClr val="CF5F1D"/>
      </a:accent4>
      <a:accent5>
        <a:srgbClr val="E12F37"/>
      </a:accent5>
      <a:accent6>
        <a:srgbClr val="CF1D6F"/>
      </a:accent6>
      <a:hlink>
        <a:srgbClr val="BF4F3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View</vt:lpstr>
      <vt:lpstr>BrushVTI</vt:lpstr>
      <vt:lpstr>BrushVTI</vt:lpstr>
      <vt:lpstr>Team-262   D'Blaze</vt:lpstr>
      <vt:lpstr>PowerPoint Presentation</vt:lpstr>
      <vt:lpstr>Motivation</vt:lpstr>
      <vt:lpstr>D'BLAZE</vt:lpstr>
      <vt:lpstr>Aim Of Product </vt:lpstr>
      <vt:lpstr>Components used</vt:lpstr>
      <vt:lpstr>Working Mechanism</vt:lpstr>
      <vt:lpstr>PowerPoint Presentation</vt:lpstr>
      <vt:lpstr>Sensor Module</vt:lpstr>
      <vt:lpstr>PowerPoint Presentation</vt:lpstr>
      <vt:lpstr>PowerPoint Presentation</vt:lpstr>
      <vt:lpstr>PowerPoint Presentation</vt:lpstr>
      <vt:lpstr>Other parts of the product</vt:lpstr>
      <vt:lpstr>OUR SOLUTION</vt:lpstr>
      <vt:lpstr>PowerPoint Presentation</vt:lpstr>
      <vt:lpstr>Putting out the fire</vt:lpstr>
      <vt:lpstr>Future prospects</vt:lpstr>
      <vt:lpstr>Price of Components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Zaid Ahmed Khan</cp:lastModifiedBy>
  <cp:revision>2</cp:revision>
  <dcterms:created xsi:type="dcterms:W3CDTF">2022-03-29T15:34:03Z</dcterms:created>
  <dcterms:modified xsi:type="dcterms:W3CDTF">2023-07-07T18:14:44Z</dcterms:modified>
</cp:coreProperties>
</file>