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8" r:id="rId2"/>
  </p:sldMasterIdLst>
  <p:notesMasterIdLst>
    <p:notesMasterId r:id="rId29"/>
  </p:notesMasterIdLst>
  <p:sldIdLst>
    <p:sldId id="259" r:id="rId3"/>
    <p:sldId id="261" r:id="rId4"/>
    <p:sldId id="257" r:id="rId5"/>
    <p:sldId id="262" r:id="rId6"/>
    <p:sldId id="263" r:id="rId7"/>
    <p:sldId id="286" r:id="rId8"/>
    <p:sldId id="312" r:id="rId9"/>
    <p:sldId id="313" r:id="rId10"/>
    <p:sldId id="327" r:id="rId11"/>
    <p:sldId id="265" r:id="rId12"/>
    <p:sldId id="328" r:id="rId13"/>
    <p:sldId id="266" r:id="rId14"/>
    <p:sldId id="329" r:id="rId15"/>
    <p:sldId id="330" r:id="rId16"/>
    <p:sldId id="331" r:id="rId17"/>
    <p:sldId id="267" r:id="rId18"/>
    <p:sldId id="332" r:id="rId19"/>
    <p:sldId id="314" r:id="rId20"/>
    <p:sldId id="333" r:id="rId21"/>
    <p:sldId id="277" r:id="rId22"/>
    <p:sldId id="315" r:id="rId23"/>
    <p:sldId id="287" r:id="rId24"/>
    <p:sldId id="334" r:id="rId25"/>
    <p:sldId id="335" r:id="rId26"/>
    <p:sldId id="336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51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09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14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810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79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91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785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81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68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33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21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86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94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9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627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006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013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4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584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312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29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3187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37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150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74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4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10:  DOM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7" name="Google Shape;201;p32">
            <a:extLst>
              <a:ext uri="{FF2B5EF4-FFF2-40B4-BE49-F238E27FC236}">
                <a16:creationId xmlns:a16="http://schemas.microsoft.com/office/drawing/2014/main" xmlns="" id="{5BD3AA60-5708-4934-AAE6-9BE6E926A4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69936" y="758858"/>
            <a:ext cx="6876809" cy="1539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Part 1 -DOM Interaction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02;p32">
            <a:extLst>
              <a:ext uri="{FF2B5EF4-FFF2-40B4-BE49-F238E27FC236}">
                <a16:creationId xmlns:a16="http://schemas.microsoft.com/office/drawing/2014/main" xmlns="" id="{F46579E7-B29E-4A7E-899A-CEAC1F83D6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0212" y="2763132"/>
            <a:ext cx="6390450" cy="594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Using </a:t>
            </a:r>
            <a:r>
              <a:rPr lang="en-US" dirty="0" err="1"/>
              <a:t>Javascript</a:t>
            </a:r>
            <a:r>
              <a:rPr lang="en-US" dirty="0"/>
              <a:t> to interact with DOM elements!</a:t>
            </a:r>
          </a:p>
        </p:txBody>
      </p:sp>
    </p:spTree>
    <p:extLst>
      <p:ext uri="{BB962C8B-B14F-4D97-AF65-F5344CB8AC3E}">
        <p14:creationId xmlns:p14="http://schemas.microsoft.com/office/powerpoint/2010/main" xmlns="" val="75647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385793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begin to see examples of how to grab HTML elements from the DOM.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The HTML elements are properties of the DOM</a:t>
            </a:r>
          </a:p>
        </p:txBody>
      </p:sp>
    </p:spTree>
    <p:extLst>
      <p:ext uri="{BB962C8B-B14F-4D97-AF65-F5344CB8AC3E}">
        <p14:creationId xmlns:p14="http://schemas.microsoft.com/office/powerpoint/2010/main" xmlns="" val="229551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Google Shape;210;p33">
            <a:extLst>
              <a:ext uri="{FF2B5EF4-FFF2-40B4-BE49-F238E27FC236}">
                <a16:creationId xmlns:a16="http://schemas.microsoft.com/office/drawing/2014/main" xmlns="" id="{C36C5C20-E461-409D-8D1D-BD0CE3411B44}"/>
              </a:ext>
            </a:extLst>
          </p:cNvPr>
          <p:cNvSpPr txBox="1">
            <a:spLocks/>
          </p:cNvSpPr>
          <p:nvPr/>
        </p:nvSpPr>
        <p:spPr>
          <a:xfrm>
            <a:off x="651378" y="1290600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We’ll cover how to grab large groups of elements, like the entire body or head of the HTML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And then focus on grabbing specific HTML items, like classes or ids.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Google Shape;210;p33">
            <a:extLst>
              <a:ext uri="{FF2B5EF4-FFF2-40B4-BE49-F238E27FC236}">
                <a16:creationId xmlns:a16="http://schemas.microsoft.com/office/drawing/2014/main" xmlns="" id="{C36C5C20-E461-409D-8D1D-BD0CE3411B44}"/>
              </a:ext>
            </a:extLst>
          </p:cNvPr>
          <p:cNvSpPr txBox="1">
            <a:spLocks/>
          </p:cNvSpPr>
          <p:nvPr/>
        </p:nvSpPr>
        <p:spPr>
          <a:xfrm>
            <a:off x="651378" y="1290600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Here are some important document attributes: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Inconsolata"/>
              <a:buChar char="○"/>
            </a:pPr>
            <a:r>
              <a:rPr lang="en-US" sz="225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document.URL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Inconsolata"/>
              <a:buChar char="○"/>
            </a:pPr>
            <a:r>
              <a:rPr lang="en-US" sz="225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document.body</a:t>
            </a:r>
            <a:r>
              <a:rPr lang="en-US" sz="225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Inconsolata"/>
              <a:buChar char="○"/>
            </a:pPr>
            <a:r>
              <a:rPr lang="en-US" sz="225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document.head</a:t>
            </a:r>
            <a:r>
              <a:rPr lang="en-US" sz="225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Inconsolata"/>
              <a:buChar char="○"/>
            </a:pPr>
            <a:r>
              <a:rPr lang="en-US" sz="225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document.links</a:t>
            </a:r>
            <a:r>
              <a:rPr lang="en-US" sz="225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lang="en-US" sz="2100" dirty="0">
              <a:solidFill>
                <a:prstClr val="black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14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Google Shape;210;p33">
            <a:extLst>
              <a:ext uri="{FF2B5EF4-FFF2-40B4-BE49-F238E27FC236}">
                <a16:creationId xmlns:a16="http://schemas.microsoft.com/office/drawing/2014/main" xmlns="" id="{C36C5C20-E461-409D-8D1D-BD0CE3411B44}"/>
              </a:ext>
            </a:extLst>
          </p:cNvPr>
          <p:cNvSpPr txBox="1">
            <a:spLocks/>
          </p:cNvSpPr>
          <p:nvPr/>
        </p:nvSpPr>
        <p:spPr>
          <a:xfrm>
            <a:off x="651378" y="1290600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methods for grabbing elements from the DOM: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document.getElementById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document.getElementByClassName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document.getElementsByTagName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document.querySelector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document.querySelectorAll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429240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Google Shape;210;p33">
            <a:extLst>
              <a:ext uri="{FF2B5EF4-FFF2-40B4-BE49-F238E27FC236}">
                <a16:creationId xmlns:a16="http://schemas.microsoft.com/office/drawing/2014/main" xmlns="" id="{C36C5C20-E461-409D-8D1D-BD0CE3411B44}"/>
              </a:ext>
            </a:extLst>
          </p:cNvPr>
          <p:cNvSpPr txBox="1">
            <a:spLocks/>
          </p:cNvSpPr>
          <p:nvPr/>
        </p:nvSpPr>
        <p:spPr>
          <a:xfrm>
            <a:off x="651378" y="1290600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relevant files: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Part1_MainPage.html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Part1_Color_Changer.js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We will start by disconnecting the html file and exploring it a bit manually, then we will code out a complex example.</a:t>
            </a:r>
          </a:p>
        </p:txBody>
      </p:sp>
    </p:spTree>
    <p:extLst>
      <p:ext uri="{BB962C8B-B14F-4D97-AF65-F5344CB8AC3E}">
        <p14:creationId xmlns:p14="http://schemas.microsoft.com/office/powerpoint/2010/main" xmlns="" val="102281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lang="en-US" sz="2100" dirty="0">
              <a:solidFill>
                <a:prstClr val="black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77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Once you have grabbed an element, you can interact with it! 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myvariable.style.color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 (Many CSS options)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myvariable.textContent</a:t>
            </a:r>
            <a:endParaRPr lang="en-US" sz="2100" dirty="0">
              <a:solidFill>
                <a:prstClr val="black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myvariable.innerHTML</a:t>
            </a:r>
            <a:endParaRPr lang="en-US" sz="2100" dirty="0">
              <a:solidFill>
                <a:prstClr val="black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myvariable.getAttribute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myvariable.setAttribute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43699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7" name="Google Shape;201;p32">
            <a:extLst>
              <a:ext uri="{FF2B5EF4-FFF2-40B4-BE49-F238E27FC236}">
                <a16:creationId xmlns:a16="http://schemas.microsoft.com/office/drawing/2014/main" xmlns="" id="{5BD3AA60-5708-4934-AAE6-9BE6E926A4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69936" y="758858"/>
            <a:ext cx="6876809" cy="1539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Part 2 - </a:t>
            </a:r>
            <a:br>
              <a:rPr lang="en-US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Content Interaction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02;p32">
            <a:extLst>
              <a:ext uri="{FF2B5EF4-FFF2-40B4-BE49-F238E27FC236}">
                <a16:creationId xmlns:a16="http://schemas.microsoft.com/office/drawing/2014/main" xmlns="" id="{F46579E7-B29E-4A7E-899A-CEAC1F83D6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0212" y="2677166"/>
            <a:ext cx="6390450" cy="594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12176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see more examples of how to interact with the HTML from the DOM.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We will show how to change text, HTML code, and attributes.</a:t>
            </a:r>
          </a:p>
        </p:txBody>
      </p:sp>
    </p:spTree>
    <p:extLst>
      <p:ext uri="{BB962C8B-B14F-4D97-AF65-F5344CB8AC3E}">
        <p14:creationId xmlns:p14="http://schemas.microsoft.com/office/powerpoint/2010/main" xmlns="" val="247274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DOM Model Application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myvariable.style.color</a:t>
            </a:r>
            <a:endParaRPr lang="en-US" dirty="0"/>
          </a:p>
          <a:p>
            <a:r>
              <a:rPr lang="en-US" dirty="0"/>
              <a:t>Understanding of methods </a:t>
            </a:r>
            <a:r>
              <a:rPr lang="en-US" dirty="0" err="1"/>
              <a:t>myvariable.textContent</a:t>
            </a:r>
            <a:endParaRPr lang="en-US" dirty="0"/>
          </a:p>
          <a:p>
            <a:r>
              <a:rPr lang="en-US" dirty="0"/>
              <a:t>Understanding of methods </a:t>
            </a:r>
            <a:r>
              <a:rPr lang="en-US" dirty="0" err="1"/>
              <a:t>myvariable.innerHTML</a:t>
            </a:r>
            <a:endParaRPr lang="en-US" dirty="0"/>
          </a:p>
          <a:p>
            <a:r>
              <a:rPr lang="en-US" dirty="0"/>
              <a:t>Understanding of methods </a:t>
            </a:r>
            <a:r>
              <a:rPr lang="en-US" dirty="0" err="1"/>
              <a:t>myvariable.getAttribute</a:t>
            </a:r>
            <a:r>
              <a:rPr lang="en-US" dirty="0"/>
              <a:t>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myvariable.setAttribute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10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Relevant files are: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Part2_Content.html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Part2_Interact.js 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xmlns="" val="165949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7" name="Google Shape;201;p32">
            <a:extLst>
              <a:ext uri="{FF2B5EF4-FFF2-40B4-BE49-F238E27FC236}">
                <a16:creationId xmlns:a16="http://schemas.microsoft.com/office/drawing/2014/main" xmlns="" id="{5BD3AA60-5708-4934-AAE6-9BE6E926A4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69936" y="758858"/>
            <a:ext cx="6876809" cy="1539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Part 3 - DOM Events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02;p32">
            <a:extLst>
              <a:ext uri="{FF2B5EF4-FFF2-40B4-BE49-F238E27FC236}">
                <a16:creationId xmlns:a16="http://schemas.microsoft.com/office/drawing/2014/main" xmlns="" id="{F46579E7-B29E-4A7E-899A-CEAC1F83D6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0212" y="2677166"/>
            <a:ext cx="6390450" cy="594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Using </a:t>
            </a:r>
            <a:r>
              <a:rPr lang="en-US" dirty="0" err="1"/>
              <a:t>Javascript</a:t>
            </a:r>
            <a:r>
              <a:rPr lang="en-US" dirty="0"/>
              <a:t> to trigger on events!</a:t>
            </a:r>
          </a:p>
        </p:txBody>
      </p:sp>
    </p:spTree>
    <p:extLst>
      <p:ext uri="{BB962C8B-B14F-4D97-AF65-F5344CB8AC3E}">
        <p14:creationId xmlns:p14="http://schemas.microsoft.com/office/powerpoint/2010/main" xmlns="" val="267360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We don’t always want to have to specify beforehand how to interact with the DOM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Many times we only want the interaction to occur on a particular event, such as a click or a hover.</a:t>
            </a:r>
          </a:p>
        </p:txBody>
      </p:sp>
    </p:spTree>
    <p:extLst>
      <p:ext uri="{BB962C8B-B14F-4D97-AF65-F5344CB8AC3E}">
        <p14:creationId xmlns:p14="http://schemas.microsoft.com/office/powerpoint/2010/main" xmlns="" val="384925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We achieve this by adding an Event Listener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225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will be “listening” for an event to occur and then execute a function when it happens.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Let see some example code!</a:t>
            </a:r>
          </a:p>
        </p:txBody>
      </p:sp>
    </p:spTree>
    <p:extLst>
      <p:ext uri="{BB962C8B-B14F-4D97-AF65-F5344CB8AC3E}">
        <p14:creationId xmlns:p14="http://schemas.microsoft.com/office/powerpoint/2010/main" xmlns="" val="337483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Listening for an event looks like this: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myvariable.addEventListener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event,func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);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An example:</a:t>
            </a:r>
          </a:p>
          <a:p>
            <a:pPr marL="342900" algn="l" defTabSz="685800">
              <a:lnSpc>
                <a:spcPct val="115000"/>
              </a:lnSpc>
              <a:spcBef>
                <a:spcPts val="1200"/>
              </a:spcBef>
            </a:pP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var head = </a:t>
            </a: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document.querySelector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(‘h1’);</a:t>
            </a:r>
          </a:p>
          <a:p>
            <a:pPr marL="342900" algn="l" defTabSz="685800">
              <a:lnSpc>
                <a:spcPct val="115000"/>
              </a:lnSpc>
              <a:spcBef>
                <a:spcPts val="1200"/>
              </a:spcBef>
            </a:pP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head.addEventListener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(“click”,</a:t>
            </a:r>
            <a:r>
              <a:rPr lang="en-US" sz="2100" dirty="0" err="1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changeColor</a:t>
            </a: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);</a:t>
            </a:r>
          </a:p>
          <a:p>
            <a:pPr marL="342900" algn="l" defTabSz="685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98469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705166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There are many, many possible events! 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Clicks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Hovers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Double Clicks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Drags</a:t>
            </a:r>
          </a:p>
          <a:p>
            <a:pPr marL="685800" lvl="1" indent="-304800" algn="l" defTabSz="685800">
              <a:lnSpc>
                <a:spcPct val="115000"/>
              </a:lnSpc>
              <a:spcBef>
                <a:spcPts val="0"/>
              </a:spcBef>
              <a:buSzPts val="2800"/>
              <a:buFont typeface="Inconsolata"/>
              <a:buChar char="○"/>
            </a:pPr>
            <a:r>
              <a:rPr lang="en-US" sz="2100" dirty="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Much More!</a:t>
            </a:r>
          </a:p>
          <a:p>
            <a:pPr marL="342900" indent="-266700" algn="l" defTabSz="685800">
              <a:lnSpc>
                <a:spcPct val="115000"/>
              </a:lnSpc>
              <a:spcBef>
                <a:spcPts val="0"/>
              </a:spcBef>
              <a:buSzPts val="2000"/>
              <a:buFont typeface="Montserrat"/>
              <a:buChar char="●"/>
            </a:pPr>
            <a:r>
              <a:rPr lang="en-US" sz="15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https://developer.mozilla.org/en-US/docs/Web/Events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5378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DOM Model Application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myvariable.style.color</a:t>
            </a:r>
            <a:endParaRPr lang="en-US" dirty="0"/>
          </a:p>
          <a:p>
            <a:r>
              <a:rPr lang="en-US" dirty="0"/>
              <a:t>Understanding of methods </a:t>
            </a:r>
            <a:r>
              <a:rPr lang="en-US" dirty="0" err="1"/>
              <a:t>myvariable.textContent</a:t>
            </a:r>
            <a:endParaRPr lang="en-US" dirty="0"/>
          </a:p>
          <a:p>
            <a:r>
              <a:rPr lang="en-US" dirty="0"/>
              <a:t>Understanding of methods </a:t>
            </a:r>
            <a:r>
              <a:rPr lang="en-US" dirty="0" err="1"/>
              <a:t>myvariable.innerHTML</a:t>
            </a:r>
            <a:endParaRPr lang="en-US" dirty="0"/>
          </a:p>
          <a:p>
            <a:r>
              <a:rPr lang="en-US" dirty="0"/>
              <a:t>Understanding of methods </a:t>
            </a:r>
            <a:r>
              <a:rPr lang="en-US" dirty="0" err="1"/>
              <a:t>myvariable.getAttribute</a:t>
            </a:r>
            <a:r>
              <a:rPr lang="en-US" dirty="0"/>
              <a:t>()</a:t>
            </a:r>
          </a:p>
          <a:p>
            <a:r>
              <a:rPr lang="en-US" dirty="0"/>
              <a:t>Understanding of methods </a:t>
            </a:r>
            <a:r>
              <a:rPr lang="en-US" dirty="0" err="1"/>
              <a:t>myvariable.setAttribute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7" name="Google Shape;201;p32">
            <a:extLst>
              <a:ext uri="{FF2B5EF4-FFF2-40B4-BE49-F238E27FC236}">
                <a16:creationId xmlns:a16="http://schemas.microsoft.com/office/drawing/2014/main" xmlns="" id="{5BD3AA60-5708-4934-AAE6-9BE6E926A4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69936" y="758858"/>
            <a:ext cx="6390450" cy="153945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75518166-ED90-4E73-9992-AC60F1D16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86101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9" name="Google Shape;210;p33">
            <a:extLst>
              <a:ext uri="{FF2B5EF4-FFF2-40B4-BE49-F238E27FC236}">
                <a16:creationId xmlns:a16="http://schemas.microsoft.com/office/drawing/2014/main" xmlns="" id="{C36C5C20-E461-409D-8D1D-BD0CE3411B44}"/>
              </a:ext>
            </a:extLst>
          </p:cNvPr>
          <p:cNvSpPr txBox="1">
            <a:spLocks/>
          </p:cNvSpPr>
          <p:nvPr/>
        </p:nvSpPr>
        <p:spPr>
          <a:xfrm>
            <a:off x="672771" y="1408012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about the Document Object Model (DOM)</a:t>
            </a:r>
          </a:p>
          <a:p>
            <a:pPr marL="342900" indent="-314325" algn="l" defTabSz="6858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The DOM will allow us to interface our </a:t>
            </a:r>
            <a:r>
              <a:rPr lang="en-US" sz="225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code to interact with HTML and CSS</a:t>
            </a:r>
          </a:p>
          <a:p>
            <a:pPr algn="l" defTabSz="685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n-US" sz="2250" b="1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5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385793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Browsers will construct the DOM, which basically means storing all the HTML tags as </a:t>
            </a:r>
            <a:r>
              <a:rPr lang="en-US" sz="225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objects.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simple example...</a:t>
            </a:r>
          </a:p>
        </p:txBody>
      </p:sp>
    </p:spTree>
    <p:extLst>
      <p:ext uri="{BB962C8B-B14F-4D97-AF65-F5344CB8AC3E}">
        <p14:creationId xmlns:p14="http://schemas.microsoft.com/office/powerpoint/2010/main" xmlns="" val="12398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385793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prstClr val="black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" name="Google Shape;79;p16">
            <a:extLst>
              <a:ext uri="{FF2B5EF4-FFF2-40B4-BE49-F238E27FC236}">
                <a16:creationId xmlns:a16="http://schemas.microsoft.com/office/drawing/2014/main" xmlns="" id="{BD05FB61-41DB-4138-ACB6-97FEFEFECFFD}"/>
              </a:ext>
            </a:extLst>
          </p:cNvPr>
          <p:cNvSpPr txBox="1">
            <a:spLocks/>
          </p:cNvSpPr>
          <p:nvPr/>
        </p:nvSpPr>
        <p:spPr>
          <a:xfrm>
            <a:off x="894703" y="1133931"/>
            <a:ext cx="3325275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&lt;! DOCTYPE html&gt;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	&lt;head&gt;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		&lt;title&gt; My Title &lt;/title&gt;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	&lt;/head&gt;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	&lt;h1&gt;A heading &lt;/h1&gt;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	&lt;a href= “websiteLink”&gt;Link text&lt;/a&gt;</a:t>
            </a:r>
          </a:p>
          <a:p>
            <a:pPr algn="l" defTabSz="685800">
              <a:lnSpc>
                <a:spcPct val="100000"/>
              </a:lnSpc>
              <a:spcBef>
                <a:spcPts val="0"/>
              </a:spcBef>
            </a:pPr>
            <a:r>
              <a:rPr lang="en-US" sz="1050">
                <a:solidFill>
                  <a:prstClr val="black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lang="en-US" sz="1050" dirty="0">
              <a:solidFill>
                <a:prstClr val="black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4" name="Google Shape;83;p16" descr="Screen Shot 2017-01-16 at 6.34.31 PM.png">
            <a:extLst>
              <a:ext uri="{FF2B5EF4-FFF2-40B4-BE49-F238E27FC236}">
                <a16:creationId xmlns:a16="http://schemas.microsoft.com/office/drawing/2014/main" xmlns="" id="{75B82796-5B02-44EC-970F-D263CC19B51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73" y="2819943"/>
            <a:ext cx="1951875" cy="11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2;p16">
            <a:extLst>
              <a:ext uri="{FF2B5EF4-FFF2-40B4-BE49-F238E27FC236}">
                <a16:creationId xmlns:a16="http://schemas.microsoft.com/office/drawing/2014/main" xmlns="" id="{2F3B997B-51CD-47E4-A31A-8F6FE280E1C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500" y="1133932"/>
            <a:ext cx="3057525" cy="3164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4038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385793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We can see the DOM of any website.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Go to a website and in the console type: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document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That will return the HTML text of the page. To see the actual objects use:</a:t>
            </a:r>
          </a:p>
          <a:p>
            <a:pPr marL="685800" lvl="1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○"/>
            </a:pPr>
            <a:r>
              <a:rPr lang="en-US" sz="225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console.dir</a:t>
            </a: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xmlns="" val="12905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385793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This DOM will allow us to use </a:t>
            </a:r>
            <a:r>
              <a:rPr lang="en-US" sz="225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to interact with the web page.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Clr>
                <a:srgbClr val="44546A"/>
              </a:buClr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The DOM is enormous, most developers won’t use all the properties.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We will cover the common objects used, but be prepared for the unknown! </a:t>
            </a:r>
          </a:p>
        </p:txBody>
      </p:sp>
    </p:spTree>
    <p:extLst>
      <p:ext uri="{BB962C8B-B14F-4D97-AF65-F5344CB8AC3E}">
        <p14:creationId xmlns:p14="http://schemas.microsoft.com/office/powerpoint/2010/main" xmlns="" val="15825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Google Shape;218;p34">
            <a:extLst>
              <a:ext uri="{FF2B5EF4-FFF2-40B4-BE49-F238E27FC236}">
                <a16:creationId xmlns:a16="http://schemas.microsoft.com/office/drawing/2014/main" xmlns="" id="{8EEDC132-0F1F-461A-BAD0-4D65644D9CA1}"/>
              </a:ext>
            </a:extLst>
          </p:cNvPr>
          <p:cNvSpPr txBox="1">
            <a:spLocks/>
          </p:cNvSpPr>
          <p:nvPr/>
        </p:nvSpPr>
        <p:spPr>
          <a:xfrm>
            <a:off x="917109" y="1385793"/>
            <a:ext cx="6390450" cy="2562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in the browser!</a:t>
            </a:r>
          </a:p>
          <a:p>
            <a:pPr marL="342900" indent="-314325" algn="l" defTabSz="685800">
              <a:lnSpc>
                <a:spcPct val="115000"/>
              </a:lnSpc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Afterwards in the next lecture we will go through an example of using </a:t>
            </a:r>
            <a:r>
              <a:rPr lang="en-US" sz="225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r>
              <a:rPr lang="en-US" sz="225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with the DOM.</a:t>
            </a:r>
          </a:p>
        </p:txBody>
      </p:sp>
    </p:spTree>
    <p:extLst>
      <p:ext uri="{BB962C8B-B14F-4D97-AF65-F5344CB8AC3E}">
        <p14:creationId xmlns:p14="http://schemas.microsoft.com/office/powerpoint/2010/main" xmlns="" val="12915688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517</TotalTime>
  <Words>693</Words>
  <Application>Microsoft Office PowerPoint</Application>
  <PresentationFormat>On-screen Show (16:9)</PresentationFormat>
  <Paragraphs>138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 1</vt:lpstr>
      <vt:lpstr>Office Theme</vt:lpstr>
      <vt:lpstr>MERN – ES6 + React</vt:lpstr>
      <vt:lpstr>Outline</vt:lpstr>
      <vt:lpstr>Document Object Model</vt:lpstr>
      <vt:lpstr>Slide 4</vt:lpstr>
      <vt:lpstr>Slide 5</vt:lpstr>
      <vt:lpstr>Slide 6</vt:lpstr>
      <vt:lpstr>Slide 7</vt:lpstr>
      <vt:lpstr>Slide 8</vt:lpstr>
      <vt:lpstr>Slide 9</vt:lpstr>
      <vt:lpstr>Part 1 -DOM Interaction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Part 2 -  Content Interaction</vt:lpstr>
      <vt:lpstr>Slide 19</vt:lpstr>
      <vt:lpstr>Slide 20</vt:lpstr>
      <vt:lpstr>Part 3 - DOM Events</vt:lpstr>
      <vt:lpstr>Slide 22</vt:lpstr>
      <vt:lpstr>Slide 23</vt:lpstr>
      <vt:lpstr>Slide 24</vt:lpstr>
      <vt:lpstr>Slide 25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26</cp:revision>
  <dcterms:created xsi:type="dcterms:W3CDTF">2016-10-24T19:40:55Z</dcterms:created>
  <dcterms:modified xsi:type="dcterms:W3CDTF">2023-04-08T03:24:18Z</dcterms:modified>
</cp:coreProperties>
</file>