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9" r:id="rId2"/>
    <p:sldId id="261" r:id="rId3"/>
    <p:sldId id="262" r:id="rId4"/>
    <p:sldId id="283" r:id="rId5"/>
    <p:sldId id="284" r:id="rId6"/>
    <p:sldId id="285" r:id="rId7"/>
    <p:sldId id="28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5" r:id="rId23"/>
    <p:sldId id="296" r:id="rId24"/>
    <p:sldId id="294" r:id="rId25"/>
    <p:sldId id="289" r:id="rId26"/>
    <p:sldId id="290" r:id="rId27"/>
    <p:sldId id="291" r:id="rId28"/>
    <p:sldId id="292" r:id="rId29"/>
    <p:sldId id="293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6:31:20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2380 3529 24575,'-103'1'0,"1"-5"0,0-4 0,-166-35 0,0-14 0,213 46 0,-36-11 0,-93-36 0,88 26 0,88 29 0,-95-29 0,1-4 0,-170-87 0,249 108 0,2 0 0,-1-1 0,2-1 0,0-1 0,2-1 0,0 0 0,-30-42 0,2-10 0,-41-87 0,63 114 0,-19-38 0,4-2 0,3-2 0,4-1 0,3-2 0,5 0 0,-14-97 0,6-97 0,28 215 0,3 0 0,8-80 0,-4 128 0,1 0 0,1 0 0,0 0 0,2 0 0,0 1 0,1 0 0,1 1 0,1-1 0,0 2 0,1-1 0,27-29 0,-18 25 0,0 2 0,2 1 0,0 0 0,1 2 0,1 0 0,1 2 0,51-24 0,-40 20 0,-1-1 0,-1-1 0,-1-2 0,40-36 0,-32 26 0,-15 14 0,1 2 0,1 1 0,31-14 0,43-25 0,-86 47 0,1-1 0,0 2 0,0 0 0,0 2 0,36-8 0,34-12 0,-78 20 0,0 0 0,0 0 0,0-1 0,-1-1 0,0 1 0,0-1 0,11-13 0,-9 9 0,1 0 0,21-15 0,-11 12 0,1 1 0,1 1 0,0 0 0,0 2 0,1 1 0,25-7 0,-18 7 0,0-3 0,-2 0 0,30-18 0,24-10 0,-61 33 0,1 0 0,-1 1 0,48-5 0,-39 7 0,39-11 0,-21 2 0,70-9 0,-47 8 0,-44 8 0,1 1 0,36-2 0,-32 4 0,0-1 0,0-2 0,48-15 0,-40 10 0,60-9 0,-74 15 0,-1-1 0,0-1 0,26-11 0,31-9 0,-53 20 0,-1 1 0,1 1 0,0 2 0,0 1 0,0 1 0,1 2 0,-1 1 0,0 1 0,0 2 0,-1 1 0,1 1 0,-1 2 0,-1 0 0,30 15 0,-12-5 0,1-3 0,54 12 0,43 15 0,-62-13 0,169 37 0,-145-37 0,-106-30 0,0 0 0,0 0 0,0 0 0,-1 0 0,1 0 0,0 0 0,0 0 0,0 0 0,0 0 0,0 0 0,0 0 0,0 0 0,0 0 0,0-1 0,-1 1 0,1 0 0,0 0 0,0 0 0,0 0 0,0 0 0,0 0 0,0 0 0,0 0 0,0 0 0,0-1 0,0 1 0,0 0 0,0 0 0,0 0 0,0 0 0,0 0 0,0 0 0,0 0 0,0 0 0,0-1 0,0 1 0,0 0 0,0 0 0,0 0 0,0 0 0,0 0 0,0 0 0,0 0 0,0-1 0,0 1 0,0 0 0,0 0 0,0 0 0,0 0 0,0 0 0,0 0 0,1 0 0,-1 0 0,0 0 0,0 0 0,0 0 0,0-1 0,0 1 0,-16-13 0,-21-14 0,-1 4-455,-1 2 0,-56-22 0,78 35-6371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6:31:2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 24575,'-6'0'0,"-4"0"0,-7 0 0,-3 0 0,-3 0 0,-2 0 0,-1 0 0,0 0 0,5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events_handler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EACT/tryit.asp?filename=tryreact_getstarted_clas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13: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Inserting a Large Block of HTML in JSX</a:t>
            </a:r>
          </a:p>
          <a:p>
            <a:pPr lvl="1"/>
            <a:r>
              <a:rPr lang="en-US" dirty="0"/>
              <a:t>To write HTML on multiple lines, put the HTML inside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272B5D-1973-49EB-BD21-739CC86E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08" y="2246812"/>
            <a:ext cx="6894922" cy="21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437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Inserting a Large Block of HTML in JSX</a:t>
            </a:r>
          </a:p>
          <a:p>
            <a:pPr lvl="1"/>
            <a:r>
              <a:rPr lang="en-US" dirty="0"/>
              <a:t>To write HTML on multiple lines, put the HTML inside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One Top-Level Element</a:t>
            </a:r>
          </a:p>
          <a:p>
            <a:pPr lvl="2"/>
            <a:r>
              <a:rPr lang="en-US" dirty="0"/>
              <a:t>The HTML code must be wrapped in ONE top-level element </a:t>
            </a:r>
            <a:r>
              <a:rPr lang="en-US" u="sng" dirty="0"/>
              <a:t>or</a:t>
            </a:r>
            <a:r>
              <a:rPr lang="en-US" dirty="0"/>
              <a:t> fragment 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&lt;&gt;&lt;/&gt;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8F8371-141A-4D71-A94E-8DEF6F2B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9" y="2660439"/>
            <a:ext cx="7126107" cy="2033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CDD19F7-AF8A-4CA5-A8C8-A3F483B6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9" y="3021030"/>
            <a:ext cx="4579583" cy="1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02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Inserting a Large Block of HTML in JSX</a:t>
            </a:r>
          </a:p>
          <a:p>
            <a:pPr lvl="1"/>
            <a:r>
              <a:rPr lang="en-US" dirty="0"/>
              <a:t>To write HTML on multiple lines, put the HTML inside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One Top-Level Element</a:t>
            </a:r>
          </a:p>
          <a:p>
            <a:pPr lvl="2"/>
            <a:r>
              <a:rPr lang="en-US" dirty="0"/>
              <a:t>The HTML code must be wrapped in ONE top-level element </a:t>
            </a:r>
            <a:r>
              <a:rPr lang="en-US" u="sng" dirty="0"/>
              <a:t>or</a:t>
            </a:r>
            <a:r>
              <a:rPr lang="en-US" dirty="0"/>
              <a:t> fragment 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&lt;&gt;&lt;/&gt;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Attribute class = </a:t>
            </a:r>
            <a:r>
              <a:rPr lang="en-US" b="1" dirty="0" err="1"/>
              <a:t>className</a:t>
            </a:r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09CEF7-5BC0-4D51-B271-29AE3411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63" y="2978604"/>
            <a:ext cx="7178359" cy="11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39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Components?</a:t>
            </a:r>
          </a:p>
          <a:p>
            <a:pPr lvl="1"/>
            <a:r>
              <a:rPr lang="en-US" dirty="0"/>
              <a:t>Components are like </a:t>
            </a:r>
            <a:r>
              <a:rPr lang="en-US" u="sng" dirty="0"/>
              <a:t>functions</a:t>
            </a:r>
            <a:r>
              <a:rPr lang="en-US" dirty="0"/>
              <a:t> that </a:t>
            </a:r>
            <a:r>
              <a:rPr lang="en-US" u="sng" dirty="0"/>
              <a:t>return HTML elements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components and </a:t>
            </a:r>
            <a:r>
              <a:rPr lang="en-US" b="1" dirty="0"/>
              <a:t>Function components</a:t>
            </a:r>
          </a:p>
          <a:p>
            <a:r>
              <a:rPr lang="en-US" dirty="0"/>
              <a:t>Create Your First Component</a:t>
            </a:r>
          </a:p>
          <a:p>
            <a:pPr lvl="1"/>
            <a:r>
              <a:rPr lang="en-US" dirty="0"/>
              <a:t>The component's name MUST start with an </a:t>
            </a:r>
            <a:r>
              <a:rPr lang="en-US" b="1" dirty="0"/>
              <a:t>upper case </a:t>
            </a:r>
            <a:r>
              <a:rPr lang="en-US" dirty="0"/>
              <a:t>letter.</a:t>
            </a:r>
          </a:p>
          <a:p>
            <a:pPr lvl="1"/>
            <a:r>
              <a:rPr lang="en-US" dirty="0"/>
              <a:t>Class Component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A5D098-B273-4A31-9D08-8153A793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05" y="2971801"/>
            <a:ext cx="7172917" cy="18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358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Components?</a:t>
            </a:r>
          </a:p>
          <a:p>
            <a:pPr lvl="1"/>
            <a:r>
              <a:rPr lang="en-US" dirty="0"/>
              <a:t>Components are like </a:t>
            </a:r>
            <a:r>
              <a:rPr lang="en-US" u="sng" dirty="0"/>
              <a:t>functions</a:t>
            </a:r>
            <a:r>
              <a:rPr lang="en-US" dirty="0"/>
              <a:t> that </a:t>
            </a:r>
            <a:r>
              <a:rPr lang="en-US" u="sng" dirty="0"/>
              <a:t>return HTML elements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components and </a:t>
            </a:r>
            <a:r>
              <a:rPr lang="en-US" b="1" dirty="0"/>
              <a:t>Function components</a:t>
            </a:r>
          </a:p>
          <a:p>
            <a:r>
              <a:rPr lang="en-US" dirty="0"/>
              <a:t>Create Your First Component</a:t>
            </a:r>
          </a:p>
          <a:p>
            <a:pPr lvl="1"/>
            <a:r>
              <a:rPr lang="en-US" dirty="0"/>
              <a:t>The component's name MUST start with an </a:t>
            </a:r>
            <a:r>
              <a:rPr lang="en-US" b="1" dirty="0"/>
              <a:t>upper case </a:t>
            </a:r>
            <a:r>
              <a:rPr lang="en-US" dirty="0"/>
              <a:t>letter.</a:t>
            </a:r>
          </a:p>
          <a:p>
            <a:pPr lvl="1"/>
            <a:r>
              <a:rPr lang="en-US" dirty="0"/>
              <a:t>Class Component</a:t>
            </a:r>
          </a:p>
          <a:p>
            <a:pPr lvl="1"/>
            <a:r>
              <a:rPr lang="en-US" dirty="0"/>
              <a:t>Function Component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7882341-9E57-4394-8861-0E147C24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11" y="3291843"/>
            <a:ext cx="7290639" cy="15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337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Components?</a:t>
            </a:r>
          </a:p>
          <a:p>
            <a:pPr lvl="1"/>
            <a:r>
              <a:rPr lang="en-US" dirty="0"/>
              <a:t>Components are like </a:t>
            </a:r>
            <a:r>
              <a:rPr lang="en-US" u="sng" dirty="0"/>
              <a:t>functions</a:t>
            </a:r>
            <a:r>
              <a:rPr lang="en-US" dirty="0"/>
              <a:t> that </a:t>
            </a:r>
            <a:r>
              <a:rPr lang="en-US" u="sng" dirty="0"/>
              <a:t>return HTML elements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components and </a:t>
            </a:r>
            <a:r>
              <a:rPr lang="en-US" b="1" dirty="0"/>
              <a:t>Function components</a:t>
            </a:r>
          </a:p>
          <a:p>
            <a:r>
              <a:rPr lang="en-US" dirty="0"/>
              <a:t>Create Your First Component</a:t>
            </a:r>
          </a:p>
          <a:p>
            <a:pPr lvl="1"/>
            <a:r>
              <a:rPr lang="en-US" dirty="0"/>
              <a:t>Function Component</a:t>
            </a:r>
          </a:p>
          <a:p>
            <a:r>
              <a:rPr lang="en-US" dirty="0"/>
              <a:t>Rendering a Component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B82907-67F1-4D0C-B317-5F6B9400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9" y="3119172"/>
            <a:ext cx="7290639" cy="1571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58DECB-239E-4865-BC79-08305B1CE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65"/>
          <a:stretch/>
        </p:blipFill>
        <p:spPr>
          <a:xfrm>
            <a:off x="4553120" y="3939797"/>
            <a:ext cx="4482259" cy="956115"/>
          </a:xfrm>
          <a:prstGeom prst="rect">
            <a:avLst/>
          </a:prstGeom>
          <a:ln w="38100" cap="sq">
            <a:solidFill>
              <a:srgbClr val="00649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0007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01428"/>
            <a:ext cx="7886700" cy="2957513"/>
          </a:xfrm>
        </p:spPr>
        <p:txBody>
          <a:bodyPr/>
          <a:lstStyle/>
          <a:p>
            <a:r>
              <a:rPr lang="en-US" dirty="0"/>
              <a:t>Components in Components</a:t>
            </a:r>
          </a:p>
          <a:p>
            <a:pPr lvl="1"/>
            <a:r>
              <a:rPr lang="en-US" dirty="0"/>
              <a:t>We can refer to components inside other components: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18FFEB-C0BC-497E-8C46-7C14D7C0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3" y="1685746"/>
            <a:ext cx="6237515" cy="32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53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01428"/>
            <a:ext cx="7886700" cy="2957513"/>
          </a:xfrm>
        </p:spPr>
        <p:txBody>
          <a:bodyPr/>
          <a:lstStyle/>
          <a:p>
            <a:r>
              <a:rPr lang="en-US" dirty="0"/>
              <a:t>Components in Files</a:t>
            </a:r>
          </a:p>
          <a:p>
            <a:pPr lvl="1"/>
            <a:r>
              <a:rPr lang="en-US" dirty="0"/>
              <a:t>React is all about re-using code, and it is recommended to split your components into separate files.</a:t>
            </a:r>
          </a:p>
          <a:p>
            <a:pPr lvl="1"/>
            <a:r>
              <a:rPr lang="en-US" dirty="0"/>
              <a:t>To do that, create a new file with a .</a:t>
            </a:r>
            <a:r>
              <a:rPr lang="en-US" dirty="0" err="1"/>
              <a:t>js</a:t>
            </a:r>
            <a:r>
              <a:rPr lang="en-US" dirty="0"/>
              <a:t> file extension and put the code inside it:</a:t>
            </a:r>
          </a:p>
          <a:p>
            <a:pPr lvl="1"/>
            <a:r>
              <a:rPr lang="en-US" dirty="0"/>
              <a:t>Note that the </a:t>
            </a:r>
            <a:r>
              <a:rPr lang="en-US" b="1" dirty="0"/>
              <a:t>filename must start with an uppercase character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245028-326D-4BC4-9F1D-462F2041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0" y="2253158"/>
            <a:ext cx="7247211" cy="1893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31D238A-825D-4E19-B9B0-7325DC430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9"/>
          <a:stretch/>
        </p:blipFill>
        <p:spPr>
          <a:xfrm>
            <a:off x="2913018" y="3251732"/>
            <a:ext cx="6139542" cy="1552529"/>
          </a:xfrm>
          <a:prstGeom prst="rect">
            <a:avLst/>
          </a:prstGeom>
          <a:ln w="38100" cap="sq">
            <a:solidFill>
              <a:srgbClr val="00649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01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44D8D-1658-4738-86EC-C76EB83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1E7D88-6900-44FB-8560-529A69E0B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32059"/>
            <a:ext cx="7886700" cy="2957513"/>
          </a:xfrm>
        </p:spPr>
        <p:txBody>
          <a:bodyPr/>
          <a:lstStyle/>
          <a:p>
            <a:r>
              <a:rPr lang="en-US" dirty="0"/>
              <a:t>What are React Props?</a:t>
            </a:r>
          </a:p>
          <a:p>
            <a:pPr lvl="1"/>
            <a:r>
              <a:rPr lang="en-US" dirty="0"/>
              <a:t>props stand for </a:t>
            </a:r>
            <a:r>
              <a:rPr lang="en-US" b="1" dirty="0"/>
              <a:t>properties</a:t>
            </a:r>
          </a:p>
          <a:p>
            <a:pPr lvl="1"/>
            <a:r>
              <a:rPr lang="en-US" dirty="0"/>
              <a:t>React Props are like </a:t>
            </a:r>
            <a:r>
              <a:rPr lang="en-US" b="1" dirty="0"/>
              <a:t>function arguments </a:t>
            </a:r>
            <a:r>
              <a:rPr lang="en-US" dirty="0"/>
              <a:t>in </a:t>
            </a:r>
            <a:r>
              <a:rPr lang="en-US" u="sng" dirty="0"/>
              <a:t>JavaScript</a:t>
            </a:r>
            <a:r>
              <a:rPr lang="en-US" dirty="0"/>
              <a:t> and </a:t>
            </a:r>
            <a:r>
              <a:rPr lang="en-US" b="1" dirty="0"/>
              <a:t>attributes</a:t>
            </a:r>
            <a:r>
              <a:rPr lang="en-US" dirty="0"/>
              <a:t> in </a:t>
            </a:r>
            <a:r>
              <a:rPr lang="en-US" u="sng" dirty="0"/>
              <a:t>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</a:t>
            </a:r>
            <a:r>
              <a:rPr lang="en-US" u="sng" dirty="0"/>
              <a:t>send props into a component</a:t>
            </a:r>
            <a:r>
              <a:rPr lang="en-US" dirty="0"/>
              <a:t>, use the </a:t>
            </a:r>
            <a:r>
              <a:rPr lang="en-US" u="sng" dirty="0"/>
              <a:t>same syntax as HTML attributes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302FB0-5D68-4D99-8290-A220D1BD6A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FFE696-79F4-4FC1-89E7-352DF2410C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B354A0-16D8-4021-829A-FEFF6E39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21" y="2362750"/>
            <a:ext cx="6928938" cy="1117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3CC155-3C68-4499-8650-0488564E1151}"/>
              </a:ext>
            </a:extLst>
          </p:cNvPr>
          <p:cNvSpPr txBox="1"/>
          <p:nvPr/>
        </p:nvSpPr>
        <p:spPr>
          <a:xfrm>
            <a:off x="1185906" y="3488270"/>
            <a:ext cx="662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- The component receives the argument as a </a:t>
            </a:r>
            <a:r>
              <a:rPr lang="en-US" sz="1200" b="1" dirty="0"/>
              <a:t>props object</a:t>
            </a:r>
            <a:r>
              <a:rPr lang="en-US" sz="1200" dirty="0"/>
              <a:t>:</a:t>
            </a:r>
          </a:p>
          <a:p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2288E8F-171B-4BCF-AC80-B4152888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1" y="3757738"/>
            <a:ext cx="6994253" cy="11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273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44D8D-1658-4738-86EC-C76EB83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302FB0-5D68-4D99-8290-A220D1BD6A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FFE696-79F4-4FC1-89E7-352DF2410C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96294E4-46C8-448D-AD26-3B3FF66C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86" y="1941513"/>
            <a:ext cx="7230297" cy="293412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A598BD3-294D-4E29-9A27-CA2C87BE51AF}"/>
              </a:ext>
            </a:extLst>
          </p:cNvPr>
          <p:cNvGrpSpPr/>
          <p:nvPr/>
        </p:nvGrpSpPr>
        <p:grpSpPr>
          <a:xfrm>
            <a:off x="563340" y="2561528"/>
            <a:ext cx="1444578" cy="1271096"/>
            <a:chOff x="441874" y="2409223"/>
            <a:chExt cx="1567800" cy="137952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56D633-C240-43E3-8397-22D7DA73B6A2}"/>
                    </a:ext>
                  </a:extLst>
                </p14:cNvPr>
                <p14:cNvContentPartPr/>
                <p14:nvPr/>
              </p14:nvContentPartPr>
              <p14:xfrm>
                <a:off x="441874" y="2409223"/>
                <a:ext cx="1567800" cy="137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B56D633-C240-43E3-8397-22D7DA73B6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2495" y="2399456"/>
                  <a:ext cx="1586948" cy="139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F040C3-4784-4FE2-9ACC-E08AD8A2EBF3}"/>
                    </a:ext>
                  </a:extLst>
                </p14:cNvPr>
                <p14:cNvContentPartPr/>
                <p14:nvPr/>
              </p14:nvContentPartPr>
              <p14:xfrm>
                <a:off x="1904554" y="2520823"/>
                <a:ext cx="6840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DF040C3-4784-4FE2-9ACC-E08AD8A2EB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4783" y="2512183"/>
                  <a:ext cx="87552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1E7D88-6900-44FB-8560-529A69E0B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88373"/>
            <a:ext cx="7886700" cy="2957513"/>
          </a:xfrm>
        </p:spPr>
        <p:txBody>
          <a:bodyPr/>
          <a:lstStyle/>
          <a:p>
            <a:r>
              <a:rPr lang="en-US" dirty="0"/>
              <a:t>Pass Data using React Props</a:t>
            </a:r>
          </a:p>
          <a:p>
            <a:pPr lvl="1"/>
            <a:r>
              <a:rPr lang="en-US" dirty="0"/>
              <a:t>React Props are like </a:t>
            </a:r>
            <a:r>
              <a:rPr lang="en-US" u="sng" dirty="0"/>
              <a:t>function arguments in JavaScript </a:t>
            </a:r>
            <a:r>
              <a:rPr lang="en-US" dirty="0"/>
              <a:t>and </a:t>
            </a:r>
            <a:r>
              <a:rPr lang="en-US" u="sng" dirty="0"/>
              <a:t>attributes in 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Props are also how you </a:t>
            </a:r>
            <a:r>
              <a:rPr lang="en-US" u="sng" dirty="0"/>
              <a:t>pass data</a:t>
            </a:r>
            <a:r>
              <a:rPr lang="en-US" dirty="0"/>
              <a:t> from </a:t>
            </a:r>
            <a:r>
              <a:rPr lang="en-US" u="sng" dirty="0"/>
              <a:t>one component to another</a:t>
            </a:r>
            <a:r>
              <a:rPr lang="en-US" dirty="0"/>
              <a:t>, as parameters.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36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  <a:p>
            <a:r>
              <a:rPr lang="en-US" dirty="0"/>
              <a:t>Explaining Tagging concept</a:t>
            </a:r>
          </a:p>
          <a:p>
            <a:r>
              <a:rPr lang="en-US" dirty="0"/>
              <a:t>List creation and display</a:t>
            </a:r>
          </a:p>
          <a:p>
            <a:r>
              <a:rPr lang="en-US" dirty="0" err="1"/>
              <a:t>Divs</a:t>
            </a:r>
            <a:r>
              <a:rPr lang="en-US" dirty="0"/>
              <a:t> and Spans creation</a:t>
            </a:r>
          </a:p>
          <a:p>
            <a:r>
              <a:rPr lang="en-US" dirty="0"/>
              <a:t>Attributes and information display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13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44D8D-1658-4738-86EC-C76EB83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302FB0-5D68-4D99-8290-A220D1BD6A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FFE696-79F4-4FC1-89E7-352DF2410C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1E7D88-6900-44FB-8560-529A69E0B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88373"/>
            <a:ext cx="7886700" cy="2957513"/>
          </a:xfrm>
        </p:spPr>
        <p:txBody>
          <a:bodyPr/>
          <a:lstStyle/>
          <a:p>
            <a:r>
              <a:rPr lang="en-US" dirty="0"/>
              <a:t>Pass Data using React Props</a:t>
            </a:r>
          </a:p>
          <a:p>
            <a:pPr lvl="1"/>
            <a:r>
              <a:rPr lang="en-US" dirty="0"/>
              <a:t>If you have a variable/object to send and not a string, just put the variable/object name inside </a:t>
            </a:r>
            <a:r>
              <a:rPr lang="en-US" b="1" dirty="0"/>
              <a:t>curly brackets {}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174ABC-7C73-4171-AA49-8C4A0FB6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50" y="1730830"/>
            <a:ext cx="5788645" cy="3152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27241F-1B58-45FF-AB0B-4AE18F15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50" y="1730830"/>
            <a:ext cx="5788645" cy="31782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09E28E-D26E-4E05-A289-36EF49C35929}"/>
              </a:ext>
            </a:extLst>
          </p:cNvPr>
          <p:cNvSpPr txBox="1"/>
          <p:nvPr/>
        </p:nvSpPr>
        <p:spPr>
          <a:xfrm>
            <a:off x="4676503" y="3394283"/>
            <a:ext cx="3344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Note: </a:t>
            </a:r>
            <a:r>
              <a:rPr lang="en-US" dirty="0"/>
              <a:t>React Props are </a:t>
            </a:r>
            <a:r>
              <a:rPr lang="en-US" b="1" dirty="0"/>
              <a:t>read-only</a:t>
            </a:r>
            <a:r>
              <a:rPr lang="en-US" dirty="0"/>
              <a:t>! You will get an error if you try to change their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65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Events?</a:t>
            </a:r>
          </a:p>
          <a:p>
            <a:pPr lvl="1"/>
            <a:r>
              <a:rPr lang="en-US" dirty="0"/>
              <a:t>Just like HTML DOM events, React can perform </a:t>
            </a:r>
            <a:r>
              <a:rPr lang="en-US" u="sng" dirty="0"/>
              <a:t>actions based on user events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React has the same events as HTML: click, change, mouseover etc.</a:t>
            </a:r>
          </a:p>
          <a:p>
            <a:pPr lvl="1"/>
            <a:endParaRPr lang="en-US" dirty="0"/>
          </a:p>
          <a:p>
            <a:r>
              <a:rPr lang="en-US" dirty="0"/>
              <a:t>Adding Events</a:t>
            </a:r>
          </a:p>
          <a:p>
            <a:pPr lvl="1"/>
            <a:r>
              <a:rPr lang="en-US" dirty="0"/>
              <a:t>React events are written in </a:t>
            </a:r>
            <a:r>
              <a:rPr lang="en-US" b="1" dirty="0"/>
              <a:t>camelCase</a:t>
            </a:r>
            <a:r>
              <a:rPr lang="en-US" dirty="0"/>
              <a:t> syntax: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/>
              <a:t> instead of </a:t>
            </a:r>
            <a:r>
              <a:rPr lang="en-US" dirty="0">
                <a:solidFill>
                  <a:srgbClr val="FF0000"/>
                </a:solidFill>
              </a:rPr>
              <a:t>onclick</a:t>
            </a:r>
          </a:p>
          <a:p>
            <a:pPr lvl="1"/>
            <a:r>
              <a:rPr lang="en-US" dirty="0"/>
              <a:t>React event handlers are written inside </a:t>
            </a:r>
            <a:r>
              <a:rPr lang="en-US" b="1" dirty="0"/>
              <a:t>curly braces{}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={shoot}  </a:t>
            </a:r>
            <a:r>
              <a:rPr lang="en-US" dirty="0"/>
              <a:t>instead of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="shoot()"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E4E17A-6E0E-442E-B917-3A35BBFB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89" y="3830465"/>
            <a:ext cx="6404114" cy="768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E2EB4B-F862-4D14-B244-C6D9586421D2}"/>
              </a:ext>
            </a:extLst>
          </p:cNvPr>
          <p:cNvSpPr txBox="1"/>
          <p:nvPr/>
        </p:nvSpPr>
        <p:spPr>
          <a:xfrm>
            <a:off x="7783830" y="4469378"/>
            <a:ext cx="136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33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Conditional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In React, you can </a:t>
            </a:r>
            <a:r>
              <a:rPr lang="en-US" b="1" dirty="0"/>
              <a:t>conditionally</a:t>
            </a:r>
            <a:r>
              <a:rPr lang="en-US" dirty="0"/>
              <a:t> render components.</a:t>
            </a:r>
          </a:p>
          <a:p>
            <a:r>
              <a:rPr lang="en-US" dirty="0"/>
              <a:t>if Statement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768DD46-4456-40FE-9D3F-82110FAD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0" y="2009545"/>
            <a:ext cx="6349410" cy="1999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3EDF33-874C-4A50-9B41-02F5A027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34" y="2565036"/>
            <a:ext cx="6913566" cy="23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026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Conditional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In React, you can </a:t>
            </a:r>
            <a:r>
              <a:rPr lang="en-US" b="1" dirty="0"/>
              <a:t>conditionally</a:t>
            </a:r>
            <a:r>
              <a:rPr lang="en-US" dirty="0"/>
              <a:t> render components.</a:t>
            </a:r>
          </a:p>
          <a:p>
            <a:r>
              <a:rPr lang="en-US" dirty="0"/>
              <a:t>Ternary Operator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9402411A-2AE6-41B2-B0D1-B4EEF0C3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137" y="1559847"/>
            <a:ext cx="2230434" cy="474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768DD46-4456-40FE-9D3F-82110FAD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0" y="2009545"/>
            <a:ext cx="6349410" cy="199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58C61-95C0-47E5-AF6D-C183E34E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38" y="2357718"/>
            <a:ext cx="7023862" cy="25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699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17FABC-98B1-4213-A19F-C49669CB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97" y="956851"/>
            <a:ext cx="6681652" cy="39237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35" y="1509792"/>
            <a:ext cx="2148840" cy="2957513"/>
          </a:xfrm>
        </p:spPr>
        <p:txBody>
          <a:bodyPr/>
          <a:lstStyle/>
          <a:p>
            <a:r>
              <a:rPr lang="en-US" dirty="0"/>
              <a:t>In React, you will render lists with some type of loop.</a:t>
            </a:r>
          </a:p>
          <a:p>
            <a:endParaRPr lang="en-US" dirty="0"/>
          </a:p>
          <a:p>
            <a:r>
              <a:rPr lang="en-US" dirty="0"/>
              <a:t>The JavaScript </a:t>
            </a:r>
            <a:r>
              <a:rPr lang="en-US" dirty="0">
                <a:solidFill>
                  <a:srgbClr val="C00000"/>
                </a:solidFill>
              </a:rPr>
              <a:t>map() </a:t>
            </a:r>
            <a:r>
              <a:rPr lang="en-US" dirty="0"/>
              <a:t>array method is generally the preferred method.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020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284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ways to style React with CSS, this tutorial will take a closer look at three common ways:</a:t>
            </a:r>
          </a:p>
          <a:p>
            <a:pPr lvl="1"/>
            <a:endParaRPr lang="en-US" dirty="0"/>
          </a:p>
          <a:p>
            <a:r>
              <a:rPr lang="en-US" dirty="0"/>
              <a:t>Inline styling</a:t>
            </a:r>
          </a:p>
          <a:p>
            <a:r>
              <a:rPr lang="en-US" dirty="0"/>
              <a:t>CSS stylesheets</a:t>
            </a:r>
          </a:p>
          <a:p>
            <a:r>
              <a:rPr lang="en-US" dirty="0"/>
              <a:t>CSS Modules</a:t>
            </a:r>
          </a:p>
          <a:p>
            <a:endParaRPr lang="en-US" dirty="0"/>
          </a:p>
          <a:p>
            <a:r>
              <a:rPr lang="en-US" dirty="0" err="1"/>
              <a:t>camelCased</a:t>
            </a:r>
            <a:r>
              <a:rPr lang="en-US" dirty="0"/>
              <a:t> Property Names</a:t>
            </a:r>
          </a:p>
          <a:p>
            <a:pPr lvl="1"/>
            <a:r>
              <a:rPr lang="en-US" dirty="0"/>
              <a:t>Since the inline CSS is written in a </a:t>
            </a:r>
            <a:r>
              <a:rPr lang="en-US" u="sng" dirty="0"/>
              <a:t>JavaScript object</a:t>
            </a:r>
            <a:r>
              <a:rPr lang="en-US" dirty="0"/>
              <a:t>, properties with hyphen separators, like </a:t>
            </a:r>
            <a:r>
              <a:rPr lang="en-US" dirty="0">
                <a:solidFill>
                  <a:srgbClr val="C00000"/>
                </a:solidFill>
              </a:rPr>
              <a:t>background-color</a:t>
            </a:r>
            <a:r>
              <a:rPr lang="en-US" dirty="0"/>
              <a:t>, must be written with </a:t>
            </a:r>
            <a:r>
              <a:rPr lang="en-US" dirty="0">
                <a:solidFill>
                  <a:srgbClr val="C00000"/>
                </a:solidFill>
              </a:rPr>
              <a:t>camel case syntax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backgroundColor</a:t>
            </a:r>
            <a:r>
              <a:rPr lang="en-US" dirty="0"/>
              <a:t> instead of </a:t>
            </a:r>
            <a:r>
              <a:rPr lang="en-US" dirty="0">
                <a:solidFill>
                  <a:srgbClr val="C00000"/>
                </a:solidFill>
              </a:rPr>
              <a:t>background-color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3500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Inline Styling</a:t>
            </a:r>
          </a:p>
          <a:p>
            <a:pPr lvl="1"/>
            <a:r>
              <a:rPr lang="en-US" dirty="0"/>
              <a:t>To style an element with the inline style attribute, the value must be a </a:t>
            </a:r>
            <a:r>
              <a:rPr lang="en-US" b="1" dirty="0"/>
              <a:t>JavaScript object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115D8C9-6DB2-4F5C-A563-A33EE6F82952}"/>
              </a:ext>
            </a:extLst>
          </p:cNvPr>
          <p:cNvSpPr txBox="1"/>
          <p:nvPr/>
        </p:nvSpPr>
        <p:spPr>
          <a:xfrm>
            <a:off x="1049926" y="4468040"/>
            <a:ext cx="56578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In JSX, JavaScript expressions are written inside curly braces, and since JavaScript objects also use curly braces, the styling in the example above is written inside two sets of curly braces {{}}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224DAE8-1464-4DBA-8687-8A497DD0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028066"/>
            <a:ext cx="7099982" cy="23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342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Styling using JavaScript Object</a:t>
            </a:r>
          </a:p>
          <a:p>
            <a:pPr lvl="1"/>
            <a:r>
              <a:rPr lang="en-US" dirty="0"/>
              <a:t>You can also create an </a:t>
            </a:r>
            <a:r>
              <a:rPr lang="en-US" b="1" dirty="0"/>
              <a:t>object with styling information</a:t>
            </a:r>
            <a:r>
              <a:rPr lang="en-US" dirty="0"/>
              <a:t>, and refer to it in the style attribute: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E46182-DCA4-41AD-A105-81A19D27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026844"/>
            <a:ext cx="5790701" cy="28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082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Stylesheet</a:t>
            </a:r>
          </a:p>
          <a:p>
            <a:pPr lvl="1"/>
            <a:r>
              <a:rPr lang="en-US" dirty="0"/>
              <a:t>You can write your CSS styling in a </a:t>
            </a:r>
            <a:r>
              <a:rPr lang="en-US" b="1" dirty="0"/>
              <a:t>separate file</a:t>
            </a:r>
            <a:r>
              <a:rPr lang="en-US" dirty="0"/>
              <a:t>, just save the file with the 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css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file extension and import it in your application.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54D1CC-F4E7-47FA-A00B-DA1B36AE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11413"/>
            <a:ext cx="4231633" cy="2178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99FF70B-C789-491D-AF0C-7213C27A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46" y="2143753"/>
            <a:ext cx="5871754" cy="27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28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Modules</a:t>
            </a:r>
          </a:p>
          <a:p>
            <a:pPr lvl="1"/>
            <a:r>
              <a:rPr lang="en-US" dirty="0"/>
              <a:t>CSS Modules are convenient for components that are placed in separate files.</a:t>
            </a:r>
          </a:p>
          <a:p>
            <a:pPr lvl="1"/>
            <a:r>
              <a:rPr lang="en-US" dirty="0"/>
              <a:t>Create the CSS module with the </a:t>
            </a:r>
            <a:r>
              <a:rPr lang="en-US" dirty="0">
                <a:solidFill>
                  <a:srgbClr val="C00000"/>
                </a:solidFill>
              </a:rPr>
              <a:t>.module.css </a:t>
            </a:r>
            <a:r>
              <a:rPr lang="en-US" dirty="0"/>
              <a:t>extension, example: </a:t>
            </a:r>
            <a:r>
              <a:rPr lang="en-US" dirty="0">
                <a:solidFill>
                  <a:srgbClr val="C00000"/>
                </a:solidFill>
              </a:rPr>
              <a:t>my-style.module.css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8506BED-59C8-4A3A-AEFA-DD9A0B64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6" y="2539932"/>
            <a:ext cx="7041741" cy="211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D0864E-3686-4642-8B98-2311BDFD4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54"/>
          <a:stretch/>
        </p:blipFill>
        <p:spPr>
          <a:xfrm>
            <a:off x="3546565" y="2358188"/>
            <a:ext cx="5469642" cy="1804787"/>
          </a:xfrm>
          <a:prstGeom prst="rect">
            <a:avLst/>
          </a:prstGeom>
          <a:ln w="28575" cap="sq">
            <a:solidFill>
              <a:srgbClr val="00649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0805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23510-A603-E547-975A-B6891567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8490F5-A330-C64F-B83F-4FB6B0D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549967"/>
          </a:xfrm>
        </p:spPr>
        <p:txBody>
          <a:bodyPr>
            <a:normAutofit/>
          </a:bodyPr>
          <a:lstStyle/>
          <a:p>
            <a:r>
              <a:rPr lang="en-US" dirty="0"/>
              <a:t>React Basics</a:t>
            </a:r>
          </a:p>
          <a:p>
            <a:pPr lvl="1"/>
            <a:r>
              <a:rPr lang="en-US" dirty="0"/>
              <a:t>React Render</a:t>
            </a:r>
          </a:p>
          <a:p>
            <a:pPr lvl="1"/>
            <a:r>
              <a:rPr lang="en-US" dirty="0"/>
              <a:t>React JSX</a:t>
            </a:r>
          </a:p>
          <a:p>
            <a:pPr lvl="1"/>
            <a:r>
              <a:rPr lang="en-US" dirty="0"/>
              <a:t>React Components</a:t>
            </a:r>
          </a:p>
          <a:p>
            <a:pPr lvl="1"/>
            <a:r>
              <a:rPr lang="en-US" dirty="0"/>
              <a:t>React Props</a:t>
            </a:r>
          </a:p>
          <a:p>
            <a:pPr lvl="1"/>
            <a:r>
              <a:rPr lang="en-US" dirty="0"/>
              <a:t>React Events</a:t>
            </a:r>
          </a:p>
          <a:p>
            <a:pPr lvl="1"/>
            <a:r>
              <a:rPr lang="en-US" dirty="0"/>
              <a:t>React Conditional Rendering</a:t>
            </a:r>
          </a:p>
          <a:p>
            <a:pPr lvl="1"/>
            <a:r>
              <a:rPr lang="en-US" dirty="0"/>
              <a:t>React Lists</a:t>
            </a:r>
          </a:p>
          <a:p>
            <a:pPr lvl="1"/>
            <a:r>
              <a:rPr lang="en-US" dirty="0"/>
              <a:t>Styling React Using 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123C68-7C0A-4942-AC23-90DB5F1E4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xmlns="" val="1459153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  <a:p>
            <a:r>
              <a:rPr lang="en-US" dirty="0"/>
              <a:t>Explaining Tagging concept</a:t>
            </a:r>
          </a:p>
          <a:p>
            <a:r>
              <a:rPr lang="en-US" dirty="0"/>
              <a:t>List creation and display</a:t>
            </a:r>
          </a:p>
          <a:p>
            <a:r>
              <a:rPr lang="en-US" dirty="0" err="1"/>
              <a:t>Divs</a:t>
            </a:r>
            <a:r>
              <a:rPr lang="en-US" dirty="0"/>
              <a:t> and Spans creation</a:t>
            </a:r>
          </a:p>
          <a:p>
            <a:r>
              <a:rPr lang="en-US" dirty="0"/>
              <a:t>Attributes and information display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885E327-54CC-400C-86F3-063AA842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476A57-D3A0-47C0-B2B5-980D342C5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28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7E9EDC-83FB-4091-843A-8AC8DAB4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54" y="2480304"/>
            <a:ext cx="4088674" cy="2044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54BE1-5B10-46AE-A778-846F5845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91DDE1-22F9-41FA-B902-230CC4011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464038"/>
          </a:xfrm>
        </p:spPr>
        <p:txBody>
          <a:bodyPr>
            <a:normAutofit/>
          </a:bodyPr>
          <a:lstStyle/>
          <a:p>
            <a:r>
              <a:rPr lang="en-US" dirty="0"/>
              <a:t>What is React?</a:t>
            </a:r>
          </a:p>
          <a:p>
            <a:pPr lvl="1"/>
            <a:r>
              <a:rPr lang="en-US" dirty="0"/>
              <a:t>Static vs </a:t>
            </a:r>
            <a:r>
              <a:rPr lang="en-US" u="sng" dirty="0"/>
              <a:t>Dynamic HTML</a:t>
            </a:r>
          </a:p>
          <a:p>
            <a:pPr lvl="1"/>
            <a:r>
              <a:rPr lang="en-US" dirty="0"/>
              <a:t>React, sometimes referred to as a frontend JavaScript framework, is a </a:t>
            </a:r>
            <a:r>
              <a:rPr lang="en-US" b="1" dirty="0"/>
              <a:t>JavaScript library </a:t>
            </a:r>
            <a:r>
              <a:rPr lang="en-US" dirty="0"/>
              <a:t>created by Facebook.</a:t>
            </a:r>
          </a:p>
          <a:p>
            <a:pPr lvl="1"/>
            <a:r>
              <a:rPr lang="en-US" dirty="0"/>
              <a:t>React is a tool for </a:t>
            </a:r>
            <a:r>
              <a:rPr lang="en-US" b="1" dirty="0"/>
              <a:t>building UI components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How does React Work?</a:t>
            </a:r>
          </a:p>
          <a:p>
            <a:pPr lvl="1"/>
            <a:r>
              <a:rPr lang="en-US" dirty="0"/>
              <a:t>React creates a </a:t>
            </a:r>
            <a:r>
              <a:rPr lang="en-US" b="1" dirty="0"/>
              <a:t>VIRTUAL DOM </a:t>
            </a:r>
            <a:r>
              <a:rPr lang="en-US" dirty="0"/>
              <a:t>in memory.</a:t>
            </a:r>
          </a:p>
          <a:p>
            <a:pPr lvl="1"/>
            <a:r>
              <a:rPr lang="en-US" dirty="0"/>
              <a:t>React only changes what needs to be changed!</a:t>
            </a:r>
          </a:p>
          <a:p>
            <a:pPr lvl="1"/>
            <a:endParaRPr lang="en-US" dirty="0"/>
          </a:p>
          <a:p>
            <a:r>
              <a:rPr lang="en-US" dirty="0"/>
              <a:t>React.JS History</a:t>
            </a:r>
          </a:p>
          <a:p>
            <a:pPr lvl="1"/>
            <a:r>
              <a:rPr lang="en-US" dirty="0"/>
              <a:t>Current version of React.JS is V18.0.0 (April 2022).</a:t>
            </a:r>
          </a:p>
          <a:p>
            <a:pPr lvl="1"/>
            <a:r>
              <a:rPr lang="en-US" dirty="0"/>
              <a:t>Initial Release to the Public (V0.3.0) was in July 2013.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274699-2EA7-41AB-A29B-C41836ECE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064476-C8B4-4929-A051-EE5A3D50C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</p:spTree>
    <p:extLst>
      <p:ext uri="{BB962C8B-B14F-4D97-AF65-F5344CB8AC3E}">
        <p14:creationId xmlns:p14="http://schemas.microsoft.com/office/powerpoint/2010/main" xmlns="" val="96709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54BE1-5B10-46AE-A778-846F5845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274699-2EA7-41AB-A29B-C41836ECE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064476-C8B4-4929-A051-EE5A3D50C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B8CA0A-2AFA-4D63-AC38-1E4DA4E37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01-React Directly in </a:t>
            </a:r>
            <a:r>
              <a:rPr lang="en-US" dirty="0">
                <a:hlinkClick r:id="rId2"/>
              </a:rPr>
              <a:t>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02-Setting up a React Environment</a:t>
            </a:r>
          </a:p>
          <a:p>
            <a:pPr lvl="1"/>
            <a:r>
              <a:rPr lang="en-US" dirty="0"/>
              <a:t>If you have </a:t>
            </a:r>
            <a:r>
              <a:rPr lang="en-US" dirty="0" err="1"/>
              <a:t>npx</a:t>
            </a:r>
            <a:r>
              <a:rPr lang="en-US" dirty="0"/>
              <a:t> and </a:t>
            </a:r>
            <a:r>
              <a:rPr lang="en-US" b="1" u="sng" dirty="0"/>
              <a:t>Node.js installed</a:t>
            </a:r>
            <a:r>
              <a:rPr lang="en-US" dirty="0"/>
              <a:t>, you can create a React application by using create-react-app.</a:t>
            </a:r>
          </a:p>
          <a:p>
            <a:pPr lvl="1"/>
            <a:r>
              <a:rPr lang="en-US" b="1" dirty="0" err="1"/>
              <a:t>npx</a:t>
            </a:r>
            <a:r>
              <a:rPr lang="en-US" b="1" dirty="0"/>
              <a:t> create-react-app my-react-app</a:t>
            </a:r>
          </a:p>
          <a:p>
            <a:r>
              <a:rPr lang="en-US" dirty="0"/>
              <a:t>Run the React Application</a:t>
            </a:r>
          </a:p>
          <a:p>
            <a:pPr lvl="1"/>
            <a:r>
              <a:rPr lang="en-US" dirty="0"/>
              <a:t>Run this command to run the React application my-react-app: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lvl="1"/>
            <a:endParaRPr lang="en-US" dirty="0"/>
          </a:p>
          <a:p>
            <a:r>
              <a:rPr lang="en-US" dirty="0"/>
              <a:t>React ES6</a:t>
            </a:r>
          </a:p>
          <a:p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8BAD7-EF3A-4C65-B4F1-BBAFF605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Render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97E7ED-9814-4AE9-84CE-5A135BC52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Render Function</a:t>
            </a:r>
          </a:p>
          <a:p>
            <a:pPr lvl="1"/>
            <a:r>
              <a:rPr lang="en-US" dirty="0"/>
              <a:t>React renders HTML to the web page by using a function called </a:t>
            </a:r>
            <a:r>
              <a:rPr lang="en-US" dirty="0" err="1">
                <a:solidFill>
                  <a:srgbClr val="FF0000"/>
                </a:solidFill>
              </a:rPr>
              <a:t>ReactDOM.render</a:t>
            </a:r>
            <a:r>
              <a:rPr lang="en-US" dirty="0">
                <a:solidFill>
                  <a:srgbClr val="FF0000"/>
                </a:solidFill>
              </a:rPr>
              <a:t>().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ReactDOM.render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 takes </a:t>
            </a:r>
            <a:r>
              <a:rPr lang="en-US" b="1" dirty="0"/>
              <a:t>two</a:t>
            </a:r>
            <a:r>
              <a:rPr lang="en-US" dirty="0"/>
              <a:t> arguments, </a:t>
            </a:r>
            <a:r>
              <a:rPr lang="en-US" u="sng" dirty="0"/>
              <a:t>HTML code </a:t>
            </a:r>
            <a:r>
              <a:rPr lang="en-US" dirty="0"/>
              <a:t>and an </a:t>
            </a:r>
            <a:r>
              <a:rPr lang="en-US" u="sng" dirty="0"/>
              <a:t>HTML element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7C32B1-F663-444E-B283-C5DC4AD56A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FF4FFF-3B71-4D9C-8E79-3E1D02BDF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CADCD16-04B9-4334-8135-EFF8C6BE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2490333"/>
            <a:ext cx="6685507" cy="22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JSX?</a:t>
            </a:r>
          </a:p>
          <a:p>
            <a:pPr lvl="1"/>
            <a:r>
              <a:rPr lang="en-US" dirty="0"/>
              <a:t>JSX stands for JavaScript XML.</a:t>
            </a:r>
          </a:p>
          <a:p>
            <a:pPr lvl="1"/>
            <a:r>
              <a:rPr lang="en-US" dirty="0"/>
              <a:t>JSX allows us to write </a:t>
            </a:r>
            <a:r>
              <a:rPr lang="en-US" u="sng" dirty="0"/>
              <a:t>HTML elements in JavaScript </a:t>
            </a:r>
            <a:r>
              <a:rPr lang="en-US" dirty="0"/>
              <a:t>and place them in the DOM without any </a:t>
            </a:r>
            <a:r>
              <a:rPr lang="en-US" dirty="0" err="1">
                <a:solidFill>
                  <a:srgbClr val="FF0000"/>
                </a:solidFill>
              </a:rPr>
              <a:t>createElement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and/or </a:t>
            </a:r>
            <a:r>
              <a:rPr lang="en-US" dirty="0" err="1">
                <a:solidFill>
                  <a:srgbClr val="FF0000"/>
                </a:solidFill>
              </a:rPr>
              <a:t>appendChild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methods.</a:t>
            </a:r>
          </a:p>
          <a:p>
            <a:pPr lvl="1"/>
            <a:r>
              <a:rPr lang="en-US" dirty="0"/>
              <a:t>JSX follows XML rules, and therefore HTML elements must be </a:t>
            </a:r>
            <a:r>
              <a:rPr lang="en-US" dirty="0">
                <a:solidFill>
                  <a:srgbClr val="FF0000"/>
                </a:solidFill>
              </a:rPr>
              <a:t>properly closed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ACBA23-336D-4834-82CF-E03A47BF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88920"/>
            <a:ext cx="7092898" cy="16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045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Expressions in JSX</a:t>
            </a:r>
          </a:p>
          <a:p>
            <a:pPr lvl="1"/>
            <a:r>
              <a:rPr lang="en-US" dirty="0"/>
              <a:t>With JSX you can write expressions inside curly braces </a:t>
            </a:r>
            <a:r>
              <a:rPr lang="en-US" dirty="0">
                <a:solidFill>
                  <a:srgbClr val="FF0000"/>
                </a:solidFill>
              </a:rPr>
              <a:t>{ }.</a:t>
            </a:r>
          </a:p>
          <a:p>
            <a:pPr lvl="1"/>
            <a:r>
              <a:rPr lang="en-US" dirty="0"/>
              <a:t>The expression can be a React </a:t>
            </a:r>
            <a:r>
              <a:rPr lang="en-US" b="1" dirty="0"/>
              <a:t>variable</a:t>
            </a:r>
            <a:r>
              <a:rPr lang="en-US" dirty="0"/>
              <a:t>, or </a:t>
            </a:r>
            <a:r>
              <a:rPr lang="en-US" b="1" dirty="0"/>
              <a:t>property</a:t>
            </a:r>
            <a:r>
              <a:rPr lang="en-US" dirty="0"/>
              <a:t>, or any other valid </a:t>
            </a:r>
            <a:r>
              <a:rPr lang="en-US" b="1" dirty="0"/>
              <a:t>JavaScript expression</a:t>
            </a:r>
            <a:r>
              <a:rPr lang="en-US" dirty="0"/>
              <a:t>. JSX will execute the expression and return the result: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86ADBA-8150-4085-983F-8ACF4FA4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58" y="2749457"/>
            <a:ext cx="7279602" cy="11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7321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516</TotalTime>
  <Words>1190</Words>
  <Application>Microsoft Office PowerPoint</Application>
  <PresentationFormat>On-screen Show (16:9)</PresentationFormat>
  <Paragraphs>282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MERN – ES6 + React</vt:lpstr>
      <vt:lpstr>Outline</vt:lpstr>
      <vt:lpstr>Outline</vt:lpstr>
      <vt:lpstr>React Basics</vt:lpstr>
      <vt:lpstr>React Introduction</vt:lpstr>
      <vt:lpstr>React Getting Started</vt:lpstr>
      <vt:lpstr>React Render HTML</vt:lpstr>
      <vt:lpstr>React JSX</vt:lpstr>
      <vt:lpstr>React JSX</vt:lpstr>
      <vt:lpstr>React JSX</vt:lpstr>
      <vt:lpstr>React JSX</vt:lpstr>
      <vt:lpstr>React JSX</vt:lpstr>
      <vt:lpstr>React Components</vt:lpstr>
      <vt:lpstr>React Components</vt:lpstr>
      <vt:lpstr>React Components</vt:lpstr>
      <vt:lpstr>React Components</vt:lpstr>
      <vt:lpstr>React Components</vt:lpstr>
      <vt:lpstr>React Props</vt:lpstr>
      <vt:lpstr>React Props</vt:lpstr>
      <vt:lpstr>React Props</vt:lpstr>
      <vt:lpstr>React Events</vt:lpstr>
      <vt:lpstr>React Conditional Rendering</vt:lpstr>
      <vt:lpstr>React Conditional Rendering</vt:lpstr>
      <vt:lpstr>React Lists</vt:lpstr>
      <vt:lpstr>Styling React Using CSS</vt:lpstr>
      <vt:lpstr>Styling React Using CSS</vt:lpstr>
      <vt:lpstr>Styling React Using CSS</vt:lpstr>
      <vt:lpstr>Styling React Using CSS</vt:lpstr>
      <vt:lpstr>Styling React Using CSS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26</cp:revision>
  <dcterms:created xsi:type="dcterms:W3CDTF">2016-10-24T19:40:55Z</dcterms:created>
  <dcterms:modified xsi:type="dcterms:W3CDTF">2023-04-08T03:25:13Z</dcterms:modified>
</cp:coreProperties>
</file>