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8" r:id="rId2"/>
  </p:sldMasterIdLst>
  <p:notesMasterIdLst>
    <p:notesMasterId r:id="rId23"/>
  </p:notesMasterIdLst>
  <p:sldIdLst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6" r:id="rId14"/>
    <p:sldId id="271" r:id="rId15"/>
    <p:sldId id="277" r:id="rId16"/>
    <p:sldId id="272" r:id="rId17"/>
    <p:sldId id="273" r:id="rId18"/>
    <p:sldId id="274" r:id="rId19"/>
    <p:sldId id="275" r:id="rId20"/>
    <p:sldId id="278" r:id="rId21"/>
    <p:sldId id="26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A1"/>
    <a:srgbClr val="CC0033"/>
    <a:srgbClr val="E37222"/>
    <a:srgbClr val="FDC82F"/>
    <a:srgbClr val="69BE28"/>
    <a:srgbClr val="008542"/>
    <a:srgbClr val="6B1F73"/>
    <a:srgbClr val="009FDA"/>
    <a:srgbClr val="0B5172"/>
    <a:srgbClr val="66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49FEC-D4DB-4BAF-858A-1AA34D3309EC}" v="12" dt="2022-06-03T03:37:51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238"/>
    <p:restoredTop sz="94658"/>
  </p:normalViewPr>
  <p:slideViewPr>
    <p:cSldViewPr snapToGrid="0" snapToObjects="1">
      <p:cViewPr varScale="1">
        <p:scale>
          <a:sx n="93" d="100"/>
          <a:sy n="93" d="100"/>
        </p:scale>
        <p:origin x="-10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 Shehzad" userId="d5d59760cdf27b39" providerId="LiveId" clId="{20649FEC-D4DB-4BAF-858A-1AA34D3309EC}"/>
    <pc:docChg chg="undo custSel addSld delSld modSld modMainMaster">
      <pc:chgData name="Ahsan Shehzad" userId="d5d59760cdf27b39" providerId="LiveId" clId="{20649FEC-D4DB-4BAF-858A-1AA34D3309EC}" dt="2022-06-03T03:43:43.093" v="195" actId="20577"/>
      <pc:docMkLst>
        <pc:docMk/>
      </pc:docMkLst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757086593" sldId="256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640688342" sldId="257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888752978" sldId="258"/>
        </pc:sldMkLst>
      </pc:sldChg>
      <pc:sldChg chg="addSp delSp modSp mod modClrScheme chgLayout">
        <pc:chgData name="Ahsan Shehzad" userId="d5d59760cdf27b39" providerId="LiveId" clId="{20649FEC-D4DB-4BAF-858A-1AA34D3309EC}" dt="2022-06-03T03:34:15.928" v="145" actId="20577"/>
        <pc:sldMkLst>
          <pc:docMk/>
          <pc:sldMk cId="70155051" sldId="259"/>
        </pc:sldMkLst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2" creationId="{45D23510-A603-E547-975A-B6891567AFD8}"/>
          </ac:spMkLst>
        </pc:spChg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3" creationId="{4C8490F5-A330-C64F-B83F-4FB6B0DD0A26}"/>
          </ac:spMkLst>
        </pc:spChg>
        <pc:spChg chg="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4" creationId="{72B94A43-821E-7147-8014-F1E1AD70B83F}"/>
          </ac:spMkLst>
        </pc:spChg>
        <pc:spChg chg="del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5" creationId="{99123C68-7C0A-4942-AC23-90DB5F1E4BA8}"/>
          </ac:spMkLst>
        </pc:spChg>
        <pc:spChg chg="add mod ord">
          <ac:chgData name="Ahsan Shehzad" userId="d5d59760cdf27b39" providerId="LiveId" clId="{20649FEC-D4DB-4BAF-858A-1AA34D3309EC}" dt="2022-06-03T03:34:15.928" v="145" actId="20577"/>
          <ac:spMkLst>
            <pc:docMk/>
            <pc:sldMk cId="70155051" sldId="259"/>
            <ac:spMk id="6" creationId="{F1648453-E6E7-505D-EA87-08C0B44CF343}"/>
          </ac:spMkLst>
        </pc:spChg>
        <pc:spChg chg="add mod ord">
          <ac:chgData name="Ahsan Shehzad" userId="d5d59760cdf27b39" providerId="LiveId" clId="{20649FEC-D4DB-4BAF-858A-1AA34D3309EC}" dt="2022-06-03T03:32:00.478" v="133" actId="20577"/>
          <ac:spMkLst>
            <pc:docMk/>
            <pc:sldMk cId="70155051" sldId="259"/>
            <ac:spMk id="7" creationId="{545AEE21-E3EB-EC77-52D4-A499E3FBB8AA}"/>
          </ac:spMkLst>
        </pc:spChg>
        <pc:picChg chg="add mod">
          <ac:chgData name="Ahsan Shehzad" userId="d5d59760cdf27b39" providerId="LiveId" clId="{20649FEC-D4DB-4BAF-858A-1AA34D3309EC}" dt="2022-06-03T03:28:18.190" v="62" actId="1035"/>
          <ac:picMkLst>
            <pc:docMk/>
            <pc:sldMk cId="70155051" sldId="259"/>
            <ac:picMk id="8" creationId="{FE1802CC-ADEA-12D7-4FC1-C6E75129FD54}"/>
          </ac:picMkLst>
        </pc:picChg>
        <pc:picChg chg="add mod">
          <ac:chgData name="Ahsan Shehzad" userId="d5d59760cdf27b39" providerId="LiveId" clId="{20649FEC-D4DB-4BAF-858A-1AA34D3309EC}" dt="2022-06-03T03:28:09.322" v="47" actId="1036"/>
          <ac:picMkLst>
            <pc:docMk/>
            <pc:sldMk cId="70155051" sldId="259"/>
            <ac:picMk id="9" creationId="{180D883B-2B2E-8734-DC96-1445C94919C8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0" creationId="{5380EA1A-CC5D-6DE4-1D68-25412D2B5484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1" creationId="{FEC25FEA-E646-558D-F001-A3F09EA3F8C9}"/>
          </ac:picMkLst>
        </pc:picChg>
      </pc:sldChg>
      <pc:sldChg chg="modSp new mod">
        <pc:chgData name="Ahsan Shehzad" userId="d5d59760cdf27b39" providerId="LiveId" clId="{20649FEC-D4DB-4BAF-858A-1AA34D3309EC}" dt="2022-06-03T03:43:43.093" v="195" actId="20577"/>
        <pc:sldMkLst>
          <pc:docMk/>
          <pc:sldMk cId="2682418649" sldId="260"/>
        </pc:sldMkLst>
        <pc:spChg chg="mod">
          <ac:chgData name="Ahsan Shehzad" userId="d5d59760cdf27b39" providerId="LiveId" clId="{20649FEC-D4DB-4BAF-858A-1AA34D3309EC}" dt="2022-06-03T03:30:59.666" v="84" actId="20577"/>
          <ac:spMkLst>
            <pc:docMk/>
            <pc:sldMk cId="2682418649" sldId="260"/>
            <ac:spMk id="2" creationId="{78D167B1-C5CE-D8B5-BA1F-BA5C554FDA4C}"/>
          </ac:spMkLst>
        </pc:spChg>
        <pc:spChg chg="mod">
          <ac:chgData name="Ahsan Shehzad" userId="d5d59760cdf27b39" providerId="LiveId" clId="{20649FEC-D4DB-4BAF-858A-1AA34D3309EC}" dt="2022-06-03T03:43:36.126" v="193"/>
          <ac:spMkLst>
            <pc:docMk/>
            <pc:sldMk cId="2682418649" sldId="260"/>
            <ac:spMk id="3" creationId="{A932E30F-EE3A-C7CB-A848-7FF0FA9FD1FF}"/>
          </ac:spMkLst>
        </pc:spChg>
        <pc:spChg chg="mod">
          <ac:chgData name="Ahsan Shehzad" userId="d5d59760cdf27b39" providerId="LiveId" clId="{20649FEC-D4DB-4BAF-858A-1AA34D3309EC}" dt="2022-06-03T03:43:43.093" v="195" actId="20577"/>
          <ac:spMkLst>
            <pc:docMk/>
            <pc:sldMk cId="2682418649" sldId="260"/>
            <ac:spMk id="5" creationId="{839E5451-0AA9-339E-ADD2-621CFA3A3776}"/>
          </ac:spMkLst>
        </pc:spChg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492025848" sldId="260"/>
        </pc:sldMkLst>
      </pc:sldChg>
      <pc:sldChg chg="addSp delSp modSp new mod">
        <pc:chgData name="Ahsan Shehzad" userId="d5d59760cdf27b39" providerId="LiveId" clId="{20649FEC-D4DB-4BAF-858A-1AA34D3309EC}" dt="2022-06-03T03:43:21.483" v="192" actId="20577"/>
        <pc:sldMkLst>
          <pc:docMk/>
          <pc:sldMk cId="2065605479" sldId="261"/>
        </pc:sldMkLst>
        <pc:spChg chg="mod">
          <ac:chgData name="Ahsan Shehzad" userId="d5d59760cdf27b39" providerId="LiveId" clId="{20649FEC-D4DB-4BAF-858A-1AA34D3309EC}" dt="2022-06-03T03:30:53.964" v="77" actId="20577"/>
          <ac:spMkLst>
            <pc:docMk/>
            <pc:sldMk cId="2065605479" sldId="261"/>
            <ac:spMk id="2" creationId="{E55D56FF-23BC-5A34-C593-F5CFCCF932AD}"/>
          </ac:spMkLst>
        </pc:spChg>
        <pc:spChg chg="mod">
          <ac:chgData name="Ahsan Shehzad" userId="d5d59760cdf27b39" providerId="LiveId" clId="{20649FEC-D4DB-4BAF-858A-1AA34D3309EC}" dt="2022-06-03T03:42:44.345" v="190" actId="6549"/>
          <ac:spMkLst>
            <pc:docMk/>
            <pc:sldMk cId="2065605479" sldId="261"/>
            <ac:spMk id="3" creationId="{D99F1B37-4E26-2891-2F91-84915D7F4C75}"/>
          </ac:spMkLst>
        </pc:spChg>
        <pc:spChg chg="mod">
          <ac:chgData name="Ahsan Shehzad" userId="d5d59760cdf27b39" providerId="LiveId" clId="{20649FEC-D4DB-4BAF-858A-1AA34D3309EC}" dt="2022-06-03T03:43:21.483" v="192" actId="20577"/>
          <ac:spMkLst>
            <pc:docMk/>
            <pc:sldMk cId="2065605479" sldId="261"/>
            <ac:spMk id="5" creationId="{9ED51EC2-1CFD-C17C-D844-EC479720CE14}"/>
          </ac:spMkLst>
        </pc:spChg>
        <pc:graphicFrameChg chg="add del mod modGraphic">
          <ac:chgData name="Ahsan Shehzad" userId="d5d59760cdf27b39" providerId="LiveId" clId="{20649FEC-D4DB-4BAF-858A-1AA34D3309EC}" dt="2022-06-03T03:38:27.404" v="179" actId="478"/>
          <ac:graphicFrameMkLst>
            <pc:docMk/>
            <pc:sldMk cId="2065605479" sldId="261"/>
            <ac:graphicFrameMk id="6" creationId="{D66C19B0-2E75-12BC-D1BE-67627E7825DF}"/>
          </ac:graphicFrameMkLst>
        </pc:graphicFrameChg>
      </pc:sldChg>
      <pc:sldMasterChg chg="modSldLayout">
        <pc:chgData name="Ahsan Shehzad" userId="d5d59760cdf27b39" providerId="LiveId" clId="{20649FEC-D4DB-4BAF-858A-1AA34D3309EC}" dt="2022-06-03T03:30:19.339" v="70"/>
        <pc:sldMasterMkLst>
          <pc:docMk/>
          <pc:sldMasterMk cId="151095810" sldId="2147483660"/>
        </pc:sldMasterMkLst>
        <pc:sldLayoutChg chg="addSp modSp mod">
          <pc:chgData name="Ahsan Shehzad" userId="d5d59760cdf27b39" providerId="LiveId" clId="{20649FEC-D4DB-4BAF-858A-1AA34D3309EC}" dt="2022-06-03T03:29:26.592" v="67" actId="1076"/>
          <pc:sldLayoutMkLst>
            <pc:docMk/>
            <pc:sldMasterMk cId="151095810" sldId="2147483660"/>
            <pc:sldLayoutMk cId="1385341914" sldId="2147483662"/>
          </pc:sldLayoutMkLst>
          <pc:picChg chg="add mod">
            <ac:chgData name="Ahsan Shehzad" userId="d5d59760cdf27b39" providerId="LiveId" clId="{20649FEC-D4DB-4BAF-858A-1AA34D3309EC}" dt="2022-06-03T03:29:26.592" v="67" actId="1076"/>
            <ac:picMkLst>
              <pc:docMk/>
              <pc:sldMasterMk cId="151095810" sldId="2147483660"/>
              <pc:sldLayoutMk cId="1385341914" sldId="2147483662"/>
              <ac:picMk id="6" creationId="{6B75ACA1-C531-7B96-0460-4A7C05693380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8.006" v="69"/>
          <pc:sldLayoutMkLst>
            <pc:docMk/>
            <pc:sldMasterMk cId="151095810" sldId="2147483660"/>
            <pc:sldLayoutMk cId="407120869" sldId="2147483664"/>
          </pc:sldLayoutMkLst>
          <pc:picChg chg="add mod">
            <ac:chgData name="Ahsan Shehzad" userId="d5d59760cdf27b39" providerId="LiveId" clId="{20649FEC-D4DB-4BAF-858A-1AA34D3309EC}" dt="2022-06-03T03:30:08.006" v="69"/>
            <ac:picMkLst>
              <pc:docMk/>
              <pc:sldMasterMk cId="151095810" sldId="2147483660"/>
              <pc:sldLayoutMk cId="407120869" sldId="2147483664"/>
              <ac:picMk id="8" creationId="{E276EBF6-F544-788E-775C-4D3DBC2D9859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19.339" v="70"/>
          <pc:sldLayoutMkLst>
            <pc:docMk/>
            <pc:sldMasterMk cId="151095810" sldId="2147483660"/>
            <pc:sldLayoutMk cId="844104772" sldId="2147483667"/>
          </pc:sldLayoutMkLst>
          <pc:picChg chg="add mod">
            <ac:chgData name="Ahsan Shehzad" userId="d5d59760cdf27b39" providerId="LiveId" clId="{20649FEC-D4DB-4BAF-858A-1AA34D3309EC}" dt="2022-06-03T03:30:19.339" v="70"/>
            <ac:picMkLst>
              <pc:docMk/>
              <pc:sldMasterMk cId="151095810" sldId="2147483660"/>
              <pc:sldLayoutMk cId="844104772" sldId="2147483667"/>
              <ac:picMk id="3" creationId="{D3CB20D0-5A98-825E-6D1C-6CE5845FEA13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4.002" v="68"/>
          <pc:sldLayoutMkLst>
            <pc:docMk/>
            <pc:sldMasterMk cId="151095810" sldId="2147483660"/>
            <pc:sldLayoutMk cId="1735858467" sldId="2147483675"/>
          </pc:sldLayoutMkLst>
          <pc:picChg chg="add mod">
            <ac:chgData name="Ahsan Shehzad" userId="d5d59760cdf27b39" providerId="LiveId" clId="{20649FEC-D4DB-4BAF-858A-1AA34D3309EC}" dt="2022-06-03T03:30:04.002" v="68"/>
            <ac:picMkLst>
              <pc:docMk/>
              <pc:sldMasterMk cId="151095810" sldId="2147483660"/>
              <pc:sldLayoutMk cId="1735858467" sldId="2147483675"/>
              <ac:picMk id="8" creationId="{437E38DF-D493-E4D1-DE56-9D1268C08DD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DEB64A4-1CDC-0443-8D2F-5A18F6F39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C436F9FE-50EC-2C46-97A3-1830AC6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1" name="Picture 20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9A00AF6-40F7-E240-8C69-1C4E703B1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light&#10;&#10;Description automatically generated">
            <a:extLst>
              <a:ext uri="{FF2B5EF4-FFF2-40B4-BE49-F238E27FC236}">
                <a16:creationId xmlns:a16="http://schemas.microsoft.com/office/drawing/2014/main" xmlns="" id="{00F83256-B21E-8048-87B7-53DD474B06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400" y="652552"/>
            <a:ext cx="1828800" cy="1828800"/>
          </a:xfrm>
          <a:prstGeom prst="rect">
            <a:avLst/>
          </a:prstGeom>
        </p:spPr>
      </p:pic>
      <p:pic>
        <p:nvPicPr>
          <p:cNvPr id="8" name="Picture 7" descr="A computer mouse on a keyboard&#10;&#10;Description automatically generated with medium confidence">
            <a:extLst>
              <a:ext uri="{FF2B5EF4-FFF2-40B4-BE49-F238E27FC236}">
                <a16:creationId xmlns:a16="http://schemas.microsoft.com/office/drawing/2014/main" xmlns="" id="{6850D204-F2F5-6B46-9C7F-F7D889311DA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18000" y="652552"/>
            <a:ext cx="1828800" cy="1828800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xmlns="" id="{68BF19B7-8C88-C44D-BAA1-3692A39258A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50400" y="652552"/>
            <a:ext cx="1828800" cy="1828800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:a16="http://schemas.microsoft.com/office/drawing/2014/main" xmlns="" id="{9C7137AC-9392-A242-8E03-D3CBB3AEA82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82800" y="652552"/>
            <a:ext cx="1828800" cy="1828800"/>
          </a:xfrm>
          <a:prstGeom prst="rect">
            <a:avLst/>
          </a:prstGeom>
        </p:spPr>
      </p:pic>
      <p:pic>
        <p:nvPicPr>
          <p:cNvPr id="20" name="Picture 1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xmlns="" id="{EDE41C3E-2F0D-8241-B88A-C7102979066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15200" y="6525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44601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69219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551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28102"/>
            <a:ext cx="3886200" cy="20856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59754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886200" cy="285169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2128101"/>
            <a:ext cx="3886200" cy="208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67751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375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59600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6" y="1369219"/>
            <a:ext cx="4725775" cy="2844404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40772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1613"/>
            <a:ext cx="3886200" cy="6220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3895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CB20D0-5A98-825E-6D1C-6CE5845FE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84410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886700" cy="1604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75888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733015"/>
            <a:ext cx="7886700" cy="497168"/>
          </a:xfrm>
        </p:spPr>
        <p:txBody>
          <a:bodyPr>
            <a:normAutofit/>
          </a:bodyPr>
          <a:lstStyle>
            <a:lvl1pPr marL="0" indent="0">
              <a:buNone/>
              <a:defRPr sz="15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27891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208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886200" cy="1208829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662224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970872" cy="2165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35051"/>
            <a:ext cx="4970872" cy="6785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12643" y="1369219"/>
            <a:ext cx="2802707" cy="2844404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10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52552"/>
            <a:ext cx="1828800" cy="1828800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>
            <a:off x="1828800" y="652552"/>
            <a:ext cx="1828800" cy="1828800"/>
          </a:xfrm>
          <a:blipFill>
            <a:blip r:embed="rId4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2" name="Picture Placeholder 49"/>
          <p:cNvSpPr>
            <a:spLocks noGrp="1"/>
          </p:cNvSpPr>
          <p:nvPr>
            <p:ph type="pic" sz="quarter" idx="15" hasCustomPrompt="1"/>
          </p:nvPr>
        </p:nvSpPr>
        <p:spPr>
          <a:xfrm>
            <a:off x="3657600" y="652552"/>
            <a:ext cx="1828800" cy="1828800"/>
          </a:xfrm>
          <a:blipFill>
            <a:blip r:embed="rId5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 </a:t>
            </a:r>
          </a:p>
        </p:txBody>
      </p:sp>
      <p:sp>
        <p:nvSpPr>
          <p:cNvPr id="23" name="Picture Placeholder 49"/>
          <p:cNvSpPr>
            <a:spLocks noGrp="1"/>
          </p:cNvSpPr>
          <p:nvPr>
            <p:ph type="pic" sz="quarter" idx="16" hasCustomPrompt="1"/>
          </p:nvPr>
        </p:nvSpPr>
        <p:spPr>
          <a:xfrm>
            <a:off x="5486400" y="652552"/>
            <a:ext cx="1828800" cy="1828800"/>
          </a:xfrm>
          <a:blipFill>
            <a:blip r:embed="rId6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4" name="Picture Placeholder 49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652552"/>
            <a:ext cx="1828800" cy="1828800"/>
          </a:xfrm>
          <a:blipFill>
            <a:blip r:embed="rId7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3B3E754-F331-5745-9F82-46EB52AB62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7" name="Picture 2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D8D6C9-C795-0D4C-A9B8-18A071F6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1305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9015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993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46685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4498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0714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69374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53861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024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598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AFF3472-DB7B-B54F-8F70-D79479CF8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680E22-988A-FE48-A345-DE858D8B05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4378E027-2462-384F-AE01-95EBDDBAE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28F7240-542E-E14E-B105-DD9957779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772123" y="891468"/>
            <a:ext cx="1151164" cy="115116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9F688BAC-4973-5A42-9901-27588A73DB7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966177" y="454131"/>
            <a:ext cx="749808" cy="749808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3F934D9D-F3DB-9D42-88D0-0DF5187277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572952" y="2174020"/>
            <a:ext cx="1724396" cy="1724396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B8FBFC-8382-4E4F-9A24-D2782D5F80A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-476314" y="-443433"/>
            <a:ext cx="2706624" cy="270662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24934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49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67FED82-1974-F549-B0FE-39B851F02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A45F17-2A9A-C441-835C-841FF36E9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3" name="Picture 2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24D86B2-EB88-664F-A0E7-EF54B6C84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>
            <a:extLst>
              <a:ext uri="{FF2B5EF4-FFF2-40B4-BE49-F238E27FC236}">
                <a16:creationId xmlns:a16="http://schemas.microsoft.com/office/drawing/2014/main" xmlns="" id="{A0E0C358-90C6-5849-B09F-C6E02A42F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72182" y="891468"/>
            <a:ext cx="1151163" cy="11511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16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xmlns="" id="{A9EAC87C-C44A-874E-B19C-2A724B0784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6191" y="454131"/>
            <a:ext cx="753517" cy="75351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9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IMAGE </a:t>
            </a:r>
          </a:p>
        </p:txBody>
      </p:sp>
      <p:sp>
        <p:nvSpPr>
          <p:cNvPr id="22" name="Picture Placeholder 49">
            <a:extLst>
              <a:ext uri="{FF2B5EF4-FFF2-40B4-BE49-F238E27FC236}">
                <a16:creationId xmlns:a16="http://schemas.microsoft.com/office/drawing/2014/main" xmlns="" id="{498C6841-CB91-0B4F-BDAD-34BCB663BB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72952" y="2177462"/>
            <a:ext cx="1720954" cy="172095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4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17" name="Picture Placeholder 49">
            <a:extLst>
              <a:ext uri="{FF2B5EF4-FFF2-40B4-BE49-F238E27FC236}">
                <a16:creationId xmlns:a16="http://schemas.microsoft.com/office/drawing/2014/main" xmlns="" id="{821BD880-A41A-004E-A1EC-F253F3489F8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476351" y="-445272"/>
            <a:ext cx="2709874" cy="270987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</p:spTree>
    <p:extLst>
      <p:ext uri="{BB962C8B-B14F-4D97-AF65-F5344CB8AC3E}">
        <p14:creationId xmlns:p14="http://schemas.microsoft.com/office/powerpoint/2010/main" xmlns="" val="839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496" y="0"/>
            <a:ext cx="915149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812EC3A-B654-1243-81C1-689476C1F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7" name="Picture 1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CC58D67-CD78-2A4E-9EF2-DA7151038E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8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1BB745-A10D-C34A-9C19-BA8C37FEF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A63E606-CE2B-B34A-AF99-65D1E6457B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21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2957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75ACA1-C531-7B96-0460-4A7C05693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3853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37E38DF-D493-E4D1-DE56-9D1268C08D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7358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284456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276EBF6-F544-788E-775C-4D3DBC2D98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071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1EAC3AEE-335B-5546-A193-823A183928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82290" y="4654044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13606D5-009A-4049-84A3-61286D6723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87" r:id="rId3"/>
    <p:sldLayoutId id="2147483684" r:id="rId4"/>
    <p:sldLayoutId id="2147483663" r:id="rId5"/>
    <p:sldLayoutId id="2147483673" r:id="rId6"/>
    <p:sldLayoutId id="2147483662" r:id="rId7"/>
    <p:sldLayoutId id="2147483675" r:id="rId8"/>
    <p:sldLayoutId id="2147483664" r:id="rId9"/>
    <p:sldLayoutId id="2147483674" r:id="rId10"/>
    <p:sldLayoutId id="2147483665" r:id="rId11"/>
    <p:sldLayoutId id="2147483676" r:id="rId12"/>
    <p:sldLayoutId id="2147483677" r:id="rId13"/>
    <p:sldLayoutId id="2147483678" r:id="rId14"/>
    <p:sldLayoutId id="2147483679" r:id="rId15"/>
    <p:sldLayoutId id="2147483667" r:id="rId16"/>
    <p:sldLayoutId id="2147483680" r:id="rId17"/>
    <p:sldLayoutId id="2147483682" r:id="rId18"/>
    <p:sldLayoutId id="21474836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907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1648453-E6E7-505D-EA87-08C0B44C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MERN – ES6 +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45AEE21-E3EB-EC77-52D4-A499E3FBB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15: Redux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94A43-821E-7147-8014-F1E1AD70B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670" y="544041"/>
            <a:ext cx="1739918" cy="446579"/>
          </a:xfrm>
          <a:prstGeom prst="rect">
            <a:avLst/>
          </a:prstGeom>
        </p:spPr>
      </p:pic>
      <p:pic>
        <p:nvPicPr>
          <p:cNvPr id="13" name="Picture 2" descr="E:\LMS KHASTEC\2023\FASEEH SHAH\Information-Science-Technology-Department-Government-of-Sindh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398570"/>
            <a:ext cx="783672" cy="783672"/>
          </a:xfrm>
          <a:prstGeom prst="rect">
            <a:avLst/>
          </a:prstGeom>
          <a:noFill/>
        </p:spPr>
      </p:pic>
      <p:pic>
        <p:nvPicPr>
          <p:cNvPr id="14" name="Picture 3" descr="E:\LMS KHASTEC\2023\FASEEH SHAH\HAZ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6727" y="544041"/>
            <a:ext cx="1890338" cy="568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01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B74AF847-8C9D-45EB-8C2F-C023F0057077}"/>
              </a:ext>
            </a:extLst>
          </p:cNvPr>
          <p:cNvSpPr txBox="1">
            <a:spLocks/>
          </p:cNvSpPr>
          <p:nvPr/>
        </p:nvSpPr>
        <p:spPr>
          <a:xfrm>
            <a:off x="508307" y="427051"/>
            <a:ext cx="6518659" cy="95448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 dirty="0">
                <a:solidFill>
                  <a:prstClr val="black"/>
                </a:solidFill>
                <a:latin typeface="Calibri Light" panose="020F0302020204030204"/>
              </a:rPr>
              <a:t>Changes are made with Pure Functions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E33D104-15ED-48A5-94CF-24D2D49741AD}"/>
              </a:ext>
            </a:extLst>
          </p:cNvPr>
          <p:cNvSpPr txBox="1">
            <a:spLocks/>
          </p:cNvSpPr>
          <p:nvPr/>
        </p:nvSpPr>
        <p:spPr>
          <a:xfrm>
            <a:off x="487953" y="1927574"/>
            <a:ext cx="7403717" cy="168177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Pure functions accept inputs, and using only those inputs produce a single output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The function produces no side effects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Many pure functions can be composed together to process different parts of the state tree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051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65855C28-5914-4D37-874E-CDD2095F9D86}"/>
              </a:ext>
            </a:extLst>
          </p:cNvPr>
          <p:cNvSpPr txBox="1">
            <a:spLocks/>
          </p:cNvSpPr>
          <p:nvPr/>
        </p:nvSpPr>
        <p:spPr>
          <a:xfrm>
            <a:off x="189779" y="292100"/>
            <a:ext cx="7145300" cy="70964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>
                <a:solidFill>
                  <a:prstClr val="black"/>
                </a:solidFill>
                <a:latin typeface="Calibri Light" panose="020F0302020204030204"/>
              </a:rPr>
              <a:t>Definition of Redux</a:t>
            </a:r>
            <a:endParaRPr lang="en-US" sz="45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E8C3887-A1CD-4D47-97A5-EE08B443B6AB}"/>
              </a:ext>
            </a:extLst>
          </p:cNvPr>
          <p:cNvSpPr txBox="1">
            <a:spLocks/>
          </p:cNvSpPr>
          <p:nvPr/>
        </p:nvSpPr>
        <p:spPr>
          <a:xfrm>
            <a:off x="651379" y="1447209"/>
            <a:ext cx="7642256" cy="246262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From the Redux website, "Redux is a predictable state container for JavaScript apps."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Predictable – state changes follow the three principles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State – the application's data, including data related to the UI itself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Container – Redux is the container which applies actions to the pure reducer functions to return a new state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Redux has been designed for JavaScript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73201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BFF3AD28-6F14-4E3D-8F8F-9A117F32B6C5}"/>
              </a:ext>
            </a:extLst>
          </p:cNvPr>
          <p:cNvSpPr txBox="1">
            <a:spLocks/>
          </p:cNvSpPr>
          <p:nvPr/>
        </p:nvSpPr>
        <p:spPr>
          <a:xfrm>
            <a:off x="195766" y="485948"/>
            <a:ext cx="6393878" cy="67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 dirty="0">
                <a:solidFill>
                  <a:prstClr val="black"/>
                </a:solidFill>
                <a:latin typeface="Calibri Light" panose="020F0302020204030204"/>
              </a:rPr>
              <a:t>Differences from Flux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AFA5BFE-9B74-47A1-985D-76F9F3ED9C17}"/>
              </a:ext>
            </a:extLst>
          </p:cNvPr>
          <p:cNvSpPr txBox="1">
            <a:spLocks/>
          </p:cNvSpPr>
          <p:nvPr/>
        </p:nvSpPr>
        <p:spPr>
          <a:xfrm>
            <a:off x="651378" y="1448611"/>
            <a:ext cx="7334144" cy="30718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While Redux and Flux share similar concepts and principles, there are some differences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Flux differentiates between the dispatcher and store, this is because Flux supports multiple stores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Redux limits the application to one store which means the store and dispatcher can be combined into one dispatcher-store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This dispatcher-store is created by </a:t>
            </a:r>
            <a:r>
              <a:rPr lang="en-US" sz="2100" dirty="0" err="1">
                <a:solidFill>
                  <a:prstClr val="black"/>
                </a:solidFill>
                <a:latin typeface="Calibri" panose="020F0502020204030204"/>
              </a:rPr>
              <a:t>Redux's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Calibri" panose="020F0502020204030204"/>
              </a:rPr>
              <a:t>createStore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97567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6B4B4298-9339-4315-81DF-AE697A3F421A}"/>
              </a:ext>
            </a:extLst>
          </p:cNvPr>
          <p:cNvSpPr txBox="1">
            <a:spLocks/>
          </p:cNvSpPr>
          <p:nvPr/>
        </p:nvSpPr>
        <p:spPr>
          <a:xfrm>
            <a:off x="189780" y="459398"/>
            <a:ext cx="6300473" cy="54234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 dirty="0">
                <a:solidFill>
                  <a:prstClr val="black"/>
                </a:solidFill>
                <a:latin typeface="Calibri Light" panose="020F0302020204030204"/>
              </a:rPr>
              <a:t>Development Environment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0103217-D30B-400B-8664-7ADE6DBF252C}"/>
              </a:ext>
            </a:extLst>
          </p:cNvPr>
          <p:cNvSpPr txBox="1">
            <a:spLocks/>
          </p:cNvSpPr>
          <p:nvPr/>
        </p:nvSpPr>
        <p:spPr>
          <a:xfrm>
            <a:off x="651378" y="1562286"/>
            <a:ext cx="6175852" cy="245664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Visual Studio Code + Google Chrome </a:t>
            </a:r>
            <a:r>
              <a:rPr lang="mr-IN" sz="2100" dirty="0">
                <a:solidFill>
                  <a:prstClr val="black"/>
                </a:solidFill>
                <a:latin typeface="Calibri" panose="020F0502020204030204"/>
                <a:cs typeface="Mangal" panose="02040503050203030202" pitchFamily="18" charset="0"/>
              </a:rPr>
              <a:t>–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using the Chrome extension for Visual Studio Code, in editor debugging of TypeScript code will be available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REST Server provided by json-server, Web Server provided by browser-sync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TypeScript is used for module support and strong-typing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887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C228472D-7C6C-42C0-A595-3198B9ED0649}"/>
              </a:ext>
            </a:extLst>
          </p:cNvPr>
          <p:cNvSpPr txBox="1">
            <a:spLocks/>
          </p:cNvSpPr>
          <p:nvPr/>
        </p:nvSpPr>
        <p:spPr>
          <a:xfrm>
            <a:off x="189779" y="459398"/>
            <a:ext cx="7035969" cy="54234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>
                <a:solidFill>
                  <a:prstClr val="black"/>
                </a:solidFill>
                <a:latin typeface="Calibri Light" panose="020F0302020204030204"/>
              </a:rPr>
              <a:t>Development Environment</a:t>
            </a:r>
            <a:endParaRPr lang="en-US" sz="45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499F2105-6FD1-49AF-8318-DD032D66B23B}"/>
              </a:ext>
            </a:extLst>
          </p:cNvPr>
          <p:cNvSpPr txBox="1">
            <a:spLocks/>
          </p:cNvSpPr>
          <p:nvPr/>
        </p:nvSpPr>
        <p:spPr>
          <a:xfrm>
            <a:off x="651378" y="1508628"/>
            <a:ext cx="6175852" cy="23941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Dynamic Module Loading with </a:t>
            </a:r>
            <a:r>
              <a:rPr lang="en-US" sz="2100" dirty="0" err="1">
                <a:solidFill>
                  <a:prstClr val="black"/>
                </a:solidFill>
                <a:latin typeface="Calibri" panose="020F0502020204030204"/>
              </a:rPr>
              <a:t>SystemJS</a:t>
            </a: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ES2015 code is not </a:t>
            </a:r>
            <a:r>
              <a:rPr lang="en-US" sz="2100" dirty="0" err="1">
                <a:solidFill>
                  <a:prstClr val="black"/>
                </a:solidFill>
                <a:latin typeface="Calibri" panose="020F0502020204030204"/>
              </a:rPr>
              <a:t>transpiled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to ES5.1, it will run as ES2015 natively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Node.js powers the development tooling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246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50BFD1AD-1B94-41D1-9A40-A7013197E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890" y="1133932"/>
            <a:ext cx="7664530" cy="684233"/>
          </a:xfrm>
        </p:spPr>
        <p:txBody>
          <a:bodyPr>
            <a:normAutofit fontScale="90000"/>
          </a:bodyPr>
          <a:lstStyle/>
          <a:p>
            <a:r>
              <a:rPr lang="en-US" dirty="0"/>
              <a:t>Setup </a:t>
            </a:r>
            <a:r>
              <a:rPr lang="en-US"/>
              <a:t>Development Environment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34D8987-3284-4A9D-9EC6-18B9E0DBC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91" y="1824734"/>
            <a:ext cx="3365333" cy="84189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695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D1256CE-8202-4D14-891C-C7CD6CF86E75}"/>
              </a:ext>
            </a:extLst>
          </p:cNvPr>
          <p:cNvSpPr txBox="1">
            <a:spLocks/>
          </p:cNvSpPr>
          <p:nvPr/>
        </p:nvSpPr>
        <p:spPr>
          <a:xfrm>
            <a:off x="189780" y="596348"/>
            <a:ext cx="6449560" cy="761809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 dirty="0">
                <a:solidFill>
                  <a:prstClr val="black"/>
                </a:solidFill>
                <a:latin typeface="Calibri Light" panose="020F0302020204030204"/>
              </a:rPr>
              <a:t>Essential JavaScript and Web Browser API Concepts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FF41C1F-08D3-4E11-94D0-1179CD36AB2A}"/>
              </a:ext>
            </a:extLst>
          </p:cNvPr>
          <p:cNvSpPr txBox="1">
            <a:spLocks/>
          </p:cNvSpPr>
          <p:nvPr/>
        </p:nvSpPr>
        <p:spPr>
          <a:xfrm>
            <a:off x="651378" y="1690266"/>
            <a:ext cx="6896822" cy="274258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prstClr val="black"/>
                </a:solidFill>
                <a:latin typeface="Calibri" panose="020F0502020204030204"/>
              </a:rPr>
              <a:t>Object.assign</a:t>
            </a: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Immutable Array Functions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Function Parameter Default Values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Arrow Functions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prstClr val="black"/>
                </a:solidFill>
                <a:latin typeface="Calibri" panose="020F0502020204030204"/>
              </a:rPr>
              <a:t>Destructuring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, Spread Operator, and Rest Operator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Fetch &amp; Promises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ES2015 Modules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11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51A5C8F-838C-411A-8283-04C6B67D547B}"/>
              </a:ext>
            </a:extLst>
          </p:cNvPr>
          <p:cNvSpPr txBox="1">
            <a:spLocks/>
          </p:cNvSpPr>
          <p:nvPr/>
        </p:nvSpPr>
        <p:spPr>
          <a:xfrm>
            <a:off x="189779" y="623082"/>
            <a:ext cx="6896822" cy="378659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 dirty="0">
                <a:solidFill>
                  <a:prstClr val="black"/>
                </a:solidFill>
                <a:latin typeface="Calibri Light" panose="020F0302020204030204"/>
              </a:rPr>
              <a:t>Essential JavaScript Concepts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CF337C7-7204-4A7C-B897-35BBF55B0E1E}"/>
              </a:ext>
            </a:extLst>
          </p:cNvPr>
          <p:cNvSpPr txBox="1">
            <a:spLocks/>
          </p:cNvSpPr>
          <p:nvPr/>
        </p:nvSpPr>
        <p:spPr>
          <a:xfrm>
            <a:off x="737453" y="1659558"/>
            <a:ext cx="6797430" cy="286086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prstClr val="black"/>
                </a:solidFill>
                <a:latin typeface="Calibri" panose="020F0502020204030204"/>
              </a:rPr>
              <a:t>Object.assign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– used to copy properties from one object to another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Immutable Array Functions – produce a new array instead of mutating an existing array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Function Parameter Default Values – used to initialize state when the application loads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Arrow Functions – commonly used when lexical this or a simpler syntax is desired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2598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FD50CF51-5312-4EEC-AA56-8A5899A587BE}"/>
              </a:ext>
            </a:extLst>
          </p:cNvPr>
          <p:cNvSpPr txBox="1">
            <a:spLocks/>
          </p:cNvSpPr>
          <p:nvPr/>
        </p:nvSpPr>
        <p:spPr>
          <a:xfrm>
            <a:off x="406889" y="665582"/>
            <a:ext cx="6175851" cy="54234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 dirty="0">
                <a:solidFill>
                  <a:prstClr val="black"/>
                </a:solidFill>
                <a:latin typeface="Calibri Light" panose="020F0302020204030204"/>
              </a:rPr>
              <a:t>Essential JavaScript Concepts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B94BD1A2-742F-448A-9879-64B5632E0DE0}"/>
              </a:ext>
            </a:extLst>
          </p:cNvPr>
          <p:cNvSpPr txBox="1">
            <a:spLocks/>
          </p:cNvSpPr>
          <p:nvPr/>
        </p:nvSpPr>
        <p:spPr>
          <a:xfrm>
            <a:off x="667608" y="1512724"/>
            <a:ext cx="7006152" cy="261633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prstClr val="black"/>
                </a:solidFill>
                <a:latin typeface="Calibri" panose="020F0502020204030204"/>
              </a:rPr>
              <a:t>Destructuring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, Spreads, and Rest – makes working with properties easier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Fetch &amp; Promises </a:t>
            </a:r>
            <a:r>
              <a:rPr lang="mr-IN" sz="2100" dirty="0">
                <a:solidFill>
                  <a:prstClr val="black"/>
                </a:solidFill>
                <a:latin typeface="Calibri" panose="020F0502020204030204"/>
                <a:cs typeface="Mangal" panose="02040503050203030202" pitchFamily="18" charset="0"/>
              </a:rPr>
              <a:t>–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Fetch is the new API for making REST service calls instead of libraries such as jQuery or using the XHR object directly</a:t>
            </a:r>
          </a:p>
          <a:p>
            <a:pPr marL="685800" lvl="1" indent="-342900" algn="l" defTabSz="685800"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Fetch is not a standard, but hopefully will be soon</a:t>
            </a:r>
          </a:p>
          <a:p>
            <a:pPr marL="685800" lvl="1" indent="-342900" algn="l" defTabSz="685800"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Promises are an ES2015 standard with wide support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86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4E4431C-C541-4169-9FB1-02E346CB44F6}"/>
              </a:ext>
            </a:extLst>
          </p:cNvPr>
          <p:cNvSpPr txBox="1">
            <a:spLocks/>
          </p:cNvSpPr>
          <p:nvPr/>
        </p:nvSpPr>
        <p:spPr>
          <a:xfrm>
            <a:off x="508306" y="552658"/>
            <a:ext cx="6074435" cy="67453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 dirty="0">
                <a:solidFill>
                  <a:prstClr val="black"/>
                </a:solidFill>
                <a:latin typeface="Calibri Light" panose="020F0302020204030204"/>
              </a:rPr>
              <a:t>Essential JavaScript Concepts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0F36A717-6378-44C8-8A16-B52CC3D747F4}"/>
              </a:ext>
            </a:extLst>
          </p:cNvPr>
          <p:cNvSpPr txBox="1">
            <a:spLocks/>
          </p:cNvSpPr>
          <p:nvPr/>
        </p:nvSpPr>
        <p:spPr>
          <a:xfrm>
            <a:off x="651379" y="1762110"/>
            <a:ext cx="6250778" cy="208214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ES2015 Modules </a:t>
            </a:r>
            <a:r>
              <a:rPr lang="mr-IN" sz="2100" dirty="0">
                <a:solidFill>
                  <a:prstClr val="black"/>
                </a:solidFill>
                <a:latin typeface="Calibri" panose="020F0502020204030204"/>
                <a:cs typeface="Mangal" panose="02040503050203030202" pitchFamily="18" charset="0"/>
              </a:rPr>
              <a:t>–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Not supported natively, but TypeScript will </a:t>
            </a:r>
            <a:r>
              <a:rPr lang="en-US" sz="2100" dirty="0" err="1">
                <a:solidFill>
                  <a:prstClr val="black"/>
                </a:solidFill>
                <a:latin typeface="Calibri" panose="020F0502020204030204"/>
              </a:rPr>
              <a:t>transpile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to UMD modules to be loaded by </a:t>
            </a:r>
            <a:r>
              <a:rPr lang="en-US" sz="2100" dirty="0" err="1">
                <a:solidFill>
                  <a:prstClr val="black"/>
                </a:solidFill>
                <a:latin typeface="Calibri" panose="020F0502020204030204"/>
              </a:rPr>
              <a:t>SystemJS</a:t>
            </a: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  <a:p>
            <a:pPr marL="685800" lvl="1" indent="-342900" algn="l" defTabSz="685800"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Eventually, ES2015 modules (static and dynamic </a:t>
            </a:r>
            <a:r>
              <a:rPr lang="mr-IN" sz="2100" dirty="0">
                <a:solidFill>
                  <a:prstClr val="black"/>
                </a:solidFill>
                <a:latin typeface="Calibri" panose="020F0502020204030204"/>
                <a:cs typeface="Mangal" panose="02040503050203030202" pitchFamily="18" charset="0"/>
              </a:rPr>
              <a:t>–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through </a:t>
            </a:r>
            <a:r>
              <a:rPr lang="en-US" sz="2100" dirty="0" err="1">
                <a:solidFill>
                  <a:prstClr val="black"/>
                </a:solidFill>
                <a:latin typeface="Calibri" panose="020F0502020204030204"/>
              </a:rPr>
              <a:t>SystemJS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) should be available natively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03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D56FF-23BC-5A34-C593-F5CFCCF9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9F1B37-4E26-2891-2F91-84915D7F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Redux foundation</a:t>
            </a:r>
          </a:p>
          <a:p>
            <a:r>
              <a:rPr lang="en-US" dirty="0"/>
              <a:t>Understanding of Why use Redux?</a:t>
            </a:r>
          </a:p>
          <a:p>
            <a:r>
              <a:rPr lang="en-US" dirty="0"/>
              <a:t>Understanding of Three Principles of Redux</a:t>
            </a:r>
          </a:p>
          <a:p>
            <a:r>
              <a:rPr lang="en-US" dirty="0"/>
              <a:t>Understanding of Essential JavaScript Concepts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D03C4D-B44D-CA91-0109-1D45D0EDFC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D51EC2-1CFD-C17C-D844-EC479720CE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Module 15</a:t>
            </a:r>
          </a:p>
        </p:txBody>
      </p:sp>
    </p:spTree>
    <p:extLst>
      <p:ext uri="{BB962C8B-B14F-4D97-AF65-F5344CB8AC3E}">
        <p14:creationId xmlns:p14="http://schemas.microsoft.com/office/powerpoint/2010/main" xmlns="" val="206560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167B1-C5CE-D8B5-BA1F-BA5C554F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32E30F-EE3A-C7CB-A848-7FF0FA9FD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Redux foundation</a:t>
            </a:r>
          </a:p>
          <a:p>
            <a:r>
              <a:rPr lang="en-US" dirty="0"/>
              <a:t>Understanding of Why use Redux?</a:t>
            </a:r>
          </a:p>
          <a:p>
            <a:r>
              <a:rPr lang="en-US" dirty="0"/>
              <a:t>Understanding of Three Principles of Redux</a:t>
            </a:r>
          </a:p>
          <a:p>
            <a:r>
              <a:rPr lang="en-US" dirty="0"/>
              <a:t>Understanding of Essential JavaScript Concepts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409BD6-1B66-A52F-E83C-4553C3B82C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9E5451-0AA9-339E-ADD2-621CFA3A3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Module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241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6089CDC-640B-49B6-B512-F83DD1D10242}"/>
              </a:ext>
            </a:extLst>
          </p:cNvPr>
          <p:cNvSpPr txBox="1">
            <a:spLocks/>
          </p:cNvSpPr>
          <p:nvPr/>
        </p:nvSpPr>
        <p:spPr>
          <a:xfrm>
            <a:off x="1117490" y="1301229"/>
            <a:ext cx="5248141" cy="86897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99557">
              <a:spcBef>
                <a:spcPts val="0"/>
              </a:spcBef>
              <a:spcAft>
                <a:spcPts val="1350"/>
              </a:spcAft>
              <a:buSzPct val="90000"/>
            </a:pPr>
            <a:r>
              <a:rPr lang="en-US" sz="4500" spc="-53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Redux</a:t>
            </a:r>
          </a:p>
        </p:txBody>
      </p:sp>
    </p:spTree>
    <p:extLst>
      <p:ext uri="{BB962C8B-B14F-4D97-AF65-F5344CB8AC3E}">
        <p14:creationId xmlns:p14="http://schemas.microsoft.com/office/powerpoint/2010/main" xmlns="" val="392859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1AFC11C-48DF-4BFE-853B-7EE629D10CDC}"/>
              </a:ext>
            </a:extLst>
          </p:cNvPr>
          <p:cNvSpPr txBox="1">
            <a:spLocks/>
          </p:cNvSpPr>
          <p:nvPr/>
        </p:nvSpPr>
        <p:spPr>
          <a:xfrm>
            <a:off x="672877" y="1144740"/>
            <a:ext cx="5604734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>
                <a:solidFill>
                  <a:prstClr val="black"/>
                </a:solidFill>
                <a:latin typeface="Calibri" panose="020F0502020204030204"/>
              </a:rPr>
              <a:t>Why Redux?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>
                <a:solidFill>
                  <a:prstClr val="black"/>
                </a:solidFill>
                <a:latin typeface="Calibri" panose="020F0502020204030204"/>
              </a:rPr>
              <a:t>Three Principles of Redux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>
                <a:solidFill>
                  <a:prstClr val="black"/>
                </a:solidFill>
                <a:latin typeface="Calibri" panose="020F0502020204030204"/>
              </a:rPr>
              <a:t>Essential JavaScript Concepts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>
                <a:solidFill>
                  <a:prstClr val="black"/>
                </a:solidFill>
                <a:latin typeface="Calibri" panose="020F0502020204030204"/>
              </a:rPr>
              <a:t>Reducer Functions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>
                <a:solidFill>
                  <a:prstClr val="black"/>
                </a:solidFill>
                <a:latin typeface="Calibri" panose="020F0502020204030204"/>
              </a:rPr>
              <a:t>Working with Stores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>
                <a:solidFill>
                  <a:prstClr val="black"/>
                </a:solidFill>
                <a:latin typeface="Calibri" panose="020F0502020204030204"/>
              </a:rPr>
              <a:t>Combining Reducers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>
                <a:solidFill>
                  <a:prstClr val="black"/>
                </a:solidFill>
                <a:latin typeface="Calibri" panose="020F0502020204030204"/>
              </a:rPr>
              <a:t>Integration with React and Asynchronous Operations</a:t>
            </a:r>
          </a:p>
          <a:p>
            <a:pPr marL="257175" indent="-257175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747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6693E19-4F4D-4F73-A739-4A9BEB5C53BC}"/>
              </a:ext>
            </a:extLst>
          </p:cNvPr>
          <p:cNvSpPr txBox="1">
            <a:spLocks/>
          </p:cNvSpPr>
          <p:nvPr/>
        </p:nvSpPr>
        <p:spPr>
          <a:xfrm>
            <a:off x="681385" y="1395274"/>
            <a:ext cx="5684246" cy="285615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>
                <a:solidFill>
                  <a:prstClr val="black"/>
                </a:solidFill>
                <a:latin typeface="Calibri" panose="020F0502020204030204"/>
              </a:rPr>
              <a:t>Managing state in JavaScript applications is very challenging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>
                <a:solidFill>
                  <a:prstClr val="black"/>
                </a:solidFill>
                <a:latin typeface="Calibri" panose="020F0502020204030204"/>
              </a:rPr>
              <a:t>Redux employs a predictable state container to simplify state management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>
                <a:solidFill>
                  <a:prstClr val="black"/>
                </a:solidFill>
                <a:latin typeface="Calibri" panose="020F0502020204030204"/>
              </a:rPr>
              <a:t>Execution of an application is an initial state followed by a series of actions</a:t>
            </a: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C0D0013B-7E82-4410-8043-DE1F1D289AFE}"/>
              </a:ext>
            </a:extLst>
          </p:cNvPr>
          <p:cNvSpPr txBox="1">
            <a:spLocks/>
          </p:cNvSpPr>
          <p:nvPr/>
        </p:nvSpPr>
        <p:spPr>
          <a:xfrm>
            <a:off x="189780" y="459398"/>
            <a:ext cx="4521368" cy="54234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>
                <a:solidFill>
                  <a:prstClr val="black"/>
                </a:solidFill>
                <a:latin typeface="Calibri Light" panose="020F0302020204030204"/>
              </a:rPr>
              <a:t>Why Redux?</a:t>
            </a:r>
            <a:endParaRPr lang="en-US" sz="45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17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29B8CE5F-6165-4BEA-BECB-F347A158D592}"/>
              </a:ext>
            </a:extLst>
          </p:cNvPr>
          <p:cNvSpPr txBox="1">
            <a:spLocks/>
          </p:cNvSpPr>
          <p:nvPr/>
        </p:nvSpPr>
        <p:spPr>
          <a:xfrm>
            <a:off x="1036131" y="403679"/>
            <a:ext cx="5485465" cy="67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sz="4500">
                <a:solidFill>
                  <a:prstClr val="black"/>
                </a:solidFill>
                <a:latin typeface="Calibri Light" panose="020F0302020204030204"/>
              </a:rPr>
              <a:t>Why Redux?</a:t>
            </a:r>
            <a:endParaRPr lang="en-US" sz="45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9FBE3BCC-71AF-4C43-A074-363AFBFF1E19}"/>
              </a:ext>
            </a:extLst>
          </p:cNvPr>
          <p:cNvSpPr txBox="1">
            <a:spLocks/>
          </p:cNvSpPr>
          <p:nvPr/>
        </p:nvSpPr>
        <p:spPr>
          <a:xfrm>
            <a:off x="1036130" y="1550773"/>
            <a:ext cx="5485465" cy="209169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Each action reduces the state to a new predictable state, to which the application user interface transitions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A state container, known as store, contains the reduction logic implemented as pure functions as well as the last reduced (current) state</a:t>
            </a:r>
          </a:p>
        </p:txBody>
      </p:sp>
    </p:spTree>
    <p:extLst>
      <p:ext uri="{BB962C8B-B14F-4D97-AF65-F5344CB8AC3E}">
        <p14:creationId xmlns:p14="http://schemas.microsoft.com/office/powerpoint/2010/main" xmlns="" val="268623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3B330F2F-7143-424F-AA02-5AE576EB2D61}"/>
              </a:ext>
            </a:extLst>
          </p:cNvPr>
          <p:cNvSpPr txBox="1">
            <a:spLocks/>
          </p:cNvSpPr>
          <p:nvPr/>
        </p:nvSpPr>
        <p:spPr>
          <a:xfrm>
            <a:off x="269292" y="504330"/>
            <a:ext cx="6439622" cy="67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 dirty="0">
                <a:solidFill>
                  <a:prstClr val="black"/>
                </a:solidFill>
                <a:latin typeface="Calibri Light" panose="020F0302020204030204"/>
              </a:rPr>
              <a:t>Three Principles of Redux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B7D40C9-DAD2-4CBC-8CA1-E79F130422A7}"/>
              </a:ext>
            </a:extLst>
          </p:cNvPr>
          <p:cNvSpPr txBox="1">
            <a:spLocks/>
          </p:cNvSpPr>
          <p:nvPr/>
        </p:nvSpPr>
        <p:spPr>
          <a:xfrm>
            <a:off x="851528" y="1341647"/>
            <a:ext cx="5415891" cy="251624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To enable state changes to be predictable, the following constraints applied to state changes</a:t>
            </a:r>
          </a:p>
          <a:p>
            <a:pPr marL="685800" lvl="1" indent="-342900" algn="l" defTabSz="685800"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Single Source of Truth</a:t>
            </a:r>
          </a:p>
          <a:p>
            <a:pPr marL="685800" lvl="1" indent="-342900" algn="l" defTabSz="685800"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State is Read-Only</a:t>
            </a:r>
          </a:p>
          <a:p>
            <a:pPr marL="685800" lvl="1" indent="-342900" algn="l" defTabSz="685800"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Changes are made with Pure 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53506E67-BC2F-4310-A6D0-806A655222C0}"/>
              </a:ext>
            </a:extLst>
          </p:cNvPr>
          <p:cNvSpPr txBox="1">
            <a:spLocks/>
          </p:cNvSpPr>
          <p:nvPr/>
        </p:nvSpPr>
        <p:spPr>
          <a:xfrm>
            <a:off x="545578" y="648828"/>
            <a:ext cx="5925272" cy="54234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 dirty="0">
                <a:solidFill>
                  <a:prstClr val="black"/>
                </a:solidFill>
                <a:latin typeface="Calibri Light" panose="020F0302020204030204"/>
              </a:rPr>
              <a:t>Single Source of Truth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66C375F2-2F3D-438E-A4EB-154160FBB31C}"/>
              </a:ext>
            </a:extLst>
          </p:cNvPr>
          <p:cNvSpPr txBox="1">
            <a:spLocks/>
          </p:cNvSpPr>
          <p:nvPr/>
        </p:nvSpPr>
        <p:spPr>
          <a:xfrm>
            <a:off x="570402" y="1474087"/>
            <a:ext cx="7463352" cy="236845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Following the pattern of Flux, all data flows through a Redux system in a unidirectional matter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All changes to the state comes from actions applied to the state, and all actions are funneled into Redux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No part of the system can ever receive data from two sources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Additionally, the state managed by Redux is the state of the whole application (with minor exceptions, such as form control entry)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0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5987CFE4-D55D-4923-A834-F84F33223F3D}"/>
              </a:ext>
            </a:extLst>
          </p:cNvPr>
          <p:cNvSpPr txBox="1">
            <a:spLocks/>
          </p:cNvSpPr>
          <p:nvPr/>
        </p:nvSpPr>
        <p:spPr>
          <a:xfrm>
            <a:off x="450757" y="577037"/>
            <a:ext cx="5813456" cy="674534"/>
          </a:xfrm>
          <a:prstGeom prst="rect">
            <a:avLst/>
          </a:prstGeom>
        </p:spPr>
        <p:txBody>
          <a:bodyPr vert="horz" lIns="68580" tIns="34290" rIns="68580" bIns="3429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4500" dirty="0">
                <a:solidFill>
                  <a:prstClr val="black"/>
                </a:solidFill>
                <a:latin typeface="Calibri Light" panose="020F0302020204030204"/>
              </a:rPr>
              <a:t>State is Read-Only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7B8965B-5A59-4B6F-ACF1-BE819C8A8FD6}"/>
              </a:ext>
            </a:extLst>
          </p:cNvPr>
          <p:cNvSpPr txBox="1">
            <a:spLocks/>
          </p:cNvSpPr>
          <p:nvPr/>
        </p:nvSpPr>
        <p:spPr>
          <a:xfrm>
            <a:off x="1044544" y="1649062"/>
            <a:ext cx="5704126" cy="205891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State can never be mutated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New states are produced by applying an action to the current state (known as reduction) from which a new state object is produced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Immutable programming techniques need to be utilized</a:t>
            </a:r>
          </a:p>
          <a:p>
            <a:pPr marL="342900" indent="-342900" algn="l" defTabSz="685800"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89386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513</TotalTime>
  <Words>806</Words>
  <Application>Microsoft Office PowerPoint</Application>
  <PresentationFormat>On-screen Show (16:9)</PresentationFormat>
  <Paragraphs>108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Theme 1</vt:lpstr>
      <vt:lpstr>Office Theme</vt:lpstr>
      <vt:lpstr>MERN – ES6 + React</vt:lpstr>
      <vt:lpstr>Outline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Setup Development Environment</vt:lpstr>
      <vt:lpstr>Slide 16</vt:lpstr>
      <vt:lpstr>Slide 17</vt:lpstr>
      <vt:lpstr>Slide 18</vt:lpstr>
      <vt:lpstr>Slide 19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XODER</cp:lastModifiedBy>
  <cp:revision>28</cp:revision>
  <dcterms:created xsi:type="dcterms:W3CDTF">2016-10-24T19:40:55Z</dcterms:created>
  <dcterms:modified xsi:type="dcterms:W3CDTF">2023-04-08T03:25:43Z</dcterms:modified>
</cp:coreProperties>
</file>