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5143500"/>
  <p:notesSz cx="9144000" cy="5143500"/>
  <p:embeddedFontLst>
    <p:embeddedFont>
      <p:font typeface="EKLBFU+MS-Gothic"/>
      <p:regular r:id="rId44"/>
    </p:embeddedFont>
    <p:embeddedFont>
      <p:font typeface="KKWEIU+ArialMT"/>
      <p:regular r:id="rId45"/>
    </p:embeddedFont>
    <p:embeddedFont>
      <p:font typeface="NPUDON+Arial-BoldMT"/>
      <p:regular r:id="rId46"/>
    </p:embeddedFont>
    <p:embeddedFont>
      <p:font typeface="REGKAD+Arial-ItalicMT"/>
      <p:regular r:id="rId47"/>
    </p:embeddedFont>
    <p:embeddedFont>
      <p:font typeface="NNMIJJ+Arial-BoldItalicMT"/>
      <p:regular r:id="rId48"/>
    </p:embeddedFont>
    <p:embeddedFont>
      <p:font typeface="SCDLOC+TimesNewRomanPSMT"/>
      <p:regular r:id="rId49"/>
    </p:embeddedFont>
    <p:embeddedFont>
      <p:font typeface="BGDUTV+Wingdings-Regular"/>
      <p:regular r:id="rId50"/>
    </p:embeddedFont>
    <p:embeddedFont>
      <p:font typeface="BWFUWU+TimesNewRomanPS-BoldMT"/>
      <p:regular r:id="rId5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40" Type="http://schemas.openxmlformats.org/officeDocument/2006/relationships/slide" Target="slides/slide35.xml" /><Relationship Id="rId41" Type="http://schemas.openxmlformats.org/officeDocument/2006/relationships/slide" Target="slides/slide36.xml" /><Relationship Id="rId42" Type="http://schemas.openxmlformats.org/officeDocument/2006/relationships/slide" Target="slides/slide37.xml" /><Relationship Id="rId43" Type="http://schemas.openxmlformats.org/officeDocument/2006/relationships/slide" Target="slides/slide38.xml" /><Relationship Id="rId44" Type="http://schemas.openxmlformats.org/officeDocument/2006/relationships/font" Target="fonts/font1.fntdata" /><Relationship Id="rId45" Type="http://schemas.openxmlformats.org/officeDocument/2006/relationships/font" Target="fonts/font2.fntdata" /><Relationship Id="rId46" Type="http://schemas.openxmlformats.org/officeDocument/2006/relationships/font" Target="fonts/font3.fntdata" /><Relationship Id="rId47" Type="http://schemas.openxmlformats.org/officeDocument/2006/relationships/font" Target="fonts/font4.fntdata" /><Relationship Id="rId48" Type="http://schemas.openxmlformats.org/officeDocument/2006/relationships/font" Target="fonts/font5.fntdata" /><Relationship Id="rId49" Type="http://schemas.openxmlformats.org/officeDocument/2006/relationships/font" Target="fonts/font6.fntdata" /><Relationship Id="rId5" Type="http://schemas.openxmlformats.org/officeDocument/2006/relationships/slideMaster" Target="slideMasters/slideMaster1.xml" /><Relationship Id="rId50" Type="http://schemas.openxmlformats.org/officeDocument/2006/relationships/font" Target="fonts/font7.fntdata" /><Relationship Id="rId51" Type="http://schemas.openxmlformats.org/officeDocument/2006/relationships/font" Target="fonts/font8.fntdata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5.pn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6.pn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7.pn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8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5328" y="2608318"/>
            <a:ext cx="3617803" cy="457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 b="1">
                <a:solidFill>
                  <a:srgbClr val="0066a1"/>
                </a:solidFill>
                <a:latin typeface="Calibri"/>
                <a:cs typeface="Calibri"/>
              </a:rPr>
              <a:t>MERN</a:t>
            </a:r>
            <a:r>
              <a:rPr dirty="0" sz="3300" b="1">
                <a:solidFill>
                  <a:srgbClr val="0066a1"/>
                </a:solidFill>
                <a:latin typeface="Calibri"/>
                <a:cs typeface="Calibri"/>
              </a:rPr>
              <a:t> </a:t>
            </a:r>
            <a:r>
              <a:rPr dirty="0" sz="3300" b="1">
                <a:solidFill>
                  <a:srgbClr val="0066a1"/>
                </a:solidFill>
                <a:latin typeface="Calibri"/>
                <a:cs typeface="Calibri"/>
              </a:rPr>
              <a:t>–</a:t>
            </a:r>
            <a:r>
              <a:rPr dirty="0" sz="3300" b="1">
                <a:solidFill>
                  <a:srgbClr val="0066a1"/>
                </a:solidFill>
                <a:latin typeface="Calibri"/>
                <a:cs typeface="Calibri"/>
              </a:rPr>
              <a:t> </a:t>
            </a:r>
            <a:r>
              <a:rPr dirty="0" sz="3300" b="1">
                <a:solidFill>
                  <a:srgbClr val="0066a1"/>
                </a:solidFill>
                <a:latin typeface="Calibri"/>
                <a:cs typeface="Calibri"/>
              </a:rPr>
              <a:t>ES6</a:t>
            </a:r>
            <a:r>
              <a:rPr dirty="0" sz="3300" b="1">
                <a:solidFill>
                  <a:srgbClr val="0066a1"/>
                </a:solidFill>
                <a:latin typeface="Calibri"/>
                <a:cs typeface="Calibri"/>
              </a:rPr>
              <a:t> </a:t>
            </a:r>
            <a:r>
              <a:rPr dirty="0" sz="3300" b="1">
                <a:solidFill>
                  <a:srgbClr val="0066a1"/>
                </a:solidFill>
                <a:latin typeface="Calibri"/>
                <a:cs typeface="Calibri"/>
              </a:rPr>
              <a:t>+</a:t>
            </a:r>
            <a:r>
              <a:rPr dirty="0" sz="3300" b="1">
                <a:solidFill>
                  <a:srgbClr val="0066a1"/>
                </a:solidFill>
                <a:latin typeface="Calibri"/>
                <a:cs typeface="Calibri"/>
              </a:rPr>
              <a:t> </a:t>
            </a:r>
            <a:r>
              <a:rPr dirty="0" sz="3300" b="1">
                <a:solidFill>
                  <a:srgbClr val="0066a1"/>
                </a:solidFill>
                <a:latin typeface="Calibri"/>
                <a:cs typeface="Calibri"/>
              </a:rPr>
              <a:t>React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5328" y="3158545"/>
            <a:ext cx="290848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 i="1">
                <a:solidFill>
                  <a:srgbClr val="808080"/>
                </a:solidFill>
                <a:latin typeface="Calibri"/>
                <a:cs typeface="Calibri"/>
              </a:rPr>
              <a:t>Module</a:t>
            </a:r>
            <a:r>
              <a:rPr dirty="0" sz="210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100" b="1" i="1">
                <a:solidFill>
                  <a:srgbClr val="808080"/>
                </a:solidFill>
                <a:latin typeface="Calibri"/>
                <a:cs typeface="Calibri"/>
              </a:rPr>
              <a:t>01</a:t>
            </a:r>
            <a:r>
              <a:rPr dirty="0" sz="210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100" b="1" i="1">
                <a:solidFill>
                  <a:srgbClr val="808080"/>
                </a:solidFill>
                <a:latin typeface="Calibri"/>
                <a:cs typeface="Calibri"/>
              </a:rPr>
              <a:t>:</a:t>
            </a:r>
            <a:r>
              <a:rPr dirty="0" sz="210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100" b="1" i="1">
                <a:solidFill>
                  <a:srgbClr val="808080"/>
                </a:solidFill>
                <a:latin typeface="Calibri"/>
                <a:cs typeface="Calibri"/>
              </a:rPr>
              <a:t>HTML</a:t>
            </a:r>
            <a:r>
              <a:rPr dirty="0" sz="210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100" b="1" i="1">
                <a:solidFill>
                  <a:srgbClr val="808080"/>
                </a:solidFill>
                <a:latin typeface="Calibri"/>
                <a:cs typeface="Calibri"/>
              </a:rPr>
              <a:t>Basics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729" y="4743645"/>
            <a:ext cx="21033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66a1"/>
                </a:solidFill>
                <a:latin typeface="Calibri"/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2285334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The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Document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Object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Model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(DOM)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5450" y="477224"/>
            <a:ext cx="5900435" cy="421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The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Document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Object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Model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(DOM)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7339" y="1075437"/>
            <a:ext cx="5928831" cy="546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Basis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of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HTML5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is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spc="11" b="1">
                <a:solidFill>
                  <a:srgbClr val="ffffff"/>
                </a:solidFill>
                <a:latin typeface="NPUDON+Arial-BoldMT"/>
                <a:cs typeface="NPUDON+Arial-BoldMT"/>
              </a:rPr>
              <a:t>“</a:t>
            </a:r>
            <a:r>
              <a:rPr dirty="0" sz="180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New</a:t>
            </a:r>
            <a:r>
              <a:rPr dirty="0" sz="1800" spc="47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features</a:t>
            </a:r>
            <a:r>
              <a:rPr dirty="0" sz="1800" spc="49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should</a:t>
            </a:r>
            <a:r>
              <a:rPr dirty="0" sz="1800" spc="48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be</a:t>
            </a:r>
            <a:r>
              <a:rPr dirty="0" sz="1800" spc="5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based</a:t>
            </a:r>
          </a:p>
          <a:p>
            <a:pPr marL="3429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on</a:t>
            </a:r>
            <a:r>
              <a:rPr dirty="0" sz="1800" spc="49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HTML,</a:t>
            </a:r>
            <a:r>
              <a:rPr dirty="0" sz="1800" spc="48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CSS,</a:t>
            </a:r>
            <a:r>
              <a:rPr dirty="0" sz="1800" spc="48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the</a:t>
            </a:r>
            <a:r>
              <a:rPr dirty="0" sz="1800" spc="49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DOM,</a:t>
            </a:r>
            <a:r>
              <a:rPr dirty="0" sz="1800" spc="48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and</a:t>
            </a:r>
            <a:r>
              <a:rPr dirty="0" sz="1800" spc="48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JavaScript…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7339" y="1925829"/>
            <a:ext cx="5851358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DOM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provides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common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tree-like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structure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that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0239" y="2178465"/>
            <a:ext cx="2346921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pages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should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follow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77339" y="2776221"/>
            <a:ext cx="5852273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Computer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Scientists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love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trees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(the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mathematical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20239" y="3028857"/>
            <a:ext cx="374435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kind)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because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can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test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them.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2285334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The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Document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Object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Model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(DOM)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6025" y="439000"/>
            <a:ext cx="4318980" cy="421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HTML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is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built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on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the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DOM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89234" y="1156060"/>
            <a:ext cx="664661" cy="155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5" b="1">
                <a:solidFill>
                  <a:srgbClr val="000000"/>
                </a:solidFill>
                <a:latin typeface="NPUDON+Arial-BoldMT"/>
                <a:cs typeface="NPUDON+Arial-BoldMT"/>
              </a:rPr>
              <a:t>Document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47178" y="1485215"/>
            <a:ext cx="548375" cy="4066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9375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5" b="1">
                <a:solidFill>
                  <a:srgbClr val="000000"/>
                </a:solidFill>
                <a:latin typeface="NPUDON+Arial-BoldMT"/>
                <a:cs typeface="NPUDON+Arial-BoldMT"/>
              </a:rPr>
              <a:t>Root</a:t>
            </a:r>
          </a:p>
          <a:p>
            <a:pPr marL="0" marR="0">
              <a:lnSpc>
                <a:spcPts val="921"/>
              </a:lnSpc>
              <a:spcBef>
                <a:spcPts val="68"/>
              </a:spcBef>
              <a:spcAft>
                <a:spcPts val="0"/>
              </a:spcAft>
            </a:pPr>
            <a:r>
              <a:rPr dirty="0" sz="800" spc="14" b="1">
                <a:solidFill>
                  <a:srgbClr val="000000"/>
                </a:solidFill>
                <a:latin typeface="NPUDON+Arial-BoldMT"/>
                <a:cs typeface="NPUDON+Arial-BoldMT"/>
              </a:rPr>
              <a:t>element</a:t>
            </a:r>
          </a:p>
          <a:p>
            <a:pPr marL="26193" marR="0">
              <a:lnSpc>
                <a:spcPts val="921"/>
              </a:lnSpc>
              <a:spcBef>
                <a:spcPts val="68"/>
              </a:spcBef>
              <a:spcAft>
                <a:spcPts val="0"/>
              </a:spcAft>
            </a:pPr>
            <a:r>
              <a:rPr dirty="0" sz="800" spc="12" b="1">
                <a:solidFill>
                  <a:srgbClr val="000000"/>
                </a:solidFill>
                <a:latin typeface="NPUDON+Arial-BoldMT"/>
                <a:cs typeface="NPUDON+Arial-BoldMT"/>
              </a:rPr>
              <a:t>&lt;html&gt;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19490" y="2092631"/>
            <a:ext cx="559989" cy="2808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4" b="1">
                <a:solidFill>
                  <a:srgbClr val="000000"/>
                </a:solidFill>
                <a:latin typeface="NPUDON+Arial-BoldMT"/>
                <a:cs typeface="NPUDON+Arial-BoldMT"/>
              </a:rPr>
              <a:t>Element</a:t>
            </a:r>
          </a:p>
          <a:p>
            <a:pPr marL="19843" marR="0">
              <a:lnSpc>
                <a:spcPts val="921"/>
              </a:lnSpc>
              <a:spcBef>
                <a:spcPts val="68"/>
              </a:spcBef>
              <a:spcAft>
                <a:spcPts val="0"/>
              </a:spcAft>
            </a:pPr>
            <a:r>
              <a:rPr dirty="0" sz="800" spc="14" b="1">
                <a:solidFill>
                  <a:srgbClr val="000000"/>
                </a:solidFill>
                <a:latin typeface="NPUDON+Arial-BoldMT"/>
                <a:cs typeface="NPUDON+Arial-BoldMT"/>
              </a:rPr>
              <a:t>&lt;head&gt;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32890" y="2092631"/>
            <a:ext cx="559989" cy="2808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4" b="1">
                <a:solidFill>
                  <a:srgbClr val="000000"/>
                </a:solidFill>
                <a:latin typeface="NPUDON+Arial-BoldMT"/>
                <a:cs typeface="NPUDON+Arial-BoldMT"/>
              </a:rPr>
              <a:t>Element</a:t>
            </a:r>
          </a:p>
          <a:p>
            <a:pPr marL="17462" marR="0">
              <a:lnSpc>
                <a:spcPts val="921"/>
              </a:lnSpc>
              <a:spcBef>
                <a:spcPts val="68"/>
              </a:spcBef>
              <a:spcAft>
                <a:spcPts val="0"/>
              </a:spcAft>
            </a:pPr>
            <a:r>
              <a:rPr dirty="0" sz="800" spc="14" b="1">
                <a:solidFill>
                  <a:srgbClr val="000000"/>
                </a:solidFill>
                <a:latin typeface="NPUDON+Arial-BoldMT"/>
                <a:cs typeface="NPUDON+Arial-BoldMT"/>
              </a:rPr>
              <a:t>&lt;body&gt;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93348" y="2156532"/>
            <a:ext cx="209550" cy="165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b="1">
                <a:solidFill>
                  <a:srgbClr val="ffffff"/>
                </a:solidFill>
                <a:latin typeface="NPUDON+Arial-BoldMT"/>
                <a:cs typeface="NPUDON+Arial-BoldMT"/>
              </a:rPr>
              <a:t>z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619490" y="2593351"/>
            <a:ext cx="559989" cy="2808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4" b="1">
                <a:solidFill>
                  <a:srgbClr val="000000"/>
                </a:solidFill>
                <a:latin typeface="NPUDON+Arial-BoldMT"/>
                <a:cs typeface="NPUDON+Arial-BoldMT"/>
              </a:rPr>
              <a:t>Element</a:t>
            </a:r>
          </a:p>
          <a:p>
            <a:pPr marL="49212" marR="0">
              <a:lnSpc>
                <a:spcPts val="921"/>
              </a:lnSpc>
              <a:spcBef>
                <a:spcPts val="68"/>
              </a:spcBef>
              <a:spcAft>
                <a:spcPts val="0"/>
              </a:spcAft>
            </a:pPr>
            <a:r>
              <a:rPr dirty="0" sz="800" b="1">
                <a:solidFill>
                  <a:srgbClr val="000000"/>
                </a:solidFill>
                <a:latin typeface="NPUDON+Arial-BoldMT"/>
                <a:cs typeface="NPUDON+Arial-BoldMT"/>
              </a:rPr>
              <a:t>&lt;title&gt;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07279" y="2591975"/>
            <a:ext cx="588894" cy="2808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0" b="1">
                <a:solidFill>
                  <a:srgbClr val="000000"/>
                </a:solidFill>
                <a:latin typeface="NPUDON+Arial-BoldMT"/>
                <a:cs typeface="NPUDON+Arial-BoldMT"/>
              </a:rPr>
              <a:t>Attribute</a:t>
            </a:r>
          </a:p>
          <a:p>
            <a:pPr marL="66675" marR="0">
              <a:lnSpc>
                <a:spcPts val="921"/>
              </a:lnSpc>
              <a:spcBef>
                <a:spcPts val="68"/>
              </a:spcBef>
              <a:spcAft>
                <a:spcPts val="0"/>
              </a:spcAft>
            </a:pPr>
            <a:r>
              <a:rPr dirty="0" sz="800" spc="11" b="1">
                <a:solidFill>
                  <a:srgbClr val="000000"/>
                </a:solidFill>
                <a:latin typeface="NPUDON+Arial-BoldMT"/>
                <a:cs typeface="NPUDON+Arial-BoldMT"/>
              </a:rPr>
              <a:t>“href”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41891" y="2593351"/>
            <a:ext cx="559989" cy="2808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4" b="1">
                <a:solidFill>
                  <a:srgbClr val="000000"/>
                </a:solidFill>
                <a:latin typeface="NPUDON+Arial-BoldMT"/>
                <a:cs typeface="NPUDON+Arial-BoldMT"/>
              </a:rPr>
              <a:t>Element</a:t>
            </a:r>
          </a:p>
          <a:p>
            <a:pPr marL="112712" marR="0">
              <a:lnSpc>
                <a:spcPts val="921"/>
              </a:lnSpc>
              <a:spcBef>
                <a:spcPts val="68"/>
              </a:spcBef>
              <a:spcAft>
                <a:spcPts val="0"/>
              </a:spcAft>
            </a:pPr>
            <a:r>
              <a:rPr dirty="0" sz="800" spc="14" b="1">
                <a:solidFill>
                  <a:srgbClr val="000000"/>
                </a:solidFill>
                <a:latin typeface="NPUDON+Arial-BoldMT"/>
                <a:cs typeface="NPUDON+Arial-BoldMT"/>
              </a:rPr>
              <a:t>&lt;a&gt;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083605" y="2591975"/>
            <a:ext cx="559989" cy="2808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4" b="1">
                <a:solidFill>
                  <a:srgbClr val="000000"/>
                </a:solidFill>
                <a:latin typeface="NPUDON+Arial-BoldMT"/>
                <a:cs typeface="NPUDON+Arial-BoldMT"/>
              </a:rPr>
              <a:t>Element</a:t>
            </a:r>
          </a:p>
          <a:p>
            <a:pPr marL="80962" marR="0">
              <a:lnSpc>
                <a:spcPts val="921"/>
              </a:lnSpc>
              <a:spcBef>
                <a:spcPts val="68"/>
              </a:spcBef>
              <a:spcAft>
                <a:spcPts val="0"/>
              </a:spcAft>
            </a:pPr>
            <a:r>
              <a:rPr dirty="0" sz="800" spc="14" b="1">
                <a:solidFill>
                  <a:srgbClr val="000000"/>
                </a:solidFill>
                <a:latin typeface="NPUDON+Arial-BoldMT"/>
                <a:cs typeface="NPUDON+Arial-BoldMT"/>
              </a:rPr>
              <a:t>&lt;h1&gt;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15534" y="3101476"/>
            <a:ext cx="367833" cy="155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4" b="1">
                <a:solidFill>
                  <a:srgbClr val="000000"/>
                </a:solidFill>
                <a:latin typeface="NPUDON+Arial-BoldMT"/>
                <a:cs typeface="NPUDON+Arial-BoldMT"/>
              </a:rPr>
              <a:t>Text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37935" y="3101476"/>
            <a:ext cx="367833" cy="155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4" b="1">
                <a:solidFill>
                  <a:srgbClr val="000000"/>
                </a:solidFill>
                <a:latin typeface="NPUDON+Arial-BoldMT"/>
                <a:cs typeface="NPUDON+Arial-BoldMT"/>
              </a:rPr>
              <a:t>Text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179649" y="3101476"/>
            <a:ext cx="367833" cy="155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4" b="1">
                <a:solidFill>
                  <a:srgbClr val="000000"/>
                </a:solidFill>
                <a:latin typeface="NPUDON+Arial-BoldMT"/>
                <a:cs typeface="NPUDON+Arial-BoldMT"/>
              </a:rPr>
              <a:t>Text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87740" y="3227206"/>
            <a:ext cx="623678" cy="155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7" b="1">
                <a:solidFill>
                  <a:srgbClr val="000000"/>
                </a:solidFill>
                <a:latin typeface="NPUDON+Arial-BoldMT"/>
                <a:cs typeface="NPUDON+Arial-BoldMT"/>
              </a:rPr>
              <a:t>“my</a:t>
            </a:r>
            <a:r>
              <a:rPr dirty="0" sz="800" b="1">
                <a:solidFill>
                  <a:srgbClr val="000000"/>
                </a:solidFill>
                <a:latin typeface="NPUDON+Arial-BoldMT"/>
                <a:cs typeface="NPUDON+Arial-BoldMT"/>
              </a:rPr>
              <a:t> </a:t>
            </a:r>
            <a:r>
              <a:rPr dirty="0" sz="800" b="1">
                <a:solidFill>
                  <a:srgbClr val="000000"/>
                </a:solidFill>
                <a:latin typeface="NPUDON+Arial-BoldMT"/>
                <a:cs typeface="NPUDON+Arial-BoldMT"/>
              </a:rPr>
              <a:t>title”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13316" y="3227206"/>
            <a:ext cx="617810" cy="155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7" b="1">
                <a:solidFill>
                  <a:srgbClr val="000000"/>
                </a:solidFill>
                <a:latin typeface="NPUDON+Arial-BoldMT"/>
                <a:cs typeface="NPUDON+Arial-BoldMT"/>
              </a:rPr>
              <a:t>“my</a:t>
            </a:r>
            <a:r>
              <a:rPr dirty="0" sz="800" b="1">
                <a:solidFill>
                  <a:srgbClr val="000000"/>
                </a:solidFill>
                <a:latin typeface="NPUDON+Arial-BoldMT"/>
                <a:cs typeface="NPUDON+Arial-BoldMT"/>
              </a:rPr>
              <a:t> </a:t>
            </a:r>
            <a:r>
              <a:rPr dirty="0" sz="800" spc="10" b="1">
                <a:solidFill>
                  <a:srgbClr val="000000"/>
                </a:solidFill>
                <a:latin typeface="NPUDON+Arial-BoldMT"/>
                <a:cs typeface="NPUDON+Arial-BoldMT"/>
              </a:rPr>
              <a:t>link”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972480" y="3227206"/>
            <a:ext cx="780944" cy="155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1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spc="17" b="1">
                <a:solidFill>
                  <a:srgbClr val="000000"/>
                </a:solidFill>
                <a:latin typeface="NPUDON+Arial-BoldMT"/>
                <a:cs typeface="NPUDON+Arial-BoldMT"/>
              </a:rPr>
              <a:t>“my</a:t>
            </a:r>
            <a:r>
              <a:rPr dirty="0" sz="800" b="1">
                <a:solidFill>
                  <a:srgbClr val="000000"/>
                </a:solidFill>
                <a:latin typeface="NPUDON+Arial-BoldMT"/>
                <a:cs typeface="NPUDON+Arial-BoldMT"/>
              </a:rPr>
              <a:t> </a:t>
            </a:r>
            <a:r>
              <a:rPr dirty="0" sz="800" spc="12" b="1">
                <a:solidFill>
                  <a:srgbClr val="000000"/>
                </a:solidFill>
                <a:latin typeface="NPUDON+Arial-BoldMT"/>
                <a:cs typeface="NPUDON+Arial-BoldMT"/>
              </a:rPr>
              <a:t>header”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64155" y="3526180"/>
            <a:ext cx="1545240" cy="1646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6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ffffff"/>
                </a:solidFill>
                <a:latin typeface="SCDLOC+TimesNewRomanPSMT"/>
                <a:cs typeface="SCDLOC+TimesNewRomanPSMT"/>
              </a:rPr>
              <a:t>Adapted</a:t>
            </a:r>
            <a:r>
              <a:rPr dirty="0" sz="9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900">
                <a:solidFill>
                  <a:srgbClr val="ffffff"/>
                </a:solidFill>
                <a:latin typeface="SCDLOC+TimesNewRomanPSMT"/>
                <a:cs typeface="SCDLOC+TimesNewRomanPSMT"/>
              </a:rPr>
              <a:t>from</a:t>
            </a:r>
            <a:r>
              <a:rPr dirty="0" sz="9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900">
                <a:solidFill>
                  <a:srgbClr val="ffffff"/>
                </a:solidFill>
                <a:latin typeface="SCDLOC+TimesNewRomanPSMT"/>
                <a:cs typeface="SCDLOC+TimesNewRomanPSMT"/>
              </a:rPr>
              <a:t>w3Schools.com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2285334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The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Document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Object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Model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(DOM)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9700" y="477708"/>
            <a:ext cx="6472049" cy="421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Three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parts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of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a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well-formed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document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62805" y="999734"/>
            <a:ext cx="1747250" cy="399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550" spc="109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500" b="1">
                <a:solidFill>
                  <a:srgbClr val="ffffff"/>
                </a:solidFill>
                <a:latin typeface="NPUDON+Arial-BoldMT"/>
                <a:cs typeface="NPUDON+Arial-BoldMT"/>
              </a:rPr>
              <a:t>Doctype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20018" y="1366430"/>
            <a:ext cx="3994182" cy="258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550" spc="1727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Version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of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HTML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that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you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will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be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using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2805" y="1837934"/>
            <a:ext cx="1271536" cy="399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550" spc="109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500" b="1">
                <a:solidFill>
                  <a:srgbClr val="ffffff"/>
                </a:solidFill>
                <a:latin typeface="NPUDON+Arial-BoldMT"/>
                <a:cs typeface="NPUDON+Arial-BoldMT"/>
              </a:rPr>
              <a:t>Head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20018" y="2204630"/>
            <a:ext cx="1320765" cy="258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550" spc="1727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Metadata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62805" y="2660894"/>
            <a:ext cx="1288463" cy="3999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48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550" spc="109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500" b="1">
                <a:solidFill>
                  <a:srgbClr val="ffffff"/>
                </a:solidFill>
                <a:latin typeface="NPUDON+Arial-BoldMT"/>
                <a:cs typeface="NPUDON+Arial-BoldMT"/>
              </a:rPr>
              <a:t>Body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20018" y="3027590"/>
            <a:ext cx="2293240" cy="258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550" spc="1727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Displayable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content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2285334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The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Document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Object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Model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(DOM)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7339" y="484589"/>
            <a:ext cx="4058828" cy="87717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79466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Example</a:t>
            </a:r>
          </a:p>
          <a:p>
            <a:pPr marL="0" marR="0">
              <a:lnSpc>
                <a:spcPts val="2066"/>
              </a:lnSpc>
              <a:spcBef>
                <a:spcPts val="629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Example: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template.html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2285334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The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Document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Object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Model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(DOM)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162761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HTML5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Tags</a:t>
            </a:r>
            <a:r>
              <a:rPr dirty="0" sz="1050" spc="1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and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0" y="478473"/>
            <a:ext cx="1372139" cy="421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Display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7340" y="1046964"/>
            <a:ext cx="6174813" cy="7767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8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950" spc="1476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One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of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most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important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attributes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of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an</a:t>
            </a:r>
          </a:p>
          <a:p>
            <a:pPr marL="342900" marR="0">
              <a:lnSpc>
                <a:spcPts val="18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element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is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its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display.</a:t>
            </a:r>
            <a:r>
              <a:rPr dirty="0" sz="1900" spc="523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two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most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common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are</a:t>
            </a:r>
          </a:p>
          <a:p>
            <a:pPr marL="342900" marR="0">
              <a:lnSpc>
                <a:spcPts val="1823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b="1">
                <a:solidFill>
                  <a:srgbClr val="ff6600"/>
                </a:solidFill>
                <a:latin typeface="NNMIJJ+Arial-BoldItalicMT"/>
                <a:cs typeface="NNMIJJ+Arial-BoldItalicMT"/>
              </a:rPr>
              <a:t>block</a:t>
            </a:r>
            <a:r>
              <a:rPr dirty="0" sz="1900" spc="69" b="1">
                <a:solidFill>
                  <a:srgbClr val="ff6600"/>
                </a:solidFill>
                <a:latin typeface="NNMIJJ+Arial-BoldItalicMT"/>
                <a:cs typeface="NNMIJJ+Arial-BoldItalicMT"/>
              </a:rPr>
              <a:t> 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and</a:t>
            </a:r>
            <a:r>
              <a:rPr dirty="0" sz="19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900" b="1">
                <a:solidFill>
                  <a:srgbClr val="ff6600"/>
                </a:solidFill>
                <a:latin typeface="NNMIJJ+Arial-BoldItalicMT"/>
                <a:cs typeface="NNMIJJ+Arial-BoldItalicMT"/>
              </a:rPr>
              <a:t>inline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0240" y="2087929"/>
            <a:ext cx="3769729" cy="284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ffffff"/>
                </a:solidFill>
                <a:latin typeface="BGDUTV+Wingdings-Regular"/>
                <a:cs typeface="BGDUTV+Wingdings-Regular"/>
              </a:rPr>
              <a:t>§</a:t>
            </a:r>
            <a:r>
              <a:rPr dirty="0" sz="1750" spc="4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block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(can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take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width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and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height)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63140" y="2347009"/>
            <a:ext cx="5455794" cy="284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ffffff"/>
                </a:solidFill>
                <a:latin typeface="BGDUTV+Wingdings-Regular"/>
                <a:cs typeface="BGDUTV+Wingdings-Regular"/>
              </a:rPr>
              <a:t>§</a:t>
            </a:r>
            <a:r>
              <a:rPr dirty="0" sz="175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Newline</a:t>
            </a:r>
            <a:r>
              <a:rPr dirty="0" sz="1700" spc="4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is</a:t>
            </a:r>
            <a:r>
              <a:rPr dirty="0" sz="1700" spc="4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inserted</a:t>
            </a:r>
            <a:r>
              <a:rPr dirty="0" sz="1700" spc="4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before</a:t>
            </a:r>
            <a:r>
              <a:rPr dirty="0" sz="1700" spc="4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and</a:t>
            </a:r>
            <a:r>
              <a:rPr dirty="0" sz="1700" spc="4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after,</a:t>
            </a:r>
            <a:r>
              <a:rPr dirty="0" sz="1700" spc="45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e.g.</a:t>
            </a:r>
            <a:r>
              <a:rPr dirty="0" sz="1700" spc="45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it</a:t>
            </a:r>
            <a:r>
              <a:rPr dirty="0" sz="1700" spc="44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“Takes</a:t>
            </a:r>
            <a:r>
              <a:rPr dirty="0" sz="1700" spc="4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up”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34590" y="2558611"/>
            <a:ext cx="1279862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whole</a:t>
            </a:r>
            <a:r>
              <a:rPr dirty="0" sz="1700" spc="4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width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20240" y="2813353"/>
            <a:ext cx="4164395" cy="284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ffffff"/>
                </a:solidFill>
                <a:latin typeface="BGDUTV+Wingdings-Regular"/>
                <a:cs typeface="BGDUTV+Wingdings-Regular"/>
              </a:rPr>
              <a:t>§</a:t>
            </a:r>
            <a:r>
              <a:rPr dirty="0" sz="1750" spc="448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inline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(can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not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take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width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and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height)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63140" y="3072433"/>
            <a:ext cx="5217473" cy="284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ffffff"/>
                </a:solidFill>
                <a:latin typeface="BGDUTV+Wingdings-Regular"/>
                <a:cs typeface="BGDUTV+Wingdings-Regular"/>
              </a:rPr>
              <a:t>§</a:t>
            </a:r>
            <a:r>
              <a:rPr dirty="0" sz="175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Only</a:t>
            </a:r>
            <a:r>
              <a:rPr dirty="0" sz="1700" spc="4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uses</a:t>
            </a:r>
            <a:r>
              <a:rPr dirty="0" sz="1700" spc="4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as</a:t>
            </a:r>
            <a:r>
              <a:rPr dirty="0" sz="1700" spc="4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much</a:t>
            </a:r>
            <a:r>
              <a:rPr dirty="0" sz="1700" spc="45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space</a:t>
            </a:r>
            <a:r>
              <a:rPr dirty="0" sz="1700" spc="45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as</a:t>
            </a:r>
            <a:r>
              <a:rPr dirty="0" sz="1700" spc="4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needed</a:t>
            </a:r>
            <a:r>
              <a:rPr dirty="0" sz="1700" spc="4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to</a:t>
            </a:r>
            <a:r>
              <a:rPr dirty="0" sz="1700" spc="47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contain</a:t>
            </a:r>
            <a:r>
              <a:rPr dirty="0" sz="1700" spc="4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the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34590" y="3284035"/>
            <a:ext cx="980473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REGKAD+Arial-ItalicMT"/>
                <a:cs typeface="REGKAD+Arial-ItalicMT"/>
              </a:rPr>
              <a:t>element.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162761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HTML5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Tags</a:t>
            </a:r>
            <a:r>
              <a:rPr dirty="0" sz="1050" spc="1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and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7339" y="485291"/>
            <a:ext cx="4704164" cy="8108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67311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Common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Tags</a:t>
            </a:r>
          </a:p>
          <a:p>
            <a:pPr marL="0" marR="0">
              <a:lnSpc>
                <a:spcPts val="1731"/>
              </a:lnSpc>
              <a:spcBef>
                <a:spcPts val="493"/>
              </a:spcBef>
              <a:spcAft>
                <a:spcPts val="0"/>
              </a:spcAft>
            </a:pPr>
            <a:r>
              <a:rPr dirty="0" sz="15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550" spc="1727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Headings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(block)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4553" y="1321807"/>
            <a:ext cx="5010149" cy="684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&lt;h1&gt;,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&lt;h2&gt;,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&lt;h3&gt;,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&lt;h4&gt;,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&lt;h5&gt;,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&lt;h6&gt;</a:t>
            </a:r>
          </a:p>
          <a:p>
            <a:pPr marL="0" marR="0">
              <a:lnSpc>
                <a:spcPts val="2290"/>
              </a:lnSpc>
              <a:spcBef>
                <a:spcPts val="509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These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tags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have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>
                <a:solidFill>
                  <a:srgbClr val="ff6600"/>
                </a:solidFill>
                <a:latin typeface="KKWEIU+ArialMT"/>
                <a:cs typeface="KKWEIU+ArialMT"/>
              </a:rPr>
              <a:t>syntax</a:t>
            </a:r>
            <a:r>
              <a:rPr dirty="0" sz="2000">
                <a:solidFill>
                  <a:srgbClr val="ff6600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and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>
                <a:solidFill>
                  <a:srgbClr val="ff6600"/>
                </a:solidFill>
                <a:latin typeface="KKWEIU+ArialMT"/>
                <a:cs typeface="KKWEIU+ArialMT"/>
              </a:rPr>
              <a:t>semantics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7339" y="2028746"/>
            <a:ext cx="2219326" cy="258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550" spc="1727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Paragraphs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(block)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4553" y="2312407"/>
            <a:ext cx="1933190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&lt;p&gt;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….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&lt;/p&gt;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4553" y="2668007"/>
            <a:ext cx="4822481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Should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only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contain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inline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elements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77339" y="3019346"/>
            <a:ext cx="1574102" cy="258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550" spc="1727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Divs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500" b="1">
                <a:solidFill>
                  <a:srgbClr val="ffffff"/>
                </a:solidFill>
                <a:latin typeface="NPUDON+Arial-BoldMT"/>
                <a:cs typeface="NPUDON+Arial-BoldMT"/>
              </a:rPr>
              <a:t>(block)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4553" y="3303007"/>
            <a:ext cx="2102354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&lt;div&gt;...&lt;/div&gt;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4553" y="3658607"/>
            <a:ext cx="4810291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Generic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section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that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is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larger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than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77453" y="3969156"/>
            <a:ext cx="1394494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paragraph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162761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HTML5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Tags</a:t>
            </a:r>
            <a:r>
              <a:rPr dirty="0" sz="1050" spc="1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and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2375" y="478473"/>
            <a:ext cx="1770940" cy="421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More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tags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7339" y="1152052"/>
            <a:ext cx="1505383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450" spc="1114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Ordered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lists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18253" y="1157801"/>
            <a:ext cx="51807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&lt;ul&gt;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57798" y="1285318"/>
            <a:ext cx="1927907" cy="663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6253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&lt;li&gt;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Item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One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&lt;/li&gt;</a:t>
            </a:r>
          </a:p>
          <a:p>
            <a:pPr marL="246253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&lt;li&gt;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Item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Two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&lt;/li&gt;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&lt;/ul&gt;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23592" y="1583558"/>
            <a:ext cx="51807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&lt;ol&gt;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63138" y="1711076"/>
            <a:ext cx="1681655" cy="450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&lt;li&gt;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Item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One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&lt;/li&gt;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&lt;li&gt;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Item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Two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&lt;/li&gt;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23592" y="2137796"/>
            <a:ext cx="56746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&lt;/ol&gt;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77339" y="2432213"/>
            <a:ext cx="1712520" cy="243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450" spc="1114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Unordered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400" b="1">
                <a:solidFill>
                  <a:srgbClr val="ffffff"/>
                </a:solidFill>
                <a:latin typeface="NPUDON+Arial-BoldMT"/>
                <a:cs typeface="NPUDON+Arial-BoldMT"/>
              </a:rPr>
              <a:t>lists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54479" y="2969910"/>
            <a:ext cx="1679025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86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Line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breaks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07768" y="3303295"/>
            <a:ext cx="64799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&lt;br&gt;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162761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HTML5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Tags</a:t>
            </a:r>
            <a:r>
              <a:rPr dirty="0" sz="1050" spc="1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and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2375" y="478473"/>
            <a:ext cx="1771631" cy="421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Attributes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0722" y="1209837"/>
            <a:ext cx="5660968" cy="343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150" spc="13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Attributes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provide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additional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information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3622" y="1566004"/>
            <a:ext cx="2343609" cy="336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about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an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element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00722" y="2265969"/>
            <a:ext cx="4498195" cy="343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150" spc="13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Always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specified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in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2100" spc="34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>
                <a:solidFill>
                  <a:srgbClr val="ff6600"/>
                </a:solidFill>
                <a:latin typeface="KKWEIU+ArialMT"/>
                <a:cs typeface="KKWEIU+ArialMT"/>
              </a:rPr>
              <a:t>start</a:t>
            </a:r>
            <a:r>
              <a:rPr dirty="0" sz="2100">
                <a:solidFill>
                  <a:srgbClr val="ff6600"/>
                </a:solidFill>
                <a:latin typeface="KKWEIU+ArialMT"/>
                <a:cs typeface="KKWEIU+ArialMT"/>
              </a:rPr>
              <a:t> </a:t>
            </a:r>
            <a:r>
              <a:rPr dirty="0" sz="2100" b="1">
                <a:solidFill>
                  <a:srgbClr val="ff6600"/>
                </a:solidFill>
                <a:latin typeface="NPUDON+Arial-BoldMT"/>
                <a:cs typeface="NPUDON+Arial-BoldMT"/>
              </a:rPr>
              <a:t>tag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00722" y="2970056"/>
            <a:ext cx="5070845" cy="343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150" spc="13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Attributes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come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in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name/value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pairs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162761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HTML5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Tags</a:t>
            </a:r>
            <a:r>
              <a:rPr dirty="0" sz="1050" spc="1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and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81450" y="478473"/>
            <a:ext cx="1334132" cy="421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Images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7339" y="1069201"/>
            <a:ext cx="2094130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Images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(inline)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4553" y="1514370"/>
            <a:ext cx="4739945" cy="5678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&lt;img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src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=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“myPicture.jpg”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alt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=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“Image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of</a:t>
            </a:r>
          </a:p>
          <a:p>
            <a:pPr marL="0" marR="0">
              <a:lnSpc>
                <a:spcPts val="2010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Colleen”/&gt;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7339" y="2222361"/>
            <a:ext cx="3998858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Images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rarely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work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first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time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4553" y="2661781"/>
            <a:ext cx="5112523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Show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broken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link,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too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big,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too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small,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etc.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77339" y="3101201"/>
            <a:ext cx="5751076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Save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yourself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heartache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and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size/carefully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name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20239" y="3381269"/>
            <a:ext cx="342614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picture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before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use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it.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0090" y="466583"/>
            <a:ext cx="1153362" cy="619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Outline</a:t>
            </a:r>
          </a:p>
          <a:p>
            <a:pPr marL="0" marR="0">
              <a:lnSpc>
                <a:spcPts val="1500"/>
              </a:lnSpc>
              <a:spcBef>
                <a:spcPts val="576"/>
              </a:spcBef>
              <a:spcAft>
                <a:spcPts val="0"/>
              </a:spcAft>
            </a:pP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Module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01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05925"/>
            <a:ext cx="1385244" cy="2760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66a1"/>
                </a:solidFill>
                <a:latin typeface="EKLBFU+MS-Gothic"/>
                <a:cs typeface="EKLBFU+MS-Gothic"/>
              </a:rPr>
              <a:t>▸</a:t>
            </a:r>
            <a:r>
              <a:rPr dirty="0" sz="1700" spc="75">
                <a:solidFill>
                  <a:srgbClr val="0066a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Basics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0090" y="1733839"/>
            <a:ext cx="3248883" cy="12597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66a1"/>
                </a:solidFill>
                <a:latin typeface="EKLBFU+MS-Gothic"/>
                <a:cs typeface="EKLBFU+MS-Gothic"/>
              </a:rPr>
              <a:t>▸</a:t>
            </a:r>
            <a:r>
              <a:rPr dirty="0" sz="1700" spc="75">
                <a:solidFill>
                  <a:srgbClr val="0066a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Explaining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Tagging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concept</a:t>
            </a:r>
          </a:p>
          <a:p>
            <a:pPr marL="0" marR="0">
              <a:lnSpc>
                <a:spcPts val="1700"/>
              </a:lnSpc>
              <a:spcBef>
                <a:spcPts val="708"/>
              </a:spcBef>
              <a:spcAft>
                <a:spcPts val="0"/>
              </a:spcAft>
            </a:pPr>
            <a:r>
              <a:rPr dirty="0" sz="1700">
                <a:solidFill>
                  <a:srgbClr val="0066a1"/>
                </a:solidFill>
                <a:latin typeface="EKLBFU+MS-Gothic"/>
                <a:cs typeface="EKLBFU+MS-Gothic"/>
              </a:rPr>
              <a:t>▸</a:t>
            </a:r>
            <a:r>
              <a:rPr dirty="0" sz="1700" spc="75">
                <a:solidFill>
                  <a:srgbClr val="0066a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List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creation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</a:p>
          <a:p>
            <a:pPr marL="0" marR="0">
              <a:lnSpc>
                <a:spcPts val="1700"/>
              </a:lnSpc>
              <a:spcBef>
                <a:spcPts val="708"/>
              </a:spcBef>
              <a:spcAft>
                <a:spcPts val="0"/>
              </a:spcAft>
            </a:pPr>
            <a:r>
              <a:rPr dirty="0" sz="1700">
                <a:solidFill>
                  <a:srgbClr val="0066a1"/>
                </a:solidFill>
                <a:latin typeface="EKLBFU+MS-Gothic"/>
                <a:cs typeface="EKLBFU+MS-Gothic"/>
              </a:rPr>
              <a:t>▸</a:t>
            </a:r>
            <a:r>
              <a:rPr dirty="0" sz="1700" spc="75">
                <a:solidFill>
                  <a:srgbClr val="0066a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Divs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Spans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creation</a:t>
            </a:r>
          </a:p>
          <a:p>
            <a:pPr marL="0" marR="0">
              <a:lnSpc>
                <a:spcPts val="1700"/>
              </a:lnSpc>
              <a:spcBef>
                <a:spcPts val="708"/>
              </a:spcBef>
              <a:spcAft>
                <a:spcPts val="0"/>
              </a:spcAft>
            </a:pPr>
            <a:r>
              <a:rPr dirty="0" sz="1700">
                <a:solidFill>
                  <a:srgbClr val="0066a1"/>
                </a:solidFill>
                <a:latin typeface="EKLBFU+MS-Gothic"/>
                <a:cs typeface="EKLBFU+MS-Gothic"/>
              </a:rPr>
              <a:t>▸</a:t>
            </a:r>
            <a:r>
              <a:rPr dirty="0" sz="1700" spc="75">
                <a:solidFill>
                  <a:srgbClr val="0066a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729" y="4743645"/>
            <a:ext cx="21033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66a1"/>
                </a:solidFill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162761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HTML5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Tags</a:t>
            </a:r>
            <a:r>
              <a:rPr dirty="0" sz="1050" spc="1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and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Syntax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5175" y="478473"/>
            <a:ext cx="2684425" cy="421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More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cb05"/>
                </a:solidFill>
                <a:latin typeface="NPUDON+Arial-BoldMT"/>
                <a:cs typeface="NPUDON+Arial-BoldMT"/>
              </a:rPr>
              <a:t>Attributes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7339" y="1142313"/>
            <a:ext cx="5419149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learn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tags,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learn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their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specific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0239" y="1422382"/>
            <a:ext cx="380699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attributes.</a:t>
            </a:r>
            <a:r>
              <a:rPr dirty="0" sz="1800" spc="496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Some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apply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any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tag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4553" y="1739967"/>
            <a:ext cx="5101839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700" spc="1632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class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–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applies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special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properties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groups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77453" y="1997175"/>
            <a:ext cx="1060893" cy="272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elements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4553" y="2293179"/>
            <a:ext cx="5193652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700" spc="1632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id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–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specifies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unique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id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one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element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on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77453" y="2550387"/>
            <a:ext cx="641486" cy="272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page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4553" y="2846391"/>
            <a:ext cx="5312467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700" spc="1632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style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–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specifies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certain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visual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style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(avoid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this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77453" y="3103599"/>
            <a:ext cx="804071" cy="272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one!!!)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34553" y="3399603"/>
            <a:ext cx="5441939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700" spc="1632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accesskey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–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shortcut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key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activate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an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element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34553" y="3701355"/>
            <a:ext cx="5520340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700" spc="1632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tabindex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–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order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elements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will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come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into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focus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77453" y="3958563"/>
            <a:ext cx="1920547" cy="272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using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tab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650" b="1">
                <a:solidFill>
                  <a:srgbClr val="ffffff"/>
                </a:solidFill>
                <a:latin typeface="NPUDON+Arial-BoldMT"/>
                <a:cs typeface="NPUDON+Arial-BoldMT"/>
              </a:rPr>
              <a:t>key.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2" y="77418"/>
            <a:ext cx="1041177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Semantic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Tags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5039" y="952107"/>
            <a:ext cx="5567756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ffffff"/>
                </a:solidFill>
                <a:latin typeface="NPUDON+Arial-BoldMT"/>
                <a:cs typeface="NPUDON+Arial-BoldMT"/>
              </a:rPr>
              <a:t>Semantic</a:t>
            </a:r>
            <a:r>
              <a:rPr dirty="0" sz="4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4000" b="1">
                <a:solidFill>
                  <a:srgbClr val="ffffff"/>
                </a:solidFill>
                <a:latin typeface="NPUDON+Arial-BoldMT"/>
                <a:cs typeface="NPUDON+Arial-BoldMT"/>
              </a:rPr>
              <a:t>HTML5</a:t>
            </a:r>
            <a:r>
              <a:rPr dirty="0" sz="4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4000" b="1">
                <a:solidFill>
                  <a:srgbClr val="ffffff"/>
                </a:solidFill>
                <a:latin typeface="NPUDON+Arial-BoldMT"/>
                <a:cs typeface="NPUDON+Arial-BoldMT"/>
              </a:rPr>
              <a:t>Tags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0980" y="2258125"/>
            <a:ext cx="6227644" cy="477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Making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 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the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 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most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 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of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 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the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 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new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 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tags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28156" y="484036"/>
            <a:ext cx="3236269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How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to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7567" y="1153895"/>
            <a:ext cx="5936782" cy="6324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most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important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step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in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web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design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is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</a:p>
          <a:p>
            <a:pPr marL="342900" marR="0">
              <a:lnSpc>
                <a:spcPts val="2234"/>
              </a:lnSpc>
              <a:spcBef>
                <a:spcPts val="155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NNMIJJ+Arial-BoldItalicMT"/>
                <a:cs typeface="NNMIJJ+Arial-BoldItalicMT"/>
              </a:rPr>
              <a:t>design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47567" y="2190215"/>
            <a:ext cx="5866598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You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need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clear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picture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of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what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you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want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0467" y="2500764"/>
            <a:ext cx="4565353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create,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before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you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can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begin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coding.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47567" y="3226536"/>
            <a:ext cx="2906777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Think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wireframes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!!!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28156" y="484037"/>
            <a:ext cx="3236269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How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to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10996" y="1214718"/>
            <a:ext cx="930306" cy="249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BWFUWU+TimesNewRomanPS-BoldMT"/>
                <a:cs typeface="BWFUWU+TimesNewRomanPS-BoldMT"/>
              </a:rPr>
              <a:t>&lt;header&gt;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57982" y="2165896"/>
            <a:ext cx="948653" cy="58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BWFUWU+TimesNewRomanPS-BoldMT"/>
                <a:cs typeface="BWFUWU+TimesNewRomanPS-BoldMT"/>
              </a:rPr>
              <a:t>&lt;section&gt;</a:t>
            </a:r>
          </a:p>
          <a:p>
            <a:pPr marL="61909" marR="0">
              <a:lnSpc>
                <a:spcPts val="1661"/>
              </a:lnSpc>
              <a:spcBef>
                <a:spcPts val="901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BWFUWU+TimesNewRomanPS-BoldMT"/>
                <a:cs typeface="BWFUWU+TimesNewRomanPS-BoldMT"/>
              </a:rPr>
              <a:t>&lt;article&gt;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25771" y="2181283"/>
            <a:ext cx="782315" cy="249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BWFUWU+TimesNewRomanPS-BoldMT"/>
                <a:cs typeface="BWFUWU+TimesNewRomanPS-BoldMT"/>
              </a:rPr>
              <a:t>&lt;aside&gt;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48302" y="3212276"/>
            <a:ext cx="855984" cy="2490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000000"/>
                </a:solidFill>
                <a:latin typeface="BWFUWU+TimesNewRomanPS-BoldMT"/>
                <a:cs typeface="BWFUWU+TimesNewRomanPS-BoldMT"/>
              </a:rPr>
              <a:t>&lt;footer&gt;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70309" y="484040"/>
            <a:ext cx="4643696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Using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Semantic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Tags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7339" y="1102535"/>
            <a:ext cx="5312279" cy="286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750" spc="1601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In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beginning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(insert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dramatic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music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of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your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0239" y="1315547"/>
            <a:ext cx="2550002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choice…)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there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was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div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7339" y="1827959"/>
            <a:ext cx="5636560" cy="286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750" spc="1601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&lt;div&gt;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was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way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group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related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content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together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7339" y="2344950"/>
            <a:ext cx="4979359" cy="2863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750" spc="2071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Divs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almost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always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had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special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classes/ids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20239" y="2559131"/>
            <a:ext cx="2334104" cy="279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associated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with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them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59100" y="2818211"/>
            <a:ext cx="3371249" cy="7974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812" marR="0">
              <a:lnSpc>
                <a:spcPts val="1899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&lt;div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class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=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“header”&gt;…&lt;/div&gt;</a:t>
            </a:r>
          </a:p>
          <a:p>
            <a:pPr marL="0" marR="0">
              <a:lnSpc>
                <a:spcPts val="1899"/>
              </a:lnSpc>
              <a:spcBef>
                <a:spcPts val="14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&lt;div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class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=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“section”&gt;…&lt;/div&gt;</a:t>
            </a:r>
          </a:p>
          <a:p>
            <a:pPr marL="73025" marR="0">
              <a:lnSpc>
                <a:spcPts val="1899"/>
              </a:lnSpc>
              <a:spcBef>
                <a:spcPts val="190"/>
              </a:spcBef>
              <a:spcAft>
                <a:spcPts val="0"/>
              </a:spcAft>
            </a:pP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&lt;div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class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=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700" b="1">
                <a:solidFill>
                  <a:srgbClr val="ffffff"/>
                </a:solidFill>
                <a:latin typeface="NPUDON+Arial-BoldMT"/>
                <a:cs typeface="NPUDON+Arial-BoldMT"/>
              </a:rPr>
              <a:t>“footer”&gt;…&lt;/div&gt;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82193" y="484040"/>
            <a:ext cx="2129209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&lt;header&gt;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7339" y="1045349"/>
            <a:ext cx="5879593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group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of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introductory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or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navigational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aids: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0239" y="1294938"/>
            <a:ext cx="3239726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title,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navigation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links,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etc.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7339" y="2813189"/>
            <a:ext cx="5104676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Not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be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confused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with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&lt;head&gt;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or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0239" y="3062778"/>
            <a:ext cx="2422355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different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headings.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28268" y="484040"/>
            <a:ext cx="1437499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&lt;nav&gt;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7339" y="1048584"/>
            <a:ext cx="6077903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section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of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page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that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links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other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pages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or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0239" y="1273788"/>
            <a:ext cx="249962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parts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within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page.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7339" y="2913960"/>
            <a:ext cx="3946208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Often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found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in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&lt;header&gt;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tag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77339" y="484040"/>
            <a:ext cx="6063998" cy="13210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87817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&lt;footer&gt;</a:t>
            </a:r>
          </a:p>
          <a:p>
            <a:pPr marL="0" marR="0">
              <a:lnSpc>
                <a:spcPts val="2290"/>
              </a:lnSpc>
              <a:spcBef>
                <a:spcPts val="72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section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that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contains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info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such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as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copyright</a:t>
            </a:r>
          </a:p>
          <a:p>
            <a:pPr marL="342900" marR="0">
              <a:lnSpc>
                <a:spcPts val="1919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data,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related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documents,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and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links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social</a:t>
            </a:r>
          </a:p>
          <a:p>
            <a:pPr marL="342900" marR="0">
              <a:lnSpc>
                <a:spcPts val="192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media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7339" y="3001522"/>
            <a:ext cx="5682236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Typically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at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bottom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of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page,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but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not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0239" y="3251110"/>
            <a:ext cx="1239217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required.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94112" y="484040"/>
            <a:ext cx="1906308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&lt;figure&gt;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7339" y="1104967"/>
            <a:ext cx="5956027" cy="4992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30"/>
              </a:lnSpc>
              <a:spcBef>
                <a:spcPts val="0"/>
              </a:spcBef>
              <a:spcAft>
                <a:spcPts val="0"/>
              </a:spcAft>
            </a:pPr>
            <a:r>
              <a:rPr dirty="0" sz="32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3250" spc="659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3200" b="1">
                <a:solidFill>
                  <a:srgbClr val="ffffff"/>
                </a:solidFill>
                <a:latin typeface="NPUDON+Arial-BoldMT"/>
                <a:cs typeface="NPUDON+Arial-BoldMT"/>
              </a:rPr>
              <a:t>More</a:t>
            </a:r>
            <a:r>
              <a:rPr dirty="0" sz="32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3200" b="1">
                <a:solidFill>
                  <a:srgbClr val="ffffff"/>
                </a:solidFill>
                <a:latin typeface="NPUDON+Arial-BoldMT"/>
                <a:cs typeface="NPUDON+Arial-BoldMT"/>
              </a:rPr>
              <a:t>semantics</a:t>
            </a:r>
            <a:r>
              <a:rPr dirty="0" sz="32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3200" b="1">
                <a:solidFill>
                  <a:srgbClr val="ffffff"/>
                </a:solidFill>
                <a:latin typeface="NPUDON+Arial-BoldMT"/>
                <a:cs typeface="NPUDON+Arial-BoldMT"/>
              </a:rPr>
              <a:t>than</a:t>
            </a:r>
            <a:r>
              <a:rPr dirty="0" sz="32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3200" b="1">
                <a:solidFill>
                  <a:srgbClr val="ffffff"/>
                </a:solidFill>
                <a:latin typeface="NPUDON+Arial-BoldMT"/>
                <a:cs typeface="NPUDON+Arial-BoldMT"/>
              </a:rPr>
              <a:t>&lt;img&gt;.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0239" y="1598396"/>
            <a:ext cx="2588364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ffffff"/>
                </a:solidFill>
                <a:latin typeface="NPUDON+Arial-BoldMT"/>
                <a:cs typeface="NPUDON+Arial-BoldMT"/>
              </a:rPr>
              <a:t>Can</a:t>
            </a:r>
            <a:r>
              <a:rPr dirty="0" sz="32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3200" b="1">
                <a:solidFill>
                  <a:srgbClr val="ffffff"/>
                </a:solidFill>
                <a:latin typeface="NPUDON+Arial-BoldMT"/>
                <a:cs typeface="NPUDON+Arial-BoldMT"/>
              </a:rPr>
              <a:t>include: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9226" y="486830"/>
            <a:ext cx="3533334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Other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New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Tags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139" y="1311100"/>
            <a:ext cx="2892844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Structural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Elements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8353" y="1604457"/>
            <a:ext cx="207978" cy="2154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dirty="0" sz="12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01253" y="1610205"/>
            <a:ext cx="3697961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ffffff"/>
                </a:solidFill>
                <a:latin typeface="NPUDON+Arial-BoldMT"/>
                <a:cs typeface="NPUDON+Arial-BoldMT"/>
              </a:rPr>
              <a:t>article,</a:t>
            </a:r>
            <a:r>
              <a:rPr dirty="0" sz="12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200" b="1">
                <a:solidFill>
                  <a:srgbClr val="ffffff"/>
                </a:solidFill>
                <a:latin typeface="NPUDON+Arial-BoldMT"/>
                <a:cs typeface="NPUDON+Arial-BoldMT"/>
              </a:rPr>
              <a:t>aside,</a:t>
            </a:r>
            <a:r>
              <a:rPr dirty="0" sz="12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200" b="1">
                <a:solidFill>
                  <a:srgbClr val="ffffff"/>
                </a:solidFill>
                <a:latin typeface="NPUDON+Arial-BoldMT"/>
                <a:cs typeface="NPUDON+Arial-BoldMT"/>
              </a:rPr>
              <a:t>main,</a:t>
            </a:r>
            <a:r>
              <a:rPr dirty="0" sz="12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200" b="1">
                <a:solidFill>
                  <a:srgbClr val="ffffff"/>
                </a:solidFill>
                <a:latin typeface="NPUDON+Arial-BoldMT"/>
                <a:cs typeface="NPUDON+Arial-BoldMT"/>
              </a:rPr>
              <a:t>menuitem,</a:t>
            </a:r>
            <a:r>
              <a:rPr dirty="0" sz="12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200" b="1">
                <a:solidFill>
                  <a:srgbClr val="ffffff"/>
                </a:solidFill>
                <a:latin typeface="NPUDON+Arial-BoldMT"/>
                <a:cs typeface="NPUDON+Arial-BoldMT"/>
              </a:rPr>
              <a:t>summary,</a:t>
            </a:r>
            <a:r>
              <a:rPr dirty="0" sz="12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200" b="1">
                <a:solidFill>
                  <a:srgbClr val="ffffff"/>
                </a:solidFill>
                <a:latin typeface="NPUDON+Arial-BoldMT"/>
                <a:cs typeface="NPUDON+Arial-BoldMT"/>
              </a:rPr>
              <a:t>section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01139" y="1798780"/>
            <a:ext cx="2328710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Form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Elements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8353" y="2093567"/>
            <a:ext cx="212424" cy="2296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1253" y="2099316"/>
            <a:ext cx="1994256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datalist,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keygen,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output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01139" y="2301700"/>
            <a:ext cx="1919008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Input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Types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58353" y="2596487"/>
            <a:ext cx="212424" cy="2296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401253" y="2602236"/>
            <a:ext cx="1829321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color,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date,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email,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list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01139" y="2804620"/>
            <a:ext cx="2794292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Graphics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Elements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58353" y="3099407"/>
            <a:ext cx="212424" cy="2296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01253" y="3105156"/>
            <a:ext cx="1087995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canvas,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svg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01139" y="3307540"/>
            <a:ext cx="2413546" cy="32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050" spc="1413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Media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Elements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58353" y="3602327"/>
            <a:ext cx="212424" cy="2296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01253" y="3608075"/>
            <a:ext cx="2856215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audio,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embed,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source,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track,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300" b="1">
                <a:solidFill>
                  <a:srgbClr val="ffffff"/>
                </a:solidFill>
                <a:latin typeface="NPUDON+Arial-BoldMT"/>
                <a:cs typeface="NPUDON+Arial-BoldMT"/>
              </a:rPr>
              <a:t>video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0090" y="466583"/>
            <a:ext cx="2058482" cy="619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HTML</a:t>
            </a: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 </a:t>
            </a: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Basics</a:t>
            </a:r>
          </a:p>
          <a:p>
            <a:pPr marL="0" marR="0">
              <a:lnSpc>
                <a:spcPts val="1500"/>
              </a:lnSpc>
              <a:spcBef>
                <a:spcPts val="576"/>
              </a:spcBef>
              <a:spcAft>
                <a:spcPts val="0"/>
              </a:spcAft>
            </a:pP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Client-side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05925"/>
            <a:ext cx="1611823" cy="2760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66a1"/>
                </a:solidFill>
                <a:latin typeface="EKLBFU+MS-Gothic"/>
                <a:cs typeface="EKLBFU+MS-Gothic"/>
              </a:rPr>
              <a:t>▸</a:t>
            </a:r>
            <a:r>
              <a:rPr dirty="0" sz="1700" spc="75">
                <a:solidFill>
                  <a:srgbClr val="0066a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HTML?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52557" y="1445435"/>
            <a:ext cx="2430115" cy="110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!DOCTYPE</a:t>
            </a:r>
            <a:r>
              <a:rPr dirty="0" sz="1200" spc="388">
                <a:solidFill>
                  <a:srgbClr val="a52a2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  <a:p>
            <a:pPr marL="0" marR="0">
              <a:lnSpc>
                <a:spcPts val="1200"/>
              </a:lnSpc>
              <a:spcBef>
                <a:spcPts val="240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html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  <a:p>
            <a:pPr marL="0" marR="0">
              <a:lnSpc>
                <a:spcPts val="1200"/>
              </a:lnSpc>
              <a:spcBef>
                <a:spcPts val="289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head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  <a:p>
            <a:pPr marL="174625" marR="0">
              <a:lnSpc>
                <a:spcPts val="1200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title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Page</a:t>
            </a:r>
            <a:r>
              <a:rPr dirty="0"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Title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/title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  <a:p>
            <a:pPr marL="0" marR="0">
              <a:lnSpc>
                <a:spcPts val="1200"/>
              </a:lnSpc>
              <a:spcBef>
                <a:spcPts val="298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/head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  <a:p>
            <a:pPr marL="0" marR="0">
              <a:lnSpc>
                <a:spcPts val="1200"/>
              </a:lnSpc>
              <a:spcBef>
                <a:spcPts val="240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body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2990" y="1675524"/>
            <a:ext cx="4495099" cy="11857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66a1"/>
                </a:solidFill>
                <a:latin typeface="KKWEIU+ArialMT"/>
                <a:cs typeface="KKWEIU+ArialMT"/>
              </a:rPr>
              <a:t>-</a:t>
            </a:r>
            <a:r>
              <a:rPr dirty="0" sz="1400" spc="494">
                <a:solidFill>
                  <a:srgbClr val="0066a1"/>
                </a:solidFill>
                <a:latin typeface="KKWEIU+ArialMT"/>
                <a:cs typeface="KKWEIU+ArialMT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stands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350" spc="-7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Hyper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Markup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</a:p>
          <a:p>
            <a:pPr marL="0" marR="0">
              <a:lnSpc>
                <a:spcPts val="1564"/>
              </a:lnSpc>
              <a:spcBef>
                <a:spcPts val="203"/>
              </a:spcBef>
              <a:spcAft>
                <a:spcPts val="0"/>
              </a:spcAft>
            </a:pPr>
            <a:r>
              <a:rPr dirty="0" sz="1400">
                <a:solidFill>
                  <a:srgbClr val="0066a1"/>
                </a:solidFill>
                <a:latin typeface="KKWEIU+ArialMT"/>
                <a:cs typeface="KKWEIU+ArialMT"/>
              </a:rPr>
              <a:t>-</a:t>
            </a:r>
            <a:r>
              <a:rPr dirty="0" sz="1400" spc="494">
                <a:solidFill>
                  <a:srgbClr val="0066a1"/>
                </a:solidFill>
                <a:latin typeface="KKWEIU+ArialMT"/>
                <a:cs typeface="KKWEIU+ArialMT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programming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</a:p>
          <a:p>
            <a:pPr marL="0" marR="0">
              <a:lnSpc>
                <a:spcPts val="1564"/>
              </a:lnSpc>
              <a:spcBef>
                <a:spcPts val="203"/>
              </a:spcBef>
              <a:spcAft>
                <a:spcPts val="0"/>
              </a:spcAft>
            </a:pPr>
            <a:r>
              <a:rPr dirty="0" sz="1400">
                <a:solidFill>
                  <a:srgbClr val="0066a1"/>
                </a:solidFill>
                <a:latin typeface="KKWEIU+ArialMT"/>
                <a:cs typeface="KKWEIU+ArialMT"/>
              </a:rPr>
              <a:t>-</a:t>
            </a:r>
            <a:r>
              <a:rPr dirty="0" sz="1400" spc="494">
                <a:solidFill>
                  <a:srgbClr val="0066a1"/>
                </a:solidFill>
                <a:latin typeface="KKWEIU+ArialMT"/>
                <a:cs typeface="KKWEIU+ArialMT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describes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35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structure</a:t>
            </a:r>
            <a:r>
              <a:rPr dirty="0" sz="1350" spc="-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</a:p>
          <a:p>
            <a:pPr marL="0" marR="0">
              <a:lnSpc>
                <a:spcPts val="1564"/>
              </a:lnSpc>
              <a:spcBef>
                <a:spcPts val="203"/>
              </a:spcBef>
              <a:spcAft>
                <a:spcPts val="0"/>
              </a:spcAft>
            </a:pPr>
            <a:r>
              <a:rPr dirty="0" sz="1400">
                <a:solidFill>
                  <a:srgbClr val="0066a1"/>
                </a:solidFill>
                <a:latin typeface="KKWEIU+ArialMT"/>
                <a:cs typeface="KKWEIU+ArialMT"/>
              </a:rPr>
              <a:t>-</a:t>
            </a:r>
            <a:r>
              <a:rPr dirty="0" sz="1400" spc="494">
                <a:solidFill>
                  <a:srgbClr val="0066a1"/>
                </a:solidFill>
                <a:latin typeface="KKWEIU+ArialMT"/>
                <a:cs typeface="KKWEIU+ArialMT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consists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series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35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</a:p>
          <a:p>
            <a:pPr marL="0" marR="0">
              <a:lnSpc>
                <a:spcPts val="1564"/>
              </a:lnSpc>
              <a:spcBef>
                <a:spcPts val="203"/>
              </a:spcBef>
              <a:spcAft>
                <a:spcPts val="0"/>
              </a:spcAft>
            </a:pPr>
            <a:r>
              <a:rPr dirty="0" sz="1400">
                <a:solidFill>
                  <a:srgbClr val="0066a1"/>
                </a:solidFill>
                <a:latin typeface="KKWEIU+ArialMT"/>
                <a:cs typeface="KKWEIU+ArialMT"/>
              </a:rPr>
              <a:t>-</a:t>
            </a:r>
            <a:r>
              <a:rPr dirty="0" sz="1400" spc="494">
                <a:solidFill>
                  <a:srgbClr val="0066a1"/>
                </a:solidFill>
                <a:latin typeface="KKWEIU+ArialMT"/>
                <a:cs typeface="KKWEIU+ArialMT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tell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browser</a:t>
            </a:r>
            <a:r>
              <a:rPr dirty="0" sz="1350" spc="-5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how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350" spc="-63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 u="sng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27182" y="2724561"/>
            <a:ext cx="2339627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My</a:t>
            </a:r>
            <a:r>
              <a:rPr dirty="0"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First</a:t>
            </a:r>
            <a:r>
              <a:rPr dirty="0"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Heading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/h1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  <a:p>
            <a:pPr marL="0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p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My</a:t>
            </a:r>
            <a:r>
              <a:rPr dirty="0"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first</a:t>
            </a:r>
            <a:r>
              <a:rPr dirty="0"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paragraph.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/p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52557" y="3274236"/>
            <a:ext cx="741015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/body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  <a:p>
            <a:pPr marL="0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/html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73729" y="4743645"/>
            <a:ext cx="21033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66a1"/>
                </a:solidFill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2" y="77418"/>
            <a:ext cx="774873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Hyperlinks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36671" y="952104"/>
            <a:ext cx="2749946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ffffff"/>
                </a:solidFill>
                <a:latin typeface="NPUDON+Arial-BoldMT"/>
                <a:cs typeface="NPUDON+Arial-BoldMT"/>
              </a:rPr>
              <a:t>Hyperlinks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1345" y="2258125"/>
            <a:ext cx="5309873" cy="4779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63"/>
              </a:lnSpc>
              <a:spcBef>
                <a:spcPts val="0"/>
              </a:spcBef>
              <a:spcAft>
                <a:spcPts val="0"/>
              </a:spcAft>
            </a:pP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Creating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 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a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 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linked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 </a:t>
            </a:r>
            <a:r>
              <a:rPr dirty="0" sz="3100" b="1">
                <a:solidFill>
                  <a:srgbClr val="fdc227"/>
                </a:solidFill>
                <a:latin typeface="NPUDON+Arial-BoldMT"/>
                <a:cs typeface="NPUDON+Arial-BoldMT"/>
              </a:rPr>
              <a:t>document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2" y="77418"/>
            <a:ext cx="774873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Hyperlinks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89376" y="586895"/>
            <a:ext cx="1313352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Links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7339" y="1097548"/>
            <a:ext cx="5559642" cy="4282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2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750" spc="972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Links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are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what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make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Web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20239" y="1432480"/>
            <a:ext cx="914548" cy="421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6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web.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77339" y="2249692"/>
            <a:ext cx="5862315" cy="1085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2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750" spc="972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interlinked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nature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of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web</a:t>
            </a:r>
          </a:p>
          <a:p>
            <a:pPr marL="34290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leads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“knowledge”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that</a:t>
            </a:r>
          </a:p>
          <a:p>
            <a:pPr marL="3429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search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engines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appear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have.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2" y="77418"/>
            <a:ext cx="774873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Hyperlinks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23407" y="586895"/>
            <a:ext cx="2841692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Anchor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links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2493" y="1624759"/>
            <a:ext cx="4705528" cy="343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150" spc="13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&lt;a&gt;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tag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stands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for</a:t>
            </a:r>
            <a:r>
              <a:rPr dirty="0" sz="2100" spc="34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>
                <a:solidFill>
                  <a:srgbClr val="ffffff"/>
                </a:solidFill>
                <a:latin typeface="REGKAD+Arial-ItalicMT"/>
                <a:cs typeface="REGKAD+Arial-ItalicMT"/>
              </a:rPr>
              <a:t>anchor</a:t>
            </a:r>
            <a:r>
              <a:rPr dirty="0" sz="2100" spc="56">
                <a:solidFill>
                  <a:srgbClr val="ffffff"/>
                </a:solidFill>
                <a:latin typeface="REGKAD+Arial-ItalicMT"/>
                <a:cs typeface="REGKAD+Arial-ItalicMT"/>
              </a:rPr>
              <a:t> </a:t>
            </a:r>
            <a:r>
              <a:rPr dirty="0" sz="2100">
                <a:solidFill>
                  <a:srgbClr val="ffffff"/>
                </a:solidFill>
                <a:latin typeface="REGKAD+Arial-ItalicMT"/>
                <a:cs typeface="REGKAD+Arial-ItalicMT"/>
              </a:rPr>
              <a:t>link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82493" y="2008807"/>
            <a:ext cx="5294034" cy="343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150" spc="13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Needs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hyper-reference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AND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content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39706" y="2391050"/>
            <a:ext cx="4848243" cy="343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150" spc="1937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100" b="1">
                <a:solidFill>
                  <a:srgbClr val="ff6600"/>
                </a:solidFill>
                <a:latin typeface="NPUDON+Arial-BoldMT"/>
                <a:cs typeface="NPUDON+Arial-BoldMT"/>
              </a:rPr>
              <a:t>href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: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reference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location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of</a:t>
            </a:r>
            <a:r>
              <a:rPr dirty="0" sz="2100" spc="582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new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82606" y="2718643"/>
            <a:ext cx="1115410" cy="336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content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39706" y="3095138"/>
            <a:ext cx="5114853" cy="3431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150" spc="1931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content: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“clickable”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part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(text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82606" y="3422731"/>
            <a:ext cx="1012012" cy="336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image)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2" y="77418"/>
            <a:ext cx="774873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Hyperlinks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5863" y="586895"/>
            <a:ext cx="4176081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Absolute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reference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04304" y="1577613"/>
            <a:ext cx="6365294" cy="3123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5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0000ff"/>
                </a:solidFill>
                <a:latin typeface="SCDLOC+TimesNewRomanPSMT"/>
                <a:cs typeface="SCDLOC+TimesNewRomanPSMT"/>
              </a:rPr>
              <a:t>&lt;a</a:t>
            </a:r>
            <a:r>
              <a:rPr dirty="0" sz="1950">
                <a:solidFill>
                  <a:srgbClr val="0000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950">
                <a:solidFill>
                  <a:srgbClr val="110823"/>
                </a:solidFill>
                <a:latin typeface="SCDLOC+TimesNewRomanPSMT"/>
                <a:cs typeface="SCDLOC+TimesNewRomanPSMT"/>
              </a:rPr>
              <a:t>href="http://www.intro-webdesign.com/"</a:t>
            </a:r>
            <a:r>
              <a:rPr dirty="0" sz="1950">
                <a:solidFill>
                  <a:srgbClr val="0000ff"/>
                </a:solidFill>
                <a:latin typeface="SCDLOC+TimesNewRomanPSMT"/>
                <a:cs typeface="SCDLOC+TimesNewRomanPSMT"/>
              </a:rPr>
              <a:t>&gt;</a:t>
            </a:r>
            <a:r>
              <a:rPr dirty="0" sz="1950">
                <a:solidFill>
                  <a:srgbClr val="103154"/>
                </a:solidFill>
                <a:latin typeface="SCDLOC+TimesNewRomanPSMT"/>
                <a:cs typeface="SCDLOC+TimesNewRomanPSMT"/>
              </a:rPr>
              <a:t>Web</a:t>
            </a:r>
            <a:r>
              <a:rPr dirty="0" sz="1950">
                <a:solidFill>
                  <a:srgbClr val="103154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950">
                <a:solidFill>
                  <a:srgbClr val="103154"/>
                </a:solidFill>
                <a:latin typeface="SCDLOC+TimesNewRomanPSMT"/>
                <a:cs typeface="SCDLOC+TimesNewRomanPSMT"/>
              </a:rPr>
              <a:t>Design</a:t>
            </a:r>
            <a:r>
              <a:rPr dirty="0" sz="1950">
                <a:solidFill>
                  <a:srgbClr val="0000ff"/>
                </a:solidFill>
                <a:latin typeface="SCDLOC+TimesNewRomanPSMT"/>
                <a:cs typeface="SCDLOC+TimesNewRomanPSMT"/>
              </a:rPr>
              <a:t>&lt;/a&gt;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67257" y="1987944"/>
            <a:ext cx="863761" cy="5655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ff"/>
                </a:solidFill>
                <a:latin typeface="SCDLOC+TimesNewRomanPSMT"/>
                <a:cs typeface="SCDLOC+TimesNewRomanPSMT"/>
              </a:rPr>
              <a:t>Closing</a:t>
            </a:r>
          </a:p>
          <a:p>
            <a:pPr marL="21590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ff"/>
                </a:solidFill>
                <a:latin typeface="SCDLOC+TimesNewRomanPSMT"/>
                <a:cs typeface="SCDLOC+TimesNewRomanPSMT"/>
              </a:rPr>
              <a:t>tag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5374" y="2357695"/>
            <a:ext cx="1275283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ff"/>
                </a:solidFill>
                <a:latin typeface="SCDLOC+TimesNewRomanPSMT"/>
                <a:cs typeface="SCDLOC+TimesNewRomanPSMT"/>
              </a:rPr>
              <a:t>Opening</a:t>
            </a:r>
            <a:r>
              <a:rPr dirty="0" sz="1800">
                <a:solidFill>
                  <a:srgbClr val="0000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0000ff"/>
                </a:solidFill>
                <a:latin typeface="SCDLOC+TimesNewRomanPSMT"/>
                <a:cs typeface="SCDLOC+TimesNewRomanPSMT"/>
              </a:rPr>
              <a:t>tag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04109" y="2597798"/>
            <a:ext cx="1426577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103154"/>
                </a:solidFill>
                <a:latin typeface="SCDLOC+TimesNewRomanPSMT"/>
                <a:cs typeface="SCDLOC+TimesNewRomanPSMT"/>
              </a:rPr>
              <a:t>Clickable</a:t>
            </a:r>
            <a:r>
              <a:rPr dirty="0" sz="1800">
                <a:solidFill>
                  <a:srgbClr val="103154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103154"/>
                </a:solidFill>
                <a:latin typeface="SCDLOC+TimesNewRomanPSMT"/>
                <a:cs typeface="SCDLOC+TimesNewRomanPSMT"/>
              </a:rPr>
              <a:t>text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2" y="77418"/>
            <a:ext cx="774873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Hyperlinks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55851" y="586895"/>
            <a:ext cx="4375217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Relative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References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61472" y="1570477"/>
            <a:ext cx="3538425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Link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to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a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local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file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in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the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same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folder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02586" y="2503694"/>
            <a:ext cx="5017338" cy="11607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8886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Link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to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a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local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file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in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a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different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folder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called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“docs”</a:t>
            </a:r>
          </a:p>
          <a:p>
            <a:pPr marL="0" marR="0">
              <a:lnSpc>
                <a:spcPts val="1993"/>
              </a:lnSpc>
              <a:spcBef>
                <a:spcPts val="4803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Link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to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a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different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location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in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the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same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 </a:t>
            </a:r>
            <a:r>
              <a:rPr dirty="0" sz="1800">
                <a:solidFill>
                  <a:srgbClr val="ffffff"/>
                </a:solidFill>
                <a:latin typeface="SCDLOC+TimesNewRomanPSMT"/>
                <a:cs typeface="SCDLOC+TimesNewRomanPSMT"/>
              </a:rPr>
              <a:t>file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2" y="77418"/>
            <a:ext cx="774873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Hyperlinks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7339" y="586895"/>
            <a:ext cx="5213958" cy="8324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17392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Absolute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vs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Relative</a:t>
            </a:r>
          </a:p>
          <a:p>
            <a:pPr marL="0" marR="0">
              <a:lnSpc>
                <a:spcPts val="2066"/>
              </a:lnSpc>
              <a:spcBef>
                <a:spcPts val="277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When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would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use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absolute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links?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7339" y="1777136"/>
            <a:ext cx="5152301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Are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there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any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benefits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using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local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links?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7339" y="2435504"/>
            <a:ext cx="5558139" cy="3005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1850" spc="1538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links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should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NEVER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have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folders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that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20239" y="2715573"/>
            <a:ext cx="294432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specific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computer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16350" y="3373941"/>
            <a:ext cx="31748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59934" y="3373941"/>
            <a:ext cx="41917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ml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2" y="77418"/>
            <a:ext cx="774873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Hyperlinks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7339" y="586895"/>
            <a:ext cx="5973274" cy="890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2886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Using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Images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as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the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Link</a:t>
            </a:r>
          </a:p>
          <a:p>
            <a:pPr marL="0" marR="0">
              <a:lnSpc>
                <a:spcPts val="2401"/>
              </a:lnSpc>
              <a:spcBef>
                <a:spcPts val="399"/>
              </a:spcBef>
              <a:spcAft>
                <a:spcPts val="0"/>
              </a:spcAft>
            </a:pPr>
            <a:r>
              <a:rPr dirty="0" sz="21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150" spc="13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The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“clickable”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component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doesn’t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have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20239" y="1460031"/>
            <a:ext cx="1085538" cy="3360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be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text.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2" y="77418"/>
            <a:ext cx="774873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Hyperlinks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3621" y="586895"/>
            <a:ext cx="1758069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Targets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1481706"/>
            <a:ext cx="6150115" cy="813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72"/>
              </a:lnSpc>
              <a:spcBef>
                <a:spcPts val="0"/>
              </a:spcBef>
              <a:spcAft>
                <a:spcPts val="0"/>
              </a:spcAft>
            </a:pPr>
            <a:r>
              <a:rPr dirty="0" sz="27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750" spc="972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Anchors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can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take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target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700" b="1">
                <a:solidFill>
                  <a:srgbClr val="ffffff"/>
                </a:solidFill>
                <a:latin typeface="NPUDON+Arial-BoldMT"/>
                <a:cs typeface="NPUDON+Arial-BoldMT"/>
              </a:rPr>
              <a:t>attribute</a:t>
            </a:r>
          </a:p>
          <a:p>
            <a:pPr marL="557212" marR="0">
              <a:lnSpc>
                <a:spcPts val="2401"/>
              </a:lnSpc>
              <a:spcBef>
                <a:spcPts val="631"/>
              </a:spcBef>
              <a:spcAft>
                <a:spcPts val="0"/>
              </a:spcAft>
            </a:pPr>
            <a:r>
              <a:rPr dirty="0" sz="21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150" spc="13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_self</a:t>
            </a:r>
            <a:r>
              <a:rPr dirty="0" sz="2100" spc="1161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-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default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5853" y="2336129"/>
            <a:ext cx="5038756" cy="7271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150" spc="13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_blank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–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open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in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new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tab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or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window</a:t>
            </a:r>
          </a:p>
          <a:p>
            <a:pPr marL="0" marR="0">
              <a:lnSpc>
                <a:spcPts val="2401"/>
              </a:lnSpc>
              <a:spcBef>
                <a:spcPts val="622"/>
              </a:spcBef>
              <a:spcAft>
                <a:spcPts val="0"/>
              </a:spcAft>
            </a:pPr>
            <a:r>
              <a:rPr dirty="0" sz="2150">
                <a:solidFill>
                  <a:srgbClr val="ffffff"/>
                </a:solidFill>
                <a:latin typeface="KKWEIU+ArialMT"/>
                <a:cs typeface="KKWEIU+ArialMT"/>
              </a:rPr>
              <a:t>•</a:t>
            </a:r>
            <a:r>
              <a:rPr dirty="0" sz="2150" spc="13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_top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and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100" b="1">
                <a:solidFill>
                  <a:srgbClr val="ffffff"/>
                </a:solidFill>
                <a:latin typeface="NPUDON+Arial-BoldMT"/>
                <a:cs typeface="NPUDON+Arial-BoldMT"/>
              </a:rPr>
              <a:t>_parent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0090" y="466583"/>
            <a:ext cx="1434517" cy="619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Summary</a:t>
            </a:r>
          </a:p>
          <a:p>
            <a:pPr marL="0" marR="0">
              <a:lnSpc>
                <a:spcPts val="1500"/>
              </a:lnSpc>
              <a:spcBef>
                <a:spcPts val="576"/>
              </a:spcBef>
              <a:spcAft>
                <a:spcPts val="0"/>
              </a:spcAft>
            </a:pP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Module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01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05925"/>
            <a:ext cx="1385244" cy="2760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66a1"/>
                </a:solidFill>
                <a:latin typeface="EKLBFU+MS-Gothic"/>
                <a:cs typeface="EKLBFU+MS-Gothic"/>
              </a:rPr>
              <a:t>▸</a:t>
            </a:r>
            <a:r>
              <a:rPr dirty="0" sz="1700" spc="75">
                <a:solidFill>
                  <a:srgbClr val="0066a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Basics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0090" y="1733839"/>
            <a:ext cx="3248883" cy="12597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66a1"/>
                </a:solidFill>
                <a:latin typeface="EKLBFU+MS-Gothic"/>
                <a:cs typeface="EKLBFU+MS-Gothic"/>
              </a:rPr>
              <a:t>▸</a:t>
            </a:r>
            <a:r>
              <a:rPr dirty="0" sz="1700" spc="75">
                <a:solidFill>
                  <a:srgbClr val="0066a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Explaining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Tagging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concept</a:t>
            </a:r>
          </a:p>
          <a:p>
            <a:pPr marL="0" marR="0">
              <a:lnSpc>
                <a:spcPts val="1700"/>
              </a:lnSpc>
              <a:spcBef>
                <a:spcPts val="708"/>
              </a:spcBef>
              <a:spcAft>
                <a:spcPts val="0"/>
              </a:spcAft>
            </a:pPr>
            <a:r>
              <a:rPr dirty="0" sz="1700">
                <a:solidFill>
                  <a:srgbClr val="0066a1"/>
                </a:solidFill>
                <a:latin typeface="EKLBFU+MS-Gothic"/>
                <a:cs typeface="EKLBFU+MS-Gothic"/>
              </a:rPr>
              <a:t>▸</a:t>
            </a:r>
            <a:r>
              <a:rPr dirty="0" sz="1700" spc="75">
                <a:solidFill>
                  <a:srgbClr val="0066a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List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creation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</a:p>
          <a:p>
            <a:pPr marL="0" marR="0">
              <a:lnSpc>
                <a:spcPts val="1700"/>
              </a:lnSpc>
              <a:spcBef>
                <a:spcPts val="708"/>
              </a:spcBef>
              <a:spcAft>
                <a:spcPts val="0"/>
              </a:spcAft>
            </a:pPr>
            <a:r>
              <a:rPr dirty="0" sz="1700">
                <a:solidFill>
                  <a:srgbClr val="0066a1"/>
                </a:solidFill>
                <a:latin typeface="EKLBFU+MS-Gothic"/>
                <a:cs typeface="EKLBFU+MS-Gothic"/>
              </a:rPr>
              <a:t>▸</a:t>
            </a:r>
            <a:r>
              <a:rPr dirty="0" sz="1700" spc="75">
                <a:solidFill>
                  <a:srgbClr val="0066a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Divs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Spans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creation</a:t>
            </a:r>
          </a:p>
          <a:p>
            <a:pPr marL="0" marR="0">
              <a:lnSpc>
                <a:spcPts val="1700"/>
              </a:lnSpc>
              <a:spcBef>
                <a:spcPts val="708"/>
              </a:spcBef>
              <a:spcAft>
                <a:spcPts val="0"/>
              </a:spcAft>
            </a:pPr>
            <a:r>
              <a:rPr dirty="0" sz="1700">
                <a:solidFill>
                  <a:srgbClr val="0066a1"/>
                </a:solidFill>
                <a:latin typeface="EKLBFU+MS-Gothic"/>
                <a:cs typeface="EKLBFU+MS-Gothic"/>
              </a:rPr>
              <a:t>▸</a:t>
            </a:r>
            <a:r>
              <a:rPr dirty="0" sz="1700" spc="75">
                <a:solidFill>
                  <a:srgbClr val="0066a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display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3729" y="4743645"/>
            <a:ext cx="26826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66a1"/>
                </a:solidFill>
                <a:latin typeface="Calibri"/>
                <a:cs typeface="Calibri"/>
              </a:rPr>
              <a:t>38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0090" y="466583"/>
            <a:ext cx="2058482" cy="619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HTML</a:t>
            </a: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 </a:t>
            </a: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Basics</a:t>
            </a:r>
          </a:p>
          <a:p>
            <a:pPr marL="0" marR="0">
              <a:lnSpc>
                <a:spcPts val="1500"/>
              </a:lnSpc>
              <a:spcBef>
                <a:spcPts val="576"/>
              </a:spcBef>
              <a:spcAft>
                <a:spcPts val="0"/>
              </a:spcAft>
            </a:pP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Client-side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05925"/>
            <a:ext cx="2622693" cy="2760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66a1"/>
                </a:solidFill>
                <a:latin typeface="EKLBFU+MS-Gothic"/>
                <a:cs typeface="EKLBFU+MS-Gothic"/>
              </a:rPr>
              <a:t>▸</a:t>
            </a:r>
            <a:r>
              <a:rPr dirty="0" sz="1700" spc="75">
                <a:solidFill>
                  <a:srgbClr val="0066a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Element?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2990" y="1675524"/>
            <a:ext cx="5455623" cy="4778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66a1"/>
                </a:solidFill>
                <a:latin typeface="KKWEIU+ArialMT"/>
                <a:cs typeface="KKWEIU+ArialMT"/>
              </a:rPr>
              <a:t>-</a:t>
            </a:r>
            <a:r>
              <a:rPr dirty="0" sz="1400" spc="494">
                <a:solidFill>
                  <a:srgbClr val="0066a1"/>
                </a:solidFill>
                <a:latin typeface="KKWEIU+ArialMT"/>
                <a:cs typeface="KKWEIU+ArialMT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defined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35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start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spc="-25" b="1">
                <a:solidFill>
                  <a:srgbClr val="000000"/>
                </a:solidFill>
                <a:latin typeface="Calibri"/>
                <a:cs typeface="Calibri"/>
              </a:rPr>
              <a:t>tag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some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end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spc="-10" b="1">
                <a:solidFill>
                  <a:srgbClr val="000000"/>
                </a:solidFill>
                <a:latin typeface="Calibri"/>
                <a:cs typeface="Calibri"/>
              </a:rPr>
              <a:t>tag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marL="0" marR="0">
              <a:lnSpc>
                <a:spcPts val="1564"/>
              </a:lnSpc>
              <a:spcBef>
                <a:spcPts val="203"/>
              </a:spcBef>
              <a:spcAft>
                <a:spcPts val="0"/>
              </a:spcAft>
            </a:pPr>
            <a:r>
              <a:rPr dirty="0" sz="1400">
                <a:solidFill>
                  <a:srgbClr val="0066a1"/>
                </a:solidFill>
                <a:latin typeface="KKWEIU+ArialMT"/>
                <a:cs typeface="KKWEIU+ArialMT"/>
              </a:rPr>
              <a:t>-</a:t>
            </a:r>
            <a:r>
              <a:rPr dirty="0" sz="1400" spc="494">
                <a:solidFill>
                  <a:srgbClr val="0066a1"/>
                </a:solidFill>
                <a:latin typeface="KKWEIU+ArialMT"/>
                <a:cs typeface="KKWEIU+ArialMT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element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everything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start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tag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end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tag: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9253" y="2337765"/>
            <a:ext cx="3758505" cy="223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Verdana"/>
                <a:cs typeface="Verdana"/>
              </a:rPr>
              <a:t>&lt;</a:t>
            </a:r>
            <a:r>
              <a:rPr dirty="0" sz="1200">
                <a:solidFill>
                  <a:srgbClr val="a52a2a"/>
                </a:solidFill>
                <a:latin typeface="Verdana"/>
                <a:cs typeface="Verdana"/>
              </a:rPr>
              <a:t>tagname</a:t>
            </a:r>
            <a:r>
              <a:rPr dirty="0" sz="1200">
                <a:solidFill>
                  <a:srgbClr val="0000cd"/>
                </a:solidFill>
                <a:latin typeface="Verdana"/>
                <a:cs typeface="Verdana"/>
              </a:rPr>
              <a:t>&gt;</a:t>
            </a:r>
            <a:r>
              <a:rPr dirty="0" sz="1200" spc="126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Verdana"/>
                <a:cs typeface="Verdana"/>
              </a:rPr>
              <a:t>Content</a:t>
            </a:r>
            <a:r>
              <a:rPr dirty="0" sz="1200" spc="12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Verdana"/>
                <a:cs typeface="Verdana"/>
              </a:rPr>
              <a:t>goes</a:t>
            </a:r>
            <a:r>
              <a:rPr dirty="0" sz="1200" spc="1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Verdana"/>
                <a:cs typeface="Verdana"/>
              </a:rPr>
              <a:t>here...</a:t>
            </a:r>
            <a:r>
              <a:rPr dirty="0" sz="1200" spc="1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cd"/>
                </a:solidFill>
                <a:latin typeface="Verdana"/>
                <a:cs typeface="Verdana"/>
              </a:rPr>
              <a:t>&lt;</a:t>
            </a:r>
            <a:r>
              <a:rPr dirty="0" sz="1200">
                <a:solidFill>
                  <a:srgbClr val="a52a2a"/>
                </a:solidFill>
                <a:latin typeface="Verdana"/>
                <a:cs typeface="Verdana"/>
              </a:rPr>
              <a:t>/tagname</a:t>
            </a:r>
            <a:r>
              <a:rPr dirty="0" sz="1200">
                <a:solidFill>
                  <a:srgbClr val="0000cd"/>
                </a:solidFill>
                <a:latin typeface="Verdana"/>
                <a:cs typeface="Verdana"/>
              </a:rPr>
              <a:t>&gt;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56615" y="2417790"/>
            <a:ext cx="1414115" cy="556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!DOCTYPE</a:t>
            </a:r>
            <a:r>
              <a:rPr dirty="0" sz="1200" spc="388">
                <a:solidFill>
                  <a:srgbClr val="a52a2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00"/>
                </a:solidFill>
                <a:latin typeface="Consolas"/>
                <a:cs typeface="Consolas"/>
              </a:rPr>
              <a:t>html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  <a:p>
            <a:pPr marL="0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html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  <a:p>
            <a:pPr marL="0" marR="0">
              <a:lnSpc>
                <a:spcPts val="1200"/>
              </a:lnSpc>
              <a:spcBef>
                <a:spcPts val="290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head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56615" y="2965396"/>
            <a:ext cx="2430115" cy="557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46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title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Page</a:t>
            </a:r>
            <a:r>
              <a:rPr dirty="0"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Title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/title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  <a:p>
            <a:pPr marL="0" marR="0">
              <a:lnSpc>
                <a:spcPts val="1200"/>
              </a:lnSpc>
              <a:spcBef>
                <a:spcPts val="248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/head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  <a:p>
            <a:pPr marL="0" marR="0">
              <a:lnSpc>
                <a:spcPts val="1200"/>
              </a:lnSpc>
              <a:spcBef>
                <a:spcPts val="289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body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31240" y="3696916"/>
            <a:ext cx="2339627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h1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My</a:t>
            </a:r>
            <a:r>
              <a:rPr dirty="0"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First</a:t>
            </a:r>
            <a:r>
              <a:rPr dirty="0"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Heading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/h1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  <a:p>
            <a:pPr marL="0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p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My</a:t>
            </a:r>
            <a:r>
              <a:rPr dirty="0"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first</a:t>
            </a:r>
            <a:r>
              <a:rPr dirty="0" sz="1200" spc="35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  <a:latin typeface="Consolas"/>
                <a:cs typeface="Consolas"/>
              </a:rPr>
              <a:t>paragraph.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/p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56615" y="4246590"/>
            <a:ext cx="741015" cy="3733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/body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  <a:p>
            <a:pPr marL="0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/html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&gt;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3729" y="4743645"/>
            <a:ext cx="21033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66a1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0090" y="466583"/>
            <a:ext cx="2058482" cy="619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HTML</a:t>
            </a: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 </a:t>
            </a: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Basics</a:t>
            </a:r>
          </a:p>
          <a:p>
            <a:pPr marL="0" marR="0">
              <a:lnSpc>
                <a:spcPts val="1500"/>
              </a:lnSpc>
              <a:spcBef>
                <a:spcPts val="576"/>
              </a:spcBef>
              <a:spcAft>
                <a:spcPts val="0"/>
              </a:spcAft>
            </a:pP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Client-side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405925"/>
            <a:ext cx="2969917" cy="2760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0066a1"/>
                </a:solidFill>
                <a:latin typeface="EKLBFU+MS-Gothic"/>
                <a:cs typeface="EKLBFU+MS-Gothic"/>
              </a:rPr>
              <a:t>▸</a:t>
            </a:r>
            <a:r>
              <a:rPr dirty="0" sz="1700" spc="75">
                <a:solidFill>
                  <a:srgbClr val="0066a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00000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2990" y="1675524"/>
            <a:ext cx="3025553" cy="241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66a1"/>
                </a:solidFill>
                <a:latin typeface="KKWEIU+ArialMT"/>
                <a:cs typeface="KKWEIU+ArialMT"/>
              </a:rPr>
              <a:t>-</a:t>
            </a:r>
            <a:r>
              <a:rPr dirty="0" sz="1400" spc="494">
                <a:solidFill>
                  <a:srgbClr val="0066a1"/>
                </a:solidFill>
                <a:latin typeface="KKWEIU+ArialMT"/>
                <a:cs typeface="KKWEIU+ArialMT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have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62990" y="1911491"/>
            <a:ext cx="4787429" cy="7138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66a1"/>
                </a:solidFill>
                <a:latin typeface="KKWEIU+ArialMT"/>
                <a:cs typeface="KKWEIU+ArialMT"/>
              </a:rPr>
              <a:t>-</a:t>
            </a:r>
            <a:r>
              <a:rPr dirty="0" sz="1400" spc="494">
                <a:solidFill>
                  <a:srgbClr val="0066a1"/>
                </a:solidFill>
                <a:latin typeface="KKWEIU+ArialMT"/>
                <a:cs typeface="KKWEIU+ArialMT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z="1350" spc="-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additional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1350" spc="-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about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elements</a:t>
            </a:r>
          </a:p>
          <a:p>
            <a:pPr marL="0" marR="0">
              <a:lnSpc>
                <a:spcPts val="1564"/>
              </a:lnSpc>
              <a:spcBef>
                <a:spcPts val="203"/>
              </a:spcBef>
              <a:spcAft>
                <a:spcPts val="0"/>
              </a:spcAft>
            </a:pPr>
            <a:r>
              <a:rPr dirty="0" sz="1400">
                <a:solidFill>
                  <a:srgbClr val="0066a1"/>
                </a:solidFill>
                <a:latin typeface="KKWEIU+ArialMT"/>
                <a:cs typeface="KKWEIU+ArialMT"/>
              </a:rPr>
              <a:t>-</a:t>
            </a:r>
            <a:r>
              <a:rPr dirty="0" sz="1400" spc="494">
                <a:solidFill>
                  <a:srgbClr val="0066a1"/>
                </a:solidFill>
                <a:latin typeface="KKWEIU+ArialMT"/>
                <a:cs typeface="KKWEIU+ArialMT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always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specified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350" spc="38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start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tag</a:t>
            </a:r>
          </a:p>
          <a:p>
            <a:pPr marL="0" marR="0">
              <a:lnSpc>
                <a:spcPts val="1564"/>
              </a:lnSpc>
              <a:spcBef>
                <a:spcPts val="203"/>
              </a:spcBef>
              <a:spcAft>
                <a:spcPts val="0"/>
              </a:spcAft>
            </a:pPr>
            <a:r>
              <a:rPr dirty="0" sz="1400">
                <a:solidFill>
                  <a:srgbClr val="0066a1"/>
                </a:solidFill>
                <a:latin typeface="KKWEIU+ArialMT"/>
                <a:cs typeface="KKWEIU+ArialMT"/>
              </a:rPr>
              <a:t>-</a:t>
            </a:r>
            <a:r>
              <a:rPr dirty="0" sz="1400" spc="494">
                <a:solidFill>
                  <a:srgbClr val="0066a1"/>
                </a:solidFill>
                <a:latin typeface="KKWEIU+ArialMT"/>
                <a:cs typeface="KKWEIU+ArialMT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usually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come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name/value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pairs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000000"/>
                </a:solidFill>
                <a:latin typeface="Calibri"/>
                <a:cs typeface="Calibri"/>
              </a:rPr>
              <a:t>like:</a:t>
            </a:r>
            <a:r>
              <a:rPr dirty="0" sz="1350" spc="62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000000"/>
                </a:solidFill>
                <a:latin typeface="Calibri"/>
                <a:cs typeface="Calibri"/>
              </a:rPr>
              <a:t>name="value"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0833" y="2785692"/>
            <a:ext cx="38512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&lt;</a:t>
            </a:r>
            <a:r>
              <a:rPr dirty="0" sz="1200">
                <a:solidFill>
                  <a:srgbClr val="a52a2a"/>
                </a:solidFill>
                <a:latin typeface="Consolas"/>
                <a:cs typeface="Consolas"/>
              </a:rPr>
              <a:t>img</a:t>
            </a:r>
            <a:r>
              <a:rPr dirty="0" sz="1200" spc="370">
                <a:solidFill>
                  <a:srgbClr val="a52a2a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00"/>
                </a:solidFill>
                <a:latin typeface="Consolas"/>
                <a:cs typeface="Consolas"/>
              </a:rPr>
              <a:t>src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="img.jpg"</a:t>
            </a:r>
            <a:r>
              <a:rPr dirty="0" sz="1200" spc="396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00"/>
                </a:solidFill>
                <a:latin typeface="Consolas"/>
                <a:cs typeface="Consolas"/>
              </a:rPr>
              <a:t>width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="500"</a:t>
            </a:r>
            <a:r>
              <a:rPr dirty="0" sz="1200" spc="380">
                <a:solidFill>
                  <a:srgbClr val="0000c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0000"/>
                </a:solidFill>
                <a:latin typeface="Consolas"/>
                <a:cs typeface="Consolas"/>
              </a:rPr>
              <a:t>height</a:t>
            </a:r>
            <a:r>
              <a:rPr dirty="0" sz="1200">
                <a:solidFill>
                  <a:srgbClr val="0000cd"/>
                </a:solidFill>
                <a:latin typeface="Consolas"/>
                <a:cs typeface="Consolas"/>
              </a:rPr>
              <a:t>="600"&gt;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5251" y="3120105"/>
            <a:ext cx="903492" cy="2078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Verdana"/>
                <a:cs typeface="Verdana"/>
              </a:rPr>
              <a:t>Examples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5251" y="3287745"/>
            <a:ext cx="5990807" cy="878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KKWEIU+ArialMT"/>
                <a:cs typeface="KKWEIU+ArialMT"/>
              </a:rPr>
              <a:t>•</a:t>
            </a:r>
            <a:r>
              <a:rPr dirty="0" sz="1150" spc="628">
                <a:solidFill>
                  <a:srgbClr val="000000"/>
                </a:solidFill>
                <a:latin typeface="KKWEIU+ArialMT"/>
                <a:cs typeface="KKWEIU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dc143c"/>
                </a:solidFill>
                <a:latin typeface="Consolas"/>
                <a:cs typeface="Consolas"/>
              </a:rPr>
              <a:t>href</a:t>
            </a:r>
            <a:r>
              <a:rPr dirty="0" sz="1100" spc="94">
                <a:solidFill>
                  <a:srgbClr val="dc143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attribute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dirty="0" sz="1100" spc="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dc143c"/>
                </a:solidFill>
                <a:latin typeface="Consolas"/>
                <a:cs typeface="Consolas"/>
              </a:rPr>
              <a:t>&lt;a&gt;</a:t>
            </a:r>
            <a:r>
              <a:rPr dirty="0" sz="1100" spc="99">
                <a:solidFill>
                  <a:srgbClr val="dc143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specifies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URL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dirty="0"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page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link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goes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to</a:t>
            </a:r>
          </a:p>
          <a:p>
            <a:pPr marL="0" marR="0">
              <a:lnSpc>
                <a:spcPts val="1320"/>
              </a:lnSpc>
              <a:spcBef>
                <a:spcPts val="5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KKWEIU+ArialMT"/>
                <a:cs typeface="KKWEIU+ArialMT"/>
              </a:rPr>
              <a:t>•</a:t>
            </a:r>
            <a:r>
              <a:rPr dirty="0" sz="1150" spc="628">
                <a:solidFill>
                  <a:srgbClr val="000000"/>
                </a:solidFill>
                <a:latin typeface="KKWEIU+ArialMT"/>
                <a:cs typeface="KKWEIU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dc143c"/>
                </a:solidFill>
                <a:latin typeface="Consolas"/>
                <a:cs typeface="Consolas"/>
              </a:rPr>
              <a:t>src</a:t>
            </a:r>
            <a:r>
              <a:rPr dirty="0" sz="1100" spc="99">
                <a:solidFill>
                  <a:srgbClr val="dc143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attribute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dirty="0" sz="1100" spc="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dc143c"/>
                </a:solidFill>
                <a:latin typeface="Consolas"/>
                <a:cs typeface="Consolas"/>
              </a:rPr>
              <a:t>&lt;img&gt;</a:t>
            </a:r>
            <a:r>
              <a:rPr dirty="0" sz="1100" spc="92">
                <a:solidFill>
                  <a:srgbClr val="dc143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specifies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path</a:t>
            </a:r>
            <a:r>
              <a:rPr dirty="0"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dirty="0"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image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dirty="0"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be</a:t>
            </a:r>
            <a:r>
              <a:rPr dirty="0"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displayed</a:t>
            </a:r>
          </a:p>
          <a:p>
            <a:pPr marL="0" marR="0">
              <a:lnSpc>
                <a:spcPts val="13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KKWEIU+ArialMT"/>
                <a:cs typeface="KKWEIU+ArialMT"/>
              </a:rPr>
              <a:t>•</a:t>
            </a:r>
            <a:r>
              <a:rPr dirty="0" sz="1150" spc="628">
                <a:solidFill>
                  <a:srgbClr val="000000"/>
                </a:solidFill>
                <a:latin typeface="KKWEIU+ArialMT"/>
                <a:cs typeface="KKWEIU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dc143c"/>
                </a:solidFill>
                <a:latin typeface="Consolas"/>
                <a:cs typeface="Consolas"/>
              </a:rPr>
              <a:t>width</a:t>
            </a:r>
            <a:r>
              <a:rPr dirty="0" sz="1100" spc="92">
                <a:solidFill>
                  <a:srgbClr val="dc143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dirty="0" sz="1100" spc="12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dc143c"/>
                </a:solidFill>
                <a:latin typeface="Consolas"/>
                <a:cs typeface="Consolas"/>
              </a:rPr>
              <a:t>height</a:t>
            </a:r>
            <a:r>
              <a:rPr dirty="0" sz="1100" spc="87">
                <a:solidFill>
                  <a:srgbClr val="dc143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attributes</a:t>
            </a:r>
            <a:r>
              <a:rPr dirty="0"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dirty="0" sz="1100" spc="1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dc143c"/>
                </a:solidFill>
                <a:latin typeface="Consolas"/>
                <a:cs typeface="Consolas"/>
              </a:rPr>
              <a:t>&lt;img&gt;</a:t>
            </a:r>
            <a:r>
              <a:rPr dirty="0" sz="1100" spc="92">
                <a:solidFill>
                  <a:srgbClr val="dc143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provide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size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information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images</a:t>
            </a:r>
          </a:p>
          <a:p>
            <a:pPr marL="0" marR="0">
              <a:lnSpc>
                <a:spcPts val="1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KKWEIU+ArialMT"/>
                <a:cs typeface="KKWEIU+ArialMT"/>
              </a:rPr>
              <a:t>•</a:t>
            </a:r>
            <a:r>
              <a:rPr dirty="0" sz="1150" spc="628">
                <a:solidFill>
                  <a:srgbClr val="000000"/>
                </a:solidFill>
                <a:latin typeface="KKWEIU+ArialMT"/>
                <a:cs typeface="KKWEIU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dc143c"/>
                </a:solidFill>
                <a:latin typeface="Consolas"/>
                <a:cs typeface="Consolas"/>
              </a:rPr>
              <a:t>style</a:t>
            </a:r>
            <a:r>
              <a:rPr dirty="0" sz="1100" spc="92">
                <a:solidFill>
                  <a:srgbClr val="dc143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attribute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dirty="0"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used</a:t>
            </a:r>
            <a:r>
              <a:rPr dirty="0"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dirty="0"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add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styles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dirty="0"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element,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such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color,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font,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size,</a:t>
            </a:r>
          </a:p>
          <a:p>
            <a:pPr marL="171446" marR="0">
              <a:lnSpc>
                <a:spcPts val="1319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dirty="0"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more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5251" y="4125945"/>
            <a:ext cx="4938299" cy="2144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>
                <a:solidFill>
                  <a:srgbClr val="000000"/>
                </a:solidFill>
                <a:latin typeface="KKWEIU+ArialMT"/>
                <a:cs typeface="KKWEIU+ArialMT"/>
              </a:rPr>
              <a:t>•</a:t>
            </a:r>
            <a:r>
              <a:rPr dirty="0" sz="1150" spc="628">
                <a:solidFill>
                  <a:srgbClr val="000000"/>
                </a:solidFill>
                <a:latin typeface="KKWEIU+ArialMT"/>
                <a:cs typeface="KKWEIU+ArialMT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sz="1100" spc="1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dc143c"/>
                </a:solidFill>
                <a:latin typeface="Consolas"/>
                <a:cs typeface="Consolas"/>
              </a:rPr>
              <a:t>alt</a:t>
            </a:r>
            <a:r>
              <a:rPr dirty="0" sz="1100" spc="99">
                <a:solidFill>
                  <a:srgbClr val="dc143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attribute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dirty="0" sz="1100" spc="13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dc143c"/>
                </a:solidFill>
                <a:latin typeface="Consolas"/>
                <a:cs typeface="Consolas"/>
              </a:rPr>
              <a:t>&lt;img&gt;</a:t>
            </a:r>
            <a:r>
              <a:rPr dirty="0" sz="1100" spc="92">
                <a:solidFill>
                  <a:srgbClr val="dc143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provides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alternate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text</a:t>
            </a:r>
            <a:r>
              <a:rPr dirty="0" sz="1100" spc="11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an</a:t>
            </a:r>
            <a:r>
              <a:rPr dirty="0" sz="1100" spc="11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00000"/>
                </a:solidFill>
                <a:latin typeface="Verdana"/>
                <a:cs typeface="Verdana"/>
              </a:rPr>
              <a:t>image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3729" y="4743645"/>
            <a:ext cx="210331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66a1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0090" y="466583"/>
            <a:ext cx="2635957" cy="6193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50"/>
              </a:lnSpc>
              <a:spcBef>
                <a:spcPts val="0"/>
              </a:spcBef>
              <a:spcAft>
                <a:spcPts val="0"/>
              </a:spcAft>
            </a:pP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Evolution</a:t>
            </a: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 </a:t>
            </a: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of</a:t>
            </a: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 </a:t>
            </a:r>
            <a:r>
              <a:rPr dirty="0" sz="2550" b="1">
                <a:solidFill>
                  <a:srgbClr val="0066a1"/>
                </a:solidFill>
                <a:latin typeface="Calibri"/>
                <a:cs typeface="Calibri"/>
              </a:rPr>
              <a:t>HTML</a:t>
            </a:r>
          </a:p>
          <a:p>
            <a:pPr marL="0" marR="0">
              <a:lnSpc>
                <a:spcPts val="1500"/>
              </a:lnSpc>
              <a:spcBef>
                <a:spcPts val="576"/>
              </a:spcBef>
              <a:spcAft>
                <a:spcPts val="0"/>
              </a:spcAft>
            </a:pP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Browser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500" b="1" i="1">
                <a:solidFill>
                  <a:srgbClr val="808080"/>
                </a:solidFill>
                <a:latin typeface="Calibri"/>
                <a:cs typeface="Calibri"/>
              </a:rPr>
              <a:t>WAR?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4866" y="1520827"/>
            <a:ext cx="532804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Year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23026" y="1520827"/>
            <a:ext cx="1333524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4866" y="1828522"/>
            <a:ext cx="512861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1993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23026" y="1828522"/>
            <a:ext cx="4519847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4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1.0</a:t>
            </a:r>
            <a:r>
              <a:rPr dirty="0" sz="1400" spc="3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Developed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Tim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Berners-Lee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400" spc="37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link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74866" y="2168871"/>
            <a:ext cx="512861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1995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23026" y="2168871"/>
            <a:ext cx="5444563" cy="429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2.0</a:t>
            </a:r>
            <a:r>
              <a:rPr dirty="0" sz="1400" spc="32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Developed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Internet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Engineering</a:t>
            </a:r>
            <a:r>
              <a:rPr dirty="0" sz="1400" spc="316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Task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Force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RFC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include</a:t>
            </a:r>
          </a:p>
          <a:p>
            <a:pPr marL="0" marR="0">
              <a:lnSpc>
                <a:spcPts val="1400"/>
              </a:lnSpc>
              <a:spcBef>
                <a:spcPts val="280"/>
              </a:spcBef>
              <a:spcAft>
                <a:spcPts val="0"/>
              </a:spcAft>
            </a:pP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stylized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tables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74866" y="2657085"/>
            <a:ext cx="43561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1996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23026" y="2657085"/>
            <a:ext cx="45748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74866" y="2900391"/>
            <a:ext cx="512861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1997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23026" y="2900391"/>
            <a:ext cx="5289784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3.2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Developed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W3C</a:t>
            </a:r>
            <a:r>
              <a:rPr dirty="0" sz="1400" spc="1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included</a:t>
            </a:r>
            <a:r>
              <a:rPr dirty="0" sz="14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browser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dirty="0" sz="1400" spc="316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74866" y="3240740"/>
            <a:ext cx="512861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1997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23026" y="3240740"/>
            <a:ext cx="5091776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400" spc="1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4.0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move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back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400" spc="-3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normalizing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pages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across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platforms.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74866" y="3574002"/>
            <a:ext cx="43561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1998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223026" y="3574002"/>
            <a:ext cx="45748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74866" y="3817309"/>
            <a:ext cx="512861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1999</a:t>
            </a:r>
          </a:p>
          <a:p>
            <a:pPr marL="0" marR="0">
              <a:lnSpc>
                <a:spcPts val="1400"/>
              </a:lnSpc>
              <a:spcBef>
                <a:spcPts val="82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2012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223026" y="3817309"/>
            <a:ext cx="4507565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4.01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–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Introduced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</a:p>
          <a:p>
            <a:pPr marL="0" marR="0">
              <a:lnSpc>
                <a:spcPts val="1400"/>
              </a:lnSpc>
              <a:spcBef>
                <a:spcPts val="82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5</a:t>
            </a:r>
            <a:r>
              <a:rPr dirty="0" sz="1400" spc="31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Back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400" spc="313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plus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multimedia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semantic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000000"/>
                </a:solidFill>
                <a:latin typeface="Calibri"/>
                <a:cs typeface="Calibri"/>
              </a:rPr>
              <a:t>tags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281209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How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to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use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an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Editor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to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Create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an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HTML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6970" y="485023"/>
            <a:ext cx="6762627" cy="5346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Creating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and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Editing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Your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Files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77345" y="1241095"/>
            <a:ext cx="4788328" cy="958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ffffff"/>
                </a:solidFill>
                <a:latin typeface="NPUDON+Arial-BoldMT"/>
                <a:cs typeface="NPUDON+Arial-BoldMT"/>
              </a:rPr>
              <a:t>1.</a:t>
            </a:r>
            <a:r>
              <a:rPr dirty="0" sz="1850" spc="981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Decide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how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will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organize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files</a:t>
            </a:r>
          </a:p>
          <a:p>
            <a:pPr marL="0" marR="0">
              <a:lnSpc>
                <a:spcPts val="2066"/>
              </a:lnSpc>
              <a:spcBef>
                <a:spcPts val="525"/>
              </a:spcBef>
              <a:spcAft>
                <a:spcPts val="0"/>
              </a:spcAft>
            </a:pPr>
            <a:r>
              <a:rPr dirty="0" sz="1850" b="1">
                <a:solidFill>
                  <a:srgbClr val="ffffff"/>
                </a:solidFill>
                <a:latin typeface="NPUDON+Arial-BoldMT"/>
                <a:cs typeface="NPUDON+Arial-BoldMT"/>
              </a:rPr>
              <a:t>2.</a:t>
            </a:r>
            <a:r>
              <a:rPr dirty="0" sz="1850" spc="981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Decide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on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naming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convention</a:t>
            </a:r>
          </a:p>
          <a:p>
            <a:pPr marL="557212" marR="0">
              <a:lnSpc>
                <a:spcPts val="2066"/>
              </a:lnSpc>
              <a:spcBef>
                <a:spcPts val="525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–</a:t>
            </a:r>
            <a:r>
              <a:rPr dirty="0" sz="1850" spc="1494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dash-names,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CamelCase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77345" y="2228647"/>
            <a:ext cx="5055147" cy="629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57212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–</a:t>
            </a:r>
            <a:r>
              <a:rPr dirty="0" sz="1850" spc="1494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No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spaces,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Consistent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capitalization</a:t>
            </a:r>
          </a:p>
          <a:p>
            <a:pPr marL="0" marR="0">
              <a:lnSpc>
                <a:spcPts val="2066"/>
              </a:lnSpc>
              <a:spcBef>
                <a:spcPts val="525"/>
              </a:spcBef>
              <a:spcAft>
                <a:spcPts val="0"/>
              </a:spcAft>
            </a:pPr>
            <a:r>
              <a:rPr dirty="0" sz="1850" b="1">
                <a:solidFill>
                  <a:srgbClr val="ffffff"/>
                </a:solidFill>
                <a:latin typeface="NPUDON+Arial-BoldMT"/>
                <a:cs typeface="NPUDON+Arial-BoldMT"/>
              </a:rPr>
              <a:t>3.</a:t>
            </a:r>
            <a:r>
              <a:rPr dirty="0" sz="1850" spc="981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Decide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on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editor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4558" y="2900565"/>
            <a:ext cx="5366837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–</a:t>
            </a:r>
            <a:r>
              <a:rPr dirty="0" sz="1850" spc="1156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Windows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(</a:t>
            </a:r>
            <a:r>
              <a:rPr dirty="0" sz="1800">
                <a:solidFill>
                  <a:srgbClr val="ffff00"/>
                </a:solidFill>
                <a:latin typeface="REGKAD+Arial-ItalicMT"/>
                <a:cs typeface="REGKAD+Arial-ItalicMT"/>
              </a:rPr>
              <a:t>Notepad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,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Notepad++,</a:t>
            </a:r>
            <a:r>
              <a:rPr dirty="0" sz="1800" spc="1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Sublime,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6600"/>
                </a:solidFill>
                <a:latin typeface="NPUDON+Arial-BoldMT"/>
                <a:cs typeface="NPUDON+Arial-BoldMT"/>
              </a:rPr>
              <a:t>VS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77458" y="3203660"/>
            <a:ext cx="80002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6600"/>
                </a:solidFill>
                <a:latin typeface="NPUDON+Arial-BoldMT"/>
                <a:cs typeface="NPUDON+Arial-BoldMT"/>
              </a:rPr>
              <a:t>Code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4558" y="3540645"/>
            <a:ext cx="5009352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ffffff"/>
                </a:solidFill>
                <a:latin typeface="KKWEIU+ArialMT"/>
                <a:cs typeface="KKWEIU+ArialMT"/>
              </a:rPr>
              <a:t>–</a:t>
            </a:r>
            <a:r>
              <a:rPr dirty="0" sz="1850" spc="1156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Mac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(</a:t>
            </a:r>
            <a:r>
              <a:rPr dirty="0" sz="1800">
                <a:solidFill>
                  <a:srgbClr val="ffff00"/>
                </a:solidFill>
                <a:latin typeface="REGKAD+Arial-ItalicMT"/>
                <a:cs typeface="REGKAD+Arial-ItalicMT"/>
              </a:rPr>
              <a:t>TextEdit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,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TextWrangler,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Sublime,</a:t>
            </a:r>
            <a:r>
              <a:rPr dirty="0" sz="20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6600"/>
                </a:solidFill>
                <a:latin typeface="NPUDON+Arial-BoldMT"/>
                <a:cs typeface="NPUDON+Arial-BoldMT"/>
              </a:rPr>
              <a:t>VS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77458" y="3843740"/>
            <a:ext cx="800025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6600"/>
                </a:solidFill>
                <a:latin typeface="NPUDON+Arial-BoldMT"/>
                <a:cs typeface="NPUDON+Arial-BoldMT"/>
              </a:rPr>
              <a:t>Code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2812092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How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to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use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an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Editor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to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Create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an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HTML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5188" y="485023"/>
            <a:ext cx="4611340" cy="7902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51055" marR="0">
              <a:lnSpc>
                <a:spcPts val="3910"/>
              </a:lnSpc>
              <a:spcBef>
                <a:spcPts val="0"/>
              </a:spcBef>
              <a:spcAft>
                <a:spcPts val="0"/>
              </a:spcAft>
            </a:pP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Getting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 </a:t>
            </a:r>
            <a:r>
              <a:rPr dirty="0" sz="3500" b="1">
                <a:solidFill>
                  <a:srgbClr val="ffcb05"/>
                </a:solidFill>
                <a:latin typeface="NPUDON+Arial-BoldMT"/>
                <a:cs typeface="NPUDON+Arial-BoldMT"/>
              </a:rPr>
              <a:t>Started</a:t>
            </a:r>
          </a:p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ffffff"/>
                </a:solidFill>
                <a:latin typeface="NPUDON+Arial-BoldMT"/>
                <a:cs typeface="NPUDON+Arial-BoldMT"/>
              </a:rPr>
              <a:t>1.</a:t>
            </a:r>
            <a:r>
              <a:rPr dirty="0" sz="1850" spc="981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Open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editor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5188" y="1476041"/>
            <a:ext cx="5825566" cy="5735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ffffff"/>
                </a:solidFill>
                <a:latin typeface="NPUDON+Arial-BoldMT"/>
                <a:cs typeface="NPUDON+Arial-BoldMT"/>
              </a:rPr>
              <a:t>2.</a:t>
            </a:r>
            <a:r>
              <a:rPr dirty="0" sz="1850" spc="981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Select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Save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or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Save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and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name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file.</a:t>
            </a:r>
          </a:p>
          <a:p>
            <a:pPr marL="1218666" marR="0">
              <a:lnSpc>
                <a:spcPts val="2010"/>
              </a:lnSpc>
              <a:spcBef>
                <a:spcPts val="138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You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may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need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to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create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new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folder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first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15188" y="2254828"/>
            <a:ext cx="4281065" cy="1306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 b="1">
                <a:solidFill>
                  <a:srgbClr val="ffffff"/>
                </a:solidFill>
                <a:latin typeface="NPUDON+Arial-BoldMT"/>
                <a:cs typeface="NPUDON+Arial-BoldMT"/>
              </a:rPr>
              <a:t>3.</a:t>
            </a:r>
            <a:r>
              <a:rPr dirty="0" sz="1850" spc="981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Add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Doctype,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head,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and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body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tags</a:t>
            </a:r>
          </a:p>
          <a:p>
            <a:pPr marL="0" marR="0">
              <a:lnSpc>
                <a:spcPts val="2066"/>
              </a:lnSpc>
              <a:spcBef>
                <a:spcPts val="1843"/>
              </a:spcBef>
              <a:spcAft>
                <a:spcPts val="0"/>
              </a:spcAft>
            </a:pPr>
            <a:r>
              <a:rPr dirty="0" sz="1850" b="1">
                <a:solidFill>
                  <a:srgbClr val="ffffff"/>
                </a:solidFill>
                <a:latin typeface="NPUDON+Arial-BoldMT"/>
                <a:cs typeface="NPUDON+Arial-BoldMT"/>
              </a:rPr>
              <a:t>4.</a:t>
            </a:r>
            <a:r>
              <a:rPr dirty="0" sz="1850" spc="981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Save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File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(Ctrl-S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or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Command-S)</a:t>
            </a:r>
          </a:p>
          <a:p>
            <a:pPr marL="0" marR="0">
              <a:lnSpc>
                <a:spcPts val="2066"/>
              </a:lnSpc>
              <a:spcBef>
                <a:spcPts val="1893"/>
              </a:spcBef>
              <a:spcAft>
                <a:spcPts val="0"/>
              </a:spcAft>
            </a:pPr>
            <a:r>
              <a:rPr dirty="0" sz="1850" b="1">
                <a:solidFill>
                  <a:srgbClr val="ffffff"/>
                </a:solidFill>
                <a:latin typeface="NPUDON+Arial-BoldMT"/>
                <a:cs typeface="NPUDON+Arial-BoldMT"/>
              </a:rPr>
              <a:t>5.</a:t>
            </a:r>
            <a:r>
              <a:rPr dirty="0" sz="1850" spc="981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Open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in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NPUDON+Arial-BoldMT"/>
                <a:cs typeface="NPUDON+Arial-BoldMT"/>
              </a:rPr>
              <a:t>browser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533" y="77418"/>
            <a:ext cx="2285334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The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Document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Object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Model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 </a:t>
            </a:r>
            <a:r>
              <a:rPr dirty="0" sz="1050">
                <a:solidFill>
                  <a:srgbClr val="ffffff"/>
                </a:solidFill>
                <a:latin typeface="KKWEIU+ArialMT"/>
                <a:cs typeface="KKWEIU+ArialMT"/>
              </a:rPr>
              <a:t>(DOM)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8116" y="946135"/>
            <a:ext cx="4945157" cy="5063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686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 b="1">
                <a:solidFill>
                  <a:srgbClr val="ffffff"/>
                </a:solidFill>
                <a:latin typeface="NPUDON+Arial-BoldMT"/>
                <a:cs typeface="NPUDON+Arial-BoldMT"/>
              </a:rPr>
              <a:t>Document</a:t>
            </a:r>
            <a:r>
              <a:rPr dirty="0" sz="33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3300" b="1">
                <a:solidFill>
                  <a:srgbClr val="ffffff"/>
                </a:solidFill>
                <a:latin typeface="NPUDON+Arial-BoldMT"/>
                <a:cs typeface="NPUDON+Arial-BoldMT"/>
              </a:rPr>
              <a:t>Object</a:t>
            </a:r>
            <a:r>
              <a:rPr dirty="0" sz="3300" b="1">
                <a:solidFill>
                  <a:srgbClr val="ffffff"/>
                </a:solidFill>
                <a:latin typeface="NPUDON+Arial-BoldMT"/>
                <a:cs typeface="NPUDON+Arial-BoldMT"/>
              </a:rPr>
              <a:t> </a:t>
            </a:r>
            <a:r>
              <a:rPr dirty="0" sz="3300" b="1">
                <a:solidFill>
                  <a:srgbClr val="ffffff"/>
                </a:solidFill>
                <a:latin typeface="NPUDON+Arial-BoldMT"/>
                <a:cs typeface="NPUDON+Arial-BoldMT"/>
              </a:rPr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51230" y="2252160"/>
            <a:ext cx="2859070" cy="3786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8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fdc227"/>
                </a:solidFill>
                <a:latin typeface="NPUDON+Arial-BoldMT"/>
                <a:cs typeface="NPUDON+Arial-BoldMT"/>
              </a:rPr>
              <a:t>Writing</a:t>
            </a:r>
            <a:r>
              <a:rPr dirty="0" sz="2400" b="1">
                <a:solidFill>
                  <a:srgbClr val="fdc227"/>
                </a:solidFill>
                <a:latin typeface="NPUDON+Arial-BoldMT"/>
                <a:cs typeface="NPUDON+Arial-BoldMT"/>
              </a:rPr>
              <a:t> </a:t>
            </a:r>
            <a:r>
              <a:rPr dirty="0" sz="2400" b="1">
                <a:solidFill>
                  <a:srgbClr val="fdc227"/>
                </a:solidFill>
                <a:latin typeface="NPUDON+Arial-BoldMT"/>
                <a:cs typeface="NPUDON+Arial-BoldMT"/>
              </a:rPr>
              <a:t>clean</a:t>
            </a:r>
            <a:r>
              <a:rPr dirty="0" sz="2400" b="1">
                <a:solidFill>
                  <a:srgbClr val="fdc227"/>
                </a:solidFill>
                <a:latin typeface="NPUDON+Arial-BoldMT"/>
                <a:cs typeface="NPUDON+Arial-BoldMT"/>
              </a:rPr>
              <a:t> </a:t>
            </a:r>
            <a:r>
              <a:rPr dirty="0" sz="2400" b="1">
                <a:solidFill>
                  <a:srgbClr val="fdc227"/>
                </a:solidFill>
                <a:latin typeface="NPUDON+Arial-BoldMT"/>
                <a:cs typeface="NPUDON+Arial-BoldMT"/>
              </a:rPr>
              <a:t>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2023-04-08T05:55:51-05:00</dcterms:modified>
</cp:coreProperties>
</file>