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9" r:id="rId2"/>
    <p:sldId id="261" r:id="rId3"/>
    <p:sldId id="262" r:id="rId4"/>
    <p:sldId id="331" r:id="rId5"/>
    <p:sldId id="332" r:id="rId6"/>
    <p:sldId id="333" r:id="rId7"/>
    <p:sldId id="33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1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320" r:id="rId33"/>
    <p:sldId id="311" r:id="rId34"/>
    <p:sldId id="312" r:id="rId35"/>
    <p:sldId id="260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03: CSS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5F970-C5BA-4F94-B8E2-EAB31B9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760C1E-CA98-4AAF-9C8C-526F7B781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CSS id Selector</a:t>
            </a:r>
          </a:p>
          <a:p>
            <a:pPr lvl="1"/>
            <a:r>
              <a:rPr lang="en-US" dirty="0"/>
              <a:t>The id selector uses the id attribute of an HTML element to select a </a:t>
            </a:r>
            <a:r>
              <a:rPr lang="en-US" b="1" dirty="0"/>
              <a:t>specific element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select an element with a specific id, write a hash (#) character, followed by the id of the element.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307D8E-8209-4574-9E8F-C20E6281F7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ECC80C-5A9A-4C7C-84BA-4D9DD2047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CSS selector selects the HTML element(s) you want to style.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010065-14D1-4D33-A5BC-3FF2F26E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12215"/>
            <a:ext cx="796401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201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5F970-C5BA-4F94-B8E2-EAB31B9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760C1E-CA98-4AAF-9C8C-526F7B781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CSS class Selector</a:t>
            </a:r>
          </a:p>
          <a:p>
            <a:pPr lvl="1"/>
            <a:r>
              <a:rPr lang="en-US" dirty="0"/>
              <a:t>The class selector selects HTML elements with a specific </a:t>
            </a:r>
            <a:r>
              <a:rPr lang="en-US" b="1" dirty="0"/>
              <a:t>class attribute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select elements with a specific class, write a period (.) character, followed by the class name.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307D8E-8209-4574-9E8F-C20E6281F7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ECC80C-5A9A-4C7C-84BA-4D9DD2047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CSS selector selects the HTML element(s) you want to style.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D6193DF-CE3F-4691-9B4E-CC7C1B19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02689"/>
            <a:ext cx="789732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586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5F970-C5BA-4F94-B8E2-EAB31B9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760C1E-CA98-4AAF-9C8C-526F7B781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CSS class Selector</a:t>
            </a:r>
          </a:p>
          <a:p>
            <a:pPr lvl="1"/>
            <a:r>
              <a:rPr lang="en-US" dirty="0"/>
              <a:t>The class selector selects HTML elements with a specific </a:t>
            </a:r>
            <a:r>
              <a:rPr lang="en-US" b="1" dirty="0"/>
              <a:t>class attribute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select elements with a specific class, write a period (.) character, followed by the class name.</a:t>
            </a:r>
          </a:p>
          <a:p>
            <a:pPr lvl="1"/>
            <a:r>
              <a:rPr lang="en-US" dirty="0"/>
              <a:t>You can also specify that only </a:t>
            </a:r>
            <a:r>
              <a:rPr lang="en-US" b="1" dirty="0"/>
              <a:t>specific HTML elements </a:t>
            </a:r>
            <a:r>
              <a:rPr lang="en-US" dirty="0"/>
              <a:t>should be affected by a class.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307D8E-8209-4574-9E8F-C20E6281F7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ECC80C-5A9A-4C7C-84BA-4D9DD2047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CSS selector selects the HTML element(s) you want to style.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109935E-FBFA-4916-9934-444F5854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2594648"/>
            <a:ext cx="788780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243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5F970-C5BA-4F94-B8E2-EAB31B9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760C1E-CA98-4AAF-9C8C-526F7B781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CSS class Selector</a:t>
            </a:r>
          </a:p>
          <a:p>
            <a:pPr lvl="1"/>
            <a:r>
              <a:rPr lang="en-US" dirty="0"/>
              <a:t>The class selector selects HTML elements with a specific </a:t>
            </a:r>
            <a:r>
              <a:rPr lang="en-US" b="1" dirty="0"/>
              <a:t>class attribute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select elements with a specific class, write a period (.) character, followed by the class name.</a:t>
            </a:r>
          </a:p>
          <a:p>
            <a:pPr lvl="1"/>
            <a:r>
              <a:rPr lang="en-US" dirty="0"/>
              <a:t>You can also specify that only </a:t>
            </a:r>
            <a:r>
              <a:rPr lang="en-US" b="1" dirty="0"/>
              <a:t>specific HTML elements </a:t>
            </a:r>
            <a:r>
              <a:rPr lang="en-US" dirty="0"/>
              <a:t>should be affected by a class.</a:t>
            </a:r>
          </a:p>
          <a:p>
            <a:pPr lvl="1"/>
            <a:r>
              <a:rPr lang="en-US" dirty="0"/>
              <a:t>HTML elements can also refer to </a:t>
            </a:r>
            <a:r>
              <a:rPr lang="en-US" b="1" dirty="0"/>
              <a:t>more than one class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307D8E-8209-4574-9E8F-C20E6281F7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ECC80C-5A9A-4C7C-84BA-4D9DD2047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CSS selector selects the HTML element(s) you want to style.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65CE750-923D-4FE2-A945-7BC1538B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01103"/>
            <a:ext cx="792590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042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5F970-C5BA-4F94-B8E2-EAB31B9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307D8E-8209-4574-9E8F-C20E6281F7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ECC80C-5A9A-4C7C-84BA-4D9DD2047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CSS selector selects the HTML element(s) you want to style.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ABB7110-4820-4DBC-B018-9FB9E71EA2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CSS Universal Selector</a:t>
            </a:r>
          </a:p>
          <a:p>
            <a:pPr lvl="1"/>
            <a:r>
              <a:rPr lang="en-US" dirty="0"/>
              <a:t>The universal selector (*) selects </a:t>
            </a:r>
            <a:r>
              <a:rPr lang="en-US" b="1" dirty="0"/>
              <a:t>all HTML elements </a:t>
            </a:r>
            <a:r>
              <a:rPr lang="en-US" dirty="0"/>
              <a:t>on the page.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4D7E45B-B0DA-4D72-851E-7D46E345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6685"/>
            <a:ext cx="791638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8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5F970-C5BA-4F94-B8E2-EAB31B9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307D8E-8209-4574-9E8F-C20E6281F7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ECC80C-5A9A-4C7C-84BA-4D9DD2047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CSS selector selects the HTML element(s) you want to style.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ABB7110-4820-4DBC-B018-9FB9E71EA2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CSS Grouping Selector</a:t>
            </a:r>
          </a:p>
          <a:p>
            <a:pPr lvl="1"/>
            <a:r>
              <a:rPr lang="en-US" dirty="0"/>
              <a:t>The grouping selector selects all the HTML elements with the </a:t>
            </a:r>
            <a:r>
              <a:rPr lang="en-US" b="1" dirty="0"/>
              <a:t>same style definitions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group selectors, separate each selector with a </a:t>
            </a:r>
            <a:r>
              <a:rPr lang="en-US" b="1" dirty="0"/>
              <a:t>comma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FB5B7B-D4A9-41B6-B903-1FDE6CF2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2399060"/>
            <a:ext cx="79259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794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EADE39C-7A67-4157-89C3-44BFB771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Add 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387324-D7CE-446B-8BE3-2E46D0E41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Ways to Insert CSS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5EBB72-B34D-4654-A3A3-0060219C6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23CBA8-8DCC-47CE-921F-6446FEFC7F87}"/>
              </a:ext>
            </a:extLst>
          </p:cNvPr>
          <p:cNvSpPr txBox="1"/>
          <p:nvPr/>
        </p:nvSpPr>
        <p:spPr>
          <a:xfrm>
            <a:off x="623888" y="3420708"/>
            <a:ext cx="4581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CSS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068D8E8-90EF-4D45-85A2-28C17656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39" y="361254"/>
            <a:ext cx="2535828" cy="25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266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D9E4868-75BD-4E03-AEF1-4900BC9E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8AAD39-2FA1-4A51-9E80-067AF5740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Each HTML page must include a reference to the external style sheet file inside the &lt;link&gt; element, inside the head section.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64388F-3B0D-4FE7-A3A3-85C2BAC290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578E89F-3643-4119-B07F-36D273AB7B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an external style sheet, you can change the look of an entire website by changing </a:t>
            </a:r>
            <a:r>
              <a:rPr lang="en-US" u="sng" dirty="0"/>
              <a:t>just one file</a:t>
            </a:r>
            <a:r>
              <a:rPr lang="en-US" dirty="0"/>
              <a:t>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1CD6C85-2E93-4798-A785-FF5C9198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49" y="1978490"/>
            <a:ext cx="6276087" cy="2834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D2CA407-7FE3-4127-A824-A1CACB41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28" y="2822312"/>
            <a:ext cx="3848122" cy="21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62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B8371-E86B-4ED6-BB70-0EEE95FE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29AB64-87DC-4D80-8294-0EF95EEA10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B869BF-0181-4D13-B537-90D0B186E0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internal style sheet may be used if </a:t>
            </a:r>
            <a:r>
              <a:rPr lang="en-US" u="sng" dirty="0"/>
              <a:t>one single </a:t>
            </a:r>
            <a:r>
              <a:rPr lang="en-US" dirty="0"/>
              <a:t>HTML page has a unique style.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F47B0F-BC38-44B7-B68B-7BAB1ECF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097280"/>
            <a:ext cx="6792428" cy="40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970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8C4F9F-B4EC-4BDE-962E-029811AE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4E45C9-B299-4BD4-8D2B-2810D8955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use inline styles, add the style attribute to the relevant element. The style attribute can contain any CSS property.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AC298F-AFB8-43B0-8AE7-448E131BBF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4F9A0E8-3BD5-46C7-81DB-ADED49452C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inline style may be used to apply a unique style for a single element.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8663A77-23FC-47A4-BDA9-ECA487C5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967957"/>
            <a:ext cx="6285327" cy="2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167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Basics</a:t>
            </a:r>
          </a:p>
          <a:p>
            <a:r>
              <a:rPr lang="en-US" dirty="0"/>
              <a:t>use “ids” to target single elements</a:t>
            </a:r>
          </a:p>
          <a:p>
            <a:r>
              <a:rPr lang="en-US" dirty="0"/>
              <a:t>use “classes” to target groups of elements</a:t>
            </a:r>
          </a:p>
          <a:p>
            <a:r>
              <a:rPr lang="en-US" dirty="0"/>
              <a:t>use combinations of selector tags to target certain combinations of elements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03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E006E-A40A-4053-9D21-FF98EDF8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3D26E6-869C-4E6F-943F-7ECE4DBFA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the styles in a page will "cascade" into a new "virtual" style sheet by the following rules, where number one has the highest priority: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Inline style (inside an HTML element)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External and internal style sheets (in the head section)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Browser default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So, an inline style has the highest priority, and will override external and internal styles and browser defaults.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8952DF-FEF5-4E8A-A56E-B874B0E27B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0B8E6E-8096-4A47-A2FE-5101905DC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style will be used when there is more than one style specified for an HTML element?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866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F4CABD-055C-4C97-84F0-413EF0FC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The !important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EDBD47-DBEC-4317-BF6F-DA6BAD4F9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070843"/>
            <a:ext cx="7886700" cy="2957513"/>
          </a:xfrm>
        </p:spPr>
        <p:txBody>
          <a:bodyPr/>
          <a:lstStyle/>
          <a:p>
            <a:r>
              <a:rPr lang="en-US" dirty="0"/>
              <a:t>In fact, if you use the !important rule, it will override ALL previous styling rules for that specific property on that element!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582208-D235-4E6D-AB11-622481C034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683E4C-89E9-4001-B9FF-11CD9A9508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!important rule in CSS is used to add more importance to a property/value than normal.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23A508-DD87-491B-91C5-594B2591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657340"/>
            <a:ext cx="7966679" cy="31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437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AD0860-D78E-4773-BCA3-BF76B9A7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24197A-52DD-4B9D-B5CF-20BB4090D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357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Comments are used to explain the code and may help when you edit the source code at a later date.</a:t>
            </a:r>
          </a:p>
          <a:p>
            <a:r>
              <a:rPr lang="en-US" dirty="0"/>
              <a:t>Comments are ignored by browsers.</a:t>
            </a:r>
          </a:p>
          <a:p>
            <a:r>
              <a:rPr lang="en-US" dirty="0"/>
              <a:t>A CSS comment is placed </a:t>
            </a:r>
            <a:r>
              <a:rPr lang="en-US" b="1" dirty="0"/>
              <a:t>inside</a:t>
            </a:r>
            <a:r>
              <a:rPr lang="en-US" dirty="0"/>
              <a:t> the &lt;style&gt; element, and starts with /* and ends with */: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add comments to your HTML source by using the &lt;!--...--&gt; syntax.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1A2711-039A-4D1F-9B8B-B6B0858AA1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D49847-83A4-4BCF-88EA-A51132F660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comments are not displayed in the browser, but they can help </a:t>
            </a:r>
            <a:r>
              <a:rPr lang="en-US" u="sng" dirty="0"/>
              <a:t>document your source code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5875F7-7B67-4905-92D1-6EF17EA4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009" y="2506122"/>
            <a:ext cx="4183981" cy="15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729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94B87-02B9-4326-8EEA-EF55A32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C79637-74B9-4C7E-A3EE-9F82AF29E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Color Names</a:t>
            </a:r>
          </a:p>
          <a:p>
            <a:pPr lvl="1"/>
            <a:r>
              <a:rPr lang="en-US" dirty="0"/>
              <a:t>In CSS, a color can be specified by using a predefined color name: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9F01DD-9177-440D-8135-C0B5A6D43E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EA7F50-855C-4518-9DDB-F5E544D45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Colors are specified using predefined color names, or RGB, HEX, HSL, RGBA, HSLA values.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F30868-F1B4-4130-92C5-BFF755A6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04" y="2060819"/>
            <a:ext cx="7199697" cy="13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536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94B87-02B9-4326-8EEA-EF55A32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C79637-74B9-4C7E-A3EE-9F82AF29E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Background Color</a:t>
            </a:r>
          </a:p>
          <a:p>
            <a:pPr lvl="1"/>
            <a:r>
              <a:rPr lang="en-US" dirty="0"/>
              <a:t>You can set the background color for HTML elements: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9F01DD-9177-440D-8135-C0B5A6D43E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EA7F50-855C-4518-9DDB-F5E544D45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Colors are specified using predefined color names, or RGB, HEX, HSL, RGBA, HSLA values.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01FB53E-F0B5-44FC-8C05-3033C79B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3511985"/>
            <a:ext cx="7016817" cy="1277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9D34F34-0D14-4E23-87F8-14F829F5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49" y="2101773"/>
            <a:ext cx="7016817" cy="12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001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94B87-02B9-4326-8EEA-EF55A32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C79637-74B9-4C7E-A3EE-9F82AF29E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Text Color</a:t>
            </a:r>
          </a:p>
          <a:p>
            <a:pPr lvl="1"/>
            <a:r>
              <a:rPr lang="en-US" dirty="0"/>
              <a:t>You can set the color of text: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9F01DD-9177-440D-8135-C0B5A6D43E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EA7F50-855C-4518-9DDB-F5E544D45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Colors are specified using predefined color names, or RGB, HEX, HSL, RGBA, HSLA values.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C39FD0-B930-40F6-AC35-C4926BF9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970171"/>
            <a:ext cx="7571599" cy="1203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0B46B4-FDC3-4595-97A0-C63FA5EC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16" y="3331177"/>
            <a:ext cx="7687968" cy="13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785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94B87-02B9-4326-8EEA-EF55A32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C79637-74B9-4C7E-A3EE-9F82AF29E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Border Color</a:t>
            </a:r>
          </a:p>
          <a:p>
            <a:pPr lvl="1"/>
            <a:r>
              <a:rPr lang="en-US" dirty="0"/>
              <a:t>You can set the color of borders: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9F01DD-9177-440D-8135-C0B5A6D43E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EA7F50-855C-4518-9DDB-F5E544D45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Colors are specified using predefined color names, or RGB, HEX, HSL, RGBA, HSLA values.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42A2CE8-7D4D-462A-85F4-13331D95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2012408"/>
            <a:ext cx="7258520" cy="1297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7CD8E5A-D93F-4E69-844D-127AB242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0" y="3425357"/>
            <a:ext cx="7042687" cy="13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3551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94B87-02B9-4326-8EEA-EF55A32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C272340-F491-43D4-AE73-FD819C2C7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Color Values</a:t>
            </a:r>
          </a:p>
          <a:p>
            <a:pPr lvl="1"/>
            <a:r>
              <a:rPr lang="en-US" dirty="0"/>
              <a:t>In CSS, colors can also be specified using RGB values, HEX values, HSL values, RGBA values, and HSLA values:</a:t>
            </a:r>
          </a:p>
          <a:p>
            <a:pPr lvl="1"/>
            <a:r>
              <a:rPr lang="en-US" dirty="0"/>
              <a:t>Same as color name "Tomato":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9F01DD-9177-440D-8135-C0B5A6D43E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EA7F50-855C-4518-9DDB-F5E544D45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Colors are specified using predefined color names, or RGB, HEX, HSL, RGBA, HSLA values.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1E7D5EB-F47F-4F72-B3A4-E028E150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4" y="2367816"/>
            <a:ext cx="6038095" cy="24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963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E04D5-C981-4BC9-8508-ED04AFB6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695EDB-0EE9-411F-B3DF-B2B4F3F1F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CSS, the term "box model" is used when talking about </a:t>
            </a:r>
            <a:r>
              <a:rPr lang="en-US" b="1" dirty="0"/>
              <a:t>design and layout</a:t>
            </a:r>
            <a:r>
              <a:rPr lang="en-US" dirty="0"/>
              <a:t>.</a:t>
            </a:r>
          </a:p>
          <a:p>
            <a:r>
              <a:rPr lang="en-US" dirty="0"/>
              <a:t>The CSS box model is essentially a box that wraps around every HTML element.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6012B5-8D02-4B12-961C-6668A79A45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2E24C5-C2ED-4C08-B9D6-EBBD601D8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HTML elements can be considered as boxes.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65546B-F5E9-49FC-A39F-D6AF57C9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3" y="2184935"/>
            <a:ext cx="5518411" cy="22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612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E04D5-C981-4BC9-8508-ED04AFB6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695EDB-0EE9-411F-B3DF-B2B4F3F1F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754954" cy="3472288"/>
          </a:xfrm>
        </p:spPr>
        <p:txBody>
          <a:bodyPr>
            <a:normAutofit/>
          </a:bodyPr>
          <a:lstStyle/>
          <a:p>
            <a:r>
              <a:rPr lang="en-US" dirty="0"/>
              <a:t>The box model allows us to add a border around elements, and to define space between elements.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Content</a:t>
            </a:r>
            <a:r>
              <a:rPr lang="en-US" dirty="0"/>
              <a:t> - The content of the box, where text and images appear</a:t>
            </a:r>
          </a:p>
          <a:p>
            <a:r>
              <a:rPr lang="en-US" b="1" dirty="0"/>
              <a:t>Padding</a:t>
            </a:r>
            <a:r>
              <a:rPr lang="en-US" dirty="0"/>
              <a:t> - Clears an area around the content. The padding is transparent</a:t>
            </a:r>
          </a:p>
          <a:p>
            <a:r>
              <a:rPr lang="en-US" b="1" dirty="0"/>
              <a:t>Border</a:t>
            </a:r>
            <a:r>
              <a:rPr lang="en-US" dirty="0"/>
              <a:t> - A border that goes around the padding and content</a:t>
            </a:r>
          </a:p>
          <a:p>
            <a:r>
              <a:rPr lang="en-US" b="1" dirty="0"/>
              <a:t>Margin</a:t>
            </a:r>
            <a:r>
              <a:rPr lang="en-US" dirty="0"/>
              <a:t> - Clears an area outside the border. The margin is transparent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6012B5-8D02-4B12-961C-6668A79A45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2E24C5-C2ED-4C08-B9D6-EBBD601D8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HTML elements can be considered as boxes.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65546B-F5E9-49FC-A39F-D6AF57C9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92" y="1781329"/>
            <a:ext cx="3404333" cy="13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461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23510-A603-E547-975A-B6891567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8490F5-A330-C64F-B83F-4FB6B0DD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stands for </a:t>
            </a:r>
            <a:r>
              <a:rPr lang="en-US" b="1" dirty="0"/>
              <a:t>Cascading Style Sheets</a:t>
            </a:r>
          </a:p>
          <a:p>
            <a:r>
              <a:rPr lang="en-US" b="1" dirty="0"/>
              <a:t>CSS is not a programming language. It's not a markup language either.</a:t>
            </a:r>
          </a:p>
          <a:p>
            <a:r>
              <a:rPr lang="en-US" dirty="0"/>
              <a:t>CSS is a </a:t>
            </a:r>
            <a:r>
              <a:rPr lang="en-US" b="1" dirty="0"/>
              <a:t>style sheet language</a:t>
            </a:r>
          </a:p>
          <a:p>
            <a:r>
              <a:rPr lang="en-US" dirty="0"/>
              <a:t>CSS describes </a:t>
            </a:r>
            <a:r>
              <a:rPr lang="en-US" b="1" dirty="0"/>
              <a:t>how HTML elements are to be displayed </a:t>
            </a:r>
            <a:r>
              <a:rPr lang="en-US" dirty="0"/>
              <a:t>on screen, paper, or in other media</a:t>
            </a:r>
          </a:p>
          <a:p>
            <a:r>
              <a:rPr lang="en-US" dirty="0"/>
              <a:t>CSS saves a lot of work. It can control the </a:t>
            </a:r>
            <a:r>
              <a:rPr lang="en-US" b="1" dirty="0"/>
              <a:t>layout of multiple web pages </a:t>
            </a:r>
            <a:r>
              <a:rPr lang="en-US" dirty="0"/>
              <a:t>all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123C68-7C0A-4942-AC23-90DB5F1E4B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8972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E04D5-C981-4BC9-8508-ED04AFB6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6012B5-8D02-4B12-961C-6668A79A45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2E24C5-C2ED-4C08-B9D6-EBBD601D8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HTML elements can be considered as boxes.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28F98E3-721F-4E7B-99D5-3DAA4152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1" y="1146839"/>
            <a:ext cx="8560285" cy="35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461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E04D5-C981-4BC9-8508-ED04AFB6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9AF130-3613-4970-A7B3-799E47232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Width and Height of an Element</a:t>
            </a:r>
          </a:p>
          <a:p>
            <a:r>
              <a:rPr lang="en-US" b="1" dirty="0"/>
              <a:t>Total width </a:t>
            </a:r>
            <a:r>
              <a:rPr lang="en-US" dirty="0"/>
              <a:t>= width + left padding + right padding + left border + right border + left margin + right margin</a:t>
            </a:r>
          </a:p>
          <a:p>
            <a:r>
              <a:rPr lang="en-US" b="1" dirty="0"/>
              <a:t>Total height </a:t>
            </a:r>
            <a:r>
              <a:rPr lang="en-US" dirty="0"/>
              <a:t>= height + top padding + bottom padding + top border + bottom border + top margin + bottom margin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6012B5-8D02-4B12-961C-6668A79A45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2E24C5-C2ED-4C08-B9D6-EBBD601D8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HTML elements can be considered as boxes.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3F3778-5331-45D3-878A-CC3B309C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48" y="2755147"/>
            <a:ext cx="4645995" cy="18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7750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F513E-1EF1-4F08-9EBE-B1D531B3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- Shorthand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BD0480-E637-4E89-96BB-AB1C0EB217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479930-742E-4E1D-AB51-D8C34CA888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shorten the code, it is possible to specify all the margin properties in one property.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BC26964-CBBB-4CCC-837C-F4839986C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7" y="1244650"/>
            <a:ext cx="3572374" cy="1705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506EF65-0AA4-4B05-A0C3-9D24653DC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20151"/>
            <a:ext cx="3658111" cy="1505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F987DFE-B9A7-43C0-98AC-5CF4EB59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081" y="1244650"/>
            <a:ext cx="3810532" cy="1247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283E0F0-3609-433E-BC40-9A8948A46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081" y="3020151"/>
            <a:ext cx="335326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37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89753-5074-4C81-BB49-B6CC9B6A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Units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886896-3F23-4087-8EA9-4146E74A2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Many CSS properties take "length" values, such as width, margin, padding, font-size, etc.</a:t>
            </a:r>
          </a:p>
          <a:p>
            <a:r>
              <a:rPr lang="en-US" dirty="0"/>
              <a:t>There are two types of length units: absolute and relative.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Absolute Lengths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BEA34A-03A0-4510-B16F-02A9B51C2E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36FBC2-B591-45EC-9905-DC2EBF02ED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has several different units for expressing a length.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BF7341-BBD9-4879-A6F6-3971E185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29" y="2034107"/>
            <a:ext cx="4264656" cy="26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1736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89753-5074-4C81-BB49-B6CC9B6A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Units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886896-3F23-4087-8EA9-4146E74A2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Many CSS properties take "length" values, such as width, margin, padding, font-size, etc.</a:t>
            </a:r>
          </a:p>
          <a:p>
            <a:r>
              <a:rPr lang="en-US" dirty="0"/>
              <a:t>There are two types of length units: absolute and relative.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Absolute Lengths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Relative Lengths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BEA34A-03A0-4510-B16F-02A9B51C2E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36FBC2-B591-45EC-9905-DC2EBF02ED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has several different units for expressing a length.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D6350DC-A958-4C8F-A62A-3D129309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89" y="2021731"/>
            <a:ext cx="5455461" cy="28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6951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Basics</a:t>
            </a:r>
          </a:p>
          <a:p>
            <a:r>
              <a:rPr lang="en-US" dirty="0"/>
              <a:t>use “ids” to target single elements</a:t>
            </a:r>
          </a:p>
          <a:p>
            <a:r>
              <a:rPr lang="en-US" dirty="0"/>
              <a:t>use “classes” to target groups of elements</a:t>
            </a:r>
          </a:p>
          <a:p>
            <a:r>
              <a:rPr lang="en-US" dirty="0"/>
              <a:t>use combinations of selector tags to target certain combinations of elements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CSS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15" y="1127171"/>
            <a:ext cx="7219170" cy="33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398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CSS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3" y="367976"/>
            <a:ext cx="4456490" cy="44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76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BC9710-0EB1-44C5-9884-5310AA869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C9DC6C-A7A4-4E8D-B1AA-43B44E61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2" y="2641888"/>
            <a:ext cx="3512012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7D3057A-7907-47FF-A4CE-12CF2DDA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26" y="246636"/>
            <a:ext cx="3503221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C9486AE-BA64-44C3-BBA3-446362349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626" y="2641888"/>
            <a:ext cx="3507171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E34EDE2-807C-4B40-AC2B-09763237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12" y="285750"/>
            <a:ext cx="349846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254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C1358C-5A71-4B23-9E0B-B2EE5580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619890-750F-4485-BD38-3F7E20FBC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CSS </a:t>
            </a:r>
            <a:r>
              <a:rPr lang="en-US" b="1" dirty="0"/>
              <a:t>rule</a:t>
            </a:r>
            <a:r>
              <a:rPr lang="en-US" dirty="0"/>
              <a:t> consists of a selector and a declaration block.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selector</a:t>
            </a:r>
            <a:r>
              <a:rPr lang="en-US" dirty="0"/>
              <a:t> points to the </a:t>
            </a:r>
            <a:r>
              <a:rPr lang="en-US" b="1" dirty="0"/>
              <a:t>HTML element </a:t>
            </a:r>
            <a:r>
              <a:rPr lang="en-US" dirty="0"/>
              <a:t>you want to style.</a:t>
            </a:r>
          </a:p>
          <a:p>
            <a:r>
              <a:rPr lang="en-US" dirty="0"/>
              <a:t>The </a:t>
            </a:r>
            <a:r>
              <a:rPr lang="en-US" b="1" dirty="0"/>
              <a:t>declaration block </a:t>
            </a:r>
            <a:r>
              <a:rPr lang="en-US" dirty="0"/>
              <a:t>contains one or more </a:t>
            </a:r>
            <a:r>
              <a:rPr lang="en-US" b="1" dirty="0"/>
              <a:t>style declarations </a:t>
            </a:r>
            <a:r>
              <a:rPr lang="en-US" dirty="0"/>
              <a:t>separated by semicolons.</a:t>
            </a:r>
          </a:p>
          <a:p>
            <a:r>
              <a:rPr lang="en-US" dirty="0"/>
              <a:t>Each declaration includes a </a:t>
            </a:r>
            <a:r>
              <a:rPr lang="en-US" b="1" dirty="0"/>
              <a:t>CSS property </a:t>
            </a:r>
            <a:r>
              <a:rPr lang="en-US" dirty="0"/>
              <a:t>name and a value, separated by a colon.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484FA3-2E3E-41B2-8FBC-E61EFCA2C8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791D6A-D757-4574-B16C-1259F2935A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7EEC85-BACC-4B48-885C-69863846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80" y="1959292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65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5F970-C5BA-4F94-B8E2-EAB31B9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760C1E-CA98-4AAF-9C8C-526F7B781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selectors are used to "find" (or select) the HTML elements you want to style.</a:t>
            </a:r>
          </a:p>
          <a:p>
            <a:r>
              <a:rPr lang="en-US" dirty="0"/>
              <a:t>We can divide CSS selectors into </a:t>
            </a:r>
            <a:r>
              <a:rPr lang="en-US" b="1" dirty="0"/>
              <a:t>five categories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Simple selectors (select elements based on name, id, class)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Combinator selectors (select elements based on a specific relationship between them)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Pseudo-class selectors (select elements based on a certain state)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Pseudo-elements selectors (select and style a part of an element)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 selectors (select elements based on an attribute or attribute 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307D8E-8209-4574-9E8F-C20E6281F7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ECC80C-5A9A-4C7C-84BA-4D9DD2047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CSS selector selects the HTML element(s) you want to style.</a:t>
            </a:r>
          </a:p>
        </p:txBody>
      </p:sp>
    </p:spTree>
    <p:extLst>
      <p:ext uri="{BB962C8B-B14F-4D97-AF65-F5344CB8AC3E}">
        <p14:creationId xmlns:p14="http://schemas.microsoft.com/office/powerpoint/2010/main" xmlns="" val="403215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5F970-C5BA-4F94-B8E2-EAB31B9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760C1E-CA98-4AAF-9C8C-526F7B781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The CSS element Selector</a:t>
            </a:r>
          </a:p>
          <a:p>
            <a:pPr lvl="1"/>
            <a:r>
              <a:rPr lang="en-US" dirty="0"/>
              <a:t>The element selector selects HTML elements based on the </a:t>
            </a:r>
            <a:r>
              <a:rPr lang="en-US" b="1" dirty="0"/>
              <a:t>element name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307D8E-8209-4574-9E8F-C20E6281F7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ECC80C-5A9A-4C7C-84BA-4D9DD20474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CSS selector selects the HTML element(s) you want to style.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615EC1-05C4-4808-8797-916F6685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2096309"/>
            <a:ext cx="773538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50424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515</TotalTime>
  <Words>1574</Words>
  <Application>Microsoft Office PowerPoint</Application>
  <PresentationFormat>On-screen Show (16:9)</PresentationFormat>
  <Paragraphs>218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 1</vt:lpstr>
      <vt:lpstr>MERN – ES6 + React</vt:lpstr>
      <vt:lpstr>Outline</vt:lpstr>
      <vt:lpstr>What is CSS?</vt:lpstr>
      <vt:lpstr>Evolution of CSS 3.0</vt:lpstr>
      <vt:lpstr>Evolution of CSS 3.0</vt:lpstr>
      <vt:lpstr>Slide 6</vt:lpstr>
      <vt:lpstr>CSS Syntax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How To Add CSS</vt:lpstr>
      <vt:lpstr>External CSS</vt:lpstr>
      <vt:lpstr>Internal CSS</vt:lpstr>
      <vt:lpstr>Inline CSS</vt:lpstr>
      <vt:lpstr>Cascading Order</vt:lpstr>
      <vt:lpstr>CSS The !important Rule</vt:lpstr>
      <vt:lpstr>CSS Comments</vt:lpstr>
      <vt:lpstr>CSS Colors</vt:lpstr>
      <vt:lpstr>CSS Colors</vt:lpstr>
      <vt:lpstr>CSS Colors</vt:lpstr>
      <vt:lpstr>CSS Colors</vt:lpstr>
      <vt:lpstr>CSS Colors</vt:lpstr>
      <vt:lpstr>CSS Box Model</vt:lpstr>
      <vt:lpstr>CSS Box Model</vt:lpstr>
      <vt:lpstr>CSS Box Model</vt:lpstr>
      <vt:lpstr>CSS Box Model</vt:lpstr>
      <vt:lpstr>Margin - Shorthand Property</vt:lpstr>
      <vt:lpstr>CSS Units</vt:lpstr>
      <vt:lpstr>CSS Units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28</cp:revision>
  <dcterms:created xsi:type="dcterms:W3CDTF">2016-10-24T19:40:55Z</dcterms:created>
  <dcterms:modified xsi:type="dcterms:W3CDTF">2023-04-08T03:21:44Z</dcterms:modified>
</cp:coreProperties>
</file>