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9" r:id="rId2"/>
    <p:sldId id="261" r:id="rId3"/>
    <p:sldId id="262" r:id="rId4"/>
    <p:sldId id="267" r:id="rId5"/>
    <p:sldId id="266" r:id="rId6"/>
    <p:sldId id="268" r:id="rId7"/>
    <p:sldId id="269" r:id="rId8"/>
    <p:sldId id="274" r:id="rId9"/>
    <p:sldId id="280" r:id="rId10"/>
    <p:sldId id="276" r:id="rId11"/>
    <p:sldId id="281" r:id="rId12"/>
    <p:sldId id="282" r:id="rId13"/>
    <p:sldId id="283" r:id="rId14"/>
    <p:sldId id="284" r:id="rId15"/>
    <p:sldId id="285" r:id="rId16"/>
    <p:sldId id="275" r:id="rId17"/>
    <p:sldId id="263" r:id="rId18"/>
    <p:sldId id="297" r:id="rId19"/>
    <p:sldId id="264" r:id="rId20"/>
    <p:sldId id="265" r:id="rId21"/>
    <p:sldId id="277" r:id="rId22"/>
    <p:sldId id="278" r:id="rId23"/>
    <p:sldId id="279" r:id="rId24"/>
    <p:sldId id="286" r:id="rId25"/>
    <p:sldId id="301" r:id="rId26"/>
    <p:sldId id="26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Tip: Each class scales up, so if you want to set the same widths for </a:t>
            </a:r>
            <a:r>
              <a:rPr lang="en-US" dirty="0" err="1"/>
              <a:t>sm</a:t>
            </a:r>
            <a:r>
              <a:rPr lang="en-US" dirty="0"/>
              <a:t> and md, you only need to specify sm.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362D4-5DD5-1441-A093-8EF5773AF7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8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css/tryit.asp?filename=trycss3_flexbox_flex-direction_colum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/tryit.asp?filename=trycss3_flexbox_flex-wrap_wrap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ss/tryit.asp?filename=trycss3_flexbox_justify-content_center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css/tryit.asp?filename=trycss3_flexbox_order_2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css/tryit.asp?filename=trycss3_flexbox_flex-grow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wireframeshowcas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css/tryit.asp?filename=tryresponsive_col-s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05: Bootstrap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AB4E4-E9B5-4F36-B522-5726990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E7EAA7-4F24-4AEF-905A-639E5D5C81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A40E17-F11D-4033-B276-8D3ADB7B09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Flex Container + Flex Items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D2B025-8862-4019-9B07-105766B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257364"/>
            <a:ext cx="7135221" cy="1047896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B6F2E75-A095-44A7-A3FD-D156BF083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2465344"/>
            <a:ext cx="7886700" cy="1861388"/>
          </a:xfrm>
        </p:spPr>
        <p:txBody>
          <a:bodyPr/>
          <a:lstStyle/>
          <a:p>
            <a:r>
              <a:rPr lang="en-US" sz="1800" dirty="0"/>
              <a:t>The flex container becomes flexible by setting the </a:t>
            </a:r>
            <a:r>
              <a:rPr lang="en-US" sz="1800" dirty="0">
                <a:solidFill>
                  <a:srgbClr val="FF0000"/>
                </a:solidFill>
              </a:rPr>
              <a:t>display</a:t>
            </a:r>
            <a:r>
              <a:rPr lang="en-US" sz="1800" dirty="0"/>
              <a:t> property to </a:t>
            </a:r>
            <a:r>
              <a:rPr lang="en-US" sz="1800" dirty="0">
                <a:solidFill>
                  <a:srgbClr val="FF0000"/>
                </a:solidFill>
              </a:rPr>
              <a:t>flex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E91588A-5806-4A08-BBB6-73EE68D2E59C}"/>
              </a:ext>
            </a:extLst>
          </p:cNvPr>
          <p:cNvSpPr txBox="1"/>
          <p:nvPr/>
        </p:nvSpPr>
        <p:spPr>
          <a:xfrm>
            <a:off x="861849" y="3174012"/>
            <a:ext cx="4603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flex-direction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flex-wrap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justify-content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align-items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align-content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97F04BD-71A4-4A35-8A6F-DA3892DD8BB8}"/>
              </a:ext>
            </a:extLst>
          </p:cNvPr>
          <p:cNvSpPr txBox="1"/>
          <p:nvPr/>
        </p:nvSpPr>
        <p:spPr>
          <a:xfrm>
            <a:off x="5106714" y="3107287"/>
            <a:ext cx="2121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flex-grow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flex-shrink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flex-basis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flex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align-self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77DC62-F7D0-4C3F-8481-BDF6410F1690}"/>
              </a:ext>
            </a:extLst>
          </p:cNvPr>
          <p:cNvSpPr txBox="1"/>
          <p:nvPr/>
        </p:nvSpPr>
        <p:spPr>
          <a:xfrm>
            <a:off x="861849" y="2803779"/>
            <a:ext cx="276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</a:t>
            </a:r>
            <a:r>
              <a:rPr lang="en-US" sz="1800" b="1" dirty="0"/>
              <a:t>lex</a:t>
            </a:r>
            <a:r>
              <a:rPr lang="en-US" sz="1800" dirty="0"/>
              <a:t> </a:t>
            </a:r>
            <a:r>
              <a:rPr lang="en-US" sz="1800" b="1" dirty="0"/>
              <a:t>container</a:t>
            </a:r>
            <a:r>
              <a:rPr lang="en-US" sz="1800" dirty="0"/>
              <a:t> </a:t>
            </a:r>
            <a:r>
              <a:rPr lang="en-US" sz="1800" b="1" dirty="0"/>
              <a:t>properties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ACD20BA-B0D8-470E-9EC3-394538BF6CF2}"/>
              </a:ext>
            </a:extLst>
          </p:cNvPr>
          <p:cNvSpPr txBox="1"/>
          <p:nvPr/>
        </p:nvSpPr>
        <p:spPr>
          <a:xfrm>
            <a:off x="5106714" y="2804680"/>
            <a:ext cx="276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</a:t>
            </a:r>
            <a:r>
              <a:rPr lang="en-US" sz="1800" b="1" dirty="0"/>
              <a:t>lex</a:t>
            </a:r>
            <a:r>
              <a:rPr lang="en-US" sz="1800" dirty="0"/>
              <a:t> </a:t>
            </a:r>
            <a:r>
              <a:rPr lang="en-US" sz="1800" b="1" dirty="0"/>
              <a:t>Item</a:t>
            </a:r>
            <a:r>
              <a:rPr lang="en-US" sz="1800" dirty="0"/>
              <a:t> </a:t>
            </a:r>
            <a:r>
              <a:rPr lang="en-US" sz="1800" b="1" dirty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890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AB4E4-E9B5-4F36-B522-5726990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E7EAA7-4F24-4AEF-905A-639E5D5C81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A40E17-F11D-4033-B276-8D3ADB7B09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Flex container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E91588A-5806-4A08-BBB6-73EE68D2E59C}"/>
              </a:ext>
            </a:extLst>
          </p:cNvPr>
          <p:cNvSpPr txBox="1"/>
          <p:nvPr/>
        </p:nvSpPr>
        <p:spPr>
          <a:xfrm>
            <a:off x="768949" y="1549141"/>
            <a:ext cx="4603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hlinkClick r:id="rId2"/>
              </a:rPr>
              <a:t>flex-direction</a:t>
            </a:r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flex-wrap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justify-content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align-items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77DC62-F7D0-4C3F-8481-BDF6410F1690}"/>
              </a:ext>
            </a:extLst>
          </p:cNvPr>
          <p:cNvSpPr txBox="1"/>
          <p:nvPr/>
        </p:nvSpPr>
        <p:spPr>
          <a:xfrm>
            <a:off x="768949" y="1178908"/>
            <a:ext cx="276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</a:t>
            </a:r>
            <a:r>
              <a:rPr lang="en-US" sz="1800" b="1" dirty="0"/>
              <a:t>lex</a:t>
            </a:r>
            <a:r>
              <a:rPr lang="en-US" sz="1800" dirty="0"/>
              <a:t> </a:t>
            </a:r>
            <a:r>
              <a:rPr lang="en-US" sz="1800" b="1" dirty="0"/>
              <a:t>container</a:t>
            </a:r>
            <a:r>
              <a:rPr lang="en-US" sz="1800" dirty="0"/>
              <a:t> </a:t>
            </a:r>
            <a:r>
              <a:rPr lang="en-US" sz="1800" b="1" dirty="0"/>
              <a:t>properties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3F90D56-B74D-4EE1-8A29-69340C8C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70" y="1301735"/>
            <a:ext cx="2857500" cy="1314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9F6A9E-0C26-4C0B-8C7D-57CEAEA2620A}"/>
              </a:ext>
            </a:extLst>
          </p:cNvPr>
          <p:cNvSpPr txBox="1"/>
          <p:nvPr/>
        </p:nvSpPr>
        <p:spPr>
          <a:xfrm>
            <a:off x="1565466" y="3697559"/>
            <a:ext cx="6548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flex-direction</a:t>
            </a:r>
            <a:r>
              <a:rPr lang="en-US" dirty="0"/>
              <a:t>: row | row-reverse | column | column-reverse;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1305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AB4E4-E9B5-4F36-B522-5726990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E7EAA7-4F24-4AEF-905A-639E5D5C81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A40E17-F11D-4033-B276-8D3ADB7B09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Flex container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E91588A-5806-4A08-BBB6-73EE68D2E59C}"/>
              </a:ext>
            </a:extLst>
          </p:cNvPr>
          <p:cNvSpPr txBox="1"/>
          <p:nvPr/>
        </p:nvSpPr>
        <p:spPr>
          <a:xfrm>
            <a:off x="768949" y="1549141"/>
            <a:ext cx="4603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flex-direction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hlinkClick r:id="rId2"/>
              </a:rPr>
              <a:t>flex-wrap</a:t>
            </a:r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justify-content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align-items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77DC62-F7D0-4C3F-8481-BDF6410F1690}"/>
              </a:ext>
            </a:extLst>
          </p:cNvPr>
          <p:cNvSpPr txBox="1"/>
          <p:nvPr/>
        </p:nvSpPr>
        <p:spPr>
          <a:xfrm>
            <a:off x="768949" y="1178908"/>
            <a:ext cx="276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</a:t>
            </a:r>
            <a:r>
              <a:rPr lang="en-US" sz="1800" b="1" dirty="0"/>
              <a:t>lex</a:t>
            </a:r>
            <a:r>
              <a:rPr lang="en-US" sz="1800" dirty="0"/>
              <a:t> </a:t>
            </a:r>
            <a:r>
              <a:rPr lang="en-US" sz="1800" b="1" dirty="0"/>
              <a:t>container</a:t>
            </a:r>
            <a:r>
              <a:rPr lang="en-US" sz="1800" dirty="0"/>
              <a:t> </a:t>
            </a:r>
            <a:r>
              <a:rPr lang="en-US" sz="1800" b="1" dirty="0"/>
              <a:t>properties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475763-D9E7-468C-84E1-3BB08681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93" y="1322572"/>
            <a:ext cx="274320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0506EF-AE8F-4040-A490-ECCAB9930668}"/>
              </a:ext>
            </a:extLst>
          </p:cNvPr>
          <p:cNvSpPr txBox="1"/>
          <p:nvPr/>
        </p:nvSpPr>
        <p:spPr>
          <a:xfrm>
            <a:off x="1566042" y="3730714"/>
            <a:ext cx="4582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flex-wrap</a:t>
            </a:r>
            <a:r>
              <a:rPr lang="en-US" dirty="0"/>
              <a:t>: </a:t>
            </a:r>
            <a:r>
              <a:rPr lang="en-US" dirty="0" err="1"/>
              <a:t>nowrap</a:t>
            </a:r>
            <a:r>
              <a:rPr lang="en-US" dirty="0"/>
              <a:t> | wrap | wrap-reverse;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1852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AB4E4-E9B5-4F36-B522-5726990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E7EAA7-4F24-4AEF-905A-639E5D5C81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A40E17-F11D-4033-B276-8D3ADB7B09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Flex container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E91588A-5806-4A08-BBB6-73EE68D2E59C}"/>
              </a:ext>
            </a:extLst>
          </p:cNvPr>
          <p:cNvSpPr txBox="1"/>
          <p:nvPr/>
        </p:nvSpPr>
        <p:spPr>
          <a:xfrm>
            <a:off x="768949" y="1549141"/>
            <a:ext cx="46035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flex-direction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flex-wrap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hlinkClick r:id="rId2"/>
              </a:rPr>
              <a:t>justify-content</a:t>
            </a:r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align-items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77DC62-F7D0-4C3F-8481-BDF6410F1690}"/>
              </a:ext>
            </a:extLst>
          </p:cNvPr>
          <p:cNvSpPr txBox="1"/>
          <p:nvPr/>
        </p:nvSpPr>
        <p:spPr>
          <a:xfrm>
            <a:off x="768949" y="1178908"/>
            <a:ext cx="276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</a:t>
            </a:r>
            <a:r>
              <a:rPr lang="en-US" sz="1800" b="1" dirty="0"/>
              <a:t>lex</a:t>
            </a:r>
            <a:r>
              <a:rPr lang="en-US" sz="1800" dirty="0"/>
              <a:t> </a:t>
            </a:r>
            <a:r>
              <a:rPr lang="en-US" sz="1800" b="1" dirty="0"/>
              <a:t>container</a:t>
            </a:r>
            <a:r>
              <a:rPr lang="en-US" sz="1800" dirty="0"/>
              <a:t> </a:t>
            </a:r>
            <a:r>
              <a:rPr lang="en-US" sz="1800" b="1" dirty="0"/>
              <a:t>properties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F699656-76C3-414E-B575-8BE10787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46" y="299643"/>
            <a:ext cx="2282747" cy="35943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2E967B8-56DD-4D61-8801-7186DE33736B}"/>
              </a:ext>
            </a:extLst>
          </p:cNvPr>
          <p:cNvSpPr txBox="1"/>
          <p:nvPr/>
        </p:nvSpPr>
        <p:spPr>
          <a:xfrm>
            <a:off x="854521" y="3772527"/>
            <a:ext cx="8007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 justify-content</a:t>
            </a:r>
            <a:r>
              <a:rPr lang="en-US" dirty="0"/>
              <a:t>: flex-start | flex-end | center | space-between | space-around | space-evenly | start | end | left | right;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7907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AB4E4-E9B5-4F36-B522-5726990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E7EAA7-4F24-4AEF-905A-639E5D5C81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A40E17-F11D-4033-B276-8D3ADB7B09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Flex container properties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77DC62-F7D0-4C3F-8481-BDF6410F1690}"/>
              </a:ext>
            </a:extLst>
          </p:cNvPr>
          <p:cNvSpPr txBox="1"/>
          <p:nvPr/>
        </p:nvSpPr>
        <p:spPr>
          <a:xfrm>
            <a:off x="768949" y="1178908"/>
            <a:ext cx="276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</a:t>
            </a:r>
            <a:r>
              <a:rPr lang="en-US" sz="1800" b="1" dirty="0"/>
              <a:t>lex</a:t>
            </a:r>
            <a:r>
              <a:rPr lang="en-US" sz="1800" dirty="0"/>
              <a:t> </a:t>
            </a:r>
            <a:r>
              <a:rPr lang="en-US" sz="1800" b="1" dirty="0"/>
              <a:t>Item</a:t>
            </a:r>
            <a:r>
              <a:rPr lang="en-US" sz="1800" dirty="0"/>
              <a:t> </a:t>
            </a:r>
            <a:r>
              <a:rPr lang="en-US" sz="1800" b="1" dirty="0"/>
              <a:t>properties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83D147-168C-42C4-AFFB-DB7B6D9AA3D9}"/>
              </a:ext>
            </a:extLst>
          </p:cNvPr>
          <p:cNvSpPr txBox="1"/>
          <p:nvPr/>
        </p:nvSpPr>
        <p:spPr>
          <a:xfrm>
            <a:off x="768949" y="1548690"/>
            <a:ext cx="45825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hlinkClick r:id="rId2"/>
              </a:rPr>
              <a:t>order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flex-grow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flex-shrink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flex-basis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align-self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27E8E76-FB27-49D5-B8EB-83611D0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365" y="1421572"/>
            <a:ext cx="442568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256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AB4E4-E9B5-4F36-B522-57269905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E7EAA7-4F24-4AEF-905A-639E5D5C81A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A40E17-F11D-4033-B276-8D3ADB7B09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Flex container properties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77DC62-F7D0-4C3F-8481-BDF6410F1690}"/>
              </a:ext>
            </a:extLst>
          </p:cNvPr>
          <p:cNvSpPr txBox="1"/>
          <p:nvPr/>
        </p:nvSpPr>
        <p:spPr>
          <a:xfrm>
            <a:off x="768949" y="1178908"/>
            <a:ext cx="276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</a:t>
            </a:r>
            <a:r>
              <a:rPr lang="en-US" sz="1800" b="1" dirty="0"/>
              <a:t>lex</a:t>
            </a:r>
            <a:r>
              <a:rPr lang="en-US" sz="1800" dirty="0"/>
              <a:t> </a:t>
            </a:r>
            <a:r>
              <a:rPr lang="en-US" sz="1800" b="1" dirty="0"/>
              <a:t>Item</a:t>
            </a:r>
            <a:r>
              <a:rPr lang="en-US" sz="1800" dirty="0"/>
              <a:t> </a:t>
            </a:r>
            <a:r>
              <a:rPr lang="en-US" sz="1800" b="1" dirty="0"/>
              <a:t>properties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83D147-168C-42C4-AFFB-DB7B6D9AA3D9}"/>
              </a:ext>
            </a:extLst>
          </p:cNvPr>
          <p:cNvSpPr txBox="1"/>
          <p:nvPr/>
        </p:nvSpPr>
        <p:spPr>
          <a:xfrm>
            <a:off x="768949" y="1548690"/>
            <a:ext cx="45825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hlinkClick r:id="rId2"/>
              </a:rPr>
              <a:t>flex-grow</a:t>
            </a:r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flex-shrink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flex-basis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flex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align-self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8CEBE7-DCD8-483E-A6B5-722535DE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512" y="1363574"/>
            <a:ext cx="3815370" cy="17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403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400D9-A885-48D3-AA19-005A9D40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541CDF-8EF7-4D58-9B4E-B036A2997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goes where?</a:t>
            </a:r>
          </a:p>
          <a:p>
            <a:pPr lvl="1"/>
            <a:r>
              <a:rPr lang="en-US" dirty="0"/>
              <a:t>What content (including graphical) do you NEED to have on the page?</a:t>
            </a:r>
          </a:p>
          <a:p>
            <a:pPr lvl="1"/>
            <a:r>
              <a:rPr lang="en-US" dirty="0"/>
              <a:t>What is the best layout for this material?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07DF35-1BF8-4D91-ABD7-781FD21B42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4DAF691-C677-468F-9498-DEB685087B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Wireframes provide a visual representation of your layout.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1C031-EBEA-4AB8-AC8B-96628C44027C}"/>
              </a:ext>
            </a:extLst>
          </p:cNvPr>
          <p:cNvSpPr txBox="1"/>
          <p:nvPr/>
        </p:nvSpPr>
        <p:spPr>
          <a:xfrm>
            <a:off x="6399167" y="4587864"/>
            <a:ext cx="28362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http://www.wireframeshowcase.com/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3B16A0-6933-4B07-9AF4-D5521C77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22" y="2744510"/>
            <a:ext cx="3357380" cy="1536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1C6746E-DC22-4EA1-AFA8-7AED49FC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932" y="2746748"/>
            <a:ext cx="3357380" cy="1534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4944812-C8B9-4425-B55C-F9627924164F}"/>
              </a:ext>
            </a:extLst>
          </p:cNvPr>
          <p:cNvSpPr txBox="1"/>
          <p:nvPr/>
        </p:nvSpPr>
        <p:spPr>
          <a:xfrm>
            <a:off x="6074228" y="2328763"/>
            <a:ext cx="191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Larger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A4261D-30BC-4D2B-9486-4D2A455B671A}"/>
              </a:ext>
            </a:extLst>
          </p:cNvPr>
          <p:cNvSpPr txBox="1"/>
          <p:nvPr/>
        </p:nvSpPr>
        <p:spPr>
          <a:xfrm>
            <a:off x="2011680" y="2328763"/>
            <a:ext cx="143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Mobile view</a:t>
            </a:r>
          </a:p>
        </p:txBody>
      </p:sp>
    </p:spTree>
    <p:extLst>
      <p:ext uri="{BB962C8B-B14F-4D97-AF65-F5344CB8AC3E}">
        <p14:creationId xmlns:p14="http://schemas.microsoft.com/office/powerpoint/2010/main" xmlns="" val="2992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A6CE1E4-8D99-4195-B177-80F594BA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D72753E-D4B1-4321-8CDE-73282690F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popular front-end </a:t>
            </a:r>
            <a:r>
              <a:rPr lang="en-US" b="1" dirty="0"/>
              <a:t>framework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A2782C5-69D9-4315-AED9-79A33CFC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547" y="515983"/>
            <a:ext cx="1695762" cy="13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29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C03B572-9A6E-40BA-BA7C-2565B740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0CBF603-AF21-4E0C-8B4D-00FE90F88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term “web framework” can mean many things, it depends upon who you ask.</a:t>
            </a:r>
          </a:p>
          <a:p>
            <a:r>
              <a:rPr lang="en-US" dirty="0"/>
              <a:t>Agreement, a framework should make your job easier by providing </a:t>
            </a:r>
            <a:r>
              <a:rPr lang="en-US" b="1" dirty="0"/>
              <a:t>code</a:t>
            </a:r>
            <a:r>
              <a:rPr lang="en-US" dirty="0"/>
              <a:t> and </a:t>
            </a:r>
            <a:r>
              <a:rPr lang="en-US" b="1" dirty="0"/>
              <a:t>structure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Front-end developers</a:t>
            </a:r>
          </a:p>
          <a:p>
            <a:pPr lvl="1"/>
            <a:r>
              <a:rPr lang="en-US" dirty="0"/>
              <a:t>HTML,CSS, JavaScript</a:t>
            </a:r>
          </a:p>
          <a:p>
            <a:r>
              <a:rPr lang="en-US" dirty="0"/>
              <a:t>Back-end developers</a:t>
            </a:r>
          </a:p>
          <a:p>
            <a:pPr lvl="1"/>
            <a:r>
              <a:rPr lang="en-US" dirty="0"/>
              <a:t>Routing, resources, security</a:t>
            </a:r>
          </a:p>
          <a:p>
            <a:r>
              <a:rPr lang="en-US" dirty="0"/>
              <a:t>Popular front-end frameworks</a:t>
            </a:r>
          </a:p>
          <a:p>
            <a:pPr lvl="1"/>
            <a:r>
              <a:rPr lang="en-US" dirty="0"/>
              <a:t>Bootstrap (2011)</a:t>
            </a:r>
          </a:p>
          <a:p>
            <a:pPr lvl="1"/>
            <a:r>
              <a:rPr lang="en-US" dirty="0"/>
              <a:t>Foundation by ZURB (2011)</a:t>
            </a:r>
          </a:p>
          <a:p>
            <a:pPr lvl="1"/>
            <a:r>
              <a:rPr lang="en-US" dirty="0"/>
              <a:t>Semantic UI (2013)</a:t>
            </a:r>
          </a:p>
          <a:p>
            <a:pPr lvl="1"/>
            <a:r>
              <a:rPr lang="en-US" dirty="0"/>
              <a:t>Pure by Yahoo! (2013)</a:t>
            </a:r>
          </a:p>
          <a:p>
            <a:pPr lvl="1"/>
            <a:r>
              <a:rPr lang="en-US" dirty="0" err="1"/>
              <a:t>Ulkit</a:t>
            </a:r>
            <a:r>
              <a:rPr lang="en-US" dirty="0"/>
              <a:t> by </a:t>
            </a:r>
            <a:r>
              <a:rPr lang="en-US" dirty="0" err="1"/>
              <a:t>YOOtheme</a:t>
            </a:r>
            <a:r>
              <a:rPr lang="en-US" dirty="0"/>
              <a:t>(2013)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7B09E9-41D0-4F13-85B4-F816DB0B54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B352103-DE47-4F72-B874-92C9A7019B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a framework?</a:t>
            </a:r>
          </a:p>
        </p:txBody>
      </p:sp>
    </p:spTree>
    <p:extLst>
      <p:ext uri="{BB962C8B-B14F-4D97-AF65-F5344CB8AC3E}">
        <p14:creationId xmlns:p14="http://schemas.microsoft.com/office/powerpoint/2010/main" xmlns="" val="315467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B8A325B-D798-44DB-A11D-3CA11489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1D676B1-9572-4747-A437-8DADB5467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5 is the newest version of Bootstrap, which is the </a:t>
            </a:r>
            <a:r>
              <a:rPr lang="en-US" b="1" dirty="0"/>
              <a:t>most popular </a:t>
            </a:r>
            <a:r>
              <a:rPr lang="en-US" dirty="0"/>
              <a:t>HTML, CSS, and JavaScript (front-end) </a:t>
            </a:r>
            <a:r>
              <a:rPr lang="en-US" b="1" dirty="0"/>
              <a:t>framework</a:t>
            </a:r>
            <a:r>
              <a:rPr lang="en-US" dirty="0"/>
              <a:t> for creating </a:t>
            </a:r>
            <a:r>
              <a:rPr lang="en-US" b="1" dirty="0"/>
              <a:t>responsive</a:t>
            </a:r>
            <a:r>
              <a:rPr lang="en-US" dirty="0"/>
              <a:t>, </a:t>
            </a:r>
            <a:r>
              <a:rPr lang="en-US" b="1" dirty="0"/>
              <a:t>mobile-first</a:t>
            </a:r>
            <a:r>
              <a:rPr lang="en-US" dirty="0"/>
              <a:t> websites.</a:t>
            </a:r>
          </a:p>
          <a:p>
            <a:r>
              <a:rPr lang="en-US" dirty="0"/>
              <a:t>Bootstrap includes HTML and CSS based </a:t>
            </a:r>
            <a:r>
              <a:rPr lang="en-US" b="1" dirty="0"/>
              <a:t>design templates (components) </a:t>
            </a:r>
            <a:r>
              <a:rPr lang="en-US" dirty="0"/>
              <a:t>for typography, forms, buttons, tables, navigation, modals, image carousels and many other, as well as optional JavaScript plugins</a:t>
            </a:r>
          </a:p>
          <a:p>
            <a:r>
              <a:rPr lang="en-US" dirty="0"/>
              <a:t>Bootstrap also gives you the ability to </a:t>
            </a:r>
            <a:r>
              <a:rPr lang="en-US" b="1" dirty="0"/>
              <a:t>easily</a:t>
            </a:r>
            <a:r>
              <a:rPr lang="en-US" dirty="0"/>
              <a:t> create </a:t>
            </a:r>
            <a:r>
              <a:rPr lang="en-US" b="1" dirty="0"/>
              <a:t>responsive designs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main differences </a:t>
            </a:r>
            <a:r>
              <a:rPr lang="en-US" dirty="0"/>
              <a:t>between Bootstrap 5 and Bootstrap 3 &amp; 4, is that Bootstrap 5 has switched to </a:t>
            </a:r>
            <a:r>
              <a:rPr lang="en-US" u="sng" dirty="0"/>
              <a:t>JavaScript</a:t>
            </a:r>
            <a:r>
              <a:rPr lang="en-US" dirty="0"/>
              <a:t> instead of jQuery.</a:t>
            </a:r>
          </a:p>
          <a:p>
            <a:r>
              <a:rPr lang="en-US" dirty="0"/>
              <a:t>Bootstrap 5 is completely </a:t>
            </a:r>
            <a:r>
              <a:rPr lang="en-US" b="1" dirty="0"/>
              <a:t>free</a:t>
            </a:r>
            <a:r>
              <a:rPr lang="en-US" dirty="0"/>
              <a:t> to download and use!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725894-8500-4CB3-B8B0-CE0393EB02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578E318-B176-4289-98FE-A2287B052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web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D53B9EF-8EA9-4D65-8998-9504CBC7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7" y="3851831"/>
            <a:ext cx="2867298" cy="10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865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Bootstrap Basics</a:t>
            </a:r>
          </a:p>
          <a:p>
            <a:r>
              <a:rPr lang="en-US" dirty="0"/>
              <a:t>Framework concepts</a:t>
            </a:r>
          </a:p>
          <a:p>
            <a:r>
              <a:rPr lang="en-US" dirty="0"/>
              <a:t>Understanding Inversion of Control</a:t>
            </a:r>
          </a:p>
          <a:p>
            <a:r>
              <a:rPr lang="en-US" dirty="0"/>
              <a:t>Default Behavior of the Framework</a:t>
            </a:r>
          </a:p>
          <a:p>
            <a:r>
              <a:rPr lang="en-US" dirty="0"/>
              <a:t>Extensibility nature of Framework</a:t>
            </a:r>
          </a:p>
          <a:p>
            <a:r>
              <a:rPr lang="en-US" dirty="0"/>
              <a:t>Non-modifiable Framework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05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B8A325B-D798-44DB-A11D-3CA11489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Bootstrap 5?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1D676B1-9572-4747-A437-8DADB5467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two</a:t>
            </a:r>
            <a:r>
              <a:rPr lang="en-US" dirty="0"/>
              <a:t> ways to start using Bootstrap 5 on your own web site.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Include Bootstrap 5 from a </a:t>
            </a:r>
            <a:r>
              <a:rPr lang="en-US" b="1" dirty="0"/>
              <a:t>CDN </a:t>
            </a:r>
            <a:r>
              <a:rPr lang="en-US" dirty="0"/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jsDelivr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en-US" dirty="0"/>
              <a:t>Content Delivery Network)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Download Bootstrap 5 from </a:t>
            </a:r>
            <a:r>
              <a:rPr lang="en-US" b="1" dirty="0">
                <a:hlinkClick r:id="rId2"/>
              </a:rPr>
              <a:t>getbootstrap.com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725894-8500-4CB3-B8B0-CE0393EB02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578E318-B176-4289-98FE-A2287B052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web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AFD5A9-CF98-4CB1-894C-39E59137C13F}"/>
              </a:ext>
            </a:extLst>
          </p:cNvPr>
          <p:cNvSpPr txBox="1"/>
          <p:nvPr/>
        </p:nvSpPr>
        <p:spPr>
          <a:xfrm>
            <a:off x="1356904" y="2412896"/>
            <a:ext cx="5683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Latest compiled and minified CSS --&gt;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Latest compiled JavaScript --&gt;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/bootstrap.bundle.min.js"&gt;&lt;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27655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B8A325B-D798-44DB-A11D-3CA11489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Web Page With Bootstrap 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1D676B1-9572-4747-A437-8DADB5467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Add the HTML5 doctype</a:t>
            </a:r>
          </a:p>
          <a:p>
            <a:r>
              <a:rPr lang="en-US" dirty="0"/>
              <a:t>2. Bootstrap 5 is mobile-first</a:t>
            </a:r>
          </a:p>
          <a:p>
            <a:r>
              <a:rPr lang="en-US" dirty="0"/>
              <a:t>3. Containers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725894-8500-4CB3-B8B0-CE0393EB02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578E318-B176-4289-98FE-A2287B052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web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B41507-89A9-40F4-BCB2-BDEDB4108732}"/>
              </a:ext>
            </a:extLst>
          </p:cNvPr>
          <p:cNvSpPr txBox="1"/>
          <p:nvPr/>
        </p:nvSpPr>
        <p:spPr>
          <a:xfrm>
            <a:off x="3967843" y="963464"/>
            <a:ext cx="4581796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!DOCTYPE</a:t>
            </a:r>
            <a:r>
              <a:rPr lang="en-US" sz="105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html</a:t>
            </a: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html</a:t>
            </a:r>
            <a:r>
              <a:rPr lang="en-US" sz="105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lang</a:t>
            </a: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050" b="0" i="0" dirty="0" err="1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en</a:t>
            </a: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 Example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meta</a:t>
            </a:r>
            <a:r>
              <a:rPr lang="en-US" sz="105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charset</a:t>
            </a: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="utf-8"&gt;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meta</a:t>
            </a:r>
            <a:r>
              <a:rPr lang="en-US" sz="105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name</a:t>
            </a: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="viewport"</a:t>
            </a:r>
            <a:r>
              <a:rPr lang="en-US" sz="105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content</a:t>
            </a: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="width=device-width, initial-scale=1"&gt;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/bootstrap.bundle.min.js"&gt;&lt;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05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class</a:t>
            </a:r>
            <a:r>
              <a:rPr lang="en-US" sz="105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="container"&gt;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Bootstrap Page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part is inside a .container class.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.container class provides a responsive fixed width container.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3768641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B8A325B-D798-44DB-A11D-3CA11489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Containers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1D676B1-9572-4747-A437-8DADB5467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are used to pad the content inside of them, and there are two container classes available: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.container </a:t>
            </a:r>
            <a:r>
              <a:rPr lang="en-US" dirty="0"/>
              <a:t>class provides a responsive </a:t>
            </a:r>
            <a:r>
              <a:rPr lang="en-US" b="1" dirty="0"/>
              <a:t>fixed width container</a:t>
            </a:r>
          </a:p>
          <a:p>
            <a:pPr marL="685800" lvl="1" indent="-342900">
              <a:buFont typeface="+mj-lt"/>
              <a:buAutoNum type="arabicPeriod"/>
            </a:pPr>
            <a:endParaRPr lang="en-US" b="1" dirty="0"/>
          </a:p>
          <a:p>
            <a:pPr marL="685800" lvl="1" indent="-342900">
              <a:buFont typeface="+mj-lt"/>
              <a:buAutoNum type="arabicPeriod"/>
            </a:pPr>
            <a:endParaRPr lang="en-US" b="1" dirty="0"/>
          </a:p>
          <a:p>
            <a:pPr marL="685800" lvl="1" indent="-342900">
              <a:buFont typeface="+mj-lt"/>
              <a:buAutoNum type="arabicPeriod"/>
            </a:pPr>
            <a:endParaRPr lang="en-US" b="1" dirty="0"/>
          </a:p>
          <a:p>
            <a:pPr marL="685800" lvl="1" indent="-342900">
              <a:buFont typeface="+mj-lt"/>
              <a:buAutoNum type="arabicPeriod"/>
            </a:pPr>
            <a:endParaRPr lang="en-US" b="1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.container-fluid </a:t>
            </a:r>
            <a:r>
              <a:rPr lang="en-US" dirty="0"/>
              <a:t>class provides a </a:t>
            </a:r>
            <a:r>
              <a:rPr lang="en-US" b="1" dirty="0"/>
              <a:t>full width container</a:t>
            </a:r>
            <a:r>
              <a:rPr lang="en-US" dirty="0"/>
              <a:t>, spanning the entire width of the viewport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725894-8500-4CB3-B8B0-CE0393EB02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578E318-B176-4289-98FE-A2287B052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web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99FE5D3-1348-4C95-A71D-D6C120F8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43" y="3539942"/>
            <a:ext cx="5416314" cy="1383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8EA4131-F9C1-41ED-A24B-72065FD66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85" y="2217683"/>
            <a:ext cx="6561524" cy="7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659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B8A325B-D798-44DB-A11D-3CA11489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Grid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1D676B1-9572-4747-A437-8DADB5467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359" y="1792747"/>
            <a:ext cx="7642991" cy="2957513"/>
          </a:xfrm>
        </p:spPr>
        <p:txBody>
          <a:bodyPr>
            <a:normAutofit/>
          </a:bodyPr>
          <a:lstStyle/>
          <a:p>
            <a:r>
              <a:rPr lang="en-US" dirty="0"/>
              <a:t>Bootstrap's grid system is built with </a:t>
            </a:r>
            <a:r>
              <a:rPr lang="en-US" b="1" dirty="0"/>
              <a:t>flexbox</a:t>
            </a:r>
            <a:r>
              <a:rPr lang="en-US" dirty="0"/>
              <a:t> and allows up to </a:t>
            </a:r>
            <a:r>
              <a:rPr lang="en-US" b="1" dirty="0"/>
              <a:t>12 columns </a:t>
            </a:r>
            <a:r>
              <a:rPr lang="en-US" dirty="0"/>
              <a:t>across the page.</a:t>
            </a:r>
          </a:p>
          <a:p>
            <a:r>
              <a:rPr lang="en-US" dirty="0"/>
              <a:t>If you do not want to use all 12 columns individually, you can group the columns together to </a:t>
            </a:r>
            <a:r>
              <a:rPr lang="en-US" b="1" dirty="0"/>
              <a:t>create wider columns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725894-8500-4CB3-B8B0-CE0393EB02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578E318-B176-4289-98FE-A2287B052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web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BAF9C1-B600-446E-B52E-8FCC090F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78" y="759246"/>
            <a:ext cx="3101372" cy="86604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1A4F9CB0-7F61-43D4-A475-5069E1819758}"/>
              </a:ext>
            </a:extLst>
          </p:cNvPr>
          <p:cNvGraphicFramePr>
            <a:graphicFrameLocks noGrp="1"/>
          </p:cNvGraphicFramePr>
          <p:nvPr/>
        </p:nvGraphicFramePr>
        <p:xfrm>
          <a:off x="1650657" y="3186092"/>
          <a:ext cx="609600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99348AC-79CE-4BE4-B985-8EDBC76345A9}"/>
              </a:ext>
            </a:extLst>
          </p:cNvPr>
          <p:cNvGraphicFramePr>
            <a:graphicFrameLocks noGrp="1"/>
          </p:cNvGraphicFramePr>
          <p:nvPr/>
        </p:nvGraphicFramePr>
        <p:xfrm>
          <a:off x="1650657" y="3191203"/>
          <a:ext cx="609600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B9F22849-3A07-4D0B-96DC-29DB6E4C513A}"/>
              </a:ext>
            </a:extLst>
          </p:cNvPr>
          <p:cNvGraphicFramePr>
            <a:graphicFrameLocks noGrp="1"/>
          </p:cNvGraphicFramePr>
          <p:nvPr/>
        </p:nvGraphicFramePr>
        <p:xfrm>
          <a:off x="1650657" y="3191203"/>
          <a:ext cx="609600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DC17BD-06C8-401F-B10E-AE22EF9867FD}"/>
              </a:ext>
            </a:extLst>
          </p:cNvPr>
          <p:cNvSpPr txBox="1"/>
          <p:nvPr/>
        </p:nvSpPr>
        <p:spPr>
          <a:xfrm>
            <a:off x="3684102" y="4424976"/>
            <a:ext cx="250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3 columns = 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D8F4C79-7DA8-4F3C-9F3A-F5BC5F87DDE8}"/>
              </a:ext>
            </a:extLst>
          </p:cNvPr>
          <p:cNvSpPr txBox="1"/>
          <p:nvPr/>
        </p:nvSpPr>
        <p:spPr>
          <a:xfrm>
            <a:off x="3684102" y="4424976"/>
            <a:ext cx="313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6 columns = 50%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B998CF9-40D4-4F09-A357-3DA36B9E59E9}"/>
              </a:ext>
            </a:extLst>
          </p:cNvPr>
          <p:cNvGraphicFramePr>
            <a:graphicFrameLocks noGrp="1"/>
          </p:cNvGraphicFramePr>
          <p:nvPr/>
        </p:nvGraphicFramePr>
        <p:xfrm>
          <a:off x="1650657" y="3186092"/>
          <a:ext cx="609600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965F76C-5441-43D0-81C5-28802AD798D1}"/>
              </a:ext>
            </a:extLst>
          </p:cNvPr>
          <p:cNvSpPr txBox="1"/>
          <p:nvPr/>
        </p:nvSpPr>
        <p:spPr>
          <a:xfrm>
            <a:off x="3684102" y="4424976"/>
            <a:ext cx="313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9 columns = 75%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4916C92B-3EE3-4C93-83DC-4FF1B4896681}"/>
              </a:ext>
            </a:extLst>
          </p:cNvPr>
          <p:cNvGraphicFramePr>
            <a:graphicFrameLocks noGrp="1"/>
          </p:cNvGraphicFramePr>
          <p:nvPr/>
        </p:nvGraphicFramePr>
        <p:xfrm>
          <a:off x="1650657" y="3186092"/>
          <a:ext cx="609600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18837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376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376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8376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D6B68A1-6164-41D8-A974-9852F743308F}"/>
              </a:ext>
            </a:extLst>
          </p:cNvPr>
          <p:cNvSpPr txBox="1"/>
          <p:nvPr/>
        </p:nvSpPr>
        <p:spPr>
          <a:xfrm>
            <a:off x="3684102" y="4424976"/>
            <a:ext cx="4434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+mn-cs"/>
              </a:rPr>
              <a:t>12 columns = 100%</a:t>
            </a:r>
          </a:p>
        </p:txBody>
      </p:sp>
    </p:spTree>
    <p:extLst>
      <p:ext uri="{BB962C8B-B14F-4D97-AF65-F5344CB8AC3E}">
        <p14:creationId xmlns:p14="http://schemas.microsoft.com/office/powerpoint/2010/main" xmlns="" val="35383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7D4C7-E974-4A84-9B57-0EE08467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E90DE6-E00A-4E3B-8CB2-FCF6CDF990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AAEC57-DFBF-437E-98E6-84A8156BA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Bootstrap 5 Grid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CAB1F93-C00F-4222-A464-4F8A799155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grid consists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row</a:t>
            </a:r>
          </a:p>
          <a:p>
            <a:pPr lvl="2"/>
            <a:r>
              <a:rPr lang="en-US" sz="1800" dirty="0"/>
              <a:t>One or more column classes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&lt;div class= “container”&gt;</a:t>
            </a:r>
          </a:p>
          <a:p>
            <a:pPr marL="0" indent="0">
              <a:buNone/>
            </a:pPr>
            <a:r>
              <a:rPr lang="en-US" dirty="0"/>
              <a:t>  		     &lt;div class= “row”&gt;</a:t>
            </a:r>
          </a:p>
          <a:p>
            <a:pPr marL="0" indent="0">
              <a:buNone/>
            </a:pPr>
            <a:r>
              <a:rPr lang="en-US" dirty="0"/>
              <a:t>    		        &lt;div class= “col-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-</a:t>
            </a:r>
            <a:r>
              <a:rPr lang="en-US" dirty="0" err="1">
                <a:solidFill>
                  <a:srgbClr val="FF0000"/>
                </a:solidFill>
              </a:rPr>
              <a:t>yy</a:t>
            </a:r>
            <a:r>
              <a:rPr lang="en-US" dirty="0"/>
              <a:t>”&gt;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1961D5-2E5C-4A28-97FD-2250DF167993}"/>
              </a:ext>
            </a:extLst>
          </p:cNvPr>
          <p:cNvSpPr txBox="1"/>
          <p:nvPr/>
        </p:nvSpPr>
        <p:spPr>
          <a:xfrm>
            <a:off x="768949" y="3988627"/>
            <a:ext cx="79701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“</a:t>
            </a:r>
            <a:r>
              <a:rPr lang="en-US" sz="1600" dirty="0">
                <a:solidFill>
                  <a:srgbClr val="FF0000"/>
                </a:solidFill>
              </a:rPr>
              <a:t>xx</a:t>
            </a:r>
            <a:r>
              <a:rPr lang="en-US" sz="1600" dirty="0"/>
              <a:t>” component is the viewport size: </a:t>
            </a:r>
            <a:r>
              <a:rPr lang="en-US" sz="1600" dirty="0" err="1"/>
              <a:t>xs</a:t>
            </a:r>
            <a:r>
              <a:rPr lang="en-US" sz="1600" dirty="0"/>
              <a:t>, </a:t>
            </a:r>
            <a:r>
              <a:rPr lang="en-US" sz="1600" dirty="0" err="1"/>
              <a:t>sm</a:t>
            </a:r>
            <a:r>
              <a:rPr lang="en-US" sz="1600" dirty="0"/>
              <a:t>, md, lg</a:t>
            </a:r>
          </a:p>
          <a:p>
            <a:r>
              <a:rPr lang="en-US" sz="1600" dirty="0"/>
              <a:t>The “</a:t>
            </a:r>
            <a:r>
              <a:rPr lang="en-US" sz="1600" dirty="0" err="1">
                <a:solidFill>
                  <a:srgbClr val="FF0000"/>
                </a:solidFill>
              </a:rPr>
              <a:t>yy</a:t>
            </a:r>
            <a:r>
              <a:rPr lang="en-US" sz="1600" dirty="0"/>
              <a:t>” component is the number of columns: 0..12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FCD762-0E5B-48C0-A48D-2BDA5EA1F6FE}"/>
              </a:ext>
            </a:extLst>
          </p:cNvPr>
          <p:cNvSpPr txBox="1"/>
          <p:nvPr/>
        </p:nvSpPr>
        <p:spPr>
          <a:xfrm>
            <a:off x="697230" y="4541698"/>
            <a:ext cx="636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“pic.jpg” class=“col-xs-12 col-sm-6 col-md-3 col-lg-2”&gt;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93E6C32-9D83-44B1-AC11-E14E4A32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237657"/>
            <a:ext cx="6844205" cy="163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10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8AF61-17A0-4ECA-9170-CB997C5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Grid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25471E-57F5-43C0-81E1-A4549D6A5B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DA609A-9BFB-4FD6-A717-FFAC5EF9DD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Layout design Challenge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EA8622-BD2B-4523-8118-7B756B68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67" y="1117280"/>
            <a:ext cx="6388742" cy="36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1025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Bootstrap Basics</a:t>
            </a:r>
          </a:p>
          <a:p>
            <a:r>
              <a:rPr lang="en-US" dirty="0"/>
              <a:t>Framework concepts</a:t>
            </a:r>
          </a:p>
          <a:p>
            <a:r>
              <a:rPr lang="en-US" dirty="0"/>
              <a:t>Understanding Inversion of Control</a:t>
            </a:r>
          </a:p>
          <a:p>
            <a:r>
              <a:rPr lang="en-US" dirty="0"/>
              <a:t>Default Behavior of the Framework</a:t>
            </a:r>
          </a:p>
          <a:p>
            <a:r>
              <a:rPr lang="en-US" dirty="0"/>
              <a:t>Extensibility nature of Framework</a:t>
            </a:r>
          </a:p>
          <a:p>
            <a:r>
              <a:rPr lang="en-US" dirty="0"/>
              <a:t>Non-modifiable Framework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Module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57A93-7B3D-48B4-A75B-303DCA41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BEA197-A37F-441D-9680-846E7790C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33571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concepts of responsive design</a:t>
            </a:r>
          </a:p>
          <a:p>
            <a:pPr lvl="1"/>
            <a:r>
              <a:rPr lang="en-US" dirty="0"/>
              <a:t>Introduction to responsive design</a:t>
            </a:r>
          </a:p>
          <a:p>
            <a:pPr lvl="1"/>
            <a:r>
              <a:rPr lang="en-US" dirty="0"/>
              <a:t>Viewport</a:t>
            </a:r>
          </a:p>
          <a:p>
            <a:pPr lvl="1"/>
            <a:r>
              <a:rPr lang="en-US" dirty="0"/>
              <a:t>Fluid measurement</a:t>
            </a:r>
          </a:p>
          <a:p>
            <a:pPr lvl="1"/>
            <a:r>
              <a:rPr lang="en-US" dirty="0"/>
              <a:t>Flexbox</a:t>
            </a:r>
          </a:p>
          <a:p>
            <a:r>
              <a:rPr lang="en-US" dirty="0"/>
              <a:t>Bootstrap 5</a:t>
            </a:r>
          </a:p>
          <a:p>
            <a:pPr lvl="1"/>
            <a:r>
              <a:rPr lang="en-US" dirty="0"/>
              <a:t>Grid System</a:t>
            </a:r>
          </a:p>
          <a:p>
            <a:pPr lvl="1"/>
            <a:r>
              <a:rPr lang="en-US" dirty="0"/>
              <a:t>Typography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Layout </a:t>
            </a:r>
          </a:p>
          <a:p>
            <a:r>
              <a:rPr lang="en-US" dirty="0"/>
              <a:t>RWD templates</a:t>
            </a:r>
          </a:p>
          <a:p>
            <a:r>
              <a:rPr lang="en-US" dirty="0"/>
              <a:t>Practice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CA3529-6946-4927-992D-35756EC02A0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494143-1AA8-421E-8631-4733C0E612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184416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FC86957-BE7C-41F5-93BF-50653A69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1B6DD6C-DD5F-48E7-A9A5-25D6A10E8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9F13E9-29B9-4416-AD6E-45D052F69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51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61A4D-3454-42F5-8929-E1AD8CDA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DD4DD4-F36E-4ADD-88DA-193B9100B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Responsive web design makes your web page look good on </a:t>
            </a:r>
            <a:r>
              <a:rPr lang="en-US" b="1" dirty="0"/>
              <a:t>all devices</a:t>
            </a:r>
            <a:r>
              <a:rPr lang="en-US" dirty="0"/>
              <a:t>.</a:t>
            </a:r>
          </a:p>
          <a:p>
            <a:r>
              <a:rPr lang="en-US" dirty="0"/>
              <a:t>Responsive web design uses </a:t>
            </a:r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u="sng" dirty="0"/>
              <a:t>HTML</a:t>
            </a:r>
            <a:r>
              <a:rPr lang="en-US" dirty="0"/>
              <a:t> and </a:t>
            </a:r>
            <a:r>
              <a:rPr lang="en-US" u="sng" dirty="0"/>
              <a:t>CSS</a:t>
            </a:r>
            <a:r>
              <a:rPr lang="en-US" dirty="0"/>
              <a:t>.</a:t>
            </a:r>
          </a:p>
          <a:p>
            <a:r>
              <a:rPr lang="en-US" dirty="0"/>
              <a:t>Responsive web design is not a program or a JavaScript.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4795EF-661E-43B8-8B8E-3208237A6B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57B4E7-FBCC-4DD6-BCB9-A0B19C0FFE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27C7E8-E449-4069-92B5-F4372123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2512477"/>
            <a:ext cx="2857500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F1DAB6A-35B3-47AF-A95D-4195A5950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86" y="2712502"/>
            <a:ext cx="1143000" cy="16764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4AD8C4D5-1798-4FEE-8D1F-77CD14AF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8124" y="3226852"/>
            <a:ext cx="6667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0941FB-5B7A-4D8F-9A86-9B943CBF98BF}"/>
              </a:ext>
            </a:extLst>
          </p:cNvPr>
          <p:cNvSpPr txBox="1"/>
          <p:nvPr/>
        </p:nvSpPr>
        <p:spPr>
          <a:xfrm>
            <a:off x="1489103" y="4432929"/>
            <a:ext cx="1410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Desktop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E483EA0-F663-4D5E-8F09-1693A034FB26}"/>
              </a:ext>
            </a:extLst>
          </p:cNvPr>
          <p:cNvSpPr txBox="1"/>
          <p:nvPr/>
        </p:nvSpPr>
        <p:spPr>
          <a:xfrm>
            <a:off x="4815194" y="4432929"/>
            <a:ext cx="1410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Tablet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D26B9B-EBB9-45BD-AEBC-2B2C731EF678}"/>
              </a:ext>
            </a:extLst>
          </p:cNvPr>
          <p:cNvSpPr txBox="1"/>
          <p:nvPr/>
        </p:nvSpPr>
        <p:spPr>
          <a:xfrm>
            <a:off x="6729448" y="4432929"/>
            <a:ext cx="925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Phone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59D262-2D10-4899-86F1-2286E2125D4A}"/>
              </a:ext>
            </a:extLst>
          </p:cNvPr>
          <p:cNvSpPr txBox="1"/>
          <p:nvPr/>
        </p:nvSpPr>
        <p:spPr>
          <a:xfrm>
            <a:off x="8038614" y="4541698"/>
            <a:ext cx="110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4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61A4D-3454-42F5-8929-E1AD8CDA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Viewport?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DD4DD4-F36E-4ADD-88DA-193B9100B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viewport is the user's </a:t>
            </a:r>
            <a:r>
              <a:rPr lang="en-US" b="1" dirty="0"/>
              <a:t>visible area </a:t>
            </a:r>
            <a:r>
              <a:rPr lang="en-US" dirty="0"/>
              <a:t>of a web page.</a:t>
            </a:r>
          </a:p>
          <a:p>
            <a:endParaRPr lang="en-US" dirty="0"/>
          </a:p>
          <a:p>
            <a:r>
              <a:rPr lang="en-US" dirty="0"/>
              <a:t>The viewport </a:t>
            </a:r>
            <a:r>
              <a:rPr lang="en-US" b="1" dirty="0"/>
              <a:t>varies with the device</a:t>
            </a:r>
            <a:r>
              <a:rPr lang="en-US" dirty="0"/>
              <a:t>, and will be smaller on a mobile phone than on a computer screen.</a:t>
            </a:r>
          </a:p>
          <a:p>
            <a:r>
              <a:rPr lang="en-US" dirty="0"/>
              <a:t>Setting The Viewport: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4795EF-661E-43B8-8B8E-3208237A6B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57B4E7-FBCC-4DD6-BCB9-A0B19C0FFE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93229EC-1D41-4103-A9C8-BB2FEE6608F0}"/>
              </a:ext>
            </a:extLst>
          </p:cNvPr>
          <p:cNvSpPr txBox="1"/>
          <p:nvPr/>
        </p:nvSpPr>
        <p:spPr>
          <a:xfrm>
            <a:off x="1172392" y="3063380"/>
            <a:ext cx="7342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="width=device-width, initial-scale=1.0"&gt;</a:t>
            </a:r>
            <a:endParaRPr lang="en-US" sz="14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219CEC2-DCA8-474F-BC2B-EEBF0228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812" y="3614465"/>
            <a:ext cx="6727372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width=device-width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part sets 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width of the page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follow the screen-width of the device (which will vary depending on the device).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initial-scale=1.0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part sets 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initial zoom level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the page is first loaded by the browser.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60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61A4D-3454-42F5-8929-E1AD8CDA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Viewport?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4795EF-661E-43B8-8B8E-3208237A6B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57B4E7-FBCC-4DD6-BCB9-A0B19C0FFE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23D2304-5B4C-4C06-B8CE-C7C68686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79" y="1374486"/>
            <a:ext cx="4254053" cy="32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981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E6FAC-EA7A-4FE5-BC74-29A38AFF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measurements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E8FB65-094B-47E5-922C-2F09B1488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%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percentage values are always relative to another value, for example a length</a:t>
            </a:r>
          </a:p>
          <a:p>
            <a:r>
              <a:rPr lang="en-US" b="1" dirty="0" err="1"/>
              <a:t>em</a:t>
            </a:r>
            <a:endParaRPr lang="en-US" b="1" dirty="0"/>
          </a:p>
          <a:p>
            <a:pPr lvl="1"/>
            <a:r>
              <a:rPr lang="en-US" dirty="0"/>
              <a:t>font size of the element</a:t>
            </a:r>
          </a:p>
          <a:p>
            <a:r>
              <a:rPr lang="en-US" b="1" dirty="0"/>
              <a:t>Rem</a:t>
            </a:r>
          </a:p>
          <a:p>
            <a:pPr lvl="1"/>
            <a:r>
              <a:rPr lang="en-US" dirty="0"/>
              <a:t>font size of the root element</a:t>
            </a:r>
          </a:p>
          <a:p>
            <a:r>
              <a:rPr lang="en-US" b="1" dirty="0" err="1"/>
              <a:t>vw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viewport’s width, 1/100th of the width of the viewport.</a:t>
            </a:r>
          </a:p>
          <a:p>
            <a:r>
              <a:rPr lang="en-US" b="1" dirty="0" err="1"/>
              <a:t>vh</a:t>
            </a:r>
            <a:endParaRPr lang="en-US" b="1" dirty="0"/>
          </a:p>
          <a:p>
            <a:pPr lvl="1"/>
            <a:r>
              <a:rPr lang="en-US" dirty="0"/>
              <a:t>viewport’s height, 1/100th of the height of the viewport.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E844A7-B5C3-4F26-8FC1-83B825585F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3C87030-8E60-4778-989F-553A5E53F5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Responsive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24BA480-0699-47D7-9AC1-1F5AAA79F5B3}"/>
              </a:ext>
            </a:extLst>
          </p:cNvPr>
          <p:cNvSpPr txBox="1">
            <a:spLocks/>
          </p:cNvSpPr>
          <p:nvPr/>
        </p:nvSpPr>
        <p:spPr>
          <a:xfrm>
            <a:off x="5765812" y="2215061"/>
            <a:ext cx="3095898" cy="7823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4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rgbClr val="FF0000"/>
                </a:solidFill>
                <a:latin typeface="Arial Narrow"/>
                <a:cs typeface="Arial Narrow"/>
              </a:rPr>
              <a:t>1em = 12pt = 16px = 100%</a:t>
            </a:r>
          </a:p>
          <a:p>
            <a:r>
              <a:rPr lang="fr-FR" sz="1400" b="1" dirty="0">
                <a:solidFill>
                  <a:srgbClr val="FF0000"/>
                </a:solidFill>
                <a:latin typeface="Arial Narrow"/>
                <a:cs typeface="Arial Narrow"/>
              </a:rPr>
              <a:t>1in = 2.54cm = 25.4mm = 72pt = 12pc</a:t>
            </a:r>
          </a:p>
          <a:p>
            <a:pPr marL="0" indent="0">
              <a:buFont typeface="Wingdings 2" pitchFamily="18" charset="2"/>
              <a:buNone/>
            </a:pP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8CEA626-0E43-409D-B380-1DCBE34ED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5812" y="3133370"/>
            <a:ext cx="3095898" cy="17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57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8C18AAB3-1789-4CCF-870C-BE602DFB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BBB0CF6-5944-4CE5-ACF7-4B7947E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088182"/>
            <a:ext cx="7886700" cy="12946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Flex Container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Flex Items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Flex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4762C4-64F9-4338-B30B-85700F8F10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32411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517</TotalTime>
  <Words>987</Words>
  <Application>Microsoft Office PowerPoint</Application>
  <PresentationFormat>On-screen Show (16:9)</PresentationFormat>
  <Paragraphs>254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MERN – ES6 + React</vt:lpstr>
      <vt:lpstr>Outline</vt:lpstr>
      <vt:lpstr>Outline</vt:lpstr>
      <vt:lpstr>Responsive Web Design</vt:lpstr>
      <vt:lpstr>What is Responsive Web Design?</vt:lpstr>
      <vt:lpstr>What is The Viewport?</vt:lpstr>
      <vt:lpstr>What is The Viewport?</vt:lpstr>
      <vt:lpstr>Fluid measurements</vt:lpstr>
      <vt:lpstr>Flexbox</vt:lpstr>
      <vt:lpstr>Flexbox </vt:lpstr>
      <vt:lpstr>Flexbox </vt:lpstr>
      <vt:lpstr>Flexbox </vt:lpstr>
      <vt:lpstr>Flexbox </vt:lpstr>
      <vt:lpstr>Flexbox </vt:lpstr>
      <vt:lpstr>Flexbox </vt:lpstr>
      <vt:lpstr>Wireframes</vt:lpstr>
      <vt:lpstr>Bootstrap 5</vt:lpstr>
      <vt:lpstr>Frameworks</vt:lpstr>
      <vt:lpstr>Bootstrap 5</vt:lpstr>
      <vt:lpstr>Where to Get Bootstrap 5?</vt:lpstr>
      <vt:lpstr>Create Your First Web Page With Bootstrap 5</vt:lpstr>
      <vt:lpstr>Bootstrap 5 Containers</vt:lpstr>
      <vt:lpstr>Bootstrap 5 Grid System</vt:lpstr>
      <vt:lpstr>Grid classes</vt:lpstr>
      <vt:lpstr>Bootstrap 5 Grid System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27</cp:revision>
  <dcterms:created xsi:type="dcterms:W3CDTF">2016-10-24T19:40:55Z</dcterms:created>
  <dcterms:modified xsi:type="dcterms:W3CDTF">2023-04-08T03:22:40Z</dcterms:modified>
</cp:coreProperties>
</file>