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92" r:id="rId6"/>
    <p:sldId id="273" r:id="rId7"/>
    <p:sldId id="293" r:id="rId8"/>
    <p:sldId id="261" r:id="rId9"/>
    <p:sldId id="271" r:id="rId10"/>
    <p:sldId id="272" r:id="rId11"/>
    <p:sldId id="260" r:id="rId12"/>
    <p:sldId id="276" r:id="rId13"/>
    <p:sldId id="277" r:id="rId14"/>
    <p:sldId id="278" r:id="rId15"/>
    <p:sldId id="282" r:id="rId16"/>
    <p:sldId id="286" r:id="rId17"/>
    <p:sldId id="287" r:id="rId18"/>
    <p:sldId id="288" r:id="rId19"/>
    <p:sldId id="289" r:id="rId20"/>
    <p:sldId id="290" r:id="rId21"/>
    <p:sldId id="291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8546" y="1631578"/>
            <a:ext cx="8695765" cy="2562653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Analytics Case Study</a:t>
            </a:r>
            <a:br>
              <a:rPr lang="en-US" sz="44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</a:br>
            <a:br>
              <a:rPr lang="en-US" sz="44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</a:br>
            <a:r>
              <a:rPr lang="en-US" sz="4400" i="0" dirty="0">
                <a:solidFill>
                  <a:schemeClr val="bg1">
                    <a:lumMod val="85000"/>
                  </a:schemeClr>
                </a:solidFill>
                <a:effectLst/>
                <a:latin typeface="Rockwell Condensed" panose="02060603050405020104" pitchFamily="18" charset="0"/>
              </a:rPr>
              <a:t>AtliQ Grands</a:t>
            </a:r>
            <a:br>
              <a:rPr lang="en-US" sz="4400" i="0" dirty="0">
                <a:solidFill>
                  <a:schemeClr val="bg1">
                    <a:lumMod val="85000"/>
                  </a:schemeClr>
                </a:solidFill>
                <a:effectLst/>
                <a:latin typeface="Rockwell Condensed" panose="02060603050405020104" pitchFamily="18" charset="0"/>
              </a:rPr>
            </a:br>
            <a:r>
              <a:rPr lang="en-US" sz="4400" i="0" dirty="0">
                <a:solidFill>
                  <a:schemeClr val="bg1">
                    <a:lumMod val="85000"/>
                  </a:schemeClr>
                </a:solidFill>
                <a:effectLst/>
                <a:latin typeface="Rockwell Condensed" panose="02060603050405020104" pitchFamily="18" charset="0"/>
              </a:rPr>
              <a:t>Hospitality Domain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Rockwell Condensed" panose="020606030504050201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4493" y="4869090"/>
            <a:ext cx="2963014" cy="482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spc="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ZAID AHAMED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399484"/>
            <a:ext cx="6400800" cy="822960"/>
          </a:xfrm>
        </p:spPr>
        <p:txBody>
          <a:bodyPr/>
          <a:lstStyle/>
          <a:p>
            <a:pPr algn="ctr"/>
            <a:r>
              <a:rPr lang="en-US" sz="4800" b="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Features of Dashboard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ACFC48-8DF9-49B0-AD50-9CF14F233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890" y="1610465"/>
            <a:ext cx="11578306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The following  visuals were provided:</a:t>
            </a: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Occupancy Rate By Day Type  </a:t>
            </a:r>
            <a:r>
              <a:rPr lang="en-US" sz="19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=  Donut chart shows the percentage of rooms occupied by 						weekend and weekday</a:t>
            </a: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Occupancy Rate and Revenue  </a:t>
            </a:r>
            <a:r>
              <a:rPr lang="en-US" sz="19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=  Line chart shows the distribution of revenue and occupancy</a:t>
            </a:r>
            <a:r>
              <a:rPr lang="en-US" sz="1900" b="1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    by Month and week no		</a:t>
            </a:r>
            <a:r>
              <a:rPr lang="en-US" sz="19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 rate by month and week no</a:t>
            </a:r>
          </a:p>
          <a:p>
            <a:pPr marL="457200" lvl="1" indent="0">
              <a:lnSpc>
                <a:spcPct val="150000"/>
              </a:lnSpc>
              <a:buClr>
                <a:schemeClr val="accent2"/>
              </a:buClr>
              <a:buSzPct val="80000"/>
              <a:buNone/>
            </a:pPr>
            <a:endParaRPr lang="en-US" sz="1900" dirty="0">
              <a:solidFill>
                <a:schemeClr val="bg1">
                  <a:lumMod val="85000"/>
                </a:schemeClr>
              </a:solidFill>
              <a:latin typeface="Rockwell" panose="02060603020205020403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Bookings Rate By Platform</a:t>
            </a:r>
            <a:r>
              <a:rPr lang="en-US" sz="19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  =  Column chart shows the distribution of percentage of bookings 					            based on booking Platform</a:t>
            </a: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KPI Table  </a:t>
            </a:r>
            <a:r>
              <a:rPr lang="en-US" sz="19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=  A matrix visual (pivot table) showing the various KPIs across each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5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65" y="390525"/>
            <a:ext cx="6054911" cy="757130"/>
          </a:xfrm>
        </p:spPr>
        <p:txBody>
          <a:bodyPr/>
          <a:lstStyle/>
          <a:p>
            <a:pPr algn="ctr"/>
            <a:r>
              <a:rPr lang="en-US" sz="4800" b="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Features of Dashboard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117AE-8E85-4B28-B8E3-F0A8BC58485B}"/>
              </a:ext>
            </a:extLst>
          </p:cNvPr>
          <p:cNvSpPr txBox="1"/>
          <p:nvPr/>
        </p:nvSpPr>
        <p:spPr>
          <a:xfrm>
            <a:off x="363070" y="1551067"/>
            <a:ext cx="11465859" cy="4191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Card visuals were placed in to show the values of important KPIs 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The following filters were provided to slice and dice the data:</a:t>
            </a: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City</a:t>
            </a: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Booking platform</a:t>
            </a: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Room Class</a:t>
            </a: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Month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The theme of the dashboard is based on the hospitality industry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The visuals are interactive in nature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Tooltips pop-up when hovering over a visual for more information about the data point</a:t>
            </a:r>
            <a:endParaRPr lang="en-IN" sz="2000" dirty="0">
              <a:solidFill>
                <a:schemeClr val="bg1">
                  <a:lumMod val="85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04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65" y="390525"/>
            <a:ext cx="6054911" cy="757130"/>
          </a:xfrm>
        </p:spPr>
        <p:txBody>
          <a:bodyPr/>
          <a:lstStyle/>
          <a:p>
            <a:pPr algn="ctr"/>
            <a:r>
              <a:rPr lang="en-US" sz="4800" b="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Insights &amp; Recommendations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117AE-8E85-4B28-B8E3-F0A8BC58485B}"/>
              </a:ext>
            </a:extLst>
          </p:cNvPr>
          <p:cNvSpPr txBox="1"/>
          <p:nvPr/>
        </p:nvSpPr>
        <p:spPr>
          <a:xfrm>
            <a:off x="363070" y="1551067"/>
            <a:ext cx="11465859" cy="4191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Improve Occupancy Rate: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20000"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Rockwell" panose="02060603020205020403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Since weekend occupancy rates are higher (53%) than weekdays (47%), consider offering weekday promotions or discounts to increase occupancy during slower periods.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Rockwell" panose="02060603020205020403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Properties like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AtliQ Seasons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with a low occupancy rate (45%) should be analyzed to identify the reasons. Consider targeted marketing or improving facilities to attract more guests.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20000"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52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65" y="390525"/>
            <a:ext cx="6054911" cy="757130"/>
          </a:xfrm>
        </p:spPr>
        <p:txBody>
          <a:bodyPr/>
          <a:lstStyle/>
          <a:p>
            <a:pPr algn="ctr"/>
            <a:r>
              <a:rPr lang="en-US" sz="4800" b="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Insights &amp; Recommendations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117AE-8E85-4B28-B8E3-F0A8BC58485B}"/>
              </a:ext>
            </a:extLst>
          </p:cNvPr>
          <p:cNvSpPr txBox="1"/>
          <p:nvPr/>
        </p:nvSpPr>
        <p:spPr>
          <a:xfrm>
            <a:off x="363070" y="1551067"/>
            <a:ext cx="11465859" cy="4191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Enhance Customer Experience:</a:t>
            </a: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Rockwell" panose="02060603020205020403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AtliQ Seasons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has the lowest average rating (2.3). Investigate customer feedback and implement improvements in service quality, cleanliness, or facilities to boost customer satisfaction.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  <a:buSzPct val="80000"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Rockwell" panose="02060603020205020403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AtliQ Blu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and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AtliQ Exotica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have relatively good ratings (4.0 and 3.6, respectively). Continue to focus on customer service in these properties to maintain or improve these ratings.</a:t>
            </a:r>
          </a:p>
        </p:txBody>
      </p:sp>
    </p:spTree>
    <p:extLst>
      <p:ext uri="{BB962C8B-B14F-4D97-AF65-F5344CB8AC3E}">
        <p14:creationId xmlns:p14="http://schemas.microsoft.com/office/powerpoint/2010/main" val="241568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65" y="390525"/>
            <a:ext cx="6054911" cy="757130"/>
          </a:xfrm>
        </p:spPr>
        <p:txBody>
          <a:bodyPr/>
          <a:lstStyle/>
          <a:p>
            <a:pPr algn="ctr"/>
            <a:r>
              <a:rPr lang="en-US" sz="4800" b="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Insights &amp; Recommendations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117AE-8E85-4B28-B8E3-F0A8BC58485B}"/>
              </a:ext>
            </a:extLst>
          </p:cNvPr>
          <p:cNvSpPr txBox="1"/>
          <p:nvPr/>
        </p:nvSpPr>
        <p:spPr>
          <a:xfrm>
            <a:off x="363070" y="1551067"/>
            <a:ext cx="11465859" cy="373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Optimize Revenue Management: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20000"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Rockwell" panose="02060603020205020403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AtliQ Exotica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has the highest ADR (14K) but only 57% occupancy. Consider adjusting pricing strategies during low-demand periods to balance occupancy and revenue.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  <a:buSzPct val="80000"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Rockwell" panose="02060603020205020403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Properties like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AtliQ Palace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and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AtliQ Blu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are generating high revenue. Explore opportunities to upsell or introduce premium services in these high-performing properties.</a:t>
            </a:r>
          </a:p>
        </p:txBody>
      </p:sp>
    </p:spTree>
    <p:extLst>
      <p:ext uri="{BB962C8B-B14F-4D97-AF65-F5344CB8AC3E}">
        <p14:creationId xmlns:p14="http://schemas.microsoft.com/office/powerpoint/2010/main" val="288587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65" y="390525"/>
            <a:ext cx="6054911" cy="757130"/>
          </a:xfrm>
        </p:spPr>
        <p:txBody>
          <a:bodyPr/>
          <a:lstStyle/>
          <a:p>
            <a:pPr algn="ctr"/>
            <a:r>
              <a:rPr lang="en-US" sz="4800" b="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Insights &amp; Recommendations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117AE-8E85-4B28-B8E3-F0A8BC58485B}"/>
              </a:ext>
            </a:extLst>
          </p:cNvPr>
          <p:cNvSpPr txBox="1"/>
          <p:nvPr/>
        </p:nvSpPr>
        <p:spPr>
          <a:xfrm>
            <a:off x="363070" y="1551067"/>
            <a:ext cx="11465859" cy="4191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Diversify Booking Platforms: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20000"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Rockwell" panose="02060603020205020403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Direct online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and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offline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 bookings are relatively low. Invest in marketing strategies to encourage more direct bookings, which typically have lower commission fees compared to third-party platforms.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  <a:buSzPct val="80000"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Rockwell" panose="02060603020205020403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Continue strong partnerships with top-performing platforms like "Others" (41%) and "Makeyourtrip" (20%). Consider negotiating better terms or increased visibility on these platforms.</a:t>
            </a:r>
          </a:p>
        </p:txBody>
      </p:sp>
    </p:spTree>
    <p:extLst>
      <p:ext uri="{BB962C8B-B14F-4D97-AF65-F5344CB8AC3E}">
        <p14:creationId xmlns:p14="http://schemas.microsoft.com/office/powerpoint/2010/main" val="390721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65" y="390525"/>
            <a:ext cx="6054911" cy="757130"/>
          </a:xfrm>
        </p:spPr>
        <p:txBody>
          <a:bodyPr/>
          <a:lstStyle/>
          <a:p>
            <a:pPr algn="ctr"/>
            <a:r>
              <a:rPr lang="en-US" sz="4800" b="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Insights &amp; Recommendations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117AE-8E85-4B28-B8E3-F0A8BC58485B}"/>
              </a:ext>
            </a:extLst>
          </p:cNvPr>
          <p:cNvSpPr txBox="1"/>
          <p:nvPr/>
        </p:nvSpPr>
        <p:spPr>
          <a:xfrm>
            <a:off x="363070" y="1551067"/>
            <a:ext cx="11465859" cy="280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Reduce Cancellation Rates: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20000"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Rockwell" panose="02060603020205020403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All properties show a cancellation rate of 25%. Understanding the reasons behind cancellations could help in implementing policies to reduce this rate, such as more flexible booking options or cancellation penalties.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  <a:buSzPct val="80000"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88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65" y="390525"/>
            <a:ext cx="6054911" cy="757130"/>
          </a:xfrm>
        </p:spPr>
        <p:txBody>
          <a:bodyPr/>
          <a:lstStyle/>
          <a:p>
            <a:pPr algn="ctr"/>
            <a:r>
              <a:rPr lang="en-US" sz="4800" b="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Insights &amp; Recommendations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117AE-8E85-4B28-B8E3-F0A8BC58485B}"/>
              </a:ext>
            </a:extLst>
          </p:cNvPr>
          <p:cNvSpPr txBox="1"/>
          <p:nvPr/>
        </p:nvSpPr>
        <p:spPr>
          <a:xfrm>
            <a:off x="363070" y="1551067"/>
            <a:ext cx="11465859" cy="2345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Monitor Trends and Make Data-Driven Decisions: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Rockwell" panose="02060603020205020403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The dashboard shows fluctuating trends in occupancy and revenue. Regularly monitor these trends to adjust marketing strategies, staffing, and pricing in response to demand changes.</a:t>
            </a:r>
          </a:p>
        </p:txBody>
      </p:sp>
    </p:spTree>
    <p:extLst>
      <p:ext uri="{BB962C8B-B14F-4D97-AF65-F5344CB8AC3E}">
        <p14:creationId xmlns:p14="http://schemas.microsoft.com/office/powerpoint/2010/main" val="345561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65" y="390525"/>
            <a:ext cx="6054911" cy="757130"/>
          </a:xfrm>
        </p:spPr>
        <p:txBody>
          <a:bodyPr/>
          <a:lstStyle/>
          <a:p>
            <a:pPr algn="ctr"/>
            <a:r>
              <a:rPr lang="en-US" sz="4800" b="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117AE-8E85-4B28-B8E3-F0A8BC58485B}"/>
              </a:ext>
            </a:extLst>
          </p:cNvPr>
          <p:cNvSpPr txBox="1"/>
          <p:nvPr/>
        </p:nvSpPr>
        <p:spPr>
          <a:xfrm>
            <a:off x="363070" y="1551067"/>
            <a:ext cx="11730318" cy="4653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The dashboard highlights key performance indicators for AtliQ Hospitality, showing strong overall revenue and occupancy rates.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Increase bookings on weekdays, especially in underperforming properties like AtliQ Seasons.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Improve services in properties with lower ratings to boost guest satisfaction.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Investigate and reduce high cancellation rates across all properties.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Adjust pricing in properties with high ADR but low occupancy to balance revenue.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Focus on increasing direct bookings while maintaining strong partnerships with top-performing platforms.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Regularly track occupancy and revenue trends to make data-driven decisions for sustained growth and efficiency.</a:t>
            </a:r>
          </a:p>
        </p:txBody>
      </p:sp>
    </p:spTree>
    <p:extLst>
      <p:ext uri="{BB962C8B-B14F-4D97-AF65-F5344CB8AC3E}">
        <p14:creationId xmlns:p14="http://schemas.microsoft.com/office/powerpoint/2010/main" val="172619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3201" y="2807208"/>
            <a:ext cx="4945598" cy="1243584"/>
          </a:xfrm>
        </p:spPr>
        <p:txBody>
          <a:bodyPr/>
          <a:lstStyle/>
          <a:p>
            <a:pPr algn="ctr"/>
            <a:r>
              <a:rPr lang="en-US" b="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THANK YOU!</a:t>
            </a:r>
            <a:endParaRPr lang="en-GB" b="0" dirty="0">
              <a:solidFill>
                <a:schemeClr val="bg1">
                  <a:lumMod val="85000"/>
                </a:schemeClr>
              </a:solidFill>
              <a:latin typeface="Rockwell Condensed" panose="020606030504050201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65" y="376516"/>
            <a:ext cx="6400800" cy="822960"/>
          </a:xfrm>
        </p:spPr>
        <p:txBody>
          <a:bodyPr>
            <a:noAutofit/>
          </a:bodyPr>
          <a:lstStyle/>
          <a:p>
            <a:pPr algn="ctr"/>
            <a:r>
              <a:rPr lang="en-US" sz="4800" b="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Business Objective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3BB0CB-5E6F-4AEC-9F6F-BE421BC1F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AtliQ Grands  is a company that owns multiple hotels across various cities of India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AtliQ Grands aims to regain its market share and revenue in the hotels, which has been declining due to strategic moves by competitors and ineffective decision-making..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The goal is to leverage Business and Data Intelligence to make informed decisions, optimize operations, and improve market competitiveness.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5486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66" y="394446"/>
            <a:ext cx="6400800" cy="822960"/>
          </a:xfrm>
        </p:spPr>
        <p:txBody>
          <a:bodyPr>
            <a:normAutofit/>
          </a:bodyPr>
          <a:lstStyle/>
          <a:p>
            <a:pPr algn="ctr"/>
            <a:r>
              <a:rPr lang="en-US" sz="4800" b="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Project Scope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spc="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Data Analysis:  </a:t>
            </a:r>
            <a:r>
              <a:rPr lang="en-US" sz="2000" spc="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Analyze historical data provided by AtliQ Grands to extract meaningful 			        insights and trends.</a:t>
            </a:r>
          </a:p>
          <a:p>
            <a:pPr marL="0" indent="0">
              <a:buNone/>
            </a:pPr>
            <a:endParaRPr lang="en-US" sz="2000" spc="0" dirty="0">
              <a:solidFill>
                <a:schemeClr val="bg1">
                  <a:lumMod val="85000"/>
                </a:schemeClr>
              </a:solidFill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spc="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Metric</a:t>
            </a:r>
            <a:r>
              <a:rPr lang="en-US" sz="2000" b="1" i="1" spc="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2000" b="1" spc="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Creation:</a:t>
            </a:r>
            <a:r>
              <a:rPr lang="en-US" sz="2000" b="1" i="1" spc="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  </a:t>
            </a:r>
            <a:r>
              <a:rPr lang="en-US" sz="2000" spc="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Develop key performance indicators (KPIs) and metrics that align with 				the business objectives and are required for decision-making.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spc="0" dirty="0">
              <a:solidFill>
                <a:schemeClr val="bg1">
                  <a:lumMod val="85000"/>
                </a:schemeClr>
              </a:solidFill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spc="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Dashboard Development:  </a:t>
            </a:r>
            <a:r>
              <a:rPr lang="en-US" sz="2000" spc="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Design and create a dashboard based on the mock-up 						provided by stakeholders, ensuring it effectively visualizes the 				necessary metrics.</a:t>
            </a:r>
          </a:p>
          <a:p>
            <a:pPr marL="0" indent="0">
              <a:buNone/>
            </a:pPr>
            <a:endParaRPr lang="en-US" sz="2000" spc="0" dirty="0">
              <a:solidFill>
                <a:schemeClr val="bg1">
                  <a:lumMod val="85000"/>
                </a:schemeClr>
              </a:solidFill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spc="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Insight Generation: </a:t>
            </a:r>
            <a:r>
              <a:rPr lang="en-US" sz="2000" spc="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Identify and present additional insights beyond the given metric list 				  that could help AtliQ Grands improve their strategic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53871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367553"/>
            <a:ext cx="6400800" cy="822960"/>
          </a:xfrm>
        </p:spPr>
        <p:txBody>
          <a:bodyPr/>
          <a:lstStyle/>
          <a:p>
            <a:pPr algn="ctr"/>
            <a:r>
              <a:rPr lang="en-US" sz="4800" b="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Data Collection &amp; Preparation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There are 5 tables provided for tracking revenue, 3 dimension tables (date, hotel, room) and 2 fact tables (bookings, aggregated bookings)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Power BI was the tool used for creating the visualization/dashboard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The data was imported, analyzed and transformed as per necessity within Power Query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The relationships between the tables were created within Power Pivot</a:t>
            </a:r>
          </a:p>
        </p:txBody>
      </p:sp>
    </p:spTree>
    <p:extLst>
      <p:ext uri="{BB962C8B-B14F-4D97-AF65-F5344CB8AC3E}">
        <p14:creationId xmlns:p14="http://schemas.microsoft.com/office/powerpoint/2010/main" val="2357158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64" y="390525"/>
            <a:ext cx="6400800" cy="822960"/>
          </a:xfrm>
        </p:spPr>
        <p:txBody>
          <a:bodyPr/>
          <a:lstStyle/>
          <a:p>
            <a:pPr algn="ctr"/>
            <a:r>
              <a:rPr lang="en-US" sz="4800" b="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Data Cleaning/Transformation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C2B64-C0BE-43CC-88EF-C0209F1C0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66" y="1388675"/>
            <a:ext cx="10646334" cy="509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64" y="390525"/>
            <a:ext cx="6400800" cy="822960"/>
          </a:xfrm>
        </p:spPr>
        <p:txBody>
          <a:bodyPr/>
          <a:lstStyle/>
          <a:p>
            <a:pPr algn="ctr"/>
            <a:r>
              <a:rPr lang="en-US" sz="4800" b="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Data Modelling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ABE6F-32A1-4B61-91D6-D42C3DB63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35" y="1341259"/>
            <a:ext cx="9314330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7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399484"/>
            <a:ext cx="6400800" cy="822960"/>
          </a:xfrm>
        </p:spPr>
        <p:txBody>
          <a:bodyPr/>
          <a:lstStyle/>
          <a:p>
            <a:pPr algn="ctr"/>
            <a:r>
              <a:rPr lang="en-US" sz="4800" b="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Metric Development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20000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A few metrics were created to calculate the KPIs as shown below: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Rockwell" panose="02060603020205020403" pitchFamily="18" charset="0"/>
            </a:endParaRP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Revenue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 =  Sum of revenue_realized from Bookings table (in Rs.)</a:t>
            </a: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Rockwell" panose="02060603020205020403" pitchFamily="18" charset="0"/>
            </a:endParaRP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Total bookings 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=  Count of booking_id from Bookings table</a:t>
            </a: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Rockwell" panose="02060603020205020403" pitchFamily="18" charset="0"/>
            </a:endParaRP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Avg rating 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=  Average of ratings from Bookings table</a:t>
            </a: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Rockwell" panose="02060603020205020403" pitchFamily="18" charset="0"/>
            </a:endParaRP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Total capacity 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=  Sum of capacity from Aggregated bookings table</a:t>
            </a: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Rockwell" panose="02060603020205020403" pitchFamily="18" charset="0"/>
            </a:endParaRP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Total successful bookings 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=  Sum of successful bookings from Aggregated bookings 					           table</a:t>
            </a:r>
          </a:p>
        </p:txBody>
      </p:sp>
    </p:spTree>
    <p:extLst>
      <p:ext uri="{BB962C8B-B14F-4D97-AF65-F5344CB8AC3E}">
        <p14:creationId xmlns:p14="http://schemas.microsoft.com/office/powerpoint/2010/main" val="369904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381554"/>
            <a:ext cx="6400800" cy="822960"/>
          </a:xfrm>
        </p:spPr>
        <p:txBody>
          <a:bodyPr>
            <a:normAutofit/>
          </a:bodyPr>
          <a:lstStyle/>
          <a:p>
            <a:pPr algn="ctr"/>
            <a:r>
              <a:rPr lang="en-US" sz="4800" b="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Metric Development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120000"/>
            </a:pPr>
            <a:r>
              <a:rPr lang="en-US" sz="2000" spc="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A few metrics were created to measure the KPIs as shown below: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spc="0" dirty="0">
              <a:solidFill>
                <a:schemeClr val="bg1">
                  <a:lumMod val="85000"/>
                </a:schemeClr>
              </a:solidFill>
              <a:latin typeface="Rockwell" panose="02060603020205020403" pitchFamily="18" charset="0"/>
            </a:endParaRP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r>
              <a:rPr lang="en-US" sz="2000" b="1" spc="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Occupancy rate  </a:t>
            </a:r>
            <a:r>
              <a:rPr lang="en-US" sz="2000" spc="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=  Total successful bookings / Total capacity (in %)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endParaRPr lang="en-US" sz="2000" spc="0" dirty="0">
              <a:solidFill>
                <a:schemeClr val="bg1">
                  <a:lumMod val="85000"/>
                </a:schemeClr>
              </a:solidFill>
              <a:latin typeface="Rockwell" panose="02060603020205020403" pitchFamily="18" charset="0"/>
            </a:endParaRP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r>
              <a:rPr lang="en-US" sz="2000" b="1" spc="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Total cancelled bookings  </a:t>
            </a:r>
            <a:r>
              <a:rPr lang="en-US" sz="2000" spc="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=  Count  of  booking_id with status  =  ‘cancelled’  from 					         Bookings table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endParaRPr lang="en-US" sz="2000" spc="0" dirty="0">
              <a:solidFill>
                <a:schemeClr val="bg1">
                  <a:lumMod val="85000"/>
                </a:schemeClr>
              </a:solidFill>
              <a:latin typeface="Rockwell" panose="02060603020205020403" pitchFamily="18" charset="0"/>
            </a:endParaRP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r>
              <a:rPr lang="en-US" sz="2000" b="1" spc="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Cancellation rate  </a:t>
            </a:r>
            <a:r>
              <a:rPr lang="en-US" sz="2000" spc="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=  Total cancelled bookings  /  Total bookings (in %)</a:t>
            </a:r>
          </a:p>
          <a:p>
            <a:pPr marL="457200" lvl="1" indent="0">
              <a:buSzPct val="80000"/>
              <a:buNone/>
            </a:pPr>
            <a:endParaRPr lang="en-US" sz="2000" spc="0" dirty="0">
              <a:solidFill>
                <a:schemeClr val="bg1">
                  <a:lumMod val="85000"/>
                </a:schemeClr>
              </a:solidFill>
              <a:latin typeface="Rockwell" panose="02060603020205020403" pitchFamily="18" charset="0"/>
            </a:endParaRP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ADR (Average Daily Rate)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  =   the measure of the average paid for rooms sold in a 					           given time period</a:t>
            </a:r>
          </a:p>
          <a:p>
            <a:pPr marL="457200" lvl="1" indent="0">
              <a:buSzPct val="80000"/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Rockwell" panose="02060603020205020403" pitchFamily="18" charset="0"/>
            </a:endParaRP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r>
              <a:rPr lang="en-US" sz="2000" b="1" spc="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Booking  Rate  by Platform  </a:t>
            </a:r>
            <a:r>
              <a:rPr lang="en-US" sz="2000" spc="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=</a:t>
            </a:r>
            <a:r>
              <a:rPr lang="en-US" sz="2000" b="1" spc="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  </a:t>
            </a:r>
            <a:r>
              <a:rPr lang="en-US" sz="2000" spc="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rPr>
              <a:t>contribution of each booking platform for bookings in 					            hotels</a:t>
            </a: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64" y="354665"/>
            <a:ext cx="6400800" cy="822960"/>
          </a:xfrm>
        </p:spPr>
        <p:txBody>
          <a:bodyPr/>
          <a:lstStyle/>
          <a:p>
            <a:pPr algn="ctr"/>
            <a:r>
              <a:rPr lang="en-US" sz="4800" b="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Dashboard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D7389-767E-47E2-B165-60456949D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256" y="1357885"/>
            <a:ext cx="9919488" cy="519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4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812</TotalTime>
  <Words>1079</Words>
  <Application>Microsoft Office PowerPoint</Application>
  <PresentationFormat>Widescreen</PresentationFormat>
  <Paragraphs>126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Rockwell</vt:lpstr>
      <vt:lpstr>Rockwell Condensed</vt:lpstr>
      <vt:lpstr>Trade Gothic LT Pro</vt:lpstr>
      <vt:lpstr>Trebuchet MS</vt:lpstr>
      <vt:lpstr>Wingdings</vt:lpstr>
      <vt:lpstr>Office Theme</vt:lpstr>
      <vt:lpstr>Analytics Case Study  AtliQ Grands Hospitality Domain</vt:lpstr>
      <vt:lpstr>Business Objective</vt:lpstr>
      <vt:lpstr>Project Scope</vt:lpstr>
      <vt:lpstr>Data Collection &amp; Preparation</vt:lpstr>
      <vt:lpstr>Data Cleaning/Transformation</vt:lpstr>
      <vt:lpstr>Data Modelling</vt:lpstr>
      <vt:lpstr>Metric Development</vt:lpstr>
      <vt:lpstr>Metric Development</vt:lpstr>
      <vt:lpstr>Dashboard</vt:lpstr>
      <vt:lpstr>Features of Dashboard</vt:lpstr>
      <vt:lpstr>Features of Dashboard</vt:lpstr>
      <vt:lpstr>Insights &amp; Recommendations</vt:lpstr>
      <vt:lpstr>Insights &amp; Recommendations</vt:lpstr>
      <vt:lpstr>Insights &amp; Recommendations</vt:lpstr>
      <vt:lpstr>Insights &amp; Recommendations</vt:lpstr>
      <vt:lpstr>Insights &amp; Recommendations</vt:lpstr>
      <vt:lpstr>Insights &amp; Recommendations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Case Study AtliQ Grands Hospitality Domain</dc:title>
  <dc:creator>zaid</dc:creator>
  <cp:lastModifiedBy>zaid</cp:lastModifiedBy>
  <cp:revision>39</cp:revision>
  <dcterms:created xsi:type="dcterms:W3CDTF">2024-08-25T13:29:25Z</dcterms:created>
  <dcterms:modified xsi:type="dcterms:W3CDTF">2024-09-01T13:35:31Z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