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85" r:id="rId12"/>
    <p:sldId id="278" r:id="rId13"/>
    <p:sldId id="268" r:id="rId14"/>
    <p:sldId id="280" r:id="rId15"/>
    <p:sldId id="281" r:id="rId16"/>
    <p:sldId id="282" r:id="rId17"/>
    <p:sldId id="283" r:id="rId18"/>
    <p:sldId id="279" r:id="rId19"/>
    <p:sldId id="269" r:id="rId20"/>
    <p:sldId id="284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04T20:37:25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9550 13097 0,'74'0'250,"174"-25"-234,-49 25-16,-26 0 16,-123 0-16,0 0 15,-26 0-15,1 0 16,-25 25-1,25-25-15,0 0 16,0 0-16,24 0 16,26 0-1,-51 0-15,1-25 16,0 25 0,0 0-1,0 0-15,-1 0 31,1 0-15,0 0 47,-50 0 30,0 0-61,25-25-17,-24 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04T20:43:01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7268 4936 0,'74'0'250,"50"-25"-250,0 25 16,50 0-16,-100 0 15,50 0-15,-24 0 16,-26 0-16,-24 0 15,74 0-15,-100 0 16,51 0-16,-50 0 16,24 25-1,-24-25-15,0 0 16,24 0-16,-24 0 16,25 0-16,24 0 15,-49 0-15,49 25 16,-24-25-16,24 0 0,26 25 15,-75-25-15,74 0 16,-74 25-16,24-25 16,-24 0-16,25 0 15,-1 0-15,1 0 16,-25 0-16,-1-25 16,51 25-16,-26 0 15,1 0 1,-25 0-16,0 0 15,-1 0-15,1 0 16,0 0-16,0 0 16,0 0-1,-1 0 1,1 0 0,0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04T20:44:2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0 0,'-25'0'390,"-25"0"-374,1 0 0,24 0-16,0 0 15,0 0-15,0 0 16,1 0-16,-26 0 15,25 0-15,0 0 16,1 0 0,-1 0-16,0 0 0,-25 0 15,26 0 1,-1 0-16,0 0 0,-25 0 16,25 0-16,1 0 15,-1 0-15,0 0 16,-25 0-1,26 0 1,-1 0-16,0 0 16,-74 0-16,74 0 15,-49 0-15,-1 0 16,-24 0-16,74 0 16,-74 0-16,49 0 0,26 0 15,-76 0-15,26 0 16,24 0-16,-24 0 15,49 0-15,0 0 16,0 0-16,-49 0 16,49 0-16,-49 0 15,-1 0-15,-24 0 16,0 0-16,-50 0 16,0 0-16,100 0 15,-26 0-15,1 0 16,49 0-16,0 0 0,0 0 15,-49 0-15,24 0 16,1 0 0,-50 0-16,24 0 15,1 0-15,-1 0 16,1 0-16,-25 0 16,24 0-16,1 0 15,0 0-15,24 0 16,0 0-16,-24 25 15,49-25-15,-25 25 16,26-25-16,-1 0 16,0 0-16,-25 24 15,26 1-15,-26-25 16,25 25-16,0 0 16,1-25-16,-1 0 15,-25 49-15,-24 51 16,24-51-1,-74 75-15,75-74 16,-1 24-16,-24 26 16,-26 24-16,-24 49 15,25-24-15,0 74 16,49-74-16,1-75 16,24 1-16,0-25 15,25-1 1,0-24-16,-25 49 15,25-49 1,-25 25-16,25 24 0,0 25 16,-24 100-16,24 74 15,0-25-15,0 0 16,0-149-16,0 0 16,24-24-16,-24 73 15,25-24-15,0 50 16,0 25-16,24-51 15,51 26-15,-26-50 16,0 0-16,26-50 16,49 50-16,-1-24 15,-48-51-15,-26 51 0,0-26 16,1 50-16,-1-50 16,1 1-16,-51-26 15,76 26-15,-26-1 16,125 25-16,-75-49 15,99 0-15,-99-26 16,-75 1-16,26-25 16,-26 0-16,26 0 15,-26 0-15,51-25 16,49-24-16,49-1 0,75-49 16,-25 25-1,-50 24-15,-74 0 0,-24 26 16,-51-1-16,1 0 15,-1 0-15,1 25 16,-50-25 0,25 25-1,0-24 1,24 24 15,-49-50-31,25 50 16,-25-25-1,0 0-15,25 25 16,0-24-16,24-100 0,26 24 16,-26-73-16,1-100 15,-1 0-15,-24-25 16,25 150-16,24-76 16,1-321-16,24 148 15,-25 173-15,-24 1 16,-25 198-16,24 1 15,-49-26-15,25 0 16,0 26-16,-25-1 16,25 0-16,-25 0 15,25 0-15,-25-24 16,0-26-16,24-74 0,-24 50 16,0-25-16,0-25 15,0 50-15,0 50 16,0-26-16,0 50 15,0-24 1,0 24-16,-24-25 16,24-24-16,-75 24 15,50-74-15,1 100 16,-51-76-16,1 1 16,-1-25-16,26 50 15,-26-26-15,26 51 16,24 24-16,0 25 15,0 0 1,0 0 0,1 0 15</inkml:trace>
  <inkml:trace contextRef="#ctx0" brushRef="#br0" timeOffset="2318.95">16495 0 0,'-25'198'204,"1"-49"-204,-1-25 15,-25 75-15,25 49 0,-24 0 16,49 49-16,-25-98 15,25-25-15,-25-100 16,25 124-16,-25-24 16,25 74-16,0-149 15,0 50-15,0-50 16,0 25-16,0-74 16,0 0-16,0 24 15,0-24-15,0 24 16,0 25-16,0 0 15,0 1-15,0-26 16,0 25-16,0-24 16,0-1-16,0 1 0,0-51 15,0 1-15,0 25 16,0-25-16,25-1 16,-25 26-16,0-25 15,0 24-15,25 1 16,-25-25-16,25 24 15,-25-24-15,24 50 16,1-26-16,-25-24 16,0 25-16,50 24 15,-50-49-15,25 24 16,0-24-16,-1 50 16,26-1-16,-25-49 15,0 49-15,24-24 0,-24-25 16,0 0-1,0 24-15,74 1 16,-74-1 0,49-49-16,-24 75 15,24-75-15,0 25 16,-49-1-16,50-24 16,-1 25-16,25-25 15,-49 25 1,-25-25-16,24 0 15,1 0-15,0 0 16,-26 0-16,51-25 0,-1 25 16,-24-25-1,-1 25-15,1-74 16,74-100-16,74-247 16,-74 123-16,-24 25 15,-76 174-15,51-174 16,-50 0-16,24-49 15,26 74-15,-50 25 16,-25 24-16,0 1 16,0-150-16,-25 51 15,-25-26-15,50 150 16,-25 98-16,25-74 0,-24 100 16,-1-125-16,0-24 15,-25 49-15,-24-99 16,49 99-16,-25 149 15,1 0-15,24 0 16,0 0-16,-24 0 16,-1 0-16,-24 0 15,-1 0-15,-24 0 16,49 0-16,-74 0 16,75 0-16,-1 0 15,1 0-15,-1 0 16,-25 0-16,-24 0 0,25 0 15,-25 0-15,-25 0 16,0 0-16,24 0 16,-24 0-16,75 0 15,24 0-15,0 0 16,0 0-16,1 0 16,-1 0-16,0 0 15,0 0 1,0 0-1,25 25-15,-24-25 16,-1 25 0,0-25-16,0 24 15,25 1-15,-25-25 32,25 25-32,-25-25 31,25 50-16,-24-50 1</inkml:trace>
  <inkml:trace contextRef="#ctx0" brushRef="#br0" timeOffset="6211.29">6871 3448 0,'50'0'218,"98"-25"-202,-24 25-16,75-25 16,-26 25-16,-98 0 15,24-25-15,-74 25 0,49 0 16,-49 0 0,0 0-1,0 0 1,-1 0-1</inkml:trace>
  <inkml:trace contextRef="#ctx0" brushRef="#br0" timeOffset="105970.6">2977 8409 0,'-50'0'282,"0"0"-282,-24 25 15,0-25-15,-1 0 16,25 0-16,1 0 15,-1 0 1,25 0-16,1 0 16,-1 0-16,0 0 15,0 0 17,0 0-1,1 0-16,-1 0 1</inkml:trace>
  <inkml:trace contextRef="#ctx0" brushRef="#br0" timeOffset="154558.58">13519 10294 0,'24'0'313,"26"0"-298,-25 0-15,24 0 16,-24 0 0,0 0 15,0 0 0,0 0-15,-25-25 109,-25 0-110</inkml:trace>
  <inkml:trace contextRef="#ctx0" brushRef="#br0" timeOffset="207128.76">14784 9203 0,'-25'0'297,"0"-25"-281,0 25-16,0 0 15,1 0-15,-1 0 16,0 0 0,0 0-16,0 0 15,-24 0 1,24 0-1,0 0 1,0 0 0,1 0-1,-1 0 1,-25 0-16,25 0 16,25 25-1,-25-25 1,1 0-1,24 24 1,-25-24 0,25 25-1,-50 25 1,25-1-16,1-24 16,24 25-16,-25-25 15,0 24-15,25-24 0,0 0 16,0 0-1,0-1-15,0 1 16,-25-25-16,25 50 16,0-25-1,0 49-15,0-49 16,0 24-16,-49 1 16,49 0-16,0-1 15,0 26-15,0-50 16,0-1-16,0 51 15,0-26-15,0-24 0,24 0 16,-24 0-16,0 24 16,0 1-1,0-25-15,25 24 16,-25-24 0,0 0-16,25-25 15,0 25-15,-25 0 16,49-1-16,1 1 15,-50 0 1,25 25-16,0-50 16,-1 24-1,1-24-15,-25 25 16,25 0-16,25-25 0,-25 0 16,-1 25-1,1-25-15,25 0 16,-1 25-16,1-25 15,49 0-15,-49 0 16,24 0-16,25-25 16,-24 0-16,-1 25 15,-24-25-15,-25 0 16,-1 25-16,26 0 16,-50-24-1,25 24 1,-25-25-1,25-25 1,-25 25 0,0 1 15,0-1-31,24-149 16,-24 100-16,0-1 15,0 51-15,0-26 16,0-24-16,0 49 15,0-25-15,-24 25 16,24-24 0,0 24-16,-25-25 15,25 1-15,-50-51 16,25 26-16,1 24 16,-1-24-16,25 24 15,0 26 1,-25-1-16,25 0 15,0 0-15,-25 0 32,0 1-32,1-1 15,-1 0 1,0 0 0,25 0-16,-25 25 15,0-24 16,1 24-31,-1-25 32,0 25 15,25-25-1,-25 25-30</inkml:trace>
  <inkml:trace contextRef="#ctx0" brushRef="#br0" timeOffset="-200926.86">12874 11435 0,'-50'0'297,"0"0"-282,1 0-15,-1 0 32,25 0-32,-24 0 0,-1 0 15,1 0-15,24 0 16,-25 0-16,1 0 16,24 0-1,0 0-15,0 0 16,0 0 15,1 0-15,-1 0-1,0 0 32,25-25 0</inkml:trace>
  <inkml:trace contextRef="#ctx0" brushRef="#br0" timeOffset="-140803.59">12576 12477 0,'25'0'359,"0"0"-359,24 0 16,1 0-16,24 0 16,25 0-16,-74 0 15,50 0-15,-1 0 16,0 0-16,-24 0 15,-25 0-15,49 0 16,-49 25-16,25-25 0,-1 0 16,-24 0-1,0 0-15,0 0 16,0 0 0,24 0-16,1 24 15,-25-24-15,24 25 16,1 0-16,24-25 15,-24 0-15,-25 0 16,24 0-16,-24 0 16,0 0-16,0 0 15,-1 0 1,26 0 0,-25 0 15,0 0 0</inkml:trace>
  <inkml:trace contextRef="#ctx0" brushRef="#br0" timeOffset="-113123.48">12849 17140 0,'49'50'282,"-24"49"-282,25-25 15,-25-24-15,-25-1 16,0-24-16,49-25 15,-49 25 1,25-25 15,0 0-31,24 0 16,1 0 0,-25 0-16,0 0 15,0-25 1,-1 25-1,51-49-15,-26 49 16,51-50-16,-1-24 16,-25 74-16,25-50 15,-49 50-15,0-25 16,-50 0-16,24 25 16,1 0-16,0 0 15,0 0 1,0 0 15,-25-24 16</inkml:trace>
  <inkml:trace contextRef="#ctx0" brushRef="#br0" timeOffset="-99244.61">30411 11311 0,'24'25'265,"1"24"-265,25 1 16,-25 24-16,49 1 16,-24 49-16,-50-75 15,24 1-15,1-25 16,-25 0-1,0-1 1,0 1 0,25-25-1,-25 25 1,25-25 0,0 0 77,49-124-61,100 0-32,24-50 15,-24 50-15,-25 0 16,-50 50-16,74-125 15,-123 150-15,0-26 0,49-24 16,-50 50 0,-24 24-16,0 0 15,0 25 1,0-25 0,-1 25 15,1-25-16,-25 1 32</inkml:trace>
  <inkml:trace contextRef="#ctx0" brushRef="#br0" timeOffset="-86428.06">29468 16396 0,'25'0'266,"0"25"-250,-25 0-16,24-1 15,1-24-15,-25 25 16,0 0 0,25 0-16,-25 0 15,0-1 1,25 1-1,-25 0-15,25-25 16,-25 25-16,0 0 16,24-25-1,-24 24 1,0 1 0,25-25 30,0 0-30,74-25-16,25-74 16,25 25-16,-25 24 15,25-49-15,-75 24 16,50 1-16,-99 49 16,25 0-16,24-49 15,-49 49-15,25-49 16,-26 24-16,26 1 15,0-1-15,-26 50 16,1-50-16,0 1 16,74-1-16,-74 25 0,25-24 15,-26 24-15,26 25 16,-25-25-16,0 25 16,0-25-1,-1 25 1,-24-24 15</inkml:trace>
  <inkml:trace contextRef="#ctx0" brushRef="#br0" timeOffset="-76578.04">8682 10195 0,'74'0'234,"-24"25"-218,49-1-16,-50-24 16,1 0-16,0 0 15,-25 25-15,-1-25 16,1 25-1,0-25 17,25 0-1</inkml:trace>
  <inkml:trace contextRef="#ctx0" brushRef="#br0" timeOffset="-75347.86">11857 10120 0,'24'0'250,"1"0"-234,0 0-16,0 0 15,24 0 1,-24 0 0,0 0 15</inkml:trace>
  <inkml:trace contextRef="#ctx0" brushRef="#br0" timeOffset="-73318.03">13965 10418 0,'-99'-25'235,"74"25"-235,-99-25 15,124 1-15,-50-1 16,26 25-16,-51-25 16,26-25-1,-1 26-15,50-1 16,-50 0-16,-24-124 16,24 99-16,-24-74 15,24 75-15,25-26 16,1 1-16,-26 0 15,50 24-15,-50-24 16,50 49-16,0 0 0,-24-25 16,24 26-1,-25 24 1,25-50-16,0 25 31,0 0-31,0 1 16,25-1-1,-1-25 1,1 50-16,0-49 16,49-1-16,-49 25 15,50-49-15,-1 49 16,25-25-16,-24 1 16,74 24-16,-75 25 0,0 0 15,1 0-15,-50 0 16,-1 25-16,1-25 15,-25 24-15,25-24 16,0 25-16,0 0 16,24 49-16,-24-49 15,49 50-15,-24 49 16,0-75-16,-50 1 16,24 99-16,-24-100 15,25 26-15,-25-26 16,0 1-16,0 0 15,0-26-15,-25 76 0,25-76 16,-49 76-16,24-76 16,-25 51-16,26-75 15,-1 74-15,0-74 16,25 25-16,-25-25 16,0 25-1,25 0-15,-24-25 16,-1 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04T20:53:36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19844 2604 0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04T21:05:36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15553 0,'50'0'328,"98"0"-328,-48 0 15,-51 24-15,75-24 16,-74 0-16,148 0 0,-24 25 16,74-25-16,-25 25 15,-124-25-15,75 0 16,-124 0-16,-1 0 16,50 0-16,-49 0 15,99 25-15,-75-25 16,50 0-16,0 25 15,25-25-15,50 24 16,-100-24-16,0 0 16,-24 25-16,-1-25 15,-24 0-15,24 0 0,50 0 16,-25 0-16,124 0 16,-24-25-16,-75 25 15,25 0-15,-50 0 16,-25 0-16,-24 0 15,24 0-15,-49 0 16,99 0-16,-49 0 16,49 0-16,-25 0 15,0 0-15,50-24 16,-25 24-16,-50 0 16,26-25-16,-26 25 0,-24 0 15,24 0-15,-24 0 16,-26 0-16,51 0 15,-26 0-15,-24 0 16,0 0 15</inkml:trace>
  <inkml:trace contextRef="#ctx0" brushRef="#br0" timeOffset="1399.06">11509 15925 0,'174'0'204,"148"-50"-189,-49 50 1,75-50-16,24 50 0,-149 0 15,-49 0 1,49 0-16,74-24 0,-49 24 16,-49 0-16,-75 0 15,-50 0-15,1 0 16,-26 0-16,1 0 0,0 0 16,-1 0-16,-24 0 15,74 0-15,-49 0 16,-1 0-16,75 0 15,-49 0-15,24 0 16,-24 24-16,-1-24 16,0 25-16,-24-25 15,-25 0-15,24 0 16,-24 0-16,0 0 16,0 0-1,0 0 1,-1 0-16,26 0 15,-25 0-15,0 0 16,-1 0 0,1 0-1,25 0 1,-25 0-16,-1 0 16,-24-25-1,25 25 1</inkml:trace>
  <inkml:trace contextRef="#ctx0" brushRef="#br0" timeOffset="2716.23">19447 15478 0,'74'0'281,"-24"0"-281,24 0 16,-24 0-16,49 0 16,50 0-16,25 0 15,49 0-15,-99 0 16,49-25-16,-73 25 15,-26 0-15,-24 0 0,24 0 16,-49 0-16,25 0 16,-26 0-16,76 0 15,-26 0-15,0-24 16,1 24-16,-26-25 16,26 25-16,-26 0 15,-24 0 1,-25-25-1,25 25 1,-25-25 15,50 25-15</inkml:trace>
  <inkml:trace contextRef="#ctx0" brushRef="#br0" timeOffset="3919.15">25276 15602 0,'248'-25'203,"174"1"-203,-125 24 16,26-25-16,-174 25 16,74 0-16,25 0 15,124-25-15,74 25 16,-197 0-16,-101 0 16,200-25-16,-26 25 15,-24 0-15,-100 0 16,-99 0-16,1 0 15,-76 0-15,26 0 0,-25 0 16,0 0 0,-1 0-16,1 0 15,0 0 1,0 0 0,0 0 15</inkml:trace>
  <inkml:trace contextRef="#ctx0" brushRef="#br0" timeOffset="15852.41">3200 13915 0,'0'25'250,"0"0"-234,0 0-16,0 0 31,0-1-15,25-24-16,-1 0 31,1 0 16,50-24-32,-1-51-15,75 26 16,-50-26-16,25 50 16,-25-24-16,50-1 15,-99 25-15,24 1 16,25-26-16,-74 25 16,25 25-16,-25 0 15,-1-25-15,1 25 16,-25-24-16,25 24 15,0 0 1,0 0 15</inkml:trace>
  <inkml:trace contextRef="#ctx0" brushRef="#br0" timeOffset="31744.58">11063 13717 0,'25'25'329,"-25"24"-314,24-24-15,1 25 16,-25-1-16,0-24 15,25-25-15,-25 25 16,25 0-16,-25 0 31,0-1-15,25-24 0,0 0 15,-1 0 0,150-74-31,-100 24 16,1 26-16,49-76 15,-99 51-15,49 24 16,-49-25-16,0 50 16,24-74-16,-24 74 15,0-25-15,-25 0 16,49 1-1,-49-1 1,25 25 0,-25-25-16,25 25 15,-25-25 1</inkml:trace>
  <inkml:trace contextRef="#ctx0" brushRef="#br0" timeOffset="34812.2">20117 14287 0,'24'0'281,"-24"25"-250,25-25-15,0 25 31,-25 0-32,0 0 17,25-25-17,-25 25-15,0-1 31,25-24 1,-1 0 15,1 0-16,0-99-16,0 74-15,24-49 16,26 24-16,-1-24 16,150-100-16,-26 75 15,-148 49-15,24 26 16,-24-1-16,-26 0 16,1 25-16,0 0 15,-25-25 1,25 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1-04T21:16:49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6052 3001 0,'50'0'313,"24"0"-313,1 0 0,-26 0 15,-24 0-15,0 0 16,25 0-16,-26 0 16,1 0-1,0 0-15,0 0 16,24 0-1,-24 0-15,0 0 16,0 0-16,24 0 16,1 0-1,-25 0-15,24 0 16,-24 0-16,25 0 0,0 0 16,-1 0-16,-24 0 15,25 25-15,-26-25 16</inkml:trace>
  <inkml:trace contextRef="#ctx0" brushRef="#br0" timeOffset="4735.19">7913 372 0,'-25'0'375,"25"50"-360,-50 49-15,25-49 16,25 24-16,-24 75 0,-26-50 15,50 75-15,-25-26 16,25-73-16,-25-26 16,25 1-1,0-25 1,0 0 0,0-1-1,0 1 1,0-50 78,0 1-79,-24-150-15,24 50 16,0 25-16,0 0 15,0-25-15,0 49 16,0 26 0,0 24-16,24 25 15,-24-25-15,0 0 16,0 0 15,25 1-15,-25-1-1,25 25 48,-25-25-47,25 25-1,0 0 16,-1 25-31,26 24 16,24 1-16,-49-25 16,25 24-16,24 1 15,-49 0-15,0-1 0,0-24 16,0 25-16,-1-26 16,1 1-16,0 25 15,0-1-15,0 1 16,-25-25-16,24 0 15,-24-1 1,25-24-16,-25 25 16,0 0-1,0 0-15,25-25 16,-25 25 0</inkml:trace>
  <inkml:trace contextRef="#ctx0" brushRef="#br0" timeOffset="5895.18">7789 1017 0,'24'0'235,"26"-25"-235,-25 25 15,24 0-15,-24 0 16,0 0-16,0 0 16,0 0 15,24 0 0</inkml:trace>
  <inkml:trace contextRef="#ctx0" brushRef="#br0" timeOffset="7958.62">8781 695 0,'0'24'250,"0"1"-250,0 0 15,25 25-15,-1-1 16,-24 1-16,25-1 16,-25-24-16,25 50 15,0-51-15,-25 1 16,0 0-1,25-25-15,-25 25 16,0 0 0,24-25-16,-24 24 15,-24-48 95,24-1-95,-50-25-15,0 1 16,-24-75-16,24 24 16,26-24-16,-1 50 0,0-50 15,25 49-15,0-49 16,25 75-16,0-1 15,-1-24-15,26 24 16,24 1 0,-24-1-16,24 50 15,-49 0 1,0 0-16,0 0 16,0 0-1,0 0 1,-1 0-1,1 50 1,-25-26-16,0 26 16,0-25-16,0 0 15,0 24-15,0-24 16,0 0-16,0 0 16,0-1-1,-25 1-15,25 0 16,-24-25-16,-1 0 15,25 25-15,-25-25 16,25 25-16,-25-25 16,0 24-16,0 1 15,-24-25 1,49 25-16,-25-25 31,149 0 16,-74 0-31,49 0-16,-74 0 15,24 25-15,26-25 16,-75 25-16,25-25 16,-1 0-1,-24 25-15,25-25 16,0 49-1,-25 26-15,0-26 16,0 1-16,0-1 16,0 26-16,0-26 15,-25 1-15,0 0 16,25-1-16,-24-24 16,-1 49-16,-25-74 15,50 25-15,0 0 16,-25-25-16,1 25 15,-1-25 1,0 0 15</inkml:trace>
  <inkml:trace contextRef="#ctx0" brushRef="#br0" timeOffset="9377.3">9971 0 0,'-24'25'266,"24"0"-250,-25-1-1,0 51 1,0-75 0,0 49-16,1-49 15,24 25 1,0 25-1,-25-50 1,25 25 15,-25-25-15,0 24 0,25 1-1</inkml:trace>
  <inkml:trace contextRef="#ctx0" brushRef="#br0" timeOffset="10462.63">10592 967 0,'49'0'234,"1"0"-234,49-24 0,25 24 16,-99 0-1,99 0-15,-50-25 0,-24 25 16,0 0-16,-1 0 16,-24 0-1,0 0-15,0 0 16</inkml:trace>
  <inkml:trace contextRef="#ctx0" brushRef="#br0" timeOffset="11517.3">10939 422 0,'0'124'188,"0"124"-172,25-50-16,-25 1 15,0-125-15,0-49 16,0 49-16,0-49 15,0 25-15,0-1 16,0 1-16,0-1 16,0-24-16,0 0 15,0 25-15,0-25 32,0-1-17,24-24 1</inkml:trace>
  <inkml:trace contextRef="#ctx0" brushRef="#br0" timeOffset="13462.32">12254 25 0,'0'297'172,"0"-73"-172,-25-125 15,25-74-15,0 74 16,-25-49-16,0 49 16,25-50-16,0 1 15,-25 24-15,25 1 16,0-50 0,0-1 15,-25-24 0,1-124 0,24 75-31,-25-174 16,0 99-16,25-125 16,0 51-16,0 49 15,0 50-15,25 99 63,0 0-1,49 0-46,-24 0-1,24 0-15,-24 25 16,24 0-16,-24-1 16,-1 26-16,100 148 15,-25 1-15,-25-1 16,-49-24-16,0-75 16,-1-24-16,26 98 15,-75-123-15,49 74 16,-24-25-16,0-25 15,-25-49-15,0 0 16,0 0-16,25-25 16,-25 25 15</inkml:trace>
  <inkml:trace contextRef="#ctx0" brushRef="#br0" timeOffset="14892.03">12278 868 0,'25'0'203,"25"0"-187,49 0-16,-25 0 15,-24-25-15,-25 25 16,24 0-16,-24 0 15,0 0 1,0 0 15,0 0 1,-1 0-17,1 0 1,0 0-16,0 0 15,24-24 1</inkml:trace>
  <inkml:trace contextRef="#ctx0" brushRef="#br0" timeOffset="15894.07">13618 0 0,'-25'25'234,"25"0"-218,-25-1-1,25 1-15,-25-25 16,25 25 15</inkml:trace>
  <inkml:trace contextRef="#ctx0" brushRef="#br0" timeOffset="17967.62">14114 397 0,'0'99'219,"0"124"-219,25-74 15,-1-50-15,1 25 16,25 0-16,-25 0 16,-25-74-16,0 0 0,0-26 15,49-24-15,-49 25 16,0 0 0,0 0-1,-25-25 32,25-25-31,-49-99-16,-26-25 15,26-24-15,-1-26 0,25 26 16,1 24-16,-1 25 16,25 49-16,0 26 15,0 24-15,0-25 16,0-24-16,0 49 15,0-25-15,0 26 16,25-26-16,-1 50 16,1 0-16,25 0 15,-25 0-15,123 0 16,-73 0-16,-1 0 16,1 0-16,-26 0 15,-24 0 1,25 0-1,-25 0-15,-1 0 16,-24 25-16,25-25 16,-25 25-16,0-1 15,25 51-15,-25-26 16,0-24-16,0 25 16,-50 24-16,26-49 15,-1 25-15,-25 24 16,1-49-16,-1 49 15,0-24-15,1-25 16,24 24-16,-25-24 16,50 0-16,-25-25 15,25 25-15,-49 0 16,49-1 0,-25-24-16,25 25 31,-25-25-16,100-25 64,74-49-79,-1 24 0,1 1 15,-25 49-15,-49 0 16,-1 0-16,-49 0 15,24 0 1,1 0-16,-25 0 16,-25 25-16,25-25 15,-1 0-15,-24 24 16,0 1-16,50 25 16,0-1-16,-26 1 15,-24 0-15,0-1 16,0-24-16,0 0 15,0 74-15,0-74 16,0 24-16,0 51 16,-49-51-16,24 26 0,-49 49 15,24-75-15,-74 100 16,-50-25-16,1 0 16,-1-25-16,100-49 15,-1 0-15,1-26 16,49-24-16,-49 25 15,49-25 1,0 0-16,0 0 16,0 0-16,1 0 15,-1 0-15,0 0 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1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7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7643-F03F-4B14-AD7C-7A2F26A98DD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6D58-E3B9-4A74-928D-7133BF5F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2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emf"/><Relationship Id="rId5" Type="http://schemas.openxmlformats.org/officeDocument/2006/relationships/image" Target="../media/image14.png"/><Relationship Id="rId10" Type="http://schemas.openxmlformats.org/officeDocument/2006/relationships/customXml" Target="../ink/ink3.xm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8.emf"/><Relationship Id="rId5" Type="http://schemas.openxmlformats.org/officeDocument/2006/relationships/image" Target="../media/image30.png"/><Relationship Id="rId10" Type="http://schemas.openxmlformats.org/officeDocument/2006/relationships/customXml" Target="../ink/ink4.xml"/><Relationship Id="rId4" Type="http://schemas.openxmlformats.org/officeDocument/2006/relationships/image" Target="../media/image35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Artificial Intelligence (CS-323)</a:t>
            </a:r>
            <a:br>
              <a:rPr lang="en-US" sz="5400" b="1" dirty="0"/>
            </a:br>
            <a:r>
              <a:rPr lang="en-US" sz="5400" b="1" dirty="0"/>
              <a:t>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 Name: Ms. </a:t>
            </a:r>
            <a:r>
              <a:rPr lang="en-US" dirty="0" err="1"/>
              <a:t>Hameeza</a:t>
            </a:r>
            <a:r>
              <a:rPr lang="en-US" dirty="0"/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145086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8365"/>
            <a:ext cx="10515600" cy="1325563"/>
          </a:xfrm>
        </p:spPr>
        <p:txBody>
          <a:bodyPr/>
          <a:lstStyle/>
          <a:p>
            <a:r>
              <a:rPr lang="en-US" b="1" dirty="0"/>
              <a:t>What is a Perceptron?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" y="752403"/>
            <a:ext cx="12192000" cy="5194324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perceptron is a single-layer neural network.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They consist of four main parts including input values, weights and bias, net sum, and an activation function.</a:t>
            </a:r>
            <a:endParaRPr lang="en-US" altLang="en-US" sz="2400" b="1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D2129"/>
                </a:solidFill>
                <a:effectLst/>
              </a:rPr>
              <a:t>How does a Perceptron work?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9"/>
                </a:solidFill>
                <a:effectLst/>
              </a:rPr>
              <a:t>The process begins by taking all the input values and multiplying them by their weights.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9"/>
                </a:solidFill>
                <a:effectLst/>
              </a:rPr>
              <a:t>Then, all of these multiplied values are added together to create the weighted sum.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9"/>
                </a:solidFill>
                <a:effectLst/>
              </a:rPr>
              <a:t>The weighted sum is then applied to the activation function, producing the perceptron's output.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9"/>
                </a:solidFill>
                <a:effectLst/>
              </a:rPr>
              <a:t>The activation function plays the integral role of ensuring the output is mapped between required values such as (0,1) or (-1,1). It is important to note that the weight of an input is indicative of the strength of a node.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9"/>
                </a:solidFill>
                <a:effectLst/>
              </a:rPr>
              <a:t>Similarly, an input's bias value gives the ability to shift the activation function curve up or down.</a:t>
            </a:r>
            <a:endParaRPr lang="en-US" sz="2000" dirty="0"/>
          </a:p>
        </p:txBody>
      </p:sp>
      <p:pic>
        <p:nvPicPr>
          <p:cNvPr id="1026" name="Picture 2" descr="1_n6sJ4yZQzwKL9wnF5wnV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08" y="4195401"/>
            <a:ext cx="39624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92" y="4109818"/>
            <a:ext cx="5648325" cy="2550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438000" y="4696920"/>
              <a:ext cx="446760" cy="18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8640" y="4687560"/>
                <a:ext cx="4654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8206"/>
            <a:ext cx="10515600" cy="1325563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en-US" sz="36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Equation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dirty="0"/>
            </a:b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26448"/>
            <a:ext cx="12192000" cy="5194324"/>
          </a:xfrm>
        </p:spPr>
        <p:txBody>
          <a:bodyPr>
            <a:normAutofit fontScale="25000" lnSpcReduction="20000"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single neuron in the neural network works as a straight line which has the following equation:</a:t>
            </a:r>
            <a:endParaRPr lang="en-US" sz="96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5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5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96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equation around which the whole concept of neural networks is based on. </a:t>
            </a:r>
          </a:p>
          <a:p>
            <a:pPr algn="just"/>
            <a:r>
              <a:rPr lang="en-US" sz="96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96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Dependent variable (Output of the neural network)</a:t>
            </a:r>
          </a:p>
          <a:p>
            <a:pPr algn="just"/>
            <a:r>
              <a:rPr lang="en-US" sz="96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6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Slope of the line</a:t>
            </a:r>
          </a:p>
          <a:p>
            <a:pPr algn="just"/>
            <a:r>
              <a:rPr lang="en-US" sz="96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6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Independent variable (Input features)</a:t>
            </a:r>
          </a:p>
          <a:p>
            <a:pPr algn="just"/>
            <a:r>
              <a:rPr lang="en-US" sz="96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96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y-intercept</a:t>
            </a:r>
          </a:p>
          <a:p>
            <a:pPr algn="just"/>
            <a:endParaRPr lang="en-US" sz="36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0" lang="en-PK" altLang="en-PK" sz="9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terms of neural networks, we specify the slope as Weights, intercept as Bias and the output(y) as z. So the equation becomes:</a:t>
            </a:r>
            <a:r>
              <a:rPr kumimoji="0" lang="en-PK" altLang="en-PK" sz="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</a:t>
            </a:r>
            <a:endParaRPr lang="en-US" sz="5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only one feature which we are giving to the model. </a:t>
            </a:r>
          </a:p>
          <a:p>
            <a:pPr algn="just"/>
            <a:r>
              <a:rPr lang="en-US" sz="8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input multiple features, we’ll have to scale up the equation.</a:t>
            </a:r>
          </a:p>
          <a:p>
            <a:pPr algn="just"/>
            <a:r>
              <a:rPr lang="en-US" sz="8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above equation can be scaled to ’n’ number of features which can be written as:</a:t>
            </a:r>
          </a:p>
          <a:p>
            <a:pPr marL="0" indent="0" algn="just">
              <a:buNone/>
            </a:pPr>
            <a:endParaRPr lang="en-US" sz="80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’n’ input features fed to our model. </a:t>
            </a:r>
          </a:p>
          <a:p>
            <a:pPr algn="just"/>
            <a:r>
              <a:rPr lang="en-US" sz="8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each input feature, we have a </a:t>
            </a:r>
            <a:r>
              <a:rPr lang="en-US" sz="8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weight which specifies how important the feature is to our model to predict the output. </a:t>
            </a:r>
          </a:p>
          <a:p>
            <a:pPr algn="just"/>
            <a:r>
              <a:rPr lang="en-US" sz="8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bias term helps in shifting our line on the axis to better fit the training data or else the line will always go through the origin (0, 0).</a:t>
            </a:r>
          </a:p>
          <a:p>
            <a:pPr algn="l"/>
            <a:endParaRPr lang="en-US" sz="5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50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3A5D014-25FE-430B-A380-885C120E0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957404"/>
            <a:ext cx="5367338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50C9C8F-61E4-467C-8709-21D8F28CB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6" y="1603701"/>
            <a:ext cx="5248274" cy="193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CA220DF-A2D6-42E3-990D-E4CF99C8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3782299"/>
            <a:ext cx="66675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81E1307-AF2F-4B8B-96EB-5F551FC2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6" y="5054274"/>
            <a:ext cx="66675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0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8365"/>
            <a:ext cx="10515600" cy="1325563"/>
          </a:xfrm>
        </p:spPr>
        <p:txBody>
          <a:bodyPr/>
          <a:lstStyle/>
          <a:p>
            <a:r>
              <a:rPr lang="en-US" b="1" dirty="0"/>
              <a:t>Multilayer Perceptron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982639"/>
            <a:ext cx="12078269" cy="51943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Each layer may have different number of nodes and different activation functions </a:t>
            </a:r>
          </a:p>
          <a:p>
            <a:pPr algn="just"/>
            <a:r>
              <a:rPr lang="en-US" dirty="0"/>
              <a:t>But commonly: </a:t>
            </a:r>
          </a:p>
          <a:p>
            <a:pPr lvl="1" algn="just"/>
            <a:r>
              <a:rPr lang="en-US" dirty="0"/>
              <a:t>Same activation function within one layer </a:t>
            </a:r>
          </a:p>
          <a:p>
            <a:pPr lvl="2" algn="just"/>
            <a:r>
              <a:rPr lang="en-US" dirty="0"/>
              <a:t>sigmoid/</a:t>
            </a:r>
            <a:r>
              <a:rPr lang="en-US" dirty="0" err="1"/>
              <a:t>tanh</a:t>
            </a:r>
            <a:r>
              <a:rPr lang="en-US" dirty="0"/>
              <a:t> activation function is used in the hidden units, and </a:t>
            </a:r>
          </a:p>
          <a:p>
            <a:pPr lvl="2" algn="just"/>
            <a:r>
              <a:rPr lang="en-US" dirty="0"/>
              <a:t>sigmoid/</a:t>
            </a:r>
            <a:r>
              <a:rPr lang="en-US" dirty="0" err="1"/>
              <a:t>tanh</a:t>
            </a:r>
            <a:r>
              <a:rPr lang="en-US" dirty="0"/>
              <a:t> or linear activation functions are used in the output units depending on the problem (classification-sigmoid/</a:t>
            </a:r>
            <a:r>
              <a:rPr lang="en-US" dirty="0" err="1"/>
              <a:t>tanh</a:t>
            </a:r>
            <a:r>
              <a:rPr lang="en-US" dirty="0"/>
              <a:t> or function approximation linear)</a:t>
            </a:r>
          </a:p>
        </p:txBody>
      </p:sp>
    </p:spTree>
    <p:extLst>
      <p:ext uri="{BB962C8B-B14F-4D97-AF65-F5344CB8AC3E}">
        <p14:creationId xmlns:p14="http://schemas.microsoft.com/office/powerpoint/2010/main" val="151497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0599"/>
            <a:ext cx="10515600" cy="1115942"/>
          </a:xfrm>
        </p:spPr>
        <p:txBody>
          <a:bodyPr/>
          <a:lstStyle/>
          <a:p>
            <a:r>
              <a:rPr lang="en-US" b="1" dirty="0"/>
              <a:t>Implementation of Logic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5343"/>
            <a:ext cx="12192000" cy="59026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practical we will learn how basic logic functions can be implemented and trained, using MS Excel. </a:t>
            </a:r>
          </a:p>
          <a:p>
            <a:pPr algn="just"/>
            <a:r>
              <a:rPr lang="en-US" dirty="0"/>
              <a:t>2 Input </a:t>
            </a:r>
            <a:r>
              <a:rPr lang="en-US" b="1" dirty="0"/>
              <a:t>Logic AND-Gate </a:t>
            </a:r>
          </a:p>
          <a:p>
            <a:pPr algn="just"/>
            <a:r>
              <a:rPr lang="en-US" dirty="0"/>
              <a:t>2 Input </a:t>
            </a:r>
            <a:r>
              <a:rPr lang="en-US" b="1" dirty="0"/>
              <a:t>Logic OR-Gate </a:t>
            </a:r>
            <a:endParaRPr lang="en-US" dirty="0"/>
          </a:p>
          <a:p>
            <a:pPr algn="just"/>
            <a:r>
              <a:rPr lang="en-US" dirty="0"/>
              <a:t>2 Input </a:t>
            </a:r>
            <a:r>
              <a:rPr lang="en-US" b="1" dirty="0"/>
              <a:t>Logic NOR-Gate </a:t>
            </a:r>
            <a:endParaRPr lang="en-US" dirty="0"/>
          </a:p>
          <a:p>
            <a:pPr algn="just"/>
            <a:r>
              <a:rPr lang="en-US" dirty="0"/>
              <a:t>2 Input </a:t>
            </a:r>
            <a:r>
              <a:rPr lang="en-US" b="1" dirty="0"/>
              <a:t>Logic NAND-Gate </a:t>
            </a:r>
            <a:endParaRPr lang="en-US" dirty="0"/>
          </a:p>
          <a:p>
            <a:pPr algn="just"/>
            <a:r>
              <a:rPr lang="en-US" dirty="0"/>
              <a:t>For the implementation of NOR and NAND gates, a positive bias is added to the weighted sum of inputs. 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16480" y="1767960"/>
              <a:ext cx="946800" cy="36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7120" y="1758600"/>
                <a:ext cx="96552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07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0446"/>
            <a:ext cx="10515600" cy="1115942"/>
          </a:xfrm>
        </p:spPr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8741"/>
            <a:ext cx="12192000" cy="6189260"/>
          </a:xfrm>
        </p:spPr>
        <p:txBody>
          <a:bodyPr>
            <a:normAutofit/>
          </a:bodyPr>
          <a:lstStyle/>
          <a:p>
            <a:r>
              <a:rPr lang="en-US" dirty="0"/>
              <a:t>2 Input </a:t>
            </a:r>
            <a:r>
              <a:rPr lang="en-US" b="1" dirty="0"/>
              <a:t>Logic AND-Gate 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53765" y="28243"/>
          <a:ext cx="24080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8155" y="285490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979" y="3382917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469158" y="2897767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>
            <a:off x="602525" y="3039574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2525" y="3382917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</p:cNvCxnSpPr>
          <p:nvPr/>
        </p:nvCxnSpPr>
        <p:spPr>
          <a:xfrm flipV="1">
            <a:off x="2137898" y="3254104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355" y="2713101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5481" y="3476093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85271" y="3380200"/>
                <a:ext cx="331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0∗0.3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0∗0.3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271" y="3380200"/>
                <a:ext cx="331084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05" r="-128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67379" y="3759600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79" y="3759600"/>
                <a:ext cx="299062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83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1672" y="1649556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1: </a:t>
            </a:r>
            <a:r>
              <a:rPr lang="en-US" dirty="0"/>
              <a:t>X1=0, X2=0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218" y="5479999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042" y="600800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544221" y="5522858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>
            <a:off x="677588" y="5664665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7588" y="6008008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</p:cNvCxnSpPr>
          <p:nvPr/>
        </p:nvCxnSpPr>
        <p:spPr>
          <a:xfrm flipV="1">
            <a:off x="2212961" y="5879195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0418" y="5338192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0544" y="610118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08" y="4263525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2: </a:t>
            </a:r>
            <a:r>
              <a:rPr lang="en-US" dirty="0"/>
              <a:t>X1=0, X2=1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18996" y="5157980"/>
                <a:ext cx="3432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0∗0.3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1∗0.3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+0=0</m:t>
                    </m:r>
                  </m:oMath>
                </a14:m>
                <a:r>
                  <a:rPr lang="en-US" dirty="0"/>
                  <a:t>.3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96" y="5157980"/>
                <a:ext cx="34326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487" t="-28261" r="-319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356974" y="5479999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74" y="5479999"/>
                <a:ext cx="2990626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83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679432" y="2774695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6256" y="330270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6880435" y="2817554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4" idx="2"/>
          </p:cNvCxnSpPr>
          <p:nvPr/>
        </p:nvCxnSpPr>
        <p:spPr>
          <a:xfrm>
            <a:off x="6013802" y="2959361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13802" y="3302704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6"/>
          </p:cNvCxnSpPr>
          <p:nvPr/>
        </p:nvCxnSpPr>
        <p:spPr>
          <a:xfrm flipV="1">
            <a:off x="7549175" y="3173891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36632" y="263288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86758" y="3395880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678656" y="3107232"/>
                <a:ext cx="3487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1∗0.3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0∗0.3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656" y="3107232"/>
                <a:ext cx="34871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24" r="-10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678656" y="3679387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656" y="3679387"/>
                <a:ext cx="2990626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83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472949" y="2223731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3: </a:t>
            </a:r>
            <a:r>
              <a:rPr lang="en-US" dirty="0"/>
              <a:t>X1=1, X2=0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4495" y="5399091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61319" y="5927100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6955498" y="5441950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endCxn id="45" idx="2"/>
          </p:cNvCxnSpPr>
          <p:nvPr/>
        </p:nvCxnSpPr>
        <p:spPr>
          <a:xfrm>
            <a:off x="6088865" y="5583757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088865" y="5927100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6"/>
          </p:cNvCxnSpPr>
          <p:nvPr/>
        </p:nvCxnSpPr>
        <p:spPr>
          <a:xfrm flipV="1">
            <a:off x="7624238" y="5798287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11695" y="525728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61821" y="6020276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60185" y="4182617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4: </a:t>
            </a:r>
            <a:r>
              <a:rPr lang="en-US" dirty="0"/>
              <a:t>X1=1, X2=1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358439" y="4790132"/>
                <a:ext cx="3432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1∗0.3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1∗0.3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+0=0</m:t>
                    </m:r>
                  </m:oMath>
                </a14:m>
                <a:r>
                  <a:rPr lang="en-US" dirty="0"/>
                  <a:t>.6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439" y="4790132"/>
                <a:ext cx="34326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09" t="-28889" r="-337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768251" y="5399091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51" y="5399091"/>
                <a:ext cx="2990626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1629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830520" y="0"/>
              <a:ext cx="10769400" cy="6304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1160" y="-9360"/>
                <a:ext cx="10788120" cy="63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17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9" y="-255982"/>
            <a:ext cx="10515600" cy="1115942"/>
          </a:xfrm>
        </p:spPr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8741"/>
            <a:ext cx="12192000" cy="6189260"/>
          </a:xfrm>
        </p:spPr>
        <p:txBody>
          <a:bodyPr>
            <a:normAutofit/>
          </a:bodyPr>
          <a:lstStyle/>
          <a:p>
            <a:r>
              <a:rPr lang="en-US" dirty="0"/>
              <a:t>2 Input </a:t>
            </a:r>
            <a:r>
              <a:rPr lang="en-US" b="1" dirty="0"/>
              <a:t>Logic NOR-Gate 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53765" y="28243"/>
          <a:ext cx="24080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8155" y="285490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979" y="3382917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469158" y="2897767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>
            <a:off x="602525" y="3039574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2525" y="3382917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</p:cNvCxnSpPr>
          <p:nvPr/>
        </p:nvCxnSpPr>
        <p:spPr>
          <a:xfrm flipV="1">
            <a:off x="2137898" y="3254104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355" y="2713101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5481" y="3476093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78591" y="3571856"/>
                <a:ext cx="3657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0∗−0.5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0∗−0.5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91" y="3571856"/>
                <a:ext cx="365709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000" r="-11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67379" y="3759600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79" y="3759600"/>
                <a:ext cx="299062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83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1672" y="1649556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1: </a:t>
            </a:r>
            <a:r>
              <a:rPr lang="en-US" dirty="0"/>
              <a:t>X1=0, X2=0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218" y="5479999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042" y="600800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544221" y="5522858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>
            <a:off x="677588" y="5664665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7588" y="6008008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</p:cNvCxnSpPr>
          <p:nvPr/>
        </p:nvCxnSpPr>
        <p:spPr>
          <a:xfrm flipV="1">
            <a:off x="2212961" y="5879195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0418" y="5338192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0544" y="610118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08" y="4263525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2: </a:t>
            </a:r>
            <a:r>
              <a:rPr lang="en-US" dirty="0"/>
              <a:t>X1=0, X2=1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18996" y="5157980"/>
                <a:ext cx="377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0∗−0.5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1∗−0.5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US" dirty="0"/>
                  <a:t>.5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96" y="5157980"/>
                <a:ext cx="37789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58" t="-28261" r="-290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356974" y="5479999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74" y="5479999"/>
                <a:ext cx="2990626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83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679432" y="2774695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6256" y="330270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6880435" y="2817554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4" idx="2"/>
          </p:cNvCxnSpPr>
          <p:nvPr/>
        </p:nvCxnSpPr>
        <p:spPr>
          <a:xfrm>
            <a:off x="6013802" y="2959361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13802" y="3302704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6"/>
          </p:cNvCxnSpPr>
          <p:nvPr/>
        </p:nvCxnSpPr>
        <p:spPr>
          <a:xfrm flipV="1">
            <a:off x="7549175" y="3173891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36632" y="263288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86758" y="3395880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274530" y="2657352"/>
                <a:ext cx="3833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1∗−0.5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0∗−0.5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30" y="2657352"/>
                <a:ext cx="38334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54" r="-111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687820" y="3475250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820" y="3475250"/>
                <a:ext cx="2990626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62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472949" y="2223731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3: </a:t>
            </a:r>
            <a:r>
              <a:rPr lang="en-US" dirty="0"/>
              <a:t>X1=1, X2=0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4495" y="5399091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61319" y="5927100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6955498" y="5441950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endCxn id="45" idx="2"/>
          </p:cNvCxnSpPr>
          <p:nvPr/>
        </p:nvCxnSpPr>
        <p:spPr>
          <a:xfrm>
            <a:off x="6088865" y="5583757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088865" y="5927100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6"/>
          </p:cNvCxnSpPr>
          <p:nvPr/>
        </p:nvCxnSpPr>
        <p:spPr>
          <a:xfrm flipV="1">
            <a:off x="7624238" y="5798287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11695" y="525728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61821" y="6020276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60185" y="4182617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4: </a:t>
            </a:r>
            <a:r>
              <a:rPr lang="en-US" dirty="0"/>
              <a:t>X1=1, X2=1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293673" y="4805424"/>
                <a:ext cx="377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1∗−0.5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1∗−0.5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73" y="4805424"/>
                <a:ext cx="377892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768251" y="5399091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51" y="5399091"/>
                <a:ext cx="2990626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1629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08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5982"/>
            <a:ext cx="10515600" cy="1115942"/>
          </a:xfrm>
        </p:spPr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8741"/>
            <a:ext cx="12192000" cy="6189260"/>
          </a:xfrm>
        </p:spPr>
        <p:txBody>
          <a:bodyPr>
            <a:normAutofit/>
          </a:bodyPr>
          <a:lstStyle/>
          <a:p>
            <a:r>
              <a:rPr lang="en-US" dirty="0"/>
              <a:t>2 Input </a:t>
            </a:r>
            <a:r>
              <a:rPr lang="en-US" b="1" dirty="0"/>
              <a:t>Logic OR-Gate 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53765" y="28243"/>
          <a:ext cx="24080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8155" y="285490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979" y="3382917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469158" y="2897767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>
            <a:off x="602525" y="3039574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2525" y="3382917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</p:cNvCxnSpPr>
          <p:nvPr/>
        </p:nvCxnSpPr>
        <p:spPr>
          <a:xfrm flipV="1">
            <a:off x="2137898" y="3254104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355" y="2713101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5481" y="3476093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78591" y="3571856"/>
                <a:ext cx="3310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0∗0.6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0∗0.6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91" y="3571856"/>
                <a:ext cx="331084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05" r="-12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67379" y="3759600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79" y="3759600"/>
                <a:ext cx="299062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83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1672" y="1649556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1: </a:t>
            </a:r>
            <a:r>
              <a:rPr lang="en-US" dirty="0"/>
              <a:t>X1=0, X2=0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218" y="5479999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042" y="600800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544221" y="5522858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>
            <a:off x="677588" y="5664665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7588" y="6008008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</p:cNvCxnSpPr>
          <p:nvPr/>
        </p:nvCxnSpPr>
        <p:spPr>
          <a:xfrm flipV="1">
            <a:off x="2212961" y="5879195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0418" y="5338192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0544" y="610118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08" y="4263525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2: </a:t>
            </a:r>
            <a:r>
              <a:rPr lang="en-US" dirty="0"/>
              <a:t>X1=0, X2=1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18996" y="5157980"/>
                <a:ext cx="3432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0∗0.6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1∗0.6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+0=0</m:t>
                    </m:r>
                  </m:oMath>
                </a14:m>
                <a:r>
                  <a:rPr lang="en-US" dirty="0"/>
                  <a:t>.6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96" y="5157980"/>
                <a:ext cx="34326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487" t="-28261" r="-319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356974" y="5479999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74" y="5479999"/>
                <a:ext cx="2990626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83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679432" y="2774695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6256" y="330270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6880435" y="2817554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4" idx="2"/>
          </p:cNvCxnSpPr>
          <p:nvPr/>
        </p:nvCxnSpPr>
        <p:spPr>
          <a:xfrm>
            <a:off x="6013802" y="2959361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13802" y="3302704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6"/>
          </p:cNvCxnSpPr>
          <p:nvPr/>
        </p:nvCxnSpPr>
        <p:spPr>
          <a:xfrm flipV="1">
            <a:off x="7549175" y="3173891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36632" y="263288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86758" y="3395880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274530" y="2657352"/>
                <a:ext cx="3487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1∗0.6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0∗0.6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30" y="2657352"/>
                <a:ext cx="34871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49" r="-12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687820" y="3475250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820" y="3475250"/>
                <a:ext cx="2990626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62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472949" y="2223731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3: </a:t>
            </a:r>
            <a:r>
              <a:rPr lang="en-US" dirty="0"/>
              <a:t>X1=1, X2=0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4495" y="5399091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61319" y="5927100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6955498" y="5441950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endCxn id="45" idx="2"/>
          </p:cNvCxnSpPr>
          <p:nvPr/>
        </p:nvCxnSpPr>
        <p:spPr>
          <a:xfrm>
            <a:off x="6088865" y="5583757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088865" y="5927100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6"/>
          </p:cNvCxnSpPr>
          <p:nvPr/>
        </p:nvCxnSpPr>
        <p:spPr>
          <a:xfrm flipV="1">
            <a:off x="7624238" y="5798287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11695" y="525728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61821" y="6020276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60185" y="4182617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4: </a:t>
            </a:r>
            <a:r>
              <a:rPr lang="en-US" dirty="0"/>
              <a:t>X1=1, X2=1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293673" y="4805424"/>
                <a:ext cx="3487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1∗0.6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1∗0.6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+0=1.2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73" y="4805424"/>
                <a:ext cx="34871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24" r="-10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768251" y="5399091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51" y="5399091"/>
                <a:ext cx="2990626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1629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68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5982"/>
            <a:ext cx="10515600" cy="1115942"/>
          </a:xfrm>
        </p:spPr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8741"/>
            <a:ext cx="12192000" cy="6189260"/>
          </a:xfrm>
        </p:spPr>
        <p:txBody>
          <a:bodyPr>
            <a:normAutofit/>
          </a:bodyPr>
          <a:lstStyle/>
          <a:p>
            <a:r>
              <a:rPr lang="en-US" dirty="0"/>
              <a:t>2 Input </a:t>
            </a:r>
            <a:r>
              <a:rPr lang="en-US" b="1" dirty="0"/>
              <a:t>Logic NAND-Gate 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53765" y="28243"/>
          <a:ext cx="24080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8155" y="285490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979" y="3382917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1469158" y="2897767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>
            <a:off x="602525" y="3039574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2525" y="3382917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</p:cNvCxnSpPr>
          <p:nvPr/>
        </p:nvCxnSpPr>
        <p:spPr>
          <a:xfrm flipV="1">
            <a:off x="2137898" y="3254104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355" y="2713101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5481" y="3476093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78591" y="3571856"/>
                <a:ext cx="3657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0∗−0.3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0∗−0.3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91" y="3571856"/>
                <a:ext cx="365709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000" r="-11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67379" y="3759600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379" y="3759600"/>
                <a:ext cx="299062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83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1672" y="1649556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1: </a:t>
            </a:r>
            <a:r>
              <a:rPr lang="en-US" dirty="0"/>
              <a:t>X1=0, X2=0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218" y="5479999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042" y="600800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544221" y="5522858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>
            <a:off x="677588" y="5664665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7588" y="6008008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</p:cNvCxnSpPr>
          <p:nvPr/>
        </p:nvCxnSpPr>
        <p:spPr>
          <a:xfrm flipV="1">
            <a:off x="2212961" y="5879195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0418" y="5338192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0544" y="610118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08" y="4263525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2: </a:t>
            </a:r>
            <a:r>
              <a:rPr lang="en-US" dirty="0"/>
              <a:t>X1=0, X2=1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18996" y="5157980"/>
                <a:ext cx="377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0∗−0.3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1∗−0.3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US" dirty="0"/>
                  <a:t>.7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96" y="5157980"/>
                <a:ext cx="37789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58" t="-28261" r="-290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356974" y="5479999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74" y="5479999"/>
                <a:ext cx="2990626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83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679432" y="2774695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6256" y="330270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Oval 33"/>
          <p:cNvSpPr/>
          <p:nvPr/>
        </p:nvSpPr>
        <p:spPr>
          <a:xfrm>
            <a:off x="6880435" y="2817554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4" idx="2"/>
          </p:cNvCxnSpPr>
          <p:nvPr/>
        </p:nvCxnSpPr>
        <p:spPr>
          <a:xfrm>
            <a:off x="6013802" y="2959361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13802" y="3302704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6"/>
          </p:cNvCxnSpPr>
          <p:nvPr/>
        </p:nvCxnSpPr>
        <p:spPr>
          <a:xfrm flipV="1">
            <a:off x="7549175" y="3173891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36632" y="2632888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86758" y="3395880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274530" y="2657352"/>
                <a:ext cx="3833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1∗−0.3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0∗−0.3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30" y="2657352"/>
                <a:ext cx="383342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54" r="-111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687820" y="3475250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820" y="3475250"/>
                <a:ext cx="2990626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62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472949" y="2223731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3: </a:t>
            </a:r>
            <a:r>
              <a:rPr lang="en-US" dirty="0"/>
              <a:t>X1=1, X2=0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4495" y="5399091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61319" y="5927100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6955498" y="5441950"/>
            <a:ext cx="668740" cy="712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endCxn id="45" idx="2"/>
          </p:cNvCxnSpPr>
          <p:nvPr/>
        </p:nvCxnSpPr>
        <p:spPr>
          <a:xfrm>
            <a:off x="6088865" y="5583757"/>
            <a:ext cx="866633" cy="21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088865" y="5927100"/>
            <a:ext cx="866633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6"/>
          </p:cNvCxnSpPr>
          <p:nvPr/>
        </p:nvCxnSpPr>
        <p:spPr>
          <a:xfrm flipV="1">
            <a:off x="7624238" y="5798287"/>
            <a:ext cx="914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11695" y="5257284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61821" y="6020276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60185" y="4182617"/>
            <a:ext cx="299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4: </a:t>
            </a:r>
            <a:r>
              <a:rPr lang="en-US" dirty="0"/>
              <a:t>X1=1, X2=1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293673" y="4805424"/>
                <a:ext cx="3833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1∗−0.3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1∗−0.3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73" y="4805424"/>
                <a:ext cx="383342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15" r="-111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768251" y="5399091"/>
                <a:ext cx="29906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0.5,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51" y="5399091"/>
                <a:ext cx="2990626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1629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7143840" y="93744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34480" y="928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98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0599"/>
            <a:ext cx="10515600" cy="1115942"/>
          </a:xfrm>
        </p:spPr>
        <p:txBody>
          <a:bodyPr/>
          <a:lstStyle/>
          <a:p>
            <a:r>
              <a:rPr lang="en-US" b="1" dirty="0"/>
              <a:t>Implementation of Logic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5343"/>
            <a:ext cx="12192000" cy="59026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First of all you have to include following columns in your Excel sheet: </a:t>
            </a:r>
          </a:p>
          <a:p>
            <a:pPr lvl="1" algn="just"/>
            <a:r>
              <a:rPr lang="en-US" dirty="0"/>
              <a:t>Xi 	: 	(column for inputs) 	</a:t>
            </a:r>
          </a:p>
          <a:p>
            <a:pPr lvl="1" algn="just"/>
            <a:r>
              <a:rPr lang="en-US" dirty="0"/>
              <a:t>Z 	: 	(column for true output) 	</a:t>
            </a:r>
          </a:p>
          <a:p>
            <a:pPr lvl="1" algn="just"/>
            <a:r>
              <a:rPr lang="en-US" dirty="0"/>
              <a:t>Y 	: 	(column for computed output) 	</a:t>
            </a:r>
          </a:p>
          <a:p>
            <a:pPr lvl="1" algn="just"/>
            <a:r>
              <a:rPr lang="en-US" dirty="0"/>
              <a:t>D 	: 	(column for keeping track of the difference between true output &amp; computed one) 	</a:t>
            </a:r>
          </a:p>
          <a:p>
            <a:pPr lvl="1" algn="just"/>
            <a:r>
              <a:rPr lang="en-US" dirty="0"/>
              <a:t>Wi 	: 	(column for initial weights, assigned arbitrarily in the first step) 	</a:t>
            </a:r>
          </a:p>
          <a:p>
            <a:pPr lvl="1" algn="just"/>
            <a:r>
              <a:rPr lang="en-US" dirty="0" err="1"/>
              <a:t>Wf</a:t>
            </a:r>
            <a:r>
              <a:rPr lang="en-US" dirty="0"/>
              <a:t> 	: 	(column for final weights, which is computed from initial weight and becomes the 	 initial weight of the first step) 	</a:t>
            </a:r>
          </a:p>
        </p:txBody>
      </p:sp>
    </p:spTree>
    <p:extLst>
      <p:ext uri="{BB962C8B-B14F-4D97-AF65-F5344CB8AC3E}">
        <p14:creationId xmlns:p14="http://schemas.microsoft.com/office/powerpoint/2010/main" val="8193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1542"/>
            <a:ext cx="10515600" cy="1115942"/>
          </a:xfrm>
        </p:spPr>
        <p:txBody>
          <a:bodyPr/>
          <a:lstStyle/>
          <a:p>
            <a:r>
              <a:rPr lang="en-US" b="1" dirty="0"/>
              <a:t>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68741"/>
                <a:ext cx="12192000" cy="6189260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en-US" dirty="0"/>
                  <a:t>In input columns X1 and X2, include all possible values which can be provided to a 2-input AND gate, and in column </a:t>
                </a:r>
                <a:r>
                  <a:rPr lang="en-US" i="1" dirty="0"/>
                  <a:t>Z</a:t>
                </a:r>
                <a:r>
                  <a:rPr lang="en-US" dirty="0"/>
                  <a:t>, list all expected results. </a:t>
                </a:r>
              </a:p>
              <a:p>
                <a:pPr algn="just"/>
                <a:r>
                  <a:rPr lang="en-US" dirty="0"/>
                  <a:t>In initial weights columns, W1 &amp; W2, arbitrarily enter any values. </a:t>
                </a:r>
              </a:p>
              <a:p>
                <a:pPr algn="just"/>
                <a:r>
                  <a:rPr lang="en-US" dirty="0"/>
                  <a:t>Apply following formula to K and Y (column for computed output);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&gt;0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&lt; 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Where; </a:t>
                </a:r>
                <a:r>
                  <a:rPr lang="en-US" i="1" dirty="0"/>
                  <a:t>bias </a:t>
                </a:r>
                <a:r>
                  <a:rPr lang="en-US" dirty="0"/>
                  <a:t>is any constant (less than 1 for implementation of logic functions). </a:t>
                </a:r>
              </a:p>
              <a:p>
                <a:pPr algn="just"/>
                <a:r>
                  <a:rPr lang="en-US" dirty="0"/>
                  <a:t>Calculate the difference between true and computed outputs, using the formula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Calculate final weights by applying the following formula. 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learning rate, which is arbitrarily assigned and preferably kept lesser than 0.5 </a:t>
                </a:r>
              </a:p>
              <a:p>
                <a:pPr algn="just"/>
                <a:r>
                  <a:rPr lang="en-US" dirty="0"/>
                  <a:t>Final weights computed in for first set of inputs are passed on as initial weights for second set of inputs, for the same iteration. </a:t>
                </a:r>
              </a:p>
              <a:p>
                <a:pPr algn="just"/>
                <a:r>
                  <a:rPr lang="en-US" dirty="0"/>
                  <a:t>It is observed that after completing the first iteration, values of true and computed do not match for each possible set of inputs, i.e. difference is non-zero, so the process is repeated up to the point where this difference becomes zero. </a:t>
                </a:r>
              </a:p>
              <a:p>
                <a:endParaRPr lang="en-US" dirty="0"/>
              </a:p>
              <a:p>
                <a:pPr marL="457200" lvl="1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68741"/>
                <a:ext cx="12192000" cy="6189260"/>
              </a:xfrm>
              <a:blipFill rotWithShape="0">
                <a:blip r:embed="rId2"/>
                <a:stretch>
                  <a:fillRect l="-650" t="-2266" r="-750" b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859" y="22621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1</a:t>
            </a:r>
            <a:br>
              <a:rPr lang="en-US" dirty="0"/>
            </a:br>
            <a:r>
              <a:rPr lang="en-US" b="1" i="1" dirty="0"/>
              <a:t>Implementation of basic logic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1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0599"/>
            <a:ext cx="10515600" cy="1115942"/>
          </a:xfrm>
        </p:spPr>
        <p:txBody>
          <a:bodyPr/>
          <a:lstStyle/>
          <a:p>
            <a:r>
              <a:rPr lang="en-US" b="1" dirty="0"/>
              <a:t>Implementation of Logic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5343"/>
            <a:ext cx="12192000" cy="590265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practical we will learn how basic logic functions can be implemented and trained, using MS Excel. </a:t>
            </a:r>
          </a:p>
          <a:p>
            <a:pPr algn="just"/>
            <a:r>
              <a:rPr lang="en-US" dirty="0"/>
              <a:t>2 Input </a:t>
            </a:r>
            <a:r>
              <a:rPr lang="en-US" b="1" dirty="0"/>
              <a:t>Logic AND-Gate </a:t>
            </a:r>
          </a:p>
          <a:p>
            <a:pPr algn="just"/>
            <a:r>
              <a:rPr lang="en-US" dirty="0"/>
              <a:t>2 Input </a:t>
            </a:r>
            <a:r>
              <a:rPr lang="en-US" b="1" dirty="0"/>
              <a:t>Logic OR-Gate </a:t>
            </a:r>
            <a:endParaRPr lang="en-US" dirty="0"/>
          </a:p>
          <a:p>
            <a:pPr algn="just"/>
            <a:r>
              <a:rPr lang="en-US" dirty="0"/>
              <a:t>2 Input </a:t>
            </a:r>
            <a:r>
              <a:rPr lang="en-US" b="1" dirty="0"/>
              <a:t>Logic NOR-Gate </a:t>
            </a:r>
            <a:endParaRPr lang="en-US" dirty="0"/>
          </a:p>
          <a:p>
            <a:pPr algn="just"/>
            <a:r>
              <a:rPr lang="en-US" dirty="0"/>
              <a:t>2 Input </a:t>
            </a:r>
            <a:r>
              <a:rPr lang="en-US" b="1" dirty="0"/>
              <a:t>Logic NAND-Gate </a:t>
            </a:r>
            <a:endParaRPr lang="en-US" dirty="0"/>
          </a:p>
          <a:p>
            <a:pPr algn="just"/>
            <a:r>
              <a:rPr lang="en-US" dirty="0"/>
              <a:t>For the implementation of NOR and NAND gates, a positive bias is added to the weighted sum of inputs. 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5647" y="1886619"/>
            <a:ext cx="498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W1i=0.1, w2i=0.1, alpha=0.1, bias=0, Threshold=0.5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5646" y="2415654"/>
            <a:ext cx="498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W1i=0.1, w2i=0.1, alpha=0.1, bias=0, Threshold=0.5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5646" y="2887035"/>
            <a:ext cx="498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W1i=0.1, w2i=0.1, alpha=0.1, bias=1, Threshold=0.5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5646" y="3371893"/>
            <a:ext cx="498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W1i=0.1, w2i=0.1, alpha=0.1, bias=1, Threshold=0.5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7347" y="5100429"/>
                <a:ext cx="3077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7" y="5100429"/>
                <a:ext cx="307783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07359" y="4929998"/>
                <a:ext cx="217527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&gt;0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&lt; 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59" y="4929998"/>
                <a:ext cx="2175275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96000" y="5100429"/>
                <a:ext cx="1864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00429"/>
                <a:ext cx="186499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41267" y="5100429"/>
                <a:ext cx="2604944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67" y="5100429"/>
                <a:ext cx="2604944" cy="391582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1053720" y="4839840"/>
              <a:ext cx="9751680" cy="893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4360" y="4830480"/>
                <a:ext cx="9770400" cy="9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41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0599"/>
            <a:ext cx="10515600" cy="1115942"/>
          </a:xfrm>
        </p:spPr>
        <p:txBody>
          <a:bodyPr/>
          <a:lstStyle/>
          <a:p>
            <a:r>
              <a:rPr lang="en-US" b="1" dirty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8741"/>
            <a:ext cx="12192000" cy="6189260"/>
          </a:xfrm>
        </p:spPr>
        <p:txBody>
          <a:bodyPr>
            <a:normAutofit/>
          </a:bodyPr>
          <a:lstStyle/>
          <a:p>
            <a:r>
              <a:rPr lang="en-US" dirty="0"/>
              <a:t>Complete the following tables. 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371600"/>
            <a:ext cx="4981575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1490662"/>
            <a:ext cx="488632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3763371"/>
            <a:ext cx="5438775" cy="234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88662"/>
            <a:ext cx="55816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0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0599"/>
            <a:ext cx="10515600" cy="1115942"/>
          </a:xfrm>
        </p:spPr>
        <p:txBody>
          <a:bodyPr/>
          <a:lstStyle/>
          <a:p>
            <a:r>
              <a:rPr lang="en-US" b="1" dirty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8741"/>
            <a:ext cx="12192000" cy="61892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For NAND and NOR implementation, what is the effect of setting bias to value &lt;0.5? </a:t>
            </a:r>
          </a:p>
          <a:p>
            <a:pPr algn="just"/>
            <a:r>
              <a:rPr lang="en-US" dirty="0"/>
              <a:t>Add a positive bias &lt;0.3 to AND </a:t>
            </a:r>
            <a:r>
              <a:rPr lang="en-US" dirty="0" err="1"/>
              <a:t>and</a:t>
            </a:r>
            <a:r>
              <a:rPr lang="en-US" dirty="0"/>
              <a:t> OR </a:t>
            </a:r>
            <a:r>
              <a:rPr lang="en-US" dirty="0" err="1"/>
              <a:t>gate‗s</a:t>
            </a:r>
            <a:r>
              <a:rPr lang="en-US" dirty="0"/>
              <a:t> output and check how many iterations are required to get correct output. </a:t>
            </a:r>
          </a:p>
          <a:p>
            <a:pPr algn="just"/>
            <a:r>
              <a:rPr lang="en-US" dirty="0"/>
              <a:t>What are your observations, regarding the following? </a:t>
            </a:r>
          </a:p>
          <a:p>
            <a:pPr algn="just"/>
            <a:r>
              <a:rPr lang="en-US" dirty="0"/>
              <a:t>a. Lower value of learning rate is faster. (Yes/No) </a:t>
            </a:r>
          </a:p>
          <a:p>
            <a:pPr algn="just"/>
            <a:r>
              <a:rPr lang="en-US" dirty="0"/>
              <a:t>b. For OR gate implementation, smaller values of weights require less iterations for obtaining correct result. (Yes/No) </a:t>
            </a:r>
          </a:p>
          <a:p>
            <a:pPr algn="just"/>
            <a:r>
              <a:rPr lang="en-US" dirty="0"/>
              <a:t>c. For NAND gate implementation, larger values of weights require less iterations for obtaining correct result. (Yes/No)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8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0599"/>
            <a:ext cx="10515600" cy="1115942"/>
          </a:xfrm>
        </p:spPr>
        <p:txBody>
          <a:bodyPr/>
          <a:lstStyle/>
          <a:p>
            <a:r>
              <a:rPr lang="en-US" b="1" dirty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8741"/>
            <a:ext cx="12192000" cy="61892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Implement XOR and XNOR functions and give all the formula you used in the implementation. Draw the MLPs used for the implementation of above functions. Also mention the following: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Implement 3-input AND, OR, NAND and NOR gates.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890784"/>
            <a:ext cx="7410450" cy="266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78720" y="0"/>
              <a:ext cx="3331080" cy="1089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9360" y="-9360"/>
                <a:ext cx="3349800" cy="11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26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8365"/>
            <a:ext cx="10515600" cy="1325563"/>
          </a:xfrm>
        </p:spPr>
        <p:txBody>
          <a:bodyPr/>
          <a:lstStyle/>
          <a:p>
            <a:r>
              <a:rPr lang="en-US" b="1" dirty="0"/>
              <a:t>Artificial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82639"/>
            <a:ext cx="12078269" cy="5194324"/>
          </a:xfrm>
        </p:spPr>
        <p:txBody>
          <a:bodyPr/>
          <a:lstStyle/>
          <a:p>
            <a:pPr algn="just"/>
            <a:r>
              <a:rPr lang="en-US" dirty="0"/>
              <a:t>A neural network is a massively parallel, distributed processor made up of simple processing units (artificial neurons). </a:t>
            </a:r>
          </a:p>
          <a:p>
            <a:pPr algn="just"/>
            <a:r>
              <a:rPr lang="en-US" dirty="0"/>
              <a:t>It resembles the brain in two respects: </a:t>
            </a:r>
          </a:p>
          <a:p>
            <a:pPr lvl="1" algn="just"/>
            <a:r>
              <a:rPr lang="en-US" dirty="0"/>
              <a:t>Knowledge is acquired by the network from its environment through a learning process. </a:t>
            </a:r>
          </a:p>
          <a:p>
            <a:pPr lvl="1" algn="just"/>
            <a:r>
              <a:rPr lang="en-US" dirty="0"/>
              <a:t>Synaptic connection strengths among neurons are used to store the acquired knowledge.</a:t>
            </a:r>
          </a:p>
          <a:p>
            <a:pPr algn="just"/>
            <a:r>
              <a:rPr lang="en-US" dirty="0"/>
              <a:t>A NN is a machine learning approach inspired by the way in which the brain performs a particular learning task: </a:t>
            </a:r>
          </a:p>
          <a:p>
            <a:pPr lvl="1" algn="just"/>
            <a:r>
              <a:rPr lang="en-US" dirty="0"/>
              <a:t>Knowledge about the learning task is given in the form of examples. </a:t>
            </a:r>
          </a:p>
          <a:p>
            <a:pPr lvl="1" algn="just"/>
            <a:r>
              <a:rPr lang="en-US" dirty="0"/>
              <a:t>Inter neuron connection strengths (weights) are used to store the acquired information (the training examples). </a:t>
            </a:r>
          </a:p>
          <a:p>
            <a:pPr lvl="1" algn="just"/>
            <a:r>
              <a:rPr lang="en-US" dirty="0"/>
              <a:t>During the learning process the weights are modified in order to model the particular learning task correctly on the training examples.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8365"/>
            <a:ext cx="10515600" cy="1325563"/>
          </a:xfrm>
        </p:spPr>
        <p:txBody>
          <a:bodyPr/>
          <a:lstStyle/>
          <a:p>
            <a:r>
              <a:rPr lang="en-US" b="1" dirty="0"/>
              <a:t>Different 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82639"/>
            <a:ext cx="12078269" cy="5194324"/>
          </a:xfrm>
        </p:spPr>
        <p:txBody>
          <a:bodyPr/>
          <a:lstStyle/>
          <a:p>
            <a:pPr algn="just"/>
            <a:r>
              <a:rPr lang="en-US" dirty="0"/>
              <a:t>Single layer feed-forward networks </a:t>
            </a:r>
          </a:p>
          <a:p>
            <a:pPr lvl="1" algn="just"/>
            <a:r>
              <a:rPr lang="en-US" dirty="0"/>
              <a:t>Input layer projecting into the output layer</a:t>
            </a:r>
          </a:p>
          <a:p>
            <a:r>
              <a:rPr lang="en-US" dirty="0"/>
              <a:t>Multi-layer feed-forward networks </a:t>
            </a:r>
          </a:p>
          <a:p>
            <a:pPr lvl="1"/>
            <a:r>
              <a:rPr lang="en-US" dirty="0"/>
              <a:t>One or more hidden layers. </a:t>
            </a:r>
          </a:p>
          <a:p>
            <a:pPr lvl="1"/>
            <a:r>
              <a:rPr lang="en-US" dirty="0"/>
              <a:t>Input projects only from previous layers onto a layer. </a:t>
            </a:r>
          </a:p>
          <a:p>
            <a:pPr lvl="1"/>
            <a:r>
              <a:rPr lang="en-US" dirty="0"/>
              <a:t>typically, only from one layer to the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1" y="586355"/>
            <a:ext cx="318135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88" y="3800900"/>
            <a:ext cx="6715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8365"/>
            <a:ext cx="10515600" cy="1325563"/>
          </a:xfrm>
        </p:spPr>
        <p:txBody>
          <a:bodyPr/>
          <a:lstStyle/>
          <a:p>
            <a:r>
              <a:rPr lang="en-US" b="1" dirty="0"/>
              <a:t>Properties of 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82639"/>
            <a:ext cx="12078269" cy="519432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Learning from examples </a:t>
            </a:r>
          </a:p>
          <a:p>
            <a:pPr lvl="1" algn="just"/>
            <a:r>
              <a:rPr lang="en-US" dirty="0"/>
              <a:t>labeled or unlabeled </a:t>
            </a:r>
          </a:p>
          <a:p>
            <a:pPr algn="just"/>
            <a:r>
              <a:rPr lang="en-US" dirty="0" err="1"/>
              <a:t>Adaptivity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changing the connection strengths to learn things </a:t>
            </a:r>
          </a:p>
          <a:p>
            <a:pPr algn="just"/>
            <a:r>
              <a:rPr lang="en-US" dirty="0"/>
              <a:t>Non-linearity </a:t>
            </a:r>
          </a:p>
          <a:p>
            <a:pPr lvl="1" algn="just"/>
            <a:r>
              <a:rPr lang="en-US" dirty="0"/>
              <a:t>the non-linear activation functions are essential </a:t>
            </a:r>
          </a:p>
          <a:p>
            <a:pPr algn="just"/>
            <a:r>
              <a:rPr lang="en-US" dirty="0"/>
              <a:t>Fault tolerance </a:t>
            </a:r>
          </a:p>
          <a:p>
            <a:pPr lvl="1" algn="just"/>
            <a:r>
              <a:rPr lang="en-US" dirty="0"/>
              <a:t>if one of the neurons or connections is damaged, the whole network still works quite well </a:t>
            </a:r>
          </a:p>
          <a:p>
            <a:pPr algn="just"/>
            <a:r>
              <a:rPr lang="en-US" dirty="0"/>
              <a:t>Thus, they might be better alternatives than classical solutions for problems </a:t>
            </a:r>
            <a:r>
              <a:rPr lang="en-US" dirty="0" err="1"/>
              <a:t>characterised</a:t>
            </a:r>
            <a:r>
              <a:rPr lang="en-US" dirty="0"/>
              <a:t> by: </a:t>
            </a:r>
          </a:p>
          <a:p>
            <a:pPr lvl="1" algn="just"/>
            <a:r>
              <a:rPr lang="en-US" dirty="0"/>
              <a:t>high dimensionality, noisy, imprecise or imperfect data; and </a:t>
            </a:r>
          </a:p>
          <a:p>
            <a:pPr lvl="1" algn="just"/>
            <a:r>
              <a:rPr lang="en-US" dirty="0"/>
              <a:t>a lack of a clearly stated mathematical solution or algorithm</a:t>
            </a:r>
          </a:p>
        </p:txBody>
      </p:sp>
    </p:spTree>
    <p:extLst>
      <p:ext uri="{BB962C8B-B14F-4D97-AF65-F5344CB8AC3E}">
        <p14:creationId xmlns:p14="http://schemas.microsoft.com/office/powerpoint/2010/main" val="236150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8365"/>
            <a:ext cx="10515600" cy="1325563"/>
          </a:xfrm>
        </p:spPr>
        <p:txBody>
          <a:bodyPr/>
          <a:lstStyle/>
          <a:p>
            <a:r>
              <a:rPr lang="en-US" b="1" dirty="0"/>
              <a:t>Artificial Neuron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96" y="338777"/>
            <a:ext cx="5648325" cy="432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489" y="1107198"/>
                <a:ext cx="3038076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" y="1107198"/>
                <a:ext cx="3038076" cy="78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4696" y="214644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 artificial neuron: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computes the weighted sum of its input (called its net input) 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adds its bias  </a:t>
            </a:r>
          </a:p>
          <a:p>
            <a:pPr marL="285750" indent="-285750">
              <a:buFontTx/>
              <a:buChar char="-"/>
            </a:pPr>
            <a:r>
              <a:rPr lang="en-US" dirty="0"/>
              <a:t>passes this value through an activation function </a:t>
            </a:r>
          </a:p>
          <a:p>
            <a:pPr algn="just"/>
            <a:r>
              <a:rPr lang="en-US" dirty="0"/>
              <a:t>We say that the neuron “fires” (i.e. becomes active) if its output is above zero.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2348" y="41363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extra free variable (bias) makes the neuron more powerful.</a:t>
            </a:r>
          </a:p>
        </p:txBody>
      </p:sp>
    </p:spTree>
    <p:extLst>
      <p:ext uri="{BB962C8B-B14F-4D97-AF65-F5344CB8AC3E}">
        <p14:creationId xmlns:p14="http://schemas.microsoft.com/office/powerpoint/2010/main" val="424193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8365"/>
            <a:ext cx="10515600" cy="1325563"/>
          </a:xfrm>
        </p:spPr>
        <p:txBody>
          <a:bodyPr/>
          <a:lstStyle/>
          <a:p>
            <a:r>
              <a:rPr lang="en-US" b="1" dirty="0"/>
              <a:t>Activation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982639"/>
                <a:ext cx="12078269" cy="519432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The </a:t>
                </a:r>
                <a:r>
                  <a:rPr lang="en-US" b="1" dirty="0"/>
                  <a:t>activation function</a:t>
                </a:r>
                <a:r>
                  <a:rPr lang="en-US" dirty="0"/>
                  <a:t> is at the end deciding what is to be fired to the next neuron.</a:t>
                </a:r>
              </a:p>
              <a:p>
                <a:pPr algn="just"/>
                <a:r>
                  <a:rPr lang="en-US" dirty="0"/>
                  <a:t>Also called the squashing function as it limits </a:t>
                </a:r>
              </a:p>
              <a:p>
                <a:pPr lvl="1" algn="just"/>
                <a:r>
                  <a:rPr lang="en-US" dirty="0"/>
                  <a:t>the amplitude of the output of the neuron. </a:t>
                </a:r>
              </a:p>
              <a:p>
                <a:pPr algn="just"/>
                <a:r>
                  <a:rPr lang="en-US" dirty="0"/>
                  <a:t>Many types of activations functions are used: </a:t>
                </a:r>
              </a:p>
              <a:p>
                <a:pPr lvl="1" algn="just"/>
                <a:r>
                  <a:rPr lang="en-US" dirty="0"/>
                  <a:t>linear: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threshold: (</a:t>
                </a:r>
                <a:r>
                  <a:rPr lang="en-US" dirty="0" err="1"/>
                  <a:t>hardlimiting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&gt;=0;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&lt; 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sigmoid: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1/(1+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...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82639"/>
                <a:ext cx="12078269" cy="5194324"/>
              </a:xfrm>
              <a:blipFill rotWithShape="0">
                <a:blip r:embed="rId2"/>
                <a:stretch>
                  <a:fillRect l="-909" t="-1878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541" y="1594300"/>
            <a:ext cx="21621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7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8365"/>
            <a:ext cx="10515600" cy="1325563"/>
          </a:xfrm>
        </p:spPr>
        <p:txBody>
          <a:bodyPr/>
          <a:lstStyle/>
          <a:p>
            <a:r>
              <a:rPr lang="en-US" b="1" dirty="0"/>
              <a:t>Artificial Neural Networks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982639"/>
            <a:ext cx="12078269" cy="51943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Early ANN Models:</a:t>
            </a:r>
          </a:p>
          <a:p>
            <a:pPr lvl="1" algn="just"/>
            <a:r>
              <a:rPr lang="en-US" dirty="0"/>
              <a:t>Perceptron, ADALINE, Hopfield Network </a:t>
            </a:r>
          </a:p>
          <a:p>
            <a:pPr algn="just"/>
            <a:r>
              <a:rPr lang="en-US" dirty="0"/>
              <a:t>Current Models: </a:t>
            </a:r>
          </a:p>
          <a:p>
            <a:pPr lvl="1" algn="just"/>
            <a:r>
              <a:rPr lang="en-US" dirty="0"/>
              <a:t>Deep Learning Architectures </a:t>
            </a:r>
          </a:p>
          <a:p>
            <a:pPr lvl="1" algn="just"/>
            <a:r>
              <a:rPr lang="en-US" dirty="0"/>
              <a:t>Multilayer feedforward networks (Multilayer </a:t>
            </a:r>
            <a:r>
              <a:rPr lang="en-US" dirty="0" err="1"/>
              <a:t>perceptrons</a:t>
            </a:r>
            <a:r>
              <a:rPr lang="en-US" dirty="0"/>
              <a:t>) </a:t>
            </a:r>
          </a:p>
          <a:p>
            <a:pPr lvl="1" algn="just"/>
            <a:r>
              <a:rPr lang="en-US" dirty="0"/>
              <a:t>Radial Basis Function networks </a:t>
            </a:r>
          </a:p>
          <a:p>
            <a:pPr lvl="1" algn="just"/>
            <a:r>
              <a:rPr lang="en-US" dirty="0"/>
              <a:t>Self Organizing Networks – ...</a:t>
            </a:r>
          </a:p>
          <a:p>
            <a:pPr algn="just"/>
            <a:r>
              <a:rPr lang="en-US" dirty="0"/>
              <a:t>ANNs have been widely used in various domains for: </a:t>
            </a:r>
          </a:p>
          <a:p>
            <a:pPr lvl="1" algn="just"/>
            <a:r>
              <a:rPr lang="en-US" dirty="0"/>
              <a:t>Pattern recognition </a:t>
            </a:r>
          </a:p>
          <a:p>
            <a:pPr lvl="1" algn="just"/>
            <a:r>
              <a:rPr lang="en-US" dirty="0"/>
              <a:t>Function approximation </a:t>
            </a:r>
          </a:p>
          <a:p>
            <a:pPr lvl="1" algn="just"/>
            <a:r>
              <a:rPr lang="en-US" dirty="0"/>
              <a:t>Associative memory </a:t>
            </a:r>
          </a:p>
          <a:p>
            <a:pPr lvl="1" algn="just"/>
            <a:r>
              <a:rPr lang="en-US" dirty="0"/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360191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8365"/>
            <a:ext cx="10515600" cy="1325563"/>
          </a:xfrm>
        </p:spPr>
        <p:txBody>
          <a:bodyPr/>
          <a:lstStyle/>
          <a:p>
            <a:r>
              <a:rPr lang="en-US" b="1" dirty="0"/>
              <a:t>How to Decide on a Network Topology?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982639"/>
            <a:ext cx="12078269" cy="51943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# of input nodes? </a:t>
            </a:r>
          </a:p>
          <a:p>
            <a:pPr lvl="1" algn="just"/>
            <a:r>
              <a:rPr lang="en-US" dirty="0"/>
              <a:t>Number of features </a:t>
            </a:r>
          </a:p>
          <a:p>
            <a:pPr algn="just"/>
            <a:r>
              <a:rPr lang="en-US" dirty="0"/>
              <a:t># of output nodes? </a:t>
            </a:r>
          </a:p>
          <a:p>
            <a:pPr lvl="1" algn="just"/>
            <a:r>
              <a:rPr lang="en-US" dirty="0"/>
              <a:t>Suitable to encode the output representation </a:t>
            </a:r>
          </a:p>
          <a:p>
            <a:pPr algn="just"/>
            <a:r>
              <a:rPr lang="en-US" dirty="0"/>
              <a:t>transfer function? </a:t>
            </a:r>
          </a:p>
          <a:p>
            <a:pPr lvl="1" algn="just"/>
            <a:r>
              <a:rPr lang="en-US" dirty="0"/>
              <a:t>Suitable to the problem </a:t>
            </a:r>
          </a:p>
          <a:p>
            <a:pPr algn="just"/>
            <a:r>
              <a:rPr lang="en-US" dirty="0"/>
              <a:t># of hidden nodes? </a:t>
            </a:r>
          </a:p>
          <a:p>
            <a:pPr lvl="1" algn="just"/>
            <a:r>
              <a:rPr lang="en-US" dirty="0"/>
              <a:t>Not exactly known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783" y="3149221"/>
            <a:ext cx="519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2155</Words>
  <Application>Microsoft Office PowerPoint</Application>
  <PresentationFormat>Widescreen</PresentationFormat>
  <Paragraphs>370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sohne</vt:lpstr>
      <vt:lpstr>Times New Roman</vt:lpstr>
      <vt:lpstr>Office Theme</vt:lpstr>
      <vt:lpstr>Artificial Intelligence (CS-323) Labs</vt:lpstr>
      <vt:lpstr>Lab 1 Implementation of basic logic operations</vt:lpstr>
      <vt:lpstr>Artificial Neural Networks</vt:lpstr>
      <vt:lpstr>Different Network Topologies</vt:lpstr>
      <vt:lpstr>Properties of NN</vt:lpstr>
      <vt:lpstr>Artificial Neuron Model</vt:lpstr>
      <vt:lpstr>Activation Functions </vt:lpstr>
      <vt:lpstr>Artificial Neural Networks</vt:lpstr>
      <vt:lpstr>How to Decide on a Network Topology? </vt:lpstr>
      <vt:lpstr>What is a Perceptron?</vt:lpstr>
      <vt:lpstr>  Linear Regression Equation  </vt:lpstr>
      <vt:lpstr>Multilayer Perceptron</vt:lpstr>
      <vt:lpstr>Implementation of Logic Functions </vt:lpstr>
      <vt:lpstr>Examples</vt:lpstr>
      <vt:lpstr>Examples</vt:lpstr>
      <vt:lpstr>Examples</vt:lpstr>
      <vt:lpstr>Examples</vt:lpstr>
      <vt:lpstr>Implementation of Logic Functions </vt:lpstr>
      <vt:lpstr>Procedure</vt:lpstr>
      <vt:lpstr>Implementation of Logic Functions </vt:lpstr>
      <vt:lpstr>Tasks</vt:lpstr>
      <vt:lpstr>Tasks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(CS-323)</dc:title>
  <dc:creator>Windows User</dc:creator>
  <cp:lastModifiedBy>hameeza ahmed</cp:lastModifiedBy>
  <cp:revision>99</cp:revision>
  <dcterms:created xsi:type="dcterms:W3CDTF">2021-01-04T16:43:10Z</dcterms:created>
  <dcterms:modified xsi:type="dcterms:W3CDTF">2021-11-01T10:55:35Z</dcterms:modified>
</cp:coreProperties>
</file>