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91" r:id="rId4"/>
    <p:sldId id="292" r:id="rId5"/>
    <p:sldId id="293" r:id="rId6"/>
    <p:sldId id="294" r:id="rId7"/>
    <p:sldId id="295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273" r:id="rId16"/>
    <p:sldId id="296" r:id="rId17"/>
    <p:sldId id="271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>
      <p:cViewPr varScale="1">
        <p:scale>
          <a:sx n="85" d="100"/>
          <a:sy n="85" d="100"/>
        </p:scale>
        <p:origin x="590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10/25/2024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10/25/2024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62" name="Rectangle 61"/>
          <p:cNvSpPr/>
          <p:nvPr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 descr="&#10;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10/25/2024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10/25/2024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10/25/2024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10/25/2024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10/25/2024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10/25/2024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10/25/2024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pPr/>
              <a:t>10/25/2024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2" r:id="rId10"/>
    <p:sldLayoutId id="2147483678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D38B-4D2D-4CAD-8705-7C2E075DF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u="none" strike="noStrike" baseline="0" dirty="0"/>
              <a:t>Job Analysis Project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89484-229F-4AA7-A1DF-2DCED8B075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/>
              <a:t>ZAID AHAMED</a:t>
            </a:r>
          </a:p>
        </p:txBody>
      </p:sp>
    </p:spTree>
    <p:extLst>
      <p:ext uri="{BB962C8B-B14F-4D97-AF65-F5344CB8AC3E}">
        <p14:creationId xmlns:p14="http://schemas.microsoft.com/office/powerpoint/2010/main" val="382338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9E5B-5E83-4725-AF9B-6C7C4A62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736600"/>
          </a:xfrm>
        </p:spPr>
        <p:txBody>
          <a:bodyPr/>
          <a:lstStyle/>
          <a:p>
            <a:r>
              <a:rPr lang="en-US" b="0" i="0" u="none" strike="noStrike" baseline="0" dirty="0"/>
              <a:t>Data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04DF6-F063-432E-BF24-44B8179FA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2" y="1600200"/>
            <a:ext cx="10360501" cy="46482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r>
              <a:rPr lang="en-US" sz="2400" b="0" i="0" u="none" strike="noStrike" baseline="0" dirty="0"/>
              <a:t>Experience: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b="0" i="0" u="none" strike="noStrike" baseline="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200" b="0" i="0" u="none" strike="noStrike" baseline="0" dirty="0"/>
              <a:t>Most of the entry-level jobs require no experience.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200" dirty="0"/>
              <a:t>Least average experience </a:t>
            </a:r>
            <a:r>
              <a:rPr lang="en-US" sz="2200" b="0" i="0" u="none" strike="noStrike" baseline="0" dirty="0"/>
              <a:t>require for Data Analyst (1.3 years) and Data Scientist (1.2 years) while Most </a:t>
            </a:r>
            <a:r>
              <a:rPr lang="en-US" sz="2200" dirty="0"/>
              <a:t>Average experience </a:t>
            </a:r>
            <a:r>
              <a:rPr lang="en-US" sz="2200" b="0" i="0" u="none" strike="noStrike" baseline="0" dirty="0"/>
              <a:t>require for Machine Learning Engineer Position (4.3 years).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200" b="0" i="0" u="none" strike="noStrike" baseline="0" dirty="0"/>
              <a:t>The lead and senior level job positions are required highest experience like 5 to 9 years.</a:t>
            </a:r>
          </a:p>
        </p:txBody>
      </p:sp>
    </p:spTree>
    <p:extLst>
      <p:ext uri="{BB962C8B-B14F-4D97-AF65-F5344CB8AC3E}">
        <p14:creationId xmlns:p14="http://schemas.microsoft.com/office/powerpoint/2010/main" val="169916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9E5B-5E83-4725-AF9B-6C7C4A62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736600"/>
          </a:xfrm>
        </p:spPr>
        <p:txBody>
          <a:bodyPr/>
          <a:lstStyle/>
          <a:p>
            <a:r>
              <a:rPr lang="en-US" b="0" i="0" u="none" strike="noStrike" baseline="0" dirty="0"/>
              <a:t>Data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04DF6-F063-432E-BF24-44B8179FA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2" y="1600200"/>
            <a:ext cx="10360501" cy="46482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r>
              <a:rPr lang="en-US" sz="2400" b="0" i="0" u="none" strike="noStrike" baseline="0" dirty="0"/>
              <a:t>Skills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200" b="0" i="0" u="none" strike="noStrike" baseline="0" dirty="0"/>
              <a:t>Communication is most relevant skill for every job.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200" dirty="0"/>
              <a:t>Most demanded skills are:</a:t>
            </a:r>
            <a:endParaRPr lang="en-US" sz="2200" b="0" i="0" u="none" strike="noStrike" baseline="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200" dirty="0"/>
              <a:t>Python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1800" dirty="0"/>
              <a:t>Expertise in Python language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1800" dirty="0"/>
              <a:t>Working with APIs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1800" dirty="0"/>
              <a:t>Flask and Django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1800" dirty="0"/>
              <a:t>Cloud Technologies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22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14487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9E5B-5E83-4725-AF9B-6C7C4A62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736600"/>
          </a:xfrm>
        </p:spPr>
        <p:txBody>
          <a:bodyPr/>
          <a:lstStyle/>
          <a:p>
            <a:r>
              <a:rPr lang="en-US" b="0" i="0" u="none" strike="noStrike" baseline="0" dirty="0"/>
              <a:t>Data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04DF6-F063-432E-BF24-44B8179FA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2" y="1600200"/>
            <a:ext cx="10360501" cy="46482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r>
              <a:rPr lang="en-US" sz="2400" b="0" i="0" u="none" strike="noStrike" baseline="0" dirty="0"/>
              <a:t>Skills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endParaRPr lang="en-US" sz="24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200" b="0" i="0" u="none" strike="noStrike" baseline="0" dirty="0"/>
              <a:t>Data Analyst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1800" dirty="0"/>
              <a:t>Python, </a:t>
            </a:r>
            <a:r>
              <a:rPr lang="en-US" sz="1800" b="0" i="0" u="none" strike="noStrike" baseline="0" dirty="0"/>
              <a:t>SQL, Excel, PowerBI</a:t>
            </a:r>
          </a:p>
          <a:p>
            <a:pPr lvl="1">
              <a:lnSpc>
                <a:spcPct val="100000"/>
              </a:lnSpc>
              <a:buFontTx/>
              <a:buChar char="-"/>
            </a:pPr>
            <a:endParaRPr lang="en-US" sz="18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200" b="0" i="0" u="none" strike="noStrike" baseline="0" dirty="0"/>
              <a:t>Data Scientist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1800" dirty="0"/>
              <a:t>Python, SQL, Statistics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1800" b="0" i="0" u="none" strike="noStrike" baseline="0" dirty="0"/>
              <a:t>Data Analysis,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20443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9E5B-5E83-4725-AF9B-6C7C4A62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736600"/>
          </a:xfrm>
        </p:spPr>
        <p:txBody>
          <a:bodyPr/>
          <a:lstStyle/>
          <a:p>
            <a:r>
              <a:rPr lang="en-US" b="0" i="0" u="none" strike="noStrike" baseline="0" dirty="0"/>
              <a:t>Data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04DF6-F063-432E-BF24-44B8179FA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2" y="1600200"/>
            <a:ext cx="10360501" cy="46482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r>
              <a:rPr lang="en-US" sz="2400" b="0" i="0" u="none" strike="noStrike" baseline="0" dirty="0"/>
              <a:t>Skills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endParaRPr lang="en-US" sz="24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200" b="0" i="0" u="none" strike="noStrike" baseline="0" dirty="0"/>
              <a:t>Data Engineer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1800" dirty="0"/>
              <a:t>Python, SQL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1800" dirty="0"/>
              <a:t>ETL / ELT , Pipeline Building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1800" dirty="0"/>
              <a:t>Database, Cloud Technologies, Data Warehouse</a:t>
            </a:r>
          </a:p>
          <a:p>
            <a:pPr marL="274320" lvl="1" indent="0">
              <a:lnSpc>
                <a:spcPct val="100000"/>
              </a:lnSpc>
              <a:buNone/>
            </a:pPr>
            <a:endParaRPr lang="en-US" sz="18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200" b="0" i="0" u="none" strike="noStrike" baseline="0" dirty="0"/>
              <a:t>Machine Learning Engineer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1800" dirty="0"/>
              <a:t>Python, APIs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1800" dirty="0"/>
              <a:t>Cloud Technologies</a:t>
            </a:r>
            <a:endParaRPr lang="en-US" sz="18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325075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9E5B-5E83-4725-AF9B-6C7C4A62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736600"/>
          </a:xfrm>
        </p:spPr>
        <p:txBody>
          <a:bodyPr/>
          <a:lstStyle/>
          <a:p>
            <a:r>
              <a:rPr lang="en-US" b="0" i="0" u="none" strike="noStrike" baseline="0" dirty="0"/>
              <a:t>Data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04DF6-F063-432E-BF24-44B8179FA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2" y="1600200"/>
            <a:ext cx="10360501" cy="46482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r>
              <a:rPr lang="en-US" sz="2400" b="0" i="0" u="none" strike="noStrike" baseline="0" dirty="0"/>
              <a:t>Skills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endParaRPr lang="en-US" sz="24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200" b="0" i="0" u="none" strike="noStrike" baseline="0" dirty="0"/>
              <a:t>Cloud Engineer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1800" dirty="0"/>
              <a:t>Cloud Technologies (Azure, AWS)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1800" dirty="0"/>
              <a:t>DevOps, Containers, CI/CD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1800" dirty="0"/>
              <a:t>Databases, Linux</a:t>
            </a:r>
          </a:p>
          <a:p>
            <a:pPr marL="274320" lvl="1" indent="0">
              <a:lnSpc>
                <a:spcPct val="100000"/>
              </a:lnSpc>
              <a:buNone/>
            </a:pPr>
            <a:endParaRPr lang="en-US" sz="18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200" b="0" i="0" u="none" strike="noStrike" baseline="0" dirty="0"/>
              <a:t>Information Security / Cyber Security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1800" dirty="0"/>
              <a:t>Certifications (CISSP, CEH)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1800" dirty="0"/>
              <a:t>Networking, Cloud Technologies, VAPTs, Operating Systems</a:t>
            </a:r>
            <a:endParaRPr lang="en-US" sz="18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404615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736600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736600"/>
          </a:xfrm>
        </p:spPr>
        <p:txBody>
          <a:bodyPr/>
          <a:lstStyle/>
          <a:p>
            <a:r>
              <a:rPr lang="en-US" sz="2400" dirty="0"/>
              <a:t>For Job Seekers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Focus on Communication as it is the most sought-after skill.</a:t>
            </a:r>
          </a:p>
          <a:p>
            <a:r>
              <a:rPr lang="en-US" dirty="0"/>
              <a:t>If you're entering the Data field, proficiency in Python, SQL and ETL will make you more competitive.</a:t>
            </a:r>
          </a:p>
          <a:p>
            <a:r>
              <a:rPr lang="en-US" dirty="0"/>
              <a:t>Most job postings prefer candidates with a Bachelor's degree, so it's worth completing this level of education if possible.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736600"/>
          </a:xfrm>
        </p:spPr>
        <p:txBody>
          <a:bodyPr/>
          <a:lstStyle/>
          <a:p>
            <a:r>
              <a:rPr lang="en-US" sz="2400" dirty="0"/>
              <a:t>For Companies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Companies should consider offering training in top-demand skills like Communication, Python, and SQL to bridge any skill gaps in their current workforce.</a:t>
            </a:r>
          </a:p>
          <a:p>
            <a:r>
              <a:rPr lang="en-US" dirty="0"/>
              <a:t>Since many jobs are open to entry-level candidates (0-2 years of experience), companies might benefit from providing internships and training programs to attract fresh talent.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9E5B-5E83-4725-AF9B-6C7C4A62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736600"/>
          </a:xfrm>
        </p:spPr>
        <p:txBody>
          <a:bodyPr/>
          <a:lstStyle/>
          <a:p>
            <a:r>
              <a:rPr lang="en-US" b="0" i="0" u="none" strike="noStrike" baseline="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04DF6-F063-432E-BF24-44B8179FA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2" y="1600200"/>
            <a:ext cx="10360501" cy="46482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0" i="0" u="none" strike="noStrike" baseline="0" dirty="0"/>
              <a:t>The project has successfully collected, cleaned, and analyzed job posting data to provide insights into the job market.</a:t>
            </a:r>
          </a:p>
          <a:p>
            <a:pPr>
              <a:lnSpc>
                <a:spcPct val="200000"/>
              </a:lnSpc>
            </a:pPr>
            <a:r>
              <a:rPr lang="en-US" sz="2400" b="0" i="0" u="none" strike="noStrike" baseline="0" dirty="0"/>
              <a:t>Future improvements will focus on automating data collection, building predictive capabilities, and enhancing accessibility via a web interface with AI integration.</a:t>
            </a:r>
          </a:p>
        </p:txBody>
      </p:sp>
    </p:spTree>
    <p:extLst>
      <p:ext uri="{BB962C8B-B14F-4D97-AF65-F5344CB8AC3E}">
        <p14:creationId xmlns:p14="http://schemas.microsoft.com/office/powerpoint/2010/main" val="31787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6955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9E5B-5E83-4725-AF9B-6C7C4A62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736600"/>
          </a:xfrm>
        </p:spPr>
        <p:txBody>
          <a:bodyPr/>
          <a:lstStyle/>
          <a:p>
            <a:r>
              <a:rPr lang="en-US" b="0" i="0" u="none" strike="noStrike" baseline="0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04DF6-F063-432E-BF24-44B8179FA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2" y="1600200"/>
            <a:ext cx="10360501" cy="4648200"/>
          </a:xfrm>
        </p:spPr>
        <p:txBody>
          <a:bodyPr>
            <a:normAutofit/>
          </a:bodyPr>
          <a:lstStyle/>
          <a:p>
            <a:endParaRPr lang="en-US" sz="2400" b="0" i="0" u="none" strike="noStrike" baseline="0" dirty="0"/>
          </a:p>
          <a:p>
            <a:r>
              <a:rPr lang="en-US" sz="2400" b="0" i="0" u="none" strike="noStrike" baseline="0" dirty="0"/>
              <a:t>The main goal of this project is to analyze job postings to identify trends and insights in job requirements, such as in-demand skills, education levels, and experience.</a:t>
            </a:r>
          </a:p>
          <a:p>
            <a:pPr marL="0" indent="0">
              <a:buNone/>
            </a:pPr>
            <a:endParaRPr lang="en-US" sz="2400" b="0" i="0" u="none" strike="noStrike" baseline="0" dirty="0"/>
          </a:p>
          <a:p>
            <a:r>
              <a:rPr lang="en-US" sz="2400" b="0" i="0" u="none" strike="noStrike" baseline="0" dirty="0"/>
              <a:t>This analysis will help job seekers and recruiters understand the current job market.</a:t>
            </a:r>
          </a:p>
        </p:txBody>
      </p:sp>
    </p:spTree>
    <p:extLst>
      <p:ext uri="{BB962C8B-B14F-4D97-AF65-F5344CB8AC3E}">
        <p14:creationId xmlns:p14="http://schemas.microsoft.com/office/powerpoint/2010/main" val="255684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9E5B-5E83-4725-AF9B-6C7C4A62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736600"/>
          </a:xfrm>
        </p:spPr>
        <p:txBody>
          <a:bodyPr/>
          <a:lstStyle/>
          <a:p>
            <a:r>
              <a:rPr lang="en-US" b="0" i="0" u="none" strike="noStrike" baseline="0" dirty="0"/>
              <a:t>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04DF6-F063-432E-BF24-44B8179FA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2" y="1600200"/>
            <a:ext cx="10360501" cy="46482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b="1" i="0" u="none" strike="noStrike" baseline="0" dirty="0"/>
              <a:t>Data Source:   </a:t>
            </a:r>
            <a:r>
              <a:rPr lang="en-US" sz="2400" b="0" i="0" u="none" strike="noStrike" baseline="0" dirty="0"/>
              <a:t>Job postings were collected from (http://www.topjobs.lk) using a Python web scraping script (Beautiful Soup). This analysis include </a:t>
            </a:r>
            <a:r>
              <a:rPr lang="en-US" sz="2400" i="0" u="sng" strike="noStrike" baseline="0" dirty="0"/>
              <a:t>data from June to September 2024.</a:t>
            </a:r>
          </a:p>
          <a:p>
            <a:pPr>
              <a:lnSpc>
                <a:spcPct val="150000"/>
              </a:lnSpc>
            </a:pPr>
            <a:r>
              <a:rPr lang="en-US" sz="2400" b="1" i="0" u="none" strike="noStrike" baseline="0" dirty="0"/>
              <a:t>Key Data Fields:   </a:t>
            </a:r>
            <a:r>
              <a:rPr lang="en-US" sz="2400" b="0" i="0" u="none" strike="noStrike" baseline="0" dirty="0"/>
              <a:t>Job Title, Company, Skills, Education, Experience, and Job Links.</a:t>
            </a:r>
          </a:p>
          <a:p>
            <a:pPr>
              <a:lnSpc>
                <a:spcPct val="150000"/>
              </a:lnSpc>
            </a:pPr>
            <a:r>
              <a:rPr lang="en-US" sz="2400" b="1" i="0" u="none" strike="noStrike" baseline="0" dirty="0"/>
              <a:t>Time Frame:   </a:t>
            </a:r>
            <a:r>
              <a:rPr lang="en-US" sz="2400" b="0" i="0" u="none" strike="noStrike" baseline="0" dirty="0"/>
              <a:t>The data was scraped weekly to capture recent trends.</a:t>
            </a:r>
          </a:p>
          <a:p>
            <a:pPr>
              <a:lnSpc>
                <a:spcPct val="150000"/>
              </a:lnSpc>
            </a:pPr>
            <a:r>
              <a:rPr lang="en-US" sz="2400" b="1" i="0" u="none" strike="noStrike" baseline="0" dirty="0"/>
              <a:t>Tools Used:   </a:t>
            </a:r>
            <a:r>
              <a:rPr lang="en-US" sz="2400" b="0" i="0" u="none" strike="noStrike" baseline="0" dirty="0"/>
              <a:t>Python (scraping and cleaning), Excel (data storing and organization), PowerBI (dashboarding).</a:t>
            </a:r>
          </a:p>
        </p:txBody>
      </p:sp>
    </p:spTree>
    <p:extLst>
      <p:ext uri="{BB962C8B-B14F-4D97-AF65-F5344CB8AC3E}">
        <p14:creationId xmlns:p14="http://schemas.microsoft.com/office/powerpoint/2010/main" val="351922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9E5B-5E83-4725-AF9B-6C7C4A62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736600"/>
          </a:xfrm>
        </p:spPr>
        <p:txBody>
          <a:bodyPr/>
          <a:lstStyle/>
          <a:p>
            <a:r>
              <a:rPr lang="en-US" b="0" i="0" u="none" strike="noStrike" baseline="0" dirty="0"/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04DF6-F063-432E-BF24-44B8179FA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2" y="1600200"/>
            <a:ext cx="10360501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b="1" i="0" u="none" strike="noStrike" baseline="0" dirty="0"/>
              <a:t>Data Collection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sz="2200" b="0" i="0" u="none" strike="noStrike" baseline="0" dirty="0"/>
              <a:t>-   Scraped job postings weekly.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sz="2200" b="0" i="0" u="none" strike="noStrike" baseline="0" dirty="0"/>
              <a:t>-   Extracted key fields: Job Title, Company, Job Link. </a:t>
            </a:r>
            <a:r>
              <a:rPr lang="en-US" sz="2600" b="0" i="0" u="none" strike="noStrike" baseline="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400" b="1" i="0" u="none" strike="noStrike" baseline="0" dirty="0"/>
              <a:t>Data Cleaning and Transformation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2200" b="0" i="0" u="none" strike="noStrike" baseline="0" dirty="0"/>
              <a:t>Filtered only relevant job postings using Python (data analyst, data engineer, data scientist, python, cloud, cyber security).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2200" b="0" i="0" u="none" strike="noStrike" baseline="0" dirty="0"/>
              <a:t>Manually inserted and populated additional columns such as Skills, Education, Experience</a:t>
            </a:r>
            <a:r>
              <a:rPr lang="en-US" sz="2200" dirty="0"/>
              <a:t> </a:t>
            </a:r>
            <a:r>
              <a:rPr lang="en-US" sz="2200" b="0" i="0" u="none" strike="noStrike" baseline="0" dirty="0"/>
              <a:t>using data from job-specific links.</a:t>
            </a:r>
          </a:p>
          <a:p>
            <a:pPr>
              <a:lnSpc>
                <a:spcPct val="100000"/>
              </a:lnSpc>
            </a:pPr>
            <a:r>
              <a:rPr lang="en-US" sz="2400" b="1" i="0" u="none" strike="noStrike" baseline="0" dirty="0"/>
              <a:t>Dashboard Creation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2200" b="0" i="0" u="none" strike="noStrike" baseline="0" dirty="0"/>
              <a:t>Built an interactive dashboard in PowerBI to visualize key metrics such as in-demand skills, required experience, and education levels.</a:t>
            </a:r>
          </a:p>
        </p:txBody>
      </p:sp>
    </p:spTree>
    <p:extLst>
      <p:ext uri="{BB962C8B-B14F-4D97-AF65-F5344CB8AC3E}">
        <p14:creationId xmlns:p14="http://schemas.microsoft.com/office/powerpoint/2010/main" val="272005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9E5B-5E83-4725-AF9B-6C7C4A62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736600"/>
          </a:xfrm>
        </p:spPr>
        <p:txBody>
          <a:bodyPr/>
          <a:lstStyle/>
          <a:p>
            <a:r>
              <a:rPr lang="en-US" b="0" i="0" u="none" strike="noStrike" baseline="0" dirty="0"/>
              <a:t>Current Status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04DF6-F063-432E-BF24-44B8179FA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2" y="1600200"/>
            <a:ext cx="10360501" cy="46482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i="0" u="none" strike="noStrike" baseline="0" dirty="0"/>
              <a:t>Data Collection:  </a:t>
            </a:r>
            <a:r>
              <a:rPr lang="en-US" sz="2400" b="0" i="0" u="none" strike="noStrike" baseline="0" dirty="0"/>
              <a:t>Job data is successfully being collected and added weekly.</a:t>
            </a:r>
          </a:p>
          <a:p>
            <a:pPr>
              <a:lnSpc>
                <a:spcPct val="200000"/>
              </a:lnSpc>
            </a:pPr>
            <a:r>
              <a:rPr lang="en-US" sz="2400" b="1" i="0" u="none" strike="noStrike" baseline="0" dirty="0"/>
              <a:t>Data Cleaning:  </a:t>
            </a:r>
            <a:r>
              <a:rPr lang="en-US" sz="2400" b="0" i="0" u="none" strike="noStrike" baseline="0" dirty="0"/>
              <a:t>Completed after every data collection, ensuring only relevant data is used.</a:t>
            </a:r>
          </a:p>
          <a:p>
            <a:pPr>
              <a:lnSpc>
                <a:spcPct val="200000"/>
              </a:lnSpc>
            </a:pPr>
            <a:r>
              <a:rPr lang="en-US" sz="2400" b="1" i="0" u="none" strike="noStrike" baseline="0" dirty="0"/>
              <a:t>Dashboard:  </a:t>
            </a:r>
            <a:r>
              <a:rPr lang="en-US" sz="2400" b="0" i="0" u="none" strike="noStrike" baseline="0" dirty="0"/>
              <a:t>An operational PowerBI dashboard visualizes trends and insights.</a:t>
            </a:r>
          </a:p>
        </p:txBody>
      </p:sp>
    </p:spTree>
    <p:extLst>
      <p:ext uri="{BB962C8B-B14F-4D97-AF65-F5344CB8AC3E}">
        <p14:creationId xmlns:p14="http://schemas.microsoft.com/office/powerpoint/2010/main" val="403709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9E5B-5E83-4725-AF9B-6C7C4A62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736600"/>
          </a:xfrm>
        </p:spPr>
        <p:txBody>
          <a:bodyPr/>
          <a:lstStyle/>
          <a:p>
            <a:r>
              <a:rPr lang="en-US" b="0" i="0" u="none" strike="noStrike" baseline="0" dirty="0"/>
              <a:t>Future Expansion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04DF6-F063-432E-BF24-44B8179FA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2" y="1600200"/>
            <a:ext cx="10360501" cy="464820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4400" b="1" i="0" u="none" strike="noStrike" baseline="0" dirty="0"/>
              <a:t>1. Automating the Process: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4000" b="0" i="0" u="none" strike="noStrike" baseline="0" dirty="0"/>
              <a:t>Fully automate data scraping, cleaning, and transformation tasks to reduce manual input.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400" b="1" i="0" u="none" strike="noStrike" baseline="0" dirty="0"/>
              <a:t>2. Prediction Model: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4000" b="0" i="0" u="none" strike="noStrike" baseline="0" dirty="0"/>
              <a:t>Build a predictive model to forecast future job trends and in-demand skills based on the current data.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400" b="1" i="0" u="none" strike="noStrike" baseline="0" dirty="0"/>
              <a:t>3. System Deployment:</a:t>
            </a:r>
          </a:p>
          <a:p>
            <a:pPr marL="274320" lvl="1" indent="0">
              <a:lnSpc>
                <a:spcPct val="120000"/>
              </a:lnSpc>
              <a:buNone/>
            </a:pPr>
            <a:r>
              <a:rPr lang="en-US" sz="4000" b="0" i="0" u="none" strike="noStrike" baseline="0" dirty="0"/>
              <a:t>-   Deploy this job analysis system on a website.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4000" b="0" i="0" u="none" strike="noStrike" baseline="0" dirty="0"/>
              <a:t>Integrate GenAI (LLM) to provide job seekers with personalized job recommendations and insights.</a:t>
            </a:r>
          </a:p>
        </p:txBody>
      </p:sp>
    </p:spTree>
    <p:extLst>
      <p:ext uri="{BB962C8B-B14F-4D97-AF65-F5344CB8AC3E}">
        <p14:creationId xmlns:p14="http://schemas.microsoft.com/office/powerpoint/2010/main" val="296177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9E5B-5E83-4725-AF9B-6C7C4A62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2" y="304800"/>
            <a:ext cx="10360501" cy="736600"/>
          </a:xfrm>
        </p:spPr>
        <p:txBody>
          <a:bodyPr/>
          <a:lstStyle/>
          <a:p>
            <a:r>
              <a:rPr lang="en-US" b="0" i="0" u="none" strike="noStrike" baseline="0" dirty="0"/>
              <a:t>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154DDD-EC9E-450B-A3CF-84EF18CA3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62" y="1173480"/>
            <a:ext cx="10449673" cy="5303520"/>
          </a:xfrm>
        </p:spPr>
      </p:pic>
    </p:spTree>
    <p:extLst>
      <p:ext uri="{BB962C8B-B14F-4D97-AF65-F5344CB8AC3E}">
        <p14:creationId xmlns:p14="http://schemas.microsoft.com/office/powerpoint/2010/main" val="58877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9E5B-5E83-4725-AF9B-6C7C4A62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736600"/>
          </a:xfrm>
        </p:spPr>
        <p:txBody>
          <a:bodyPr>
            <a:normAutofit fontScale="90000"/>
          </a:bodyPr>
          <a:lstStyle/>
          <a:p>
            <a:r>
              <a:rPr lang="en-US" b="0" i="0" u="none" strike="noStrike" baseline="0" dirty="0"/>
              <a:t>Data Insights </a:t>
            </a:r>
            <a:r>
              <a:rPr lang="en-US" sz="3600" b="0" i="0" u="none" strike="noStrike" baseline="0" dirty="0"/>
              <a:t>(from June to September 2024)</a:t>
            </a:r>
            <a:endParaRPr lang="en-US" b="0" i="0" u="none" strike="noStrike" baseline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04DF6-F063-432E-BF24-44B8179FA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2" y="1600200"/>
            <a:ext cx="10360501" cy="46482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b="1" i="0" u="none" strike="noStrike" baseline="0" dirty="0"/>
              <a:t>Job Titles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0" i="0" u="none" strike="noStrike" baseline="0" dirty="0"/>
              <a:t>-   There are 140 jobs  in the dataset.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200" b="0" i="0" u="none" strike="noStrike" baseline="0" dirty="0"/>
              <a:t>The most jobs are related to Information Security.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200" dirty="0"/>
              <a:t>Trend of job counts are fluctuating.</a:t>
            </a:r>
            <a:endParaRPr lang="en-US" sz="2200" b="0" i="0" u="none" strike="noStrike" baseline="0" dirty="0"/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en-US" sz="2400" b="1" dirty="0"/>
              <a:t>Companies</a:t>
            </a:r>
            <a:endParaRPr lang="en-US" sz="2200" b="1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200" dirty="0"/>
              <a:t>A total of 86 unique companies are represented in the job postings.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200" dirty="0"/>
              <a:t>The most companies are hiring </a:t>
            </a:r>
            <a:r>
              <a:rPr lang="en-US" sz="2200" b="0" i="0" u="none" strike="noStrike" baseline="0" dirty="0"/>
              <a:t>jobs related to </a:t>
            </a:r>
            <a:r>
              <a:rPr lang="en-US" sz="2200" dirty="0"/>
              <a:t>Data Analyst.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1451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9E5B-5E83-4725-AF9B-6C7C4A62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736600"/>
          </a:xfrm>
        </p:spPr>
        <p:txBody>
          <a:bodyPr>
            <a:normAutofit fontScale="90000"/>
          </a:bodyPr>
          <a:lstStyle/>
          <a:p>
            <a:r>
              <a:rPr lang="en-US" b="0" i="0" u="none" strike="noStrike" baseline="0" dirty="0"/>
              <a:t>Data Insights </a:t>
            </a:r>
            <a:r>
              <a:rPr lang="en-US" sz="3600" b="0" i="0" u="none" strike="noStrike" baseline="0" dirty="0"/>
              <a:t>(from June to September 2024)</a:t>
            </a:r>
            <a:endParaRPr lang="en-US" b="0" i="0" u="none" strike="noStrike" baseline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04DF6-F063-432E-BF24-44B8179FA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2" y="1600200"/>
            <a:ext cx="10360501" cy="46482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3"/>
            </a:pPr>
            <a:r>
              <a:rPr lang="en-US" sz="2400" b="1" i="0" u="none" strike="noStrike" baseline="0" dirty="0"/>
              <a:t>Education Levels: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b="1" i="0" u="none" strike="noStrike" baseline="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200" b="0" i="0" u="none" strike="noStrike" baseline="0" dirty="0"/>
              <a:t>The majority of job postings require a Bachelor’s degree.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200" dirty="0"/>
              <a:t>Most of the entry level jobs are </a:t>
            </a:r>
            <a:r>
              <a:rPr lang="en-US" sz="2200" b="0" i="0" u="none" strike="noStrike" baseline="0" dirty="0"/>
              <a:t>not </a:t>
            </a:r>
            <a:r>
              <a:rPr lang="en-US" sz="2200" dirty="0"/>
              <a:t>r</a:t>
            </a:r>
            <a:r>
              <a:rPr lang="en-US" sz="2200" b="0" i="0" u="none" strike="noStrike" baseline="0" dirty="0"/>
              <a:t>equired a higher education levels and some of them are required Diploma or HND (Higher National Diploma).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200" dirty="0"/>
              <a:t>Some senior level job positions are </a:t>
            </a:r>
            <a:r>
              <a:rPr lang="en-US" sz="2200" b="0" i="0" u="none" strike="noStrike" baseline="0" dirty="0"/>
              <a:t>required to have Master’s degree.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200" dirty="0"/>
              <a:t>Data Engineering jobs r</a:t>
            </a:r>
            <a:r>
              <a:rPr lang="en-US" sz="2200" b="0" i="0" u="none" strike="noStrike" baseline="0" dirty="0"/>
              <a:t>equired least percentage of education (63%).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22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160250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5.potx" id="{50B211C3-0308-4A23-B662-EA2AE6F4DF70}" vid="{1581190B-70AB-4E5E-B6DA-D42AF0078983}"/>
    </a:ext>
  </a:extLst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 radial lines presentation (widescreen)</Template>
  <TotalTime>274</TotalTime>
  <Words>833</Words>
  <Application>Microsoft Office PowerPoint</Application>
  <PresentationFormat>Custom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Cambria</vt:lpstr>
      <vt:lpstr>Red Radial 16x9</vt:lpstr>
      <vt:lpstr>Job Analysis Project  </vt:lpstr>
      <vt:lpstr>Objective</vt:lpstr>
      <vt:lpstr>Scope</vt:lpstr>
      <vt:lpstr>Approach</vt:lpstr>
      <vt:lpstr>Current Status</vt:lpstr>
      <vt:lpstr>Future Expansion</vt:lpstr>
      <vt:lpstr>Dashboard</vt:lpstr>
      <vt:lpstr>Data Insights (from June to September 2024)</vt:lpstr>
      <vt:lpstr>Data Insights (from June to September 2024)</vt:lpstr>
      <vt:lpstr>Data Insights</vt:lpstr>
      <vt:lpstr>Data Insights</vt:lpstr>
      <vt:lpstr>Data Insights</vt:lpstr>
      <vt:lpstr>Data Insights</vt:lpstr>
      <vt:lpstr>Data Insights</vt:lpstr>
      <vt:lpstr>Recommendations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Analysis Project</dc:title>
  <dc:creator>zaid</dc:creator>
  <cp:lastModifiedBy>zaid</cp:lastModifiedBy>
  <cp:revision>29</cp:revision>
  <dcterms:created xsi:type="dcterms:W3CDTF">2024-10-21T18:06:08Z</dcterms:created>
  <dcterms:modified xsi:type="dcterms:W3CDTF">2024-10-25T18:33:45Z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