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42" r:id="rId1"/>
  </p:sldMasterIdLst>
  <p:notesMasterIdLst>
    <p:notesMasterId r:id="rId81"/>
  </p:notesMasterIdLst>
  <p:sldIdLst>
    <p:sldId id="256" r:id="rId2"/>
    <p:sldId id="257" r:id="rId3"/>
    <p:sldId id="258" r:id="rId4"/>
    <p:sldId id="259" r:id="rId5"/>
    <p:sldId id="318" r:id="rId6"/>
    <p:sldId id="260" r:id="rId7"/>
    <p:sldId id="323" r:id="rId8"/>
    <p:sldId id="324" r:id="rId9"/>
    <p:sldId id="325" r:id="rId10"/>
    <p:sldId id="317"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319" r:id="rId24"/>
    <p:sldId id="273" r:id="rId25"/>
    <p:sldId id="274" r:id="rId26"/>
    <p:sldId id="335" r:id="rId27"/>
    <p:sldId id="336"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321" r:id="rId41"/>
    <p:sldId id="326" r:id="rId42"/>
    <p:sldId id="327" r:id="rId43"/>
    <p:sldId id="328" r:id="rId44"/>
    <p:sldId id="329" r:id="rId45"/>
    <p:sldId id="330" r:id="rId46"/>
    <p:sldId id="331" r:id="rId47"/>
    <p:sldId id="332" r:id="rId48"/>
    <p:sldId id="333" r:id="rId49"/>
    <p:sldId id="287" r:id="rId50"/>
    <p:sldId id="288" r:id="rId51"/>
    <p:sldId id="289" r:id="rId52"/>
    <p:sldId id="290" r:id="rId53"/>
    <p:sldId id="291" r:id="rId54"/>
    <p:sldId id="292" r:id="rId55"/>
    <p:sldId id="293" r:id="rId56"/>
    <p:sldId id="294" r:id="rId57"/>
    <p:sldId id="295" r:id="rId58"/>
    <p:sldId id="296" r:id="rId59"/>
    <p:sldId id="297" r:id="rId60"/>
    <p:sldId id="298" r:id="rId61"/>
    <p:sldId id="299" r:id="rId62"/>
    <p:sldId id="334" r:id="rId63"/>
    <p:sldId id="300" r:id="rId64"/>
    <p:sldId id="301" r:id="rId65"/>
    <p:sldId id="302" r:id="rId66"/>
    <p:sldId id="303" r:id="rId67"/>
    <p:sldId id="304" r:id="rId68"/>
    <p:sldId id="305" r:id="rId69"/>
    <p:sldId id="306" r:id="rId70"/>
    <p:sldId id="307" r:id="rId71"/>
    <p:sldId id="308" r:id="rId72"/>
    <p:sldId id="309" r:id="rId73"/>
    <p:sldId id="310" r:id="rId74"/>
    <p:sldId id="311" r:id="rId75"/>
    <p:sldId id="312" r:id="rId76"/>
    <p:sldId id="313" r:id="rId77"/>
    <p:sldId id="314" r:id="rId78"/>
    <p:sldId id="315" r:id="rId79"/>
    <p:sldId id="316" r:id="rId80"/>
  </p:sldIdLst>
  <p:sldSz cx="11522075" cy="7559675"/>
  <p:notesSz cx="7772400" cy="10058400"/>
  <p:defaultTextStyle>
    <a:defPPr>
      <a:defRPr lang="en-GB"/>
    </a:defPPr>
    <a:lvl1pPr algn="l" defTabSz="455613" rtl="0" fontAlgn="base" hangingPunct="0">
      <a:lnSpc>
        <a:spcPct val="93000"/>
      </a:lnSpc>
      <a:spcBef>
        <a:spcPct val="0"/>
      </a:spcBef>
      <a:spcAft>
        <a:spcPct val="0"/>
      </a:spcAft>
      <a:buClr>
        <a:srgbClr val="000000"/>
      </a:buClr>
      <a:buSzPct val="100000"/>
      <a:buFont typeface="Times New Roman" pitchFamily="18" charset="0"/>
      <a:defRPr kern="1200">
        <a:solidFill>
          <a:schemeClr val="bg1"/>
        </a:solidFill>
        <a:latin typeface="Arial" charset="0"/>
        <a:ea typeface="Arial Unicode MS" pitchFamily="34" charset="-128"/>
        <a:cs typeface="Arial Unicode MS" pitchFamily="34" charset="-128"/>
      </a:defRPr>
    </a:lvl1pPr>
    <a:lvl2pPr marL="741363" indent="-284163" algn="l" defTabSz="455613" rtl="0" fontAlgn="base" hangingPunct="0">
      <a:lnSpc>
        <a:spcPct val="93000"/>
      </a:lnSpc>
      <a:spcBef>
        <a:spcPct val="0"/>
      </a:spcBef>
      <a:spcAft>
        <a:spcPct val="0"/>
      </a:spcAft>
      <a:buClr>
        <a:srgbClr val="000000"/>
      </a:buClr>
      <a:buSzPct val="100000"/>
      <a:buFont typeface="Times New Roman" pitchFamily="18" charset="0"/>
      <a:defRPr kern="1200">
        <a:solidFill>
          <a:schemeClr val="bg1"/>
        </a:solidFill>
        <a:latin typeface="Arial" charset="0"/>
        <a:ea typeface="Arial Unicode MS" pitchFamily="34" charset="-128"/>
        <a:cs typeface="Arial Unicode MS" pitchFamily="34" charset="-128"/>
      </a:defRPr>
    </a:lvl2pPr>
    <a:lvl3pPr marL="1141413" indent="-227013" algn="l" defTabSz="455613" rtl="0" fontAlgn="base" hangingPunct="0">
      <a:lnSpc>
        <a:spcPct val="93000"/>
      </a:lnSpc>
      <a:spcBef>
        <a:spcPct val="0"/>
      </a:spcBef>
      <a:spcAft>
        <a:spcPct val="0"/>
      </a:spcAft>
      <a:buClr>
        <a:srgbClr val="000000"/>
      </a:buClr>
      <a:buSzPct val="100000"/>
      <a:buFont typeface="Times New Roman" pitchFamily="18" charset="0"/>
      <a:defRPr kern="1200">
        <a:solidFill>
          <a:schemeClr val="bg1"/>
        </a:solidFill>
        <a:latin typeface="Arial" charset="0"/>
        <a:ea typeface="Arial Unicode MS" pitchFamily="34" charset="-128"/>
        <a:cs typeface="Arial Unicode MS" pitchFamily="34" charset="-128"/>
      </a:defRPr>
    </a:lvl3pPr>
    <a:lvl4pPr marL="1598613" indent="-227013" algn="l" defTabSz="455613" rtl="0" fontAlgn="base" hangingPunct="0">
      <a:lnSpc>
        <a:spcPct val="93000"/>
      </a:lnSpc>
      <a:spcBef>
        <a:spcPct val="0"/>
      </a:spcBef>
      <a:spcAft>
        <a:spcPct val="0"/>
      </a:spcAft>
      <a:buClr>
        <a:srgbClr val="000000"/>
      </a:buClr>
      <a:buSzPct val="100000"/>
      <a:buFont typeface="Times New Roman" pitchFamily="18" charset="0"/>
      <a:defRPr kern="1200">
        <a:solidFill>
          <a:schemeClr val="bg1"/>
        </a:solidFill>
        <a:latin typeface="Arial" charset="0"/>
        <a:ea typeface="Arial Unicode MS" pitchFamily="34" charset="-128"/>
        <a:cs typeface="Arial Unicode MS" pitchFamily="34" charset="-128"/>
      </a:defRPr>
    </a:lvl4pPr>
    <a:lvl5pPr marL="2055813" indent="-227013" algn="l" defTabSz="455613" rtl="0" fontAlgn="base" hangingPunct="0">
      <a:lnSpc>
        <a:spcPct val="93000"/>
      </a:lnSpc>
      <a:spcBef>
        <a:spcPct val="0"/>
      </a:spcBef>
      <a:spcAft>
        <a:spcPct val="0"/>
      </a:spcAft>
      <a:buClr>
        <a:srgbClr val="000000"/>
      </a:buClr>
      <a:buSzPct val="100000"/>
      <a:buFont typeface="Times New Roman" pitchFamily="18" charset="0"/>
      <a:defRPr kern="1200">
        <a:solidFill>
          <a:schemeClr val="bg1"/>
        </a:solidFill>
        <a:latin typeface="Arial" charset="0"/>
        <a:ea typeface="Arial Unicode MS" pitchFamily="34" charset="-128"/>
        <a:cs typeface="Arial Unicode MS" pitchFamily="34" charset="-128"/>
      </a:defRPr>
    </a:lvl5pPr>
    <a:lvl6pPr marL="2286000" algn="l" defTabSz="914400" rtl="0" eaLnBrk="1" latinLnBrk="0" hangingPunct="1">
      <a:defRPr kern="1200">
        <a:solidFill>
          <a:schemeClr val="bg1"/>
        </a:solidFill>
        <a:latin typeface="Arial" charset="0"/>
        <a:ea typeface="Arial Unicode MS" pitchFamily="34" charset="-128"/>
        <a:cs typeface="Arial Unicode MS" pitchFamily="34" charset="-128"/>
      </a:defRPr>
    </a:lvl6pPr>
    <a:lvl7pPr marL="2743200" algn="l" defTabSz="914400" rtl="0" eaLnBrk="1" latinLnBrk="0" hangingPunct="1">
      <a:defRPr kern="1200">
        <a:solidFill>
          <a:schemeClr val="bg1"/>
        </a:solidFill>
        <a:latin typeface="Arial" charset="0"/>
        <a:ea typeface="Arial Unicode MS" pitchFamily="34" charset="-128"/>
        <a:cs typeface="Arial Unicode MS" pitchFamily="34" charset="-128"/>
      </a:defRPr>
    </a:lvl7pPr>
    <a:lvl8pPr marL="3200400" algn="l" defTabSz="914400" rtl="0" eaLnBrk="1" latinLnBrk="0" hangingPunct="1">
      <a:defRPr kern="1200">
        <a:solidFill>
          <a:schemeClr val="bg1"/>
        </a:solidFill>
        <a:latin typeface="Arial" charset="0"/>
        <a:ea typeface="Arial Unicode MS" pitchFamily="34" charset="-128"/>
        <a:cs typeface="Arial Unicode MS" pitchFamily="34" charset="-128"/>
      </a:defRPr>
    </a:lvl8pPr>
    <a:lvl9pPr marL="3657600" algn="l" defTabSz="914400" rtl="0" eaLnBrk="1" latinLnBrk="0" hangingPunct="1">
      <a:defRPr kern="1200">
        <a:solidFill>
          <a:schemeClr val="bg1"/>
        </a:solidFill>
        <a:latin typeface="Arial" charset="0"/>
        <a:ea typeface="Arial Unicode MS" pitchFamily="34" charset="-128"/>
        <a:cs typeface="Arial Unicode MS" pitchFamily="3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inimized">
    <p:restoredLeft sz="15620"/>
    <p:restoredTop sz="86918" autoAdjust="0"/>
  </p:normalViewPr>
  <p:slideViewPr>
    <p:cSldViewPr>
      <p:cViewPr varScale="1">
        <p:scale>
          <a:sx n="19" d="100"/>
          <a:sy n="19" d="100"/>
        </p:scale>
        <p:origin x="-2298" y="-114"/>
      </p:cViewPr>
      <p:guideLst>
        <p:guide orient="horz" pos="2161"/>
        <p:guide pos="3293"/>
      </p:guideLst>
    </p:cSldViewPr>
  </p:slideViewPr>
  <p:outlineViewPr>
    <p:cViewPr varScale="1">
      <p:scale>
        <a:sx n="170" d="200"/>
        <a:sy n="170" d="200"/>
      </p:scale>
      <p:origin x="-780" y="-84"/>
    </p:cViewPr>
  </p:outlineViewPr>
  <p:notesTextViewPr>
    <p:cViewPr>
      <p:scale>
        <a:sx n="100" d="100"/>
        <a:sy n="100" d="100"/>
      </p:scale>
      <p:origin x="0" y="30048"/>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772400" cy="10058400"/>
          </a:xfrm>
          <a:prstGeom prst="roundRect">
            <a:avLst>
              <a:gd name="adj" fmla="val 19"/>
            </a:avLst>
          </a:prstGeom>
          <a:solidFill>
            <a:srgbClr val="FFFFFF"/>
          </a:solidFill>
          <a:ln w="9360" cap="sq">
            <a:noFill/>
            <a:miter lim="800000"/>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50" name="AutoShape 2"/>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51" name="AutoShape 3"/>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52" name="AutoShape 4"/>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53" name="AutoShape 5"/>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54" name="AutoShape 6"/>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55" name="AutoShape 7"/>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56" name="AutoShape 8"/>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57" name="AutoShape 9"/>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58" name="AutoShape 10"/>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59" name="AutoShape 11"/>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60" name="AutoShape 12"/>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61" name="AutoShape 13"/>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62" name="AutoShape 14"/>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63" name="AutoShape 15"/>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64" name="AutoShape 16"/>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65" name="AutoShape 17"/>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66" name="AutoShape 18"/>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67" name="AutoShape 19"/>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68" name="AutoShape 20"/>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69" name="AutoShape 21"/>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70" name="AutoShape 22"/>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71" name="AutoShape 23"/>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72" name="AutoShape 24"/>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73" name="AutoShape 25"/>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2074" name="AutoShape 26"/>
          <p:cNvSpPr>
            <a:spLocks noChangeArrowheads="1"/>
          </p:cNvSpPr>
          <p:nvPr/>
        </p:nvSpPr>
        <p:spPr bwMode="auto">
          <a:xfrm>
            <a:off x="0" y="0"/>
            <a:ext cx="7772400" cy="10058400"/>
          </a:xfrm>
          <a:prstGeom prst="roundRect">
            <a:avLst>
              <a:gd name="adj" fmla="val 19"/>
            </a:avLst>
          </a:prstGeom>
          <a:solidFill>
            <a:srgbClr val="FFFFFF"/>
          </a:solidFill>
          <a:ln w="9525" cap="flat">
            <a:noFill/>
            <a:round/>
            <a:headEnd/>
            <a:tailEnd/>
          </a:ln>
          <a:effectLst/>
        </p:spPr>
        <p:txBody>
          <a:bodyPr wrap="none" anchor="ctr"/>
          <a:lstStyle/>
          <a:p>
            <a:pPr defTabSz="457176">
              <a:buFont typeface="Times New Roman" pitchFamily="16" charset="0"/>
              <a:buNone/>
              <a:defRPr/>
            </a:pPr>
            <a:endParaRPr lang="en-US">
              <a:ea typeface="+mn-ea"/>
              <a:cs typeface="Arial Unicode MS" charset="0"/>
            </a:endParaRPr>
          </a:p>
        </p:txBody>
      </p:sp>
      <p:sp>
        <p:nvSpPr>
          <p:cNvPr id="87068" name="Rectangle 27"/>
          <p:cNvSpPr>
            <a:spLocks noGrp="1" noChangeArrowheads="1"/>
          </p:cNvSpPr>
          <p:nvPr>
            <p:ph type="sldImg"/>
          </p:nvPr>
        </p:nvSpPr>
        <p:spPr bwMode="auto">
          <a:xfrm>
            <a:off x="1023938" y="763588"/>
            <a:ext cx="5681662" cy="3729037"/>
          </a:xfrm>
          <a:prstGeom prst="rect">
            <a:avLst/>
          </a:prstGeom>
          <a:noFill/>
          <a:ln w="9525">
            <a:noFill/>
            <a:round/>
            <a:headEnd/>
            <a:tailEnd/>
          </a:ln>
        </p:spPr>
      </p:sp>
      <p:sp>
        <p:nvSpPr>
          <p:cNvPr id="2076" name="Rectangle 28"/>
          <p:cNvSpPr>
            <a:spLocks noGrp="1" noChangeArrowheads="1"/>
          </p:cNvSpPr>
          <p:nvPr>
            <p:ph type="body"/>
          </p:nvPr>
        </p:nvSpPr>
        <p:spPr bwMode="auto">
          <a:xfrm>
            <a:off x="777875" y="4776788"/>
            <a:ext cx="6175375" cy="448310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2077" name="Rectangle 29"/>
          <p:cNvSpPr>
            <a:spLocks noGrp="1" noChangeArrowheads="1"/>
          </p:cNvSpPr>
          <p:nvPr>
            <p:ph type="hdr"/>
          </p:nvPr>
        </p:nvSpPr>
        <p:spPr bwMode="auto">
          <a:xfrm>
            <a:off x="0" y="0"/>
            <a:ext cx="3330575" cy="46037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defTabSz="457176">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itchFamily="16" charset="0"/>
                <a:ea typeface="+mn-ea"/>
                <a:cs typeface="Tahoma" charset="0"/>
              </a:defRPr>
            </a:lvl1pPr>
          </a:lstStyle>
          <a:p>
            <a:pPr>
              <a:defRPr/>
            </a:pPr>
            <a:endParaRPr lang="en-US"/>
          </a:p>
        </p:txBody>
      </p:sp>
      <p:sp>
        <p:nvSpPr>
          <p:cNvPr id="2078" name="Rectangle 30"/>
          <p:cNvSpPr>
            <a:spLocks noGrp="1" noChangeArrowheads="1"/>
          </p:cNvSpPr>
          <p:nvPr>
            <p:ph type="dt"/>
          </p:nvPr>
        </p:nvSpPr>
        <p:spPr bwMode="auto">
          <a:xfrm>
            <a:off x="4398963" y="0"/>
            <a:ext cx="3330575" cy="46037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defTabSz="457176">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itchFamily="16" charset="0"/>
                <a:ea typeface="+mn-ea"/>
                <a:cs typeface="Tahoma" charset="0"/>
              </a:defRPr>
            </a:lvl1pPr>
          </a:lstStyle>
          <a:p>
            <a:pPr>
              <a:defRPr/>
            </a:pPr>
            <a:endParaRPr lang="en-US"/>
          </a:p>
        </p:txBody>
      </p:sp>
      <p:sp>
        <p:nvSpPr>
          <p:cNvPr id="2079" name="Rectangle 31"/>
          <p:cNvSpPr>
            <a:spLocks noGrp="1" noChangeArrowheads="1"/>
          </p:cNvSpPr>
          <p:nvPr>
            <p:ph type="ftr"/>
          </p:nvPr>
        </p:nvSpPr>
        <p:spPr bwMode="auto">
          <a:xfrm>
            <a:off x="0" y="9555163"/>
            <a:ext cx="3330575" cy="460375"/>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defTabSz="457176">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itchFamily="16" charset="0"/>
                <a:ea typeface="+mn-ea"/>
                <a:cs typeface="Tahoma" charset="0"/>
              </a:defRPr>
            </a:lvl1pPr>
          </a:lstStyle>
          <a:p>
            <a:pPr>
              <a:defRPr/>
            </a:pPr>
            <a:endParaRPr lang="en-US"/>
          </a:p>
        </p:txBody>
      </p:sp>
      <p:sp>
        <p:nvSpPr>
          <p:cNvPr id="2080" name="Rectangle 32"/>
          <p:cNvSpPr>
            <a:spLocks noGrp="1" noChangeArrowheads="1"/>
          </p:cNvSpPr>
          <p:nvPr>
            <p:ph type="sldNum"/>
          </p:nvPr>
        </p:nvSpPr>
        <p:spPr bwMode="auto">
          <a:xfrm>
            <a:off x="4398963" y="9555163"/>
            <a:ext cx="3330575" cy="460375"/>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defTabSz="457176">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itchFamily="16" charset="0"/>
                <a:ea typeface="+mn-ea"/>
                <a:cs typeface="Tahoma" charset="0"/>
              </a:defRPr>
            </a:lvl1pPr>
          </a:lstStyle>
          <a:p>
            <a:pPr>
              <a:defRPr/>
            </a:pPr>
            <a:fld id="{3E71B6F0-25DC-4BB5-BE0B-1623F315B2A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561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561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561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561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561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5878" algn="l" defTabSz="914351" rtl="0" eaLnBrk="1" latinLnBrk="0" hangingPunct="1">
      <a:defRPr sz="1200" kern="1200">
        <a:solidFill>
          <a:schemeClr val="tx1"/>
        </a:solidFill>
        <a:latin typeface="+mn-lt"/>
        <a:ea typeface="+mn-ea"/>
        <a:cs typeface="+mn-cs"/>
      </a:defRPr>
    </a:lvl6pPr>
    <a:lvl7pPr marL="2743054" algn="l" defTabSz="914351" rtl="0" eaLnBrk="1" latinLnBrk="0" hangingPunct="1">
      <a:defRPr sz="1200" kern="1200">
        <a:solidFill>
          <a:schemeClr val="tx1"/>
        </a:solidFill>
        <a:latin typeface="+mn-lt"/>
        <a:ea typeface="+mn-ea"/>
        <a:cs typeface="+mn-cs"/>
      </a:defRPr>
    </a:lvl7pPr>
    <a:lvl8pPr marL="3200229" algn="l" defTabSz="914351" rtl="0" eaLnBrk="1" latinLnBrk="0" hangingPunct="1">
      <a:defRPr sz="1200" kern="1200">
        <a:solidFill>
          <a:schemeClr val="tx1"/>
        </a:solidFill>
        <a:latin typeface="+mn-lt"/>
        <a:ea typeface="+mn-ea"/>
        <a:cs typeface="+mn-cs"/>
      </a:defRPr>
    </a:lvl8pPr>
    <a:lvl9pPr marL="3657404" algn="l" defTabSz="91435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Java_virtual_machin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beginnersbook.com/2013/04/java-exception-handling/"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32"/>
          <p:cNvSpPr>
            <a:spLocks noGrp="1" noChangeArrowheads="1"/>
          </p:cNvSpPr>
          <p:nvPr>
            <p:ph type="sldNum" sz="quarter"/>
          </p:nvPr>
        </p:nvSpPr>
        <p:spPr>
          <a:noFill/>
          <a:ln/>
        </p:spPr>
        <p:txBody>
          <a:bodyPr/>
          <a:lstStyle/>
          <a:p>
            <a:pPr defTabSz="455613"/>
            <a:fld id="{195E0C68-422E-40D1-A60F-8F6CA84C460C}" type="slidenum">
              <a:rPr lang="en-US" smtClean="0">
                <a:latin typeface="Times New Roman" pitchFamily="18" charset="0"/>
                <a:ea typeface="Arial Unicode MS" pitchFamily="34" charset="-128"/>
                <a:cs typeface="Tahoma" pitchFamily="34" charset="0"/>
              </a:rPr>
              <a:pPr defTabSz="455613"/>
              <a:t>1</a:t>
            </a:fld>
            <a:endParaRPr lang="en-US" smtClean="0">
              <a:latin typeface="Times New Roman" pitchFamily="18" charset="0"/>
              <a:ea typeface="Arial Unicode MS" pitchFamily="34" charset="-128"/>
              <a:cs typeface="Tahoma" pitchFamily="34" charset="0"/>
            </a:endParaRPr>
          </a:p>
        </p:txBody>
      </p:sp>
      <p:sp>
        <p:nvSpPr>
          <p:cNvPr id="88067"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88068"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p:sp>
      <p:sp>
        <p:nvSpPr>
          <p:cNvPr id="97283" name="Notes Placeholder 2"/>
          <p:cNvSpPr>
            <a:spLocks noGrp="1"/>
          </p:cNvSpPr>
          <p:nvPr>
            <p:ph type="body" idx="1"/>
          </p:nvPr>
        </p:nvSpPr>
        <p:spPr>
          <a:noFill/>
          <a:ln/>
        </p:spPr>
        <p:txBody>
          <a:bodyPr/>
          <a:lstStyle/>
          <a:p>
            <a:r>
              <a:rPr lang="en-US" smtClean="0">
                <a:latin typeface="Times New Roman" pitchFamily="18" charset="0"/>
              </a:rPr>
              <a:t>Now lets understand what the above code means. First we are creating a method </a:t>
            </a:r>
            <a:r>
              <a:rPr lang="en-US" smtClean="0">
                <a:solidFill>
                  <a:srgbClr val="0000FF"/>
                </a:solidFill>
                <a:latin typeface="Times New Roman" pitchFamily="18" charset="0"/>
              </a:rPr>
              <a:t>add(), </a:t>
            </a:r>
            <a:r>
              <a:rPr lang="en-US" smtClean="0">
                <a:latin typeface="Times New Roman" pitchFamily="18" charset="0"/>
              </a:rPr>
              <a:t>inside which we are  initializing 2 variables </a:t>
            </a:r>
            <a:r>
              <a:rPr lang="en-US" i="1" smtClean="0">
                <a:latin typeface="Times New Roman" pitchFamily="18" charset="0"/>
              </a:rPr>
              <a:t>a</a:t>
            </a:r>
            <a:r>
              <a:rPr lang="en-US" smtClean="0">
                <a:latin typeface="Times New Roman" pitchFamily="18" charset="0"/>
              </a:rPr>
              <a:t> and </a:t>
            </a:r>
            <a:r>
              <a:rPr lang="en-US" i="1" smtClean="0">
                <a:latin typeface="Times New Roman" pitchFamily="18" charset="0"/>
              </a:rPr>
              <a:t>b</a:t>
            </a:r>
            <a:r>
              <a:rPr lang="en-US" smtClean="0">
                <a:latin typeface="Times New Roman" pitchFamily="18" charset="0"/>
              </a:rPr>
              <a:t> and giving them values </a:t>
            </a:r>
            <a:r>
              <a:rPr lang="en-US" i="1" smtClean="0">
                <a:latin typeface="Times New Roman" pitchFamily="18" charset="0"/>
              </a:rPr>
              <a:t>5</a:t>
            </a:r>
            <a:r>
              <a:rPr lang="en-US" smtClean="0">
                <a:latin typeface="Times New Roman" pitchFamily="18" charset="0"/>
              </a:rPr>
              <a:t> and </a:t>
            </a:r>
            <a:r>
              <a:rPr lang="en-US" i="1" smtClean="0">
                <a:latin typeface="Times New Roman" pitchFamily="18" charset="0"/>
              </a:rPr>
              <a:t>7 </a:t>
            </a:r>
            <a:r>
              <a:rPr lang="en-US" smtClean="0">
                <a:latin typeface="Times New Roman" pitchFamily="18" charset="0"/>
              </a:rPr>
              <a:t>respectively. In the next line we are just adding those variables values and printing them out with </a:t>
            </a:r>
            <a:r>
              <a:rPr lang="en-US" smtClean="0">
                <a:solidFill>
                  <a:srgbClr val="3333FF"/>
                </a:solidFill>
                <a:latin typeface="Times New Roman" pitchFamily="18" charset="0"/>
              </a:rPr>
              <a:t>System.out.print(a+b</a:t>
            </a:r>
            <a:r>
              <a:rPr lang="en-US" smtClean="0">
                <a:latin typeface="Times New Roman" pitchFamily="18" charset="0"/>
              </a:rPr>
              <a:t>)</a:t>
            </a:r>
            <a:r>
              <a:rPr lang="en-US" smtClean="0">
                <a:solidFill>
                  <a:srgbClr val="3333FF"/>
                </a:solidFill>
                <a:latin typeface="Times New Roman" pitchFamily="18" charset="0"/>
              </a:rPr>
              <a:t>.</a:t>
            </a:r>
            <a:r>
              <a:rPr lang="en-US" smtClean="0">
                <a:latin typeface="Times New Roman" pitchFamily="18" charset="0"/>
              </a:rPr>
              <a:t> Note that a and b are variables of the  class </a:t>
            </a:r>
            <a:r>
              <a:rPr lang="en-US" b="1" smtClean="0">
                <a:solidFill>
                  <a:srgbClr val="C00000"/>
                </a:solidFill>
                <a:latin typeface="Times New Roman" pitchFamily="18" charset="0"/>
              </a:rPr>
              <a:t>letsLearnAddition</a:t>
            </a:r>
            <a:r>
              <a:rPr lang="en-US" smtClean="0">
                <a:latin typeface="Times New Roman" pitchFamily="18" charset="0"/>
              </a:rPr>
              <a:t> inside the method </a:t>
            </a:r>
            <a:r>
              <a:rPr lang="en-US" b="1" smtClean="0">
                <a:solidFill>
                  <a:srgbClr val="3333FF"/>
                </a:solidFill>
                <a:latin typeface="Times New Roman" pitchFamily="18" charset="0"/>
              </a:rPr>
              <a:t>add(). </a:t>
            </a:r>
            <a:r>
              <a:rPr lang="en-US" smtClean="0">
                <a:latin typeface="Times New Roman" pitchFamily="18" charset="0"/>
              </a:rPr>
              <a:t>Also see that we are calling </a:t>
            </a:r>
            <a:r>
              <a:rPr lang="en-US" smtClean="0">
                <a:solidFill>
                  <a:srgbClr val="3333FF"/>
                </a:solidFill>
                <a:latin typeface="Times New Roman" pitchFamily="18" charset="0"/>
              </a:rPr>
              <a:t>add()</a:t>
            </a:r>
            <a:r>
              <a:rPr lang="en-US" smtClean="0">
                <a:latin typeface="Times New Roman" pitchFamily="18" charset="0"/>
              </a:rPr>
              <a:t> method inside the</a:t>
            </a:r>
            <a:r>
              <a:rPr lang="en-US" smtClean="0">
                <a:solidFill>
                  <a:srgbClr val="FF6600"/>
                </a:solidFill>
                <a:latin typeface="Times New Roman" pitchFamily="18" charset="0"/>
              </a:rPr>
              <a:t> main</a:t>
            </a:r>
            <a:r>
              <a:rPr lang="en-US" smtClean="0">
                <a:latin typeface="Times New Roman" pitchFamily="18" charset="0"/>
              </a:rPr>
              <a:t> method to actually run it and get the output. And we are not returning any value but directly printing value using </a:t>
            </a:r>
            <a:r>
              <a:rPr lang="en-US" b="1" smtClean="0">
                <a:solidFill>
                  <a:srgbClr val="3333FF"/>
                </a:solidFill>
                <a:latin typeface="Times New Roman" pitchFamily="18" charset="0"/>
              </a:rPr>
              <a:t>System.out.println(a+b);</a:t>
            </a:r>
            <a:r>
              <a:rPr lang="en-US" smtClean="0">
                <a:latin typeface="Times New Roman" pitchFamily="18" charset="0"/>
              </a:rPr>
              <a:t>  The add() method is without any parameters.</a:t>
            </a:r>
          </a:p>
          <a:p>
            <a:endParaRPr lang="en-US" smtClean="0">
              <a:latin typeface="Times New Roman" pitchFamily="18" charset="0"/>
            </a:endParaRPr>
          </a:p>
        </p:txBody>
      </p:sp>
      <p:sp>
        <p:nvSpPr>
          <p:cNvPr id="97284" name="Slide Number Placeholder 3"/>
          <p:cNvSpPr>
            <a:spLocks noGrp="1"/>
          </p:cNvSpPr>
          <p:nvPr>
            <p:ph type="sldNum" sz="quarter"/>
          </p:nvPr>
        </p:nvSpPr>
        <p:spPr>
          <a:noFill/>
          <a:ln/>
        </p:spPr>
        <p:txBody>
          <a:bodyPr/>
          <a:lstStyle/>
          <a:p>
            <a:pPr defTabSz="455613"/>
            <a:fld id="{FA77F752-D521-4475-B8EA-6AB946BB518F}" type="slidenum">
              <a:rPr lang="en-US" smtClean="0">
                <a:latin typeface="Times New Roman" pitchFamily="18" charset="0"/>
                <a:ea typeface="Arial Unicode MS" pitchFamily="34" charset="-128"/>
                <a:cs typeface="Tahoma" pitchFamily="34" charset="0"/>
              </a:rPr>
              <a:pPr defTabSz="455613"/>
              <a:t>10</a:t>
            </a:fld>
            <a:endParaRPr lang="en-US" smtClean="0">
              <a:latin typeface="Times New Roman" pitchFamily="18" charset="0"/>
              <a:ea typeface="Arial Unicode MS" pitchFamily="34" charset="-128"/>
              <a:cs typeface="Tahoma"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32"/>
          <p:cNvSpPr>
            <a:spLocks noGrp="1" noChangeArrowheads="1"/>
          </p:cNvSpPr>
          <p:nvPr>
            <p:ph type="sldNum" sz="quarter"/>
          </p:nvPr>
        </p:nvSpPr>
        <p:spPr>
          <a:noFill/>
          <a:ln/>
        </p:spPr>
        <p:txBody>
          <a:bodyPr/>
          <a:lstStyle/>
          <a:p>
            <a:pPr defTabSz="455613"/>
            <a:fld id="{113FD4EF-6AB8-4FB4-B5AF-B4025EE61B49}" type="slidenum">
              <a:rPr lang="en-US" smtClean="0">
                <a:latin typeface="Times New Roman" pitchFamily="18" charset="0"/>
                <a:ea typeface="Arial Unicode MS" pitchFamily="34" charset="-128"/>
                <a:cs typeface="Tahoma" pitchFamily="34" charset="0"/>
              </a:rPr>
              <a:pPr defTabSz="455613"/>
              <a:t>11</a:t>
            </a:fld>
            <a:endParaRPr lang="en-US" smtClean="0">
              <a:latin typeface="Times New Roman" pitchFamily="18" charset="0"/>
              <a:ea typeface="Arial Unicode MS" pitchFamily="34" charset="-128"/>
              <a:cs typeface="Tahoma" pitchFamily="34" charset="0"/>
            </a:endParaRPr>
          </a:p>
        </p:txBody>
      </p:sp>
      <p:sp>
        <p:nvSpPr>
          <p:cNvPr id="98307"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98308"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
        <p:nvSpPr>
          <p:cNvPr id="98309" name="Notes Placeholder 4"/>
          <p:cNvSpPr>
            <a:spLocks noGrp="1"/>
          </p:cNvSpPr>
          <p:nvPr>
            <p:ph type="body" idx="1"/>
          </p:nvPr>
        </p:nvSpPr>
        <p:spPr>
          <a:noFill/>
          <a:ln/>
        </p:spPr>
        <p:txBody>
          <a:bodyPr/>
          <a:lstStyle/>
          <a:p>
            <a:r>
              <a:rPr lang="en-US" smtClean="0">
                <a:latin typeface="Times New Roman" pitchFamily="18" charset="0"/>
              </a:rPr>
              <a:t>In previous slide we were  calculating the value as well as printing it with </a:t>
            </a:r>
            <a:r>
              <a:rPr lang="en-US" b="1" smtClean="0">
                <a:solidFill>
                  <a:srgbClr val="FF3333"/>
                </a:solidFill>
                <a:latin typeface="Times New Roman" pitchFamily="18" charset="0"/>
              </a:rPr>
              <a:t>System.out.println(a+b); </a:t>
            </a:r>
            <a:r>
              <a:rPr lang="en-US" smtClean="0">
                <a:latin typeface="Times New Roman" pitchFamily="18" charset="0"/>
              </a:rPr>
              <a:t>However in the above </a:t>
            </a:r>
            <a:r>
              <a:rPr lang="en-US" b="1" smtClean="0">
                <a:solidFill>
                  <a:srgbClr val="FF3333"/>
                </a:solidFill>
                <a:latin typeface="Times New Roman" pitchFamily="18" charset="0"/>
              </a:rPr>
              <a:t>add()</a:t>
            </a:r>
            <a:r>
              <a:rPr lang="en-US" b="1" smtClean="0">
                <a:latin typeface="Times New Roman" pitchFamily="18" charset="0"/>
              </a:rPr>
              <a:t> </a:t>
            </a:r>
            <a:r>
              <a:rPr lang="en-US" smtClean="0">
                <a:latin typeface="Times New Roman" pitchFamily="18" charset="0"/>
              </a:rPr>
              <a:t>method we have replaced </a:t>
            </a:r>
            <a:r>
              <a:rPr lang="en-US" b="1" smtClean="0">
                <a:solidFill>
                  <a:srgbClr val="FF3333"/>
                </a:solidFill>
                <a:latin typeface="Times New Roman" pitchFamily="18" charset="0"/>
              </a:rPr>
              <a:t>void</a:t>
            </a:r>
            <a:r>
              <a:rPr lang="en-US" smtClean="0">
                <a:latin typeface="Times New Roman" pitchFamily="18" charset="0"/>
              </a:rPr>
              <a:t> with datatype</a:t>
            </a:r>
            <a:r>
              <a:rPr lang="en-US" b="1" smtClean="0">
                <a:solidFill>
                  <a:srgbClr val="FF3333"/>
                </a:solidFill>
                <a:latin typeface="Times New Roman" pitchFamily="18" charset="0"/>
              </a:rPr>
              <a:t> int</a:t>
            </a:r>
            <a:r>
              <a:rPr lang="en-US" smtClean="0">
                <a:solidFill>
                  <a:srgbClr val="FF3333"/>
                </a:solidFill>
                <a:latin typeface="Times New Roman" pitchFamily="18" charset="0"/>
              </a:rPr>
              <a:t>. </a:t>
            </a:r>
            <a:r>
              <a:rPr lang="en-US" smtClean="0">
                <a:latin typeface="Times New Roman" pitchFamily="18" charset="0"/>
              </a:rPr>
              <a:t>Hence our </a:t>
            </a:r>
            <a:r>
              <a:rPr lang="en-US" smtClean="0">
                <a:solidFill>
                  <a:srgbClr val="FF3333"/>
                </a:solidFill>
                <a:latin typeface="Times New Roman" pitchFamily="18" charset="0"/>
              </a:rPr>
              <a:t>add() </a:t>
            </a:r>
            <a:r>
              <a:rPr lang="en-US" smtClean="0">
                <a:latin typeface="Times New Roman" pitchFamily="18" charset="0"/>
              </a:rPr>
              <a:t>method is only capable of </a:t>
            </a:r>
            <a:r>
              <a:rPr lang="en-US" b="1" smtClean="0">
                <a:latin typeface="Times New Roman" pitchFamily="18" charset="0"/>
              </a:rPr>
              <a:t>returning</a:t>
            </a:r>
            <a:r>
              <a:rPr lang="en-US" smtClean="0">
                <a:latin typeface="Times New Roman" pitchFamily="18" charset="0"/>
              </a:rPr>
              <a:t> the calculated value and the actual printing of output is carried out inside </a:t>
            </a:r>
            <a:r>
              <a:rPr lang="en-US" b="1" smtClean="0">
                <a:solidFill>
                  <a:srgbClr val="FF3333"/>
                </a:solidFill>
                <a:latin typeface="Times New Roman" pitchFamily="18" charset="0"/>
              </a:rPr>
              <a:t>main()</a:t>
            </a:r>
            <a:r>
              <a:rPr lang="en-US" b="1" smtClean="0">
                <a:latin typeface="Times New Roman" pitchFamily="18" charset="0"/>
              </a:rPr>
              <a:t> </a:t>
            </a:r>
            <a:r>
              <a:rPr lang="en-US" smtClean="0">
                <a:latin typeface="Times New Roman" pitchFamily="18" charset="0"/>
              </a:rPr>
              <a:t>method. </a:t>
            </a:r>
          </a:p>
          <a:p>
            <a:r>
              <a:rPr lang="en-US" smtClean="0">
                <a:latin typeface="Times New Roman" pitchFamily="18" charset="0"/>
              </a:rPr>
              <a:t>To clear the confusion just bear in mind that whenever you see </a:t>
            </a:r>
            <a:r>
              <a:rPr lang="en-US" b="1" smtClean="0">
                <a:solidFill>
                  <a:srgbClr val="FF3333"/>
                </a:solidFill>
                <a:latin typeface="Times New Roman" pitchFamily="18" charset="0"/>
              </a:rPr>
              <a:t>void</a:t>
            </a:r>
            <a:r>
              <a:rPr lang="en-US" smtClean="0">
                <a:latin typeface="Times New Roman" pitchFamily="18" charset="0"/>
              </a:rPr>
              <a:t>  keyword in a method by default it means that it is capable of printing a value on its own but if you see any </a:t>
            </a:r>
            <a:r>
              <a:rPr lang="en-US" smtClean="0">
                <a:solidFill>
                  <a:srgbClr val="FF3333"/>
                </a:solidFill>
                <a:latin typeface="Times New Roman" pitchFamily="18" charset="0"/>
              </a:rPr>
              <a:t>datatype</a:t>
            </a:r>
            <a:r>
              <a:rPr lang="en-US" smtClean="0">
                <a:latin typeface="Times New Roman" pitchFamily="18" charset="0"/>
              </a:rPr>
              <a:t> </a:t>
            </a:r>
            <a:r>
              <a:rPr lang="en-US" smtClean="0">
                <a:solidFill>
                  <a:srgbClr val="FF3333"/>
                </a:solidFill>
                <a:latin typeface="Times New Roman" pitchFamily="18" charset="0"/>
              </a:rPr>
              <a:t>keyword</a:t>
            </a:r>
            <a:r>
              <a:rPr lang="en-US" smtClean="0">
                <a:latin typeface="Times New Roman" pitchFamily="18" charset="0"/>
              </a:rPr>
              <a:t> in a method like </a:t>
            </a:r>
            <a:r>
              <a:rPr lang="en-US" b="1" smtClean="0">
                <a:solidFill>
                  <a:srgbClr val="FF3333"/>
                </a:solidFill>
                <a:latin typeface="Times New Roman" pitchFamily="18" charset="0"/>
              </a:rPr>
              <a:t>String</a:t>
            </a:r>
            <a:r>
              <a:rPr lang="en-US" smtClean="0">
                <a:solidFill>
                  <a:srgbClr val="FF3333"/>
                </a:solidFill>
                <a:latin typeface="Times New Roman" pitchFamily="18" charset="0"/>
              </a:rPr>
              <a:t>, </a:t>
            </a:r>
            <a:r>
              <a:rPr lang="en-US" b="1" smtClean="0">
                <a:solidFill>
                  <a:srgbClr val="FF3333"/>
                </a:solidFill>
                <a:latin typeface="Times New Roman" pitchFamily="18" charset="0"/>
              </a:rPr>
              <a:t>int</a:t>
            </a:r>
            <a:r>
              <a:rPr lang="en-US" smtClean="0">
                <a:solidFill>
                  <a:srgbClr val="FF3333"/>
                </a:solidFill>
                <a:latin typeface="Times New Roman" pitchFamily="18" charset="0"/>
              </a:rPr>
              <a:t>, </a:t>
            </a:r>
            <a:r>
              <a:rPr lang="en-US" b="1" smtClean="0">
                <a:solidFill>
                  <a:srgbClr val="FF3333"/>
                </a:solidFill>
                <a:latin typeface="Times New Roman" pitchFamily="18" charset="0"/>
              </a:rPr>
              <a:t>long</a:t>
            </a:r>
            <a:r>
              <a:rPr lang="en-US" smtClean="0">
                <a:solidFill>
                  <a:srgbClr val="FF3333"/>
                </a:solidFill>
                <a:latin typeface="Times New Roman" pitchFamily="18" charset="0"/>
              </a:rPr>
              <a:t>, </a:t>
            </a:r>
            <a:r>
              <a:rPr lang="en-US" b="1" smtClean="0">
                <a:solidFill>
                  <a:srgbClr val="FF3333"/>
                </a:solidFill>
                <a:latin typeface="Times New Roman" pitchFamily="18" charset="0"/>
              </a:rPr>
              <a:t>short</a:t>
            </a:r>
            <a:r>
              <a:rPr lang="en-US" smtClean="0">
                <a:solidFill>
                  <a:srgbClr val="FF3333"/>
                </a:solidFill>
                <a:latin typeface="Times New Roman" pitchFamily="18" charset="0"/>
              </a:rPr>
              <a:t>, </a:t>
            </a:r>
            <a:r>
              <a:rPr lang="en-US" b="1" smtClean="0">
                <a:solidFill>
                  <a:srgbClr val="FF3333"/>
                </a:solidFill>
                <a:latin typeface="Times New Roman" pitchFamily="18" charset="0"/>
              </a:rPr>
              <a:t>double</a:t>
            </a:r>
            <a:r>
              <a:rPr lang="en-US" smtClean="0">
                <a:latin typeface="Times New Roman" pitchFamily="18" charset="0"/>
              </a:rPr>
              <a:t> etc. just know that it is there to only return a </a:t>
            </a:r>
            <a:r>
              <a:rPr lang="en-US" b="1" smtClean="0">
                <a:latin typeface="Times New Roman" pitchFamily="18" charset="0"/>
              </a:rPr>
              <a:t>String </a:t>
            </a:r>
            <a:r>
              <a:rPr lang="en-US" smtClean="0">
                <a:latin typeface="Times New Roman" pitchFamily="18" charset="0"/>
              </a:rPr>
              <a:t>or a value and actual printing will be done else where or in </a:t>
            </a:r>
            <a:r>
              <a:rPr lang="en-US" b="1" smtClean="0">
                <a:solidFill>
                  <a:srgbClr val="FF3333"/>
                </a:solidFill>
                <a:latin typeface="Times New Roman" pitchFamily="18" charset="0"/>
              </a:rPr>
              <a:t>main</a:t>
            </a:r>
            <a:r>
              <a:rPr lang="en-US" smtClean="0">
                <a:solidFill>
                  <a:srgbClr val="FF3333"/>
                </a:solidFill>
                <a:latin typeface="Times New Roman" pitchFamily="18" charset="0"/>
              </a:rPr>
              <a:t>() </a:t>
            </a:r>
            <a:r>
              <a:rPr lang="en-US" smtClean="0">
                <a:latin typeface="Times New Roman" pitchFamily="18" charset="0"/>
              </a:rPr>
              <a:t>method. </a:t>
            </a:r>
          </a:p>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32"/>
          <p:cNvSpPr>
            <a:spLocks noGrp="1" noChangeArrowheads="1"/>
          </p:cNvSpPr>
          <p:nvPr>
            <p:ph type="sldNum" sz="quarter"/>
          </p:nvPr>
        </p:nvSpPr>
        <p:spPr>
          <a:noFill/>
          <a:ln/>
        </p:spPr>
        <p:txBody>
          <a:bodyPr/>
          <a:lstStyle/>
          <a:p>
            <a:pPr defTabSz="455613"/>
            <a:fld id="{E6869F40-647C-42A4-8A10-ACCE96BB8D5E}" type="slidenum">
              <a:rPr lang="en-US" smtClean="0">
                <a:latin typeface="Times New Roman" pitchFamily="18" charset="0"/>
                <a:ea typeface="Arial Unicode MS" pitchFamily="34" charset="-128"/>
                <a:cs typeface="Tahoma" pitchFamily="34" charset="0"/>
              </a:rPr>
              <a:pPr defTabSz="455613"/>
              <a:t>12</a:t>
            </a:fld>
            <a:endParaRPr lang="en-US" smtClean="0">
              <a:latin typeface="Times New Roman" pitchFamily="18" charset="0"/>
              <a:ea typeface="Arial Unicode MS" pitchFamily="34" charset="-128"/>
              <a:cs typeface="Tahoma" pitchFamily="34" charset="0"/>
            </a:endParaRPr>
          </a:p>
        </p:txBody>
      </p:sp>
      <p:sp>
        <p:nvSpPr>
          <p:cNvPr id="99331"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99332"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
        <p:nvSpPr>
          <p:cNvPr id="99333" name="Notes Placeholder 4"/>
          <p:cNvSpPr>
            <a:spLocks noGrp="1"/>
          </p:cNvSpPr>
          <p:nvPr>
            <p:ph type="body" idx="1"/>
          </p:nvPr>
        </p:nvSpPr>
        <p:spPr>
          <a:noFill/>
          <a:ln/>
        </p:spPr>
        <p:txBody>
          <a:bodyPr/>
          <a:lstStyle/>
          <a:p>
            <a:pPr indent="-306388"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mtClean="0">
                <a:latin typeface="Times New Roman" pitchFamily="18" charset="0"/>
              </a:rPr>
              <a:t>In the above example the </a:t>
            </a:r>
            <a:r>
              <a:rPr lang="en-US" b="1" smtClean="0">
                <a:solidFill>
                  <a:srgbClr val="FF3333"/>
                </a:solidFill>
                <a:latin typeface="Times New Roman" pitchFamily="18" charset="0"/>
              </a:rPr>
              <a:t>add() </a:t>
            </a:r>
            <a:r>
              <a:rPr lang="en-US" b="1" smtClean="0">
                <a:latin typeface="Times New Roman" pitchFamily="18" charset="0"/>
              </a:rPr>
              <a:t> </a:t>
            </a:r>
            <a:r>
              <a:rPr lang="en-US" smtClean="0">
                <a:latin typeface="Times New Roman" pitchFamily="18" charset="0"/>
              </a:rPr>
              <a:t>method has been populated with 2 integer values  </a:t>
            </a:r>
            <a:r>
              <a:rPr lang="en-US" b="1" smtClean="0">
                <a:solidFill>
                  <a:srgbClr val="FF3333"/>
                </a:solidFill>
                <a:latin typeface="Times New Roman" pitchFamily="18" charset="0"/>
              </a:rPr>
              <a:t>num1</a:t>
            </a:r>
            <a:r>
              <a:rPr lang="en-US" smtClean="0">
                <a:latin typeface="Times New Roman" pitchFamily="18" charset="0"/>
              </a:rPr>
              <a:t> and </a:t>
            </a:r>
            <a:r>
              <a:rPr lang="en-US" b="1" smtClean="0">
                <a:solidFill>
                  <a:srgbClr val="FF3333"/>
                </a:solidFill>
                <a:latin typeface="Times New Roman" pitchFamily="18" charset="0"/>
              </a:rPr>
              <a:t>num2</a:t>
            </a:r>
            <a:r>
              <a:rPr lang="en-US" smtClean="0">
                <a:solidFill>
                  <a:srgbClr val="FF3333"/>
                </a:solidFill>
                <a:latin typeface="Times New Roman" pitchFamily="18" charset="0"/>
              </a:rPr>
              <a:t> </a:t>
            </a:r>
            <a:r>
              <a:rPr lang="en-US" smtClean="0">
                <a:latin typeface="Times New Roman" pitchFamily="18" charset="0"/>
              </a:rPr>
              <a:t>and then we add and print them with </a:t>
            </a:r>
            <a:r>
              <a:rPr lang="en-US" b="1" smtClean="0">
                <a:latin typeface="Times New Roman" pitchFamily="18" charset="0"/>
              </a:rPr>
              <a:t>System.out.println(num1 + num2);. </a:t>
            </a:r>
            <a:r>
              <a:rPr lang="en-US" smtClean="0">
                <a:latin typeface="Times New Roman" pitchFamily="18" charset="0"/>
              </a:rPr>
              <a:t>But do note that it is only inside the main method's call to add method where we are replacing </a:t>
            </a:r>
            <a:r>
              <a:rPr lang="en-US" b="1" smtClean="0">
                <a:latin typeface="Times New Roman" pitchFamily="18" charset="0"/>
              </a:rPr>
              <a:t>num1</a:t>
            </a:r>
            <a:r>
              <a:rPr lang="en-US" smtClean="0">
                <a:latin typeface="Times New Roman" pitchFamily="18" charset="0"/>
              </a:rPr>
              <a:t> and </a:t>
            </a:r>
            <a:r>
              <a:rPr lang="en-US" b="1" smtClean="0">
                <a:latin typeface="Times New Roman" pitchFamily="18" charset="0"/>
              </a:rPr>
              <a:t>num2</a:t>
            </a:r>
            <a:r>
              <a:rPr lang="en-US" smtClean="0">
                <a:latin typeface="Times New Roman" pitchFamily="18" charset="0"/>
              </a:rPr>
              <a:t> with </a:t>
            </a:r>
            <a:r>
              <a:rPr lang="en-US" b="1" smtClean="0">
                <a:latin typeface="Times New Roman" pitchFamily="18" charset="0"/>
              </a:rPr>
              <a:t>5</a:t>
            </a:r>
            <a:r>
              <a:rPr lang="en-US" smtClean="0">
                <a:latin typeface="Times New Roman" pitchFamily="18" charset="0"/>
              </a:rPr>
              <a:t> and </a:t>
            </a:r>
            <a:r>
              <a:rPr lang="en-US" b="1" smtClean="0">
                <a:latin typeface="Times New Roman" pitchFamily="18" charset="0"/>
              </a:rPr>
              <a:t>7</a:t>
            </a:r>
            <a:r>
              <a:rPr lang="en-US" smtClean="0">
                <a:latin typeface="Times New Roman" pitchFamily="18" charset="0"/>
              </a:rPr>
              <a:t> respectively. Thus integers in our add method  are getting initialized when we call it inside main method as </a:t>
            </a:r>
            <a:r>
              <a:rPr lang="en-US" b="1" smtClean="0">
                <a:solidFill>
                  <a:srgbClr val="FF3333"/>
                </a:solidFill>
                <a:latin typeface="Times New Roman" pitchFamily="18" charset="0"/>
              </a:rPr>
              <a:t>add(5, 7). </a:t>
            </a:r>
          </a:p>
          <a:p>
            <a:pPr indent="-306388"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mtClean="0">
                <a:solidFill>
                  <a:srgbClr val="FF3333"/>
                </a:solidFill>
                <a:latin typeface="Times New Roman" pitchFamily="18" charset="0"/>
              </a:rPr>
              <a:t>IMPORATNT -- </a:t>
            </a:r>
            <a:r>
              <a:rPr lang="en-US" smtClean="0">
                <a:latin typeface="Times New Roman" pitchFamily="18" charset="0"/>
              </a:rPr>
              <a:t>If instead of </a:t>
            </a:r>
            <a:r>
              <a:rPr lang="en-US" smtClean="0">
                <a:solidFill>
                  <a:srgbClr val="3333FF"/>
                </a:solidFill>
                <a:latin typeface="Times New Roman" pitchFamily="18" charset="0"/>
              </a:rPr>
              <a:t>void</a:t>
            </a:r>
            <a:r>
              <a:rPr lang="en-US" smtClean="0">
                <a:latin typeface="Times New Roman" pitchFamily="18" charset="0"/>
              </a:rPr>
              <a:t> we use </a:t>
            </a:r>
            <a:r>
              <a:rPr lang="en-US" b="1" smtClean="0">
                <a:solidFill>
                  <a:srgbClr val="3333FF"/>
                </a:solidFill>
                <a:latin typeface="Times New Roman" pitchFamily="18" charset="0"/>
              </a:rPr>
              <a:t>int</a:t>
            </a:r>
            <a:r>
              <a:rPr lang="en-US" smtClean="0">
                <a:latin typeface="Times New Roman" pitchFamily="18" charset="0"/>
              </a:rPr>
              <a:t> as method type for </a:t>
            </a:r>
            <a:r>
              <a:rPr lang="en-US" b="1" smtClean="0">
                <a:solidFill>
                  <a:srgbClr val="FF3333"/>
                </a:solidFill>
                <a:latin typeface="Times New Roman" pitchFamily="18" charset="0"/>
              </a:rPr>
              <a:t>add(num1, num2</a:t>
            </a:r>
            <a:r>
              <a:rPr lang="en-US" smtClean="0">
                <a:solidFill>
                  <a:srgbClr val="FF3333"/>
                </a:solidFill>
                <a:latin typeface="Times New Roman" pitchFamily="18" charset="0"/>
              </a:rPr>
              <a:t>) </a:t>
            </a:r>
            <a:r>
              <a:rPr lang="en-US" smtClean="0">
                <a:latin typeface="Times New Roman" pitchFamily="18" charset="0"/>
              </a:rPr>
              <a:t>method we can also </a:t>
            </a:r>
            <a:r>
              <a:rPr lang="en-US" smtClean="0">
                <a:solidFill>
                  <a:srgbClr val="3333FF"/>
                </a:solidFill>
                <a:latin typeface="Times New Roman" pitchFamily="18" charset="0"/>
              </a:rPr>
              <a:t>return </a:t>
            </a:r>
            <a:r>
              <a:rPr lang="en-US" b="1" smtClean="0">
                <a:solidFill>
                  <a:srgbClr val="3333FF"/>
                </a:solidFill>
                <a:latin typeface="Times New Roman" pitchFamily="18" charset="0"/>
              </a:rPr>
              <a:t>num1+num2</a:t>
            </a:r>
            <a:r>
              <a:rPr lang="en-US" smtClean="0">
                <a:solidFill>
                  <a:srgbClr val="3333FF"/>
                </a:solidFill>
                <a:latin typeface="Times New Roman" pitchFamily="18" charset="0"/>
              </a:rPr>
              <a:t> </a:t>
            </a:r>
            <a:r>
              <a:rPr lang="en-US" smtClean="0">
                <a:latin typeface="Times New Roman" pitchFamily="18" charset="0"/>
              </a:rPr>
              <a:t>and then simply print the output by calling writing </a:t>
            </a:r>
            <a:r>
              <a:rPr lang="en-US" b="1" smtClean="0">
                <a:solidFill>
                  <a:srgbClr val="FF3333"/>
                </a:solidFill>
                <a:latin typeface="Times New Roman" pitchFamily="18" charset="0"/>
              </a:rPr>
              <a:t>System.out.println(add(5,7));</a:t>
            </a:r>
            <a:r>
              <a:rPr lang="en-US" b="1" smtClean="0">
                <a:latin typeface="Times New Roman" pitchFamily="18" charset="0"/>
              </a:rPr>
              <a:t> </a:t>
            </a:r>
            <a:r>
              <a:rPr lang="en-US" smtClean="0">
                <a:latin typeface="Times New Roman" pitchFamily="18" charset="0"/>
              </a:rPr>
              <a:t>inside main method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32"/>
          <p:cNvSpPr>
            <a:spLocks noGrp="1" noChangeArrowheads="1"/>
          </p:cNvSpPr>
          <p:nvPr>
            <p:ph type="sldNum" sz="quarter"/>
          </p:nvPr>
        </p:nvSpPr>
        <p:spPr>
          <a:noFill/>
          <a:ln/>
        </p:spPr>
        <p:txBody>
          <a:bodyPr/>
          <a:lstStyle/>
          <a:p>
            <a:pPr defTabSz="455613"/>
            <a:fld id="{70FAAD65-62F9-4F7E-A50F-21135B6013FA}" type="slidenum">
              <a:rPr lang="en-US" smtClean="0">
                <a:latin typeface="Times New Roman" pitchFamily="18" charset="0"/>
                <a:ea typeface="Arial Unicode MS" pitchFamily="34" charset="-128"/>
                <a:cs typeface="Tahoma" pitchFamily="34" charset="0"/>
              </a:rPr>
              <a:pPr defTabSz="455613"/>
              <a:t>13</a:t>
            </a:fld>
            <a:endParaRPr lang="en-US" smtClean="0">
              <a:latin typeface="Times New Roman" pitchFamily="18" charset="0"/>
              <a:ea typeface="Arial Unicode MS" pitchFamily="34" charset="-128"/>
              <a:cs typeface="Tahoma" pitchFamily="34" charset="0"/>
            </a:endParaRPr>
          </a:p>
        </p:txBody>
      </p:sp>
      <p:sp>
        <p:nvSpPr>
          <p:cNvPr id="100355"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00356"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
        <p:nvSpPr>
          <p:cNvPr id="5" name="Notes Placeholder 4"/>
          <p:cNvSpPr>
            <a:spLocks noGrp="1"/>
          </p:cNvSpPr>
          <p:nvPr>
            <p:ph type="body" idx="1"/>
          </p:nvPr>
        </p:nvSpPr>
        <p:spPr/>
        <p:txBody>
          <a:bodyPr>
            <a:normAutofit/>
          </a:bodyPr>
          <a:lstStyle/>
          <a:p>
            <a:pPr indent="-306388" defTabSz="457176"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dirty="0" smtClean="0"/>
              <a:t>Likewise you can use parameters in </a:t>
            </a:r>
            <a:r>
              <a:rPr lang="en-US" dirty="0" err="1" smtClean="0"/>
              <a:t>addStrings</a:t>
            </a:r>
            <a:r>
              <a:rPr lang="en-US" dirty="0" smtClean="0"/>
              <a:t>() method as was shown in previous slide where we were dealing with numbers.</a:t>
            </a:r>
          </a:p>
          <a:p>
            <a:pPr indent="-306388" defTabSz="457176"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dirty="0" smtClean="0"/>
              <a:t>Continued….</a:t>
            </a:r>
          </a:p>
          <a:p>
            <a:pPr defTabSz="457176">
              <a:buFont typeface="Times New Roman" pitchFamily="16" charset="0"/>
              <a:buNone/>
              <a:defRPr/>
            </a:pP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32"/>
          <p:cNvSpPr>
            <a:spLocks noGrp="1" noChangeArrowheads="1"/>
          </p:cNvSpPr>
          <p:nvPr>
            <p:ph type="sldNum" sz="quarter"/>
          </p:nvPr>
        </p:nvSpPr>
        <p:spPr>
          <a:noFill/>
          <a:ln/>
        </p:spPr>
        <p:txBody>
          <a:bodyPr/>
          <a:lstStyle/>
          <a:p>
            <a:pPr defTabSz="455613"/>
            <a:fld id="{6A6FB124-0DB8-4D65-A33B-27DD800A7255}" type="slidenum">
              <a:rPr lang="en-US" smtClean="0">
                <a:latin typeface="Times New Roman" pitchFamily="18" charset="0"/>
                <a:ea typeface="Arial Unicode MS" pitchFamily="34" charset="-128"/>
                <a:cs typeface="Tahoma" pitchFamily="34" charset="0"/>
              </a:rPr>
              <a:pPr defTabSz="455613"/>
              <a:t>14</a:t>
            </a:fld>
            <a:endParaRPr lang="en-US" smtClean="0">
              <a:latin typeface="Times New Roman" pitchFamily="18" charset="0"/>
              <a:ea typeface="Arial Unicode MS" pitchFamily="34" charset="-128"/>
              <a:cs typeface="Tahoma" pitchFamily="34" charset="0"/>
            </a:endParaRPr>
          </a:p>
        </p:txBody>
      </p:sp>
      <p:sp>
        <p:nvSpPr>
          <p:cNvPr id="101379"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01380"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
        <p:nvSpPr>
          <p:cNvPr id="5" name="Notes Placeholder 4"/>
          <p:cNvSpPr>
            <a:spLocks noGrp="1"/>
          </p:cNvSpPr>
          <p:nvPr>
            <p:ph type="body" idx="1"/>
          </p:nvPr>
        </p:nvSpPr>
        <p:spPr/>
        <p:txBody>
          <a:bodyPr>
            <a:normAutofit/>
          </a:bodyPr>
          <a:lstStyle/>
          <a:p>
            <a:pPr indent="-306388" defTabSz="457176"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dirty="0" smtClean="0"/>
              <a:t>Notice in the above method we have replaced </a:t>
            </a:r>
            <a:r>
              <a:rPr lang="en-US" b="1" dirty="0" smtClean="0"/>
              <a:t>void</a:t>
            </a:r>
            <a:r>
              <a:rPr lang="en-US" dirty="0" smtClean="0"/>
              <a:t> with </a:t>
            </a:r>
            <a:r>
              <a:rPr lang="en-US" b="1" dirty="0" smtClean="0"/>
              <a:t>String</a:t>
            </a:r>
            <a:r>
              <a:rPr lang="en-US" dirty="0" smtClean="0"/>
              <a:t> keyword  so as to return addition of 2 Strings </a:t>
            </a:r>
            <a:r>
              <a:rPr lang="en-US" b="1" dirty="0" smtClean="0"/>
              <a:t>a</a:t>
            </a:r>
            <a:r>
              <a:rPr lang="en-US" dirty="0" smtClean="0"/>
              <a:t> and</a:t>
            </a:r>
            <a:r>
              <a:rPr lang="en-US" b="1" dirty="0" smtClean="0"/>
              <a:t> b </a:t>
            </a:r>
            <a:r>
              <a:rPr lang="en-US" dirty="0" smtClean="0"/>
              <a:t>and then we have to write the actual Strings inside main method's </a:t>
            </a:r>
            <a:r>
              <a:rPr lang="en-US" b="1" dirty="0" err="1" smtClean="0"/>
              <a:t>addStrings</a:t>
            </a:r>
            <a:r>
              <a:rPr lang="en-US" dirty="0" smtClean="0"/>
              <a:t>() method in inverted commas separating the 2 strings with a comma. </a:t>
            </a:r>
          </a:p>
          <a:p>
            <a:pPr indent="-315913" defTabSz="457176"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dirty="0" smtClean="0">
                <a:solidFill>
                  <a:srgbClr val="FF3333"/>
                </a:solidFill>
              </a:rPr>
              <a:t>Important – </a:t>
            </a:r>
            <a:r>
              <a:rPr lang="en-US" dirty="0" smtClean="0"/>
              <a:t>You can only use '</a:t>
            </a:r>
            <a:r>
              <a:rPr lang="en-US" b="1" dirty="0" smtClean="0"/>
              <a:t>+</a:t>
            </a:r>
            <a:r>
              <a:rPr lang="en-US" dirty="0" smtClean="0"/>
              <a:t>' operator when the </a:t>
            </a:r>
            <a:r>
              <a:rPr lang="en-US" dirty="0" err="1" smtClean="0"/>
              <a:t>datatype</a:t>
            </a:r>
            <a:r>
              <a:rPr lang="en-US" dirty="0" smtClean="0"/>
              <a:t> is </a:t>
            </a:r>
            <a:r>
              <a:rPr lang="en-US" b="1" dirty="0" smtClean="0"/>
              <a:t>String</a:t>
            </a:r>
            <a:r>
              <a:rPr lang="en-US" dirty="0" smtClean="0"/>
              <a:t> </a:t>
            </a:r>
            <a:r>
              <a:rPr lang="en-US" dirty="0" err="1" smtClean="0"/>
              <a:t>i.e</a:t>
            </a:r>
            <a:r>
              <a:rPr lang="en-US" dirty="0" smtClean="0"/>
              <a:t> we can add 2 string but cannot </a:t>
            </a:r>
            <a:r>
              <a:rPr lang="en-US" dirty="0" err="1" smtClean="0"/>
              <a:t>sustract</a:t>
            </a:r>
            <a:r>
              <a:rPr lang="en-US" dirty="0" smtClean="0"/>
              <a:t>('</a:t>
            </a:r>
            <a:r>
              <a:rPr lang="en-US" b="1" dirty="0" smtClean="0"/>
              <a:t>-</a:t>
            </a:r>
            <a:r>
              <a:rPr lang="en-US" dirty="0" smtClean="0"/>
              <a:t>'), multiply(</a:t>
            </a:r>
            <a:r>
              <a:rPr lang="en-US" b="1" dirty="0" smtClean="0"/>
              <a:t>'*</a:t>
            </a:r>
            <a:r>
              <a:rPr lang="en-US" dirty="0" smtClean="0"/>
              <a:t>') or divide('</a:t>
            </a:r>
            <a:r>
              <a:rPr lang="en-US" b="1" dirty="0" smtClean="0"/>
              <a:t>/</a:t>
            </a:r>
            <a:r>
              <a:rPr lang="en-US" dirty="0" smtClean="0"/>
              <a:t>') 2 Strings as it will give</a:t>
            </a:r>
            <a:r>
              <a:rPr lang="en-US" dirty="0" smtClean="0">
                <a:solidFill>
                  <a:srgbClr val="FF3333"/>
                </a:solidFill>
              </a:rPr>
              <a:t> </a:t>
            </a:r>
            <a:r>
              <a:rPr lang="en-US" dirty="0" err="1" smtClean="0">
                <a:solidFill>
                  <a:srgbClr val="FF3333"/>
                </a:solidFill>
              </a:rPr>
              <a:t>java.lang.String</a:t>
            </a:r>
            <a:r>
              <a:rPr lang="en-US" dirty="0" smtClean="0"/>
              <a:t> error. </a:t>
            </a:r>
            <a:r>
              <a:rPr lang="en-US" dirty="0" smtClean="0">
                <a:solidFill>
                  <a:srgbClr val="FFCC00"/>
                </a:solidFill>
              </a:rPr>
              <a:t>In next slide we will see an example of</a:t>
            </a:r>
            <a:r>
              <a:rPr lang="en-US" dirty="0" smtClean="0"/>
              <a:t> </a:t>
            </a:r>
            <a:r>
              <a:rPr lang="en-US" dirty="0" smtClean="0">
                <a:solidFill>
                  <a:srgbClr val="FF3333"/>
                </a:solidFill>
              </a:rPr>
              <a:t>char</a:t>
            </a:r>
            <a:r>
              <a:rPr lang="en-US" dirty="0" smtClean="0"/>
              <a:t> </a:t>
            </a:r>
            <a:r>
              <a:rPr lang="en-US" dirty="0" err="1" smtClean="0">
                <a:solidFill>
                  <a:srgbClr val="FFCC00"/>
                </a:solidFill>
              </a:rPr>
              <a:t>datatype</a:t>
            </a:r>
            <a:r>
              <a:rPr lang="en-US" dirty="0" smtClean="0"/>
              <a:t> </a:t>
            </a:r>
          </a:p>
          <a:p>
            <a:pPr defTabSz="457176">
              <a:buFont typeface="Times New Roman" pitchFamily="16" charset="0"/>
              <a:buNone/>
              <a:defRPr/>
            </a:pP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32"/>
          <p:cNvSpPr>
            <a:spLocks noGrp="1" noChangeArrowheads="1"/>
          </p:cNvSpPr>
          <p:nvPr>
            <p:ph type="sldNum" sz="quarter"/>
          </p:nvPr>
        </p:nvSpPr>
        <p:spPr>
          <a:noFill/>
          <a:ln/>
        </p:spPr>
        <p:txBody>
          <a:bodyPr/>
          <a:lstStyle/>
          <a:p>
            <a:pPr defTabSz="455613"/>
            <a:fld id="{8FE65D78-779A-4ADB-ADAF-61DE5BC6B0CC}" type="slidenum">
              <a:rPr lang="en-US" smtClean="0">
                <a:latin typeface="Times New Roman" pitchFamily="18" charset="0"/>
                <a:ea typeface="Arial Unicode MS" pitchFamily="34" charset="-128"/>
                <a:cs typeface="Tahoma" pitchFamily="34" charset="0"/>
              </a:rPr>
              <a:pPr defTabSz="455613"/>
              <a:t>15</a:t>
            </a:fld>
            <a:endParaRPr lang="en-US" smtClean="0">
              <a:latin typeface="Times New Roman" pitchFamily="18" charset="0"/>
              <a:ea typeface="Arial Unicode MS" pitchFamily="34" charset="-128"/>
              <a:cs typeface="Tahoma" pitchFamily="34" charset="0"/>
            </a:endParaRPr>
          </a:p>
        </p:txBody>
      </p:sp>
      <p:sp>
        <p:nvSpPr>
          <p:cNvPr id="102403" name="Rectangle 1"/>
          <p:cNvSpPr>
            <a:spLocks noChangeArrowheads="1" noTextEdit="1"/>
          </p:cNvSpPr>
          <p:nvPr>
            <p:ph type="sldImg"/>
          </p:nvPr>
        </p:nvSpPr>
        <p:spPr>
          <a:xfrm>
            <a:off x="1017588" y="763588"/>
            <a:ext cx="5719762" cy="3754437"/>
          </a:xfrm>
          <a:solidFill>
            <a:srgbClr val="FFFFFF"/>
          </a:solidFill>
          <a:ln>
            <a:solidFill>
              <a:srgbClr val="000000"/>
            </a:solidFill>
            <a:miter lim="800000"/>
          </a:ln>
        </p:spPr>
      </p:sp>
      <p:sp>
        <p:nvSpPr>
          <p:cNvPr id="102404" name="Text Box 2"/>
          <p:cNvSpPr txBox="1">
            <a:spLocks noChangeArrowheads="1"/>
          </p:cNvSpPr>
          <p:nvPr/>
        </p:nvSpPr>
        <p:spPr bwMode="auto">
          <a:xfrm>
            <a:off x="777875" y="4776788"/>
            <a:ext cx="6200775" cy="4508500"/>
          </a:xfrm>
          <a:prstGeom prst="rect">
            <a:avLst/>
          </a:prstGeom>
          <a:noFill/>
          <a:ln w="9525">
            <a:noFill/>
            <a:round/>
            <a:headEnd/>
            <a:tailEnd/>
          </a:ln>
        </p:spPr>
        <p:txBody>
          <a:bodyPr wrap="none" anchor="ctr"/>
          <a:lstStyle/>
          <a:p>
            <a:endParaRPr lang="en-US"/>
          </a:p>
        </p:txBody>
      </p:sp>
      <p:sp>
        <p:nvSpPr>
          <p:cNvPr id="102405" name="Notes Placeholder 4"/>
          <p:cNvSpPr>
            <a:spLocks noGrp="1"/>
          </p:cNvSpPr>
          <p:nvPr>
            <p:ph type="body" idx="1"/>
          </p:nvPr>
        </p:nvSpPr>
        <p:spPr>
          <a:noFill/>
          <a:ln/>
        </p:spPr>
        <p:txBody>
          <a:bodyPr/>
          <a:lstStyle/>
          <a:p>
            <a:r>
              <a:rPr lang="en-US" smtClean="0">
                <a:latin typeface="Times New Roman" pitchFamily="18" charset="0"/>
              </a:rPr>
              <a:t>Notice that at the time of initializing </a:t>
            </a:r>
            <a:r>
              <a:rPr lang="en-US" smtClean="0">
                <a:solidFill>
                  <a:srgbClr val="FF3333"/>
                </a:solidFill>
                <a:latin typeface="Times New Roman" pitchFamily="18" charset="0"/>
              </a:rPr>
              <a:t>char</a:t>
            </a:r>
            <a:r>
              <a:rPr lang="en-US" smtClean="0">
                <a:latin typeface="Times New Roman" pitchFamily="18" charset="0"/>
              </a:rPr>
              <a:t> a we have put the value x in single inverted commas. Also a </a:t>
            </a:r>
            <a:r>
              <a:rPr lang="en-US" smtClean="0">
                <a:solidFill>
                  <a:srgbClr val="FF3333"/>
                </a:solidFill>
                <a:latin typeface="Times New Roman" pitchFamily="18" charset="0"/>
              </a:rPr>
              <a:t>char</a:t>
            </a:r>
            <a:r>
              <a:rPr lang="en-US" smtClean="0">
                <a:latin typeface="Times New Roman" pitchFamily="18" charset="0"/>
              </a:rPr>
              <a:t> datatype variable will accept only a single character during initialization thus you cannot have 'xyz' instead of 'x'. However you cannot add two </a:t>
            </a:r>
            <a:r>
              <a:rPr lang="en-US" smtClean="0">
                <a:solidFill>
                  <a:srgbClr val="FF3333"/>
                </a:solidFill>
                <a:latin typeface="Times New Roman" pitchFamily="18" charset="0"/>
              </a:rPr>
              <a:t>char </a:t>
            </a:r>
            <a:r>
              <a:rPr lang="en-US" smtClean="0">
                <a:latin typeface="Times New Roman" pitchFamily="18" charset="0"/>
              </a:rPr>
              <a:t>variables like we did for </a:t>
            </a:r>
            <a:r>
              <a:rPr lang="en-US" smtClean="0">
                <a:solidFill>
                  <a:srgbClr val="FF3333"/>
                </a:solidFill>
                <a:latin typeface="Times New Roman" pitchFamily="18" charset="0"/>
              </a:rPr>
              <a:t>String</a:t>
            </a:r>
            <a:r>
              <a:rPr lang="en-US" smtClean="0">
                <a:latin typeface="Times New Roman" pitchFamily="18" charset="0"/>
              </a:rPr>
              <a:t> and </a:t>
            </a:r>
            <a:r>
              <a:rPr lang="en-US" smtClean="0">
                <a:solidFill>
                  <a:srgbClr val="FF3333"/>
                </a:solidFill>
                <a:latin typeface="Times New Roman" pitchFamily="18" charset="0"/>
              </a:rPr>
              <a:t>int</a:t>
            </a:r>
            <a:r>
              <a:rPr lang="en-US" smtClean="0">
                <a:latin typeface="Times New Roman" pitchFamily="18" charset="0"/>
              </a:rPr>
              <a:t> as adding 2 char variables will produce the ASCII code (which is an integer value) of the 2 added char variables.</a:t>
            </a:r>
          </a:p>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32"/>
          <p:cNvSpPr>
            <a:spLocks noGrp="1" noChangeArrowheads="1"/>
          </p:cNvSpPr>
          <p:nvPr>
            <p:ph type="sldNum" sz="quarter"/>
          </p:nvPr>
        </p:nvSpPr>
        <p:spPr>
          <a:noFill/>
          <a:ln/>
        </p:spPr>
        <p:txBody>
          <a:bodyPr/>
          <a:lstStyle/>
          <a:p>
            <a:pPr defTabSz="455613"/>
            <a:fld id="{42D42EAB-3006-4344-B8A7-3244A14C38FF}" type="slidenum">
              <a:rPr lang="en-US" smtClean="0">
                <a:latin typeface="Times New Roman" pitchFamily="18" charset="0"/>
                <a:ea typeface="Arial Unicode MS" pitchFamily="34" charset="-128"/>
                <a:cs typeface="Tahoma" pitchFamily="34" charset="0"/>
              </a:rPr>
              <a:pPr defTabSz="455613"/>
              <a:t>16</a:t>
            </a:fld>
            <a:endParaRPr lang="en-US" smtClean="0">
              <a:latin typeface="Times New Roman" pitchFamily="18" charset="0"/>
              <a:ea typeface="Arial Unicode MS" pitchFamily="34" charset="-128"/>
              <a:cs typeface="Tahoma" pitchFamily="34" charset="0"/>
            </a:endParaRPr>
          </a:p>
        </p:txBody>
      </p:sp>
      <p:sp>
        <p:nvSpPr>
          <p:cNvPr id="103427" name="Rectangle 1"/>
          <p:cNvSpPr>
            <a:spLocks noChangeArrowheads="1" noTextEdit="1"/>
          </p:cNvSpPr>
          <p:nvPr>
            <p:ph type="sldImg"/>
          </p:nvPr>
        </p:nvSpPr>
        <p:spPr>
          <a:xfrm>
            <a:off x="1017588" y="763588"/>
            <a:ext cx="5716587" cy="3751262"/>
          </a:xfrm>
          <a:solidFill>
            <a:srgbClr val="FFFFFF"/>
          </a:solidFill>
          <a:ln>
            <a:solidFill>
              <a:srgbClr val="000000"/>
            </a:solidFill>
            <a:miter lim="800000"/>
          </a:ln>
        </p:spPr>
      </p:sp>
      <p:sp>
        <p:nvSpPr>
          <p:cNvPr id="103428" name="Text Box 2"/>
          <p:cNvSpPr txBox="1">
            <a:spLocks noChangeArrowheads="1"/>
          </p:cNvSpPr>
          <p:nvPr/>
        </p:nvSpPr>
        <p:spPr bwMode="auto">
          <a:xfrm>
            <a:off x="777875" y="4776788"/>
            <a:ext cx="6197600" cy="4505325"/>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32"/>
          <p:cNvSpPr>
            <a:spLocks noGrp="1" noChangeArrowheads="1"/>
          </p:cNvSpPr>
          <p:nvPr>
            <p:ph type="sldNum" sz="quarter"/>
          </p:nvPr>
        </p:nvSpPr>
        <p:spPr>
          <a:noFill/>
          <a:ln/>
        </p:spPr>
        <p:txBody>
          <a:bodyPr/>
          <a:lstStyle/>
          <a:p>
            <a:pPr defTabSz="455613"/>
            <a:fld id="{A49647F7-590C-4836-913A-2968A606D271}" type="slidenum">
              <a:rPr lang="en-US" smtClean="0">
                <a:latin typeface="Times New Roman" pitchFamily="18" charset="0"/>
                <a:ea typeface="Arial Unicode MS" pitchFamily="34" charset="-128"/>
                <a:cs typeface="Tahoma" pitchFamily="34" charset="0"/>
              </a:rPr>
              <a:pPr defTabSz="455613"/>
              <a:t>17</a:t>
            </a:fld>
            <a:endParaRPr lang="en-US" smtClean="0">
              <a:latin typeface="Times New Roman" pitchFamily="18" charset="0"/>
              <a:ea typeface="Arial Unicode MS" pitchFamily="34" charset="-128"/>
              <a:cs typeface="Tahoma" pitchFamily="34" charset="0"/>
            </a:endParaRPr>
          </a:p>
        </p:txBody>
      </p:sp>
      <p:sp>
        <p:nvSpPr>
          <p:cNvPr id="104451"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04452"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32"/>
          <p:cNvSpPr>
            <a:spLocks noGrp="1" noChangeArrowheads="1"/>
          </p:cNvSpPr>
          <p:nvPr>
            <p:ph type="sldNum" sz="quarter"/>
          </p:nvPr>
        </p:nvSpPr>
        <p:spPr>
          <a:noFill/>
          <a:ln/>
        </p:spPr>
        <p:txBody>
          <a:bodyPr/>
          <a:lstStyle/>
          <a:p>
            <a:pPr defTabSz="455613"/>
            <a:fld id="{780E3C10-C59D-4E08-A78C-236637A5DD6D}" type="slidenum">
              <a:rPr lang="en-US" smtClean="0">
                <a:latin typeface="Times New Roman" pitchFamily="18" charset="0"/>
                <a:ea typeface="Arial Unicode MS" pitchFamily="34" charset="-128"/>
                <a:cs typeface="Tahoma" pitchFamily="34" charset="0"/>
              </a:rPr>
              <a:pPr defTabSz="455613"/>
              <a:t>18</a:t>
            </a:fld>
            <a:endParaRPr lang="en-US" smtClean="0">
              <a:latin typeface="Times New Roman" pitchFamily="18" charset="0"/>
              <a:ea typeface="Arial Unicode MS" pitchFamily="34" charset="-128"/>
              <a:cs typeface="Tahoma" pitchFamily="34" charset="0"/>
            </a:endParaRPr>
          </a:p>
        </p:txBody>
      </p:sp>
      <p:sp>
        <p:nvSpPr>
          <p:cNvPr id="105475"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05476"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
        <p:nvSpPr>
          <p:cNvPr id="105477" name="Notes Placeholder 4"/>
          <p:cNvSpPr>
            <a:spLocks noGrp="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32"/>
          <p:cNvSpPr>
            <a:spLocks noGrp="1" noChangeArrowheads="1"/>
          </p:cNvSpPr>
          <p:nvPr>
            <p:ph type="sldNum" sz="quarter"/>
          </p:nvPr>
        </p:nvSpPr>
        <p:spPr>
          <a:noFill/>
          <a:ln/>
        </p:spPr>
        <p:txBody>
          <a:bodyPr/>
          <a:lstStyle/>
          <a:p>
            <a:pPr defTabSz="455613"/>
            <a:fld id="{B89716B0-0314-4E4C-AEAA-1527B07D1C54}" type="slidenum">
              <a:rPr lang="en-US" smtClean="0">
                <a:latin typeface="Times New Roman" pitchFamily="18" charset="0"/>
                <a:ea typeface="Arial Unicode MS" pitchFamily="34" charset="-128"/>
                <a:cs typeface="Tahoma" pitchFamily="34" charset="0"/>
              </a:rPr>
              <a:pPr defTabSz="455613"/>
              <a:t>19</a:t>
            </a:fld>
            <a:endParaRPr lang="en-US" smtClean="0">
              <a:latin typeface="Times New Roman" pitchFamily="18" charset="0"/>
              <a:ea typeface="Arial Unicode MS" pitchFamily="34" charset="-128"/>
              <a:cs typeface="Tahoma" pitchFamily="34" charset="0"/>
            </a:endParaRPr>
          </a:p>
        </p:txBody>
      </p:sp>
      <p:sp>
        <p:nvSpPr>
          <p:cNvPr id="106499"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06500"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32"/>
          <p:cNvSpPr>
            <a:spLocks noGrp="1" noChangeArrowheads="1"/>
          </p:cNvSpPr>
          <p:nvPr>
            <p:ph type="sldNum" sz="quarter"/>
          </p:nvPr>
        </p:nvSpPr>
        <p:spPr>
          <a:noFill/>
          <a:ln/>
        </p:spPr>
        <p:txBody>
          <a:bodyPr/>
          <a:lstStyle/>
          <a:p>
            <a:pPr defTabSz="455613"/>
            <a:fld id="{56C18BEC-0E01-4F8B-8F28-C4905CEF748F}" type="slidenum">
              <a:rPr lang="en-US" smtClean="0">
                <a:latin typeface="Times New Roman" pitchFamily="18" charset="0"/>
                <a:ea typeface="Arial Unicode MS" pitchFamily="34" charset="-128"/>
                <a:cs typeface="Tahoma" pitchFamily="34" charset="0"/>
              </a:rPr>
              <a:pPr defTabSz="455613"/>
              <a:t>2</a:t>
            </a:fld>
            <a:endParaRPr lang="en-US" smtClean="0">
              <a:latin typeface="Times New Roman" pitchFamily="18" charset="0"/>
              <a:ea typeface="Arial Unicode MS" pitchFamily="34" charset="-128"/>
              <a:cs typeface="Tahoma" pitchFamily="34" charset="0"/>
            </a:endParaRPr>
          </a:p>
        </p:txBody>
      </p:sp>
      <p:sp>
        <p:nvSpPr>
          <p:cNvPr id="89091"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89092"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32"/>
          <p:cNvSpPr>
            <a:spLocks noGrp="1" noChangeArrowheads="1"/>
          </p:cNvSpPr>
          <p:nvPr>
            <p:ph type="sldNum" sz="quarter"/>
          </p:nvPr>
        </p:nvSpPr>
        <p:spPr>
          <a:noFill/>
          <a:ln/>
        </p:spPr>
        <p:txBody>
          <a:bodyPr/>
          <a:lstStyle/>
          <a:p>
            <a:pPr defTabSz="455613"/>
            <a:fld id="{B00CA0E9-91A1-4229-801F-A4FC43440EE2}" type="slidenum">
              <a:rPr lang="en-US" smtClean="0">
                <a:latin typeface="Times New Roman" pitchFamily="18" charset="0"/>
                <a:ea typeface="Arial Unicode MS" pitchFamily="34" charset="-128"/>
                <a:cs typeface="Tahoma" pitchFamily="34" charset="0"/>
              </a:rPr>
              <a:pPr defTabSz="455613"/>
              <a:t>20</a:t>
            </a:fld>
            <a:endParaRPr lang="en-US" smtClean="0">
              <a:latin typeface="Times New Roman" pitchFamily="18" charset="0"/>
              <a:ea typeface="Arial Unicode MS" pitchFamily="34" charset="-128"/>
              <a:cs typeface="Tahoma" pitchFamily="34" charset="0"/>
            </a:endParaRPr>
          </a:p>
        </p:txBody>
      </p:sp>
      <p:sp>
        <p:nvSpPr>
          <p:cNvPr id="107523"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07524"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32"/>
          <p:cNvSpPr>
            <a:spLocks noGrp="1" noChangeArrowheads="1"/>
          </p:cNvSpPr>
          <p:nvPr>
            <p:ph type="sldNum" sz="quarter"/>
          </p:nvPr>
        </p:nvSpPr>
        <p:spPr>
          <a:noFill/>
          <a:ln/>
        </p:spPr>
        <p:txBody>
          <a:bodyPr/>
          <a:lstStyle/>
          <a:p>
            <a:pPr defTabSz="455613"/>
            <a:fld id="{C0EA4E3B-FAA1-4217-BE90-BE53730B0588}" type="slidenum">
              <a:rPr lang="en-US" smtClean="0">
                <a:latin typeface="Times New Roman" pitchFamily="18" charset="0"/>
                <a:ea typeface="Arial Unicode MS" pitchFamily="34" charset="-128"/>
                <a:cs typeface="Tahoma" pitchFamily="34" charset="0"/>
              </a:rPr>
              <a:pPr defTabSz="455613"/>
              <a:t>21</a:t>
            </a:fld>
            <a:endParaRPr lang="en-US" smtClean="0">
              <a:latin typeface="Times New Roman" pitchFamily="18" charset="0"/>
              <a:ea typeface="Arial Unicode MS" pitchFamily="34" charset="-128"/>
              <a:cs typeface="Tahoma" pitchFamily="34" charset="0"/>
            </a:endParaRPr>
          </a:p>
        </p:txBody>
      </p:sp>
      <p:sp>
        <p:nvSpPr>
          <p:cNvPr id="108547"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08548"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32"/>
          <p:cNvSpPr>
            <a:spLocks noGrp="1" noChangeArrowheads="1"/>
          </p:cNvSpPr>
          <p:nvPr>
            <p:ph type="sldNum" sz="quarter"/>
          </p:nvPr>
        </p:nvSpPr>
        <p:spPr>
          <a:noFill/>
          <a:ln/>
        </p:spPr>
        <p:txBody>
          <a:bodyPr/>
          <a:lstStyle/>
          <a:p>
            <a:pPr defTabSz="455613"/>
            <a:fld id="{B31326C5-5CB6-4859-9AE7-FCDDE893DE7D}" type="slidenum">
              <a:rPr lang="en-US" smtClean="0">
                <a:latin typeface="Times New Roman" pitchFamily="18" charset="0"/>
                <a:ea typeface="Arial Unicode MS" pitchFamily="34" charset="-128"/>
                <a:cs typeface="Tahoma" pitchFamily="34" charset="0"/>
              </a:rPr>
              <a:pPr defTabSz="455613"/>
              <a:t>22</a:t>
            </a:fld>
            <a:endParaRPr lang="en-US" smtClean="0">
              <a:latin typeface="Times New Roman" pitchFamily="18" charset="0"/>
              <a:ea typeface="Arial Unicode MS" pitchFamily="34" charset="-128"/>
              <a:cs typeface="Tahoma" pitchFamily="34" charset="0"/>
            </a:endParaRPr>
          </a:p>
        </p:txBody>
      </p:sp>
      <p:sp>
        <p:nvSpPr>
          <p:cNvPr id="109571"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09572"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32"/>
          <p:cNvSpPr>
            <a:spLocks noGrp="1" noChangeArrowheads="1"/>
          </p:cNvSpPr>
          <p:nvPr>
            <p:ph type="sldNum" sz="quarter"/>
          </p:nvPr>
        </p:nvSpPr>
        <p:spPr>
          <a:noFill/>
          <a:ln/>
        </p:spPr>
        <p:txBody>
          <a:bodyPr/>
          <a:lstStyle/>
          <a:p>
            <a:pPr defTabSz="455613"/>
            <a:fld id="{6789D9FB-D633-464F-B535-FB70E72E6022}" type="slidenum">
              <a:rPr lang="en-US" smtClean="0">
                <a:latin typeface="Times New Roman" pitchFamily="18" charset="0"/>
                <a:ea typeface="Arial Unicode MS" pitchFamily="34" charset="-128"/>
                <a:cs typeface="Tahoma" pitchFamily="34" charset="0"/>
              </a:rPr>
              <a:pPr defTabSz="455613"/>
              <a:t>24</a:t>
            </a:fld>
            <a:endParaRPr lang="en-US" smtClean="0">
              <a:latin typeface="Times New Roman" pitchFamily="18" charset="0"/>
              <a:ea typeface="Arial Unicode MS" pitchFamily="34" charset="-128"/>
              <a:cs typeface="Tahoma" pitchFamily="34" charset="0"/>
            </a:endParaRPr>
          </a:p>
        </p:txBody>
      </p:sp>
      <p:sp>
        <p:nvSpPr>
          <p:cNvPr id="110595"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10596"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32"/>
          <p:cNvSpPr>
            <a:spLocks noGrp="1" noChangeArrowheads="1"/>
          </p:cNvSpPr>
          <p:nvPr>
            <p:ph type="sldNum" sz="quarter"/>
          </p:nvPr>
        </p:nvSpPr>
        <p:spPr>
          <a:noFill/>
          <a:ln/>
        </p:spPr>
        <p:txBody>
          <a:bodyPr/>
          <a:lstStyle/>
          <a:p>
            <a:pPr defTabSz="455613"/>
            <a:fld id="{E1C989C7-F8BC-44BF-93D0-EBCB7434FCA5}" type="slidenum">
              <a:rPr lang="en-US" smtClean="0">
                <a:latin typeface="Times New Roman" pitchFamily="18" charset="0"/>
                <a:ea typeface="Arial Unicode MS" pitchFamily="34" charset="-128"/>
                <a:cs typeface="Tahoma" pitchFamily="34" charset="0"/>
              </a:rPr>
              <a:pPr defTabSz="455613"/>
              <a:t>25</a:t>
            </a:fld>
            <a:endParaRPr lang="en-US" smtClean="0">
              <a:latin typeface="Times New Roman" pitchFamily="18" charset="0"/>
              <a:ea typeface="Arial Unicode MS" pitchFamily="34" charset="-128"/>
              <a:cs typeface="Tahoma" pitchFamily="34" charset="0"/>
            </a:endParaRPr>
          </a:p>
        </p:txBody>
      </p:sp>
      <p:sp>
        <p:nvSpPr>
          <p:cNvPr id="111619"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11620"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fontScale="92500"/>
          </a:bodyPr>
          <a:lstStyle/>
          <a:p>
            <a:pPr defTabSz="457176">
              <a:buFont typeface="Arial" pitchFamily="34" charset="0"/>
              <a:buChar char="•"/>
              <a:defRPr/>
            </a:pPr>
            <a:r>
              <a:rPr lang="en-US" b="1" dirty="0" smtClean="0"/>
              <a:t> Difference in number of parameters/arguments  example</a:t>
            </a:r>
          </a:p>
          <a:p>
            <a:pPr defTabSz="457176">
              <a:defRPr/>
            </a:pPr>
            <a:endParaRPr lang="en-US" dirty="0" smtClean="0"/>
          </a:p>
          <a:p>
            <a:pPr defTabSz="457176">
              <a:defRPr/>
            </a:pPr>
            <a:r>
              <a:rPr lang="en-US" dirty="0" smtClean="0"/>
              <a:t>//the below class is actually a subclass of Class </a:t>
            </a:r>
            <a:r>
              <a:rPr lang="en-US" dirty="0" err="1" smtClean="0"/>
              <a:t>methodOverload</a:t>
            </a:r>
            <a:r>
              <a:rPr lang="en-US" dirty="0" smtClean="0"/>
              <a:t> and yes every class can have a sub class like the one below for method //overloading or some other purpose</a:t>
            </a:r>
          </a:p>
          <a:p>
            <a:pPr defTabSz="457176">
              <a:defRPr/>
            </a:pPr>
            <a:endParaRPr lang="en-US" dirty="0" smtClean="0"/>
          </a:p>
          <a:p>
            <a:pPr defTabSz="457176">
              <a:defRPr/>
            </a:pPr>
            <a:r>
              <a:rPr lang="en-US" dirty="0" smtClean="0"/>
              <a:t>class </a:t>
            </a:r>
            <a:r>
              <a:rPr lang="en-US" dirty="0" err="1" smtClean="0"/>
              <a:t>subClass</a:t>
            </a:r>
            <a:r>
              <a:rPr lang="en-US" dirty="0" smtClean="0"/>
              <a:t>{</a:t>
            </a:r>
          </a:p>
          <a:p>
            <a:pPr defTabSz="457176">
              <a:defRPr/>
            </a:pPr>
            <a:r>
              <a:rPr lang="en-US" dirty="0" smtClean="0"/>
              <a:t>static </a:t>
            </a:r>
            <a:r>
              <a:rPr lang="en-US" dirty="0" err="1" smtClean="0"/>
              <a:t>int</a:t>
            </a:r>
            <a:r>
              <a:rPr lang="en-US" dirty="0" smtClean="0"/>
              <a:t> </a:t>
            </a:r>
            <a:r>
              <a:rPr lang="en-US" dirty="0" err="1" smtClean="0"/>
              <a:t>letsAddIntegers</a:t>
            </a:r>
            <a:r>
              <a:rPr lang="en-US" dirty="0" smtClean="0"/>
              <a:t>(</a:t>
            </a:r>
            <a:r>
              <a:rPr lang="en-US" dirty="0" err="1" smtClean="0"/>
              <a:t>int</a:t>
            </a:r>
            <a:r>
              <a:rPr lang="en-US" dirty="0" smtClean="0"/>
              <a:t> a, </a:t>
            </a:r>
            <a:r>
              <a:rPr lang="en-US" dirty="0" err="1" smtClean="0"/>
              <a:t>int</a:t>
            </a:r>
            <a:r>
              <a:rPr lang="en-US" dirty="0" smtClean="0"/>
              <a:t> b){</a:t>
            </a:r>
          </a:p>
          <a:p>
            <a:pPr defTabSz="457176">
              <a:defRPr/>
            </a:pPr>
            <a:r>
              <a:rPr lang="en-US" dirty="0" smtClean="0"/>
              <a:t>return </a:t>
            </a:r>
            <a:r>
              <a:rPr lang="en-US" dirty="0" err="1" smtClean="0"/>
              <a:t>a+b</a:t>
            </a:r>
            <a:r>
              <a:rPr lang="en-US" dirty="0" smtClean="0"/>
              <a:t>;</a:t>
            </a:r>
          </a:p>
          <a:p>
            <a:pPr defTabSz="457176">
              <a:defRPr/>
            </a:pPr>
            <a:r>
              <a:rPr lang="en-US" dirty="0" smtClean="0"/>
              <a:t>}</a:t>
            </a:r>
          </a:p>
          <a:p>
            <a:pPr defTabSz="457176">
              <a:defRPr/>
            </a:pPr>
            <a:r>
              <a:rPr lang="en-US" dirty="0" smtClean="0"/>
              <a:t>static </a:t>
            </a:r>
            <a:r>
              <a:rPr lang="en-US" dirty="0" err="1" smtClean="0"/>
              <a:t>int</a:t>
            </a:r>
            <a:r>
              <a:rPr lang="en-US" dirty="0" smtClean="0"/>
              <a:t> </a:t>
            </a:r>
            <a:r>
              <a:rPr lang="en-US" dirty="0" err="1" smtClean="0"/>
              <a:t>letsAdd</a:t>
            </a:r>
            <a:r>
              <a:rPr lang="en-US" dirty="0" smtClean="0"/>
              <a:t> (</a:t>
            </a:r>
            <a:r>
              <a:rPr lang="en-US" dirty="0" err="1" smtClean="0"/>
              <a:t>int</a:t>
            </a:r>
            <a:r>
              <a:rPr lang="en-US" dirty="0" smtClean="0"/>
              <a:t> a, </a:t>
            </a:r>
            <a:r>
              <a:rPr lang="en-US" dirty="0" err="1" smtClean="0"/>
              <a:t>int</a:t>
            </a:r>
            <a:r>
              <a:rPr lang="en-US" dirty="0" smtClean="0"/>
              <a:t> b, </a:t>
            </a:r>
            <a:r>
              <a:rPr lang="en-US" dirty="0" err="1" smtClean="0"/>
              <a:t>int</a:t>
            </a:r>
            <a:r>
              <a:rPr lang="en-US" dirty="0" smtClean="0"/>
              <a:t> c){</a:t>
            </a:r>
          </a:p>
          <a:p>
            <a:pPr defTabSz="457176">
              <a:defRPr/>
            </a:pPr>
            <a:r>
              <a:rPr lang="en-US" dirty="0" smtClean="0"/>
              <a:t>return </a:t>
            </a:r>
            <a:r>
              <a:rPr lang="en-US" dirty="0" err="1" smtClean="0"/>
              <a:t>a+b+c</a:t>
            </a:r>
            <a:r>
              <a:rPr lang="en-US" dirty="0" smtClean="0"/>
              <a:t>;</a:t>
            </a:r>
          </a:p>
          <a:p>
            <a:pPr defTabSz="457176">
              <a:defRPr/>
            </a:pPr>
            <a:r>
              <a:rPr lang="en-US" dirty="0" smtClean="0"/>
              <a:t>}</a:t>
            </a:r>
          </a:p>
          <a:p>
            <a:pPr defTabSz="457176">
              <a:defRPr/>
            </a:pPr>
            <a:r>
              <a:rPr lang="en-US" dirty="0" smtClean="0"/>
              <a:t>}</a:t>
            </a:r>
          </a:p>
          <a:p>
            <a:pPr defTabSz="457176">
              <a:defRPr/>
            </a:pPr>
            <a:endParaRPr lang="en-US" dirty="0" smtClean="0"/>
          </a:p>
          <a:p>
            <a:pPr defTabSz="457176">
              <a:defRPr/>
            </a:pPr>
            <a:endParaRPr lang="en-US" dirty="0" smtClean="0"/>
          </a:p>
          <a:p>
            <a:pPr defTabSz="457176">
              <a:defRPr/>
            </a:pPr>
            <a:r>
              <a:rPr lang="en-US" dirty="0" smtClean="0"/>
              <a:t>class </a:t>
            </a:r>
            <a:r>
              <a:rPr lang="en-US" dirty="0" err="1" smtClean="0"/>
              <a:t>methodOverload</a:t>
            </a:r>
            <a:r>
              <a:rPr lang="en-US" dirty="0" smtClean="0"/>
              <a:t>{</a:t>
            </a:r>
          </a:p>
          <a:p>
            <a:pPr defTabSz="457176">
              <a:defRPr/>
            </a:pPr>
            <a:r>
              <a:rPr lang="en-US" dirty="0" smtClean="0"/>
              <a:t>public static void main(String[] </a:t>
            </a:r>
            <a:r>
              <a:rPr lang="en-US" dirty="0" err="1" smtClean="0"/>
              <a:t>args</a:t>
            </a:r>
            <a:r>
              <a:rPr lang="en-US" dirty="0" smtClean="0"/>
              <a:t>){</a:t>
            </a:r>
          </a:p>
          <a:p>
            <a:pPr defTabSz="457176">
              <a:defRPr/>
            </a:pPr>
            <a:r>
              <a:rPr lang="en-US" dirty="0" err="1" smtClean="0"/>
              <a:t>System.out.println</a:t>
            </a:r>
            <a:r>
              <a:rPr lang="en-US" dirty="0" smtClean="0"/>
              <a:t>(</a:t>
            </a:r>
            <a:r>
              <a:rPr lang="en-US" b="1" dirty="0" err="1" smtClean="0"/>
              <a:t>subClass</a:t>
            </a:r>
            <a:r>
              <a:rPr lang="en-US" dirty="0" err="1" smtClean="0"/>
              <a:t>.letsAdd</a:t>
            </a:r>
            <a:r>
              <a:rPr lang="en-US" dirty="0" smtClean="0"/>
              <a:t> (3,7));      //the method has to be called along with the sub class preceding the 											//</a:t>
            </a:r>
            <a:r>
              <a:rPr lang="en-US" dirty="0" err="1" smtClean="0"/>
              <a:t>methodname</a:t>
            </a:r>
            <a:r>
              <a:rPr lang="en-US" dirty="0" smtClean="0"/>
              <a:t> </a:t>
            </a:r>
          </a:p>
          <a:p>
            <a:pPr defTabSz="457176">
              <a:defRPr/>
            </a:pPr>
            <a:r>
              <a:rPr lang="en-US" dirty="0" err="1" smtClean="0"/>
              <a:t>System.out.println</a:t>
            </a:r>
            <a:r>
              <a:rPr lang="en-US" dirty="0" smtClean="0"/>
              <a:t>(</a:t>
            </a:r>
            <a:r>
              <a:rPr lang="en-US" b="1" dirty="0" err="1" smtClean="0"/>
              <a:t>subClass</a:t>
            </a:r>
            <a:r>
              <a:rPr lang="en-US" dirty="0" err="1" smtClean="0"/>
              <a:t>.letsAdd</a:t>
            </a:r>
            <a:r>
              <a:rPr lang="en-US" dirty="0" smtClean="0"/>
              <a:t> (3,7,5));   //the method has to be called along with the sub class preceding the 											//</a:t>
            </a:r>
            <a:r>
              <a:rPr lang="en-US" dirty="0" err="1" smtClean="0"/>
              <a:t>methodname</a:t>
            </a:r>
            <a:endParaRPr lang="en-US" dirty="0" smtClean="0"/>
          </a:p>
          <a:p>
            <a:pPr defTabSz="457176">
              <a:defRPr/>
            </a:pPr>
            <a:r>
              <a:rPr lang="en-US" dirty="0" smtClean="0"/>
              <a:t>}</a:t>
            </a:r>
          </a:p>
          <a:p>
            <a:pPr defTabSz="457176">
              <a:defRPr/>
            </a:pPr>
            <a:r>
              <a:rPr lang="en-US" dirty="0" smtClean="0"/>
              <a:t>}</a:t>
            </a:r>
          </a:p>
          <a:p>
            <a:pPr defTabSz="457176">
              <a:defRPr/>
            </a:pPr>
            <a:endParaRPr lang="en-US" dirty="0" smtClean="0"/>
          </a:p>
          <a:p>
            <a:pPr defTabSz="457176">
              <a:defRPr/>
            </a:pPr>
            <a:r>
              <a:rPr lang="en-US" b="1" dirty="0" smtClean="0"/>
              <a:t>Output </a:t>
            </a:r>
          </a:p>
          <a:p>
            <a:pPr defTabSz="457176">
              <a:defRPr/>
            </a:pPr>
            <a:r>
              <a:rPr lang="en-US" b="1" dirty="0" smtClean="0"/>
              <a:t>10</a:t>
            </a:r>
          </a:p>
          <a:p>
            <a:pPr defTabSz="457176">
              <a:defRPr/>
            </a:pPr>
            <a:r>
              <a:rPr lang="en-US" b="1" dirty="0" smtClean="0"/>
              <a:t>15</a:t>
            </a:r>
          </a:p>
          <a:p>
            <a:pPr defTabSz="457176">
              <a:defRPr/>
            </a:pPr>
            <a:endParaRPr lang="en-US" b="1" dirty="0" smtClean="0"/>
          </a:p>
          <a:p>
            <a:pPr defTabSz="457176">
              <a:defRPr/>
            </a:pPr>
            <a:r>
              <a:rPr lang="en-US" b="1" dirty="0" smtClean="0"/>
              <a:t>=========================================================================</a:t>
            </a:r>
          </a:p>
          <a:p>
            <a:pPr defTabSz="457176">
              <a:defRPr/>
            </a:pPr>
            <a:r>
              <a:rPr lang="en-US" b="1" dirty="0" smtClean="0"/>
              <a:t>Difference in </a:t>
            </a:r>
            <a:r>
              <a:rPr lang="en-US" b="1" dirty="0" err="1" smtClean="0"/>
              <a:t>datatype</a:t>
            </a:r>
            <a:r>
              <a:rPr lang="en-US" b="1" dirty="0" smtClean="0"/>
              <a:t> of parameters/arguments </a:t>
            </a:r>
          </a:p>
          <a:p>
            <a:pPr defTabSz="457176">
              <a:defRPr/>
            </a:pPr>
            <a:endParaRPr lang="en-US" b="1" dirty="0" smtClean="0"/>
          </a:p>
          <a:p>
            <a:pPr defTabSz="457176">
              <a:defRPr/>
            </a:pPr>
            <a:r>
              <a:rPr lang="en-US" dirty="0" smtClean="0"/>
              <a:t>class </a:t>
            </a:r>
            <a:r>
              <a:rPr lang="en-US" dirty="0" err="1" smtClean="0"/>
              <a:t>subClass</a:t>
            </a:r>
            <a:r>
              <a:rPr lang="en-US" dirty="0" smtClean="0"/>
              <a:t>{</a:t>
            </a:r>
          </a:p>
          <a:p>
            <a:pPr defTabSz="457176">
              <a:defRPr/>
            </a:pPr>
            <a:r>
              <a:rPr lang="en-US" dirty="0" smtClean="0"/>
              <a:t>static </a:t>
            </a:r>
            <a:r>
              <a:rPr lang="en-US" dirty="0" err="1" smtClean="0"/>
              <a:t>int</a:t>
            </a:r>
            <a:r>
              <a:rPr lang="en-US" dirty="0" smtClean="0"/>
              <a:t> </a:t>
            </a:r>
            <a:r>
              <a:rPr lang="en-US" dirty="0" err="1" smtClean="0"/>
              <a:t>letsAdd</a:t>
            </a:r>
            <a:r>
              <a:rPr lang="en-US" dirty="0" smtClean="0"/>
              <a:t>(</a:t>
            </a:r>
            <a:r>
              <a:rPr lang="en-US" dirty="0" err="1" smtClean="0"/>
              <a:t>int</a:t>
            </a:r>
            <a:r>
              <a:rPr lang="en-US" dirty="0" smtClean="0"/>
              <a:t> a, </a:t>
            </a:r>
            <a:r>
              <a:rPr lang="en-US" dirty="0" err="1" smtClean="0"/>
              <a:t>int</a:t>
            </a:r>
            <a:r>
              <a:rPr lang="en-US" dirty="0" smtClean="0"/>
              <a:t> b){</a:t>
            </a:r>
          </a:p>
          <a:p>
            <a:pPr defTabSz="457176">
              <a:defRPr/>
            </a:pPr>
            <a:r>
              <a:rPr lang="en-US" dirty="0" smtClean="0"/>
              <a:t>return </a:t>
            </a:r>
            <a:r>
              <a:rPr lang="en-US" dirty="0" err="1" smtClean="0"/>
              <a:t>a+b</a:t>
            </a:r>
            <a:r>
              <a:rPr lang="en-US" dirty="0" smtClean="0"/>
              <a:t>;</a:t>
            </a:r>
          </a:p>
          <a:p>
            <a:pPr defTabSz="457176">
              <a:defRPr/>
            </a:pPr>
            <a:r>
              <a:rPr lang="en-US" dirty="0" smtClean="0"/>
              <a:t>}</a:t>
            </a:r>
          </a:p>
          <a:p>
            <a:pPr defTabSz="457176">
              <a:defRPr/>
            </a:pPr>
            <a:r>
              <a:rPr lang="en-US" dirty="0" smtClean="0"/>
              <a:t>static double </a:t>
            </a:r>
            <a:r>
              <a:rPr lang="en-US" dirty="0" err="1" smtClean="0"/>
              <a:t>letsAdd</a:t>
            </a:r>
            <a:r>
              <a:rPr lang="en-US" dirty="0" smtClean="0"/>
              <a:t>(double a, double b){</a:t>
            </a:r>
          </a:p>
          <a:p>
            <a:pPr defTabSz="457176">
              <a:defRPr/>
            </a:pPr>
            <a:r>
              <a:rPr lang="en-US" dirty="0" smtClean="0"/>
              <a:t>return </a:t>
            </a:r>
            <a:r>
              <a:rPr lang="en-US" dirty="0" err="1" smtClean="0"/>
              <a:t>a+b</a:t>
            </a:r>
            <a:r>
              <a:rPr lang="en-US" dirty="0" smtClean="0"/>
              <a:t>;</a:t>
            </a:r>
          </a:p>
          <a:p>
            <a:pPr defTabSz="457176">
              <a:defRPr/>
            </a:pPr>
            <a:r>
              <a:rPr lang="en-US" dirty="0" smtClean="0"/>
              <a:t>}</a:t>
            </a:r>
          </a:p>
          <a:p>
            <a:pPr defTabSz="457176">
              <a:defRPr/>
            </a:pPr>
            <a:r>
              <a:rPr lang="en-US" dirty="0" smtClean="0"/>
              <a:t>}</a:t>
            </a:r>
          </a:p>
          <a:p>
            <a:pPr defTabSz="457176">
              <a:defRPr/>
            </a:pPr>
            <a:endParaRPr lang="en-US" dirty="0" smtClean="0"/>
          </a:p>
          <a:p>
            <a:pPr defTabSz="457176">
              <a:defRPr/>
            </a:pPr>
            <a:r>
              <a:rPr lang="en-US" dirty="0" smtClean="0"/>
              <a:t>class </a:t>
            </a:r>
            <a:r>
              <a:rPr lang="en-US" dirty="0" err="1" smtClean="0"/>
              <a:t>methodOverload</a:t>
            </a:r>
            <a:r>
              <a:rPr lang="en-US" dirty="0" smtClean="0"/>
              <a:t>{</a:t>
            </a:r>
          </a:p>
          <a:p>
            <a:pPr defTabSz="457176">
              <a:defRPr/>
            </a:pPr>
            <a:r>
              <a:rPr lang="en-US" dirty="0" err="1" smtClean="0"/>
              <a:t>System.out.println</a:t>
            </a:r>
            <a:r>
              <a:rPr lang="en-US" dirty="0" smtClean="0"/>
              <a:t>(</a:t>
            </a:r>
            <a:r>
              <a:rPr lang="en-US" dirty="0" err="1" smtClean="0"/>
              <a:t>subClass.letsAdd</a:t>
            </a:r>
            <a:r>
              <a:rPr lang="en-US" dirty="0" smtClean="0"/>
              <a:t>(2,5));</a:t>
            </a:r>
          </a:p>
          <a:p>
            <a:pPr defTabSz="457176">
              <a:defRPr/>
            </a:pPr>
            <a:r>
              <a:rPr lang="en-US" dirty="0" err="1" smtClean="0"/>
              <a:t>System.out.println</a:t>
            </a:r>
            <a:r>
              <a:rPr lang="en-US" dirty="0" smtClean="0"/>
              <a:t>(</a:t>
            </a:r>
            <a:r>
              <a:rPr lang="en-US" dirty="0" err="1" smtClean="0"/>
              <a:t>subClass.letsAdd</a:t>
            </a:r>
            <a:r>
              <a:rPr lang="en-US" dirty="0" smtClean="0"/>
              <a:t>(5.6,7.3));</a:t>
            </a:r>
          </a:p>
          <a:p>
            <a:pPr defTabSz="457176">
              <a:defRPr/>
            </a:pPr>
            <a:r>
              <a:rPr lang="en-US" dirty="0" smtClean="0"/>
              <a:t>}</a:t>
            </a:r>
            <a:endParaRPr lang="en-US" dirty="0"/>
          </a:p>
        </p:txBody>
      </p:sp>
      <p:sp>
        <p:nvSpPr>
          <p:cNvPr id="4" name="Slide Number Placeholder 3"/>
          <p:cNvSpPr>
            <a:spLocks noGrp="1"/>
          </p:cNvSpPr>
          <p:nvPr>
            <p:ph type="sldNum" sz="quarter"/>
          </p:nvPr>
        </p:nvSpPr>
        <p:spPr/>
        <p:txBody>
          <a:bodyPr/>
          <a:lstStyle/>
          <a:p>
            <a:pPr>
              <a:defRPr/>
            </a:pPr>
            <a:fld id="{019A5B7E-5CDD-4694-A076-FABFE9CA2C30}" type="slidenum">
              <a:rPr lang="en-US" smtClean="0"/>
              <a:pPr>
                <a:defRPr/>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lnSpcReduction="10000"/>
          </a:bodyPr>
          <a:lstStyle/>
          <a:p>
            <a:pPr>
              <a:defRPr/>
            </a:pPr>
            <a:r>
              <a:rPr lang="en-US" b="1" dirty="0" smtClean="0"/>
              <a:t>Simple(default) Constructor example</a:t>
            </a:r>
          </a:p>
          <a:p>
            <a:pPr>
              <a:defRPr/>
            </a:pPr>
            <a:endParaRPr lang="en-US" dirty="0" smtClean="0"/>
          </a:p>
          <a:p>
            <a:pPr>
              <a:defRPr/>
            </a:pPr>
            <a:r>
              <a:rPr lang="en-US" dirty="0" smtClean="0"/>
              <a:t>class </a:t>
            </a:r>
            <a:r>
              <a:rPr lang="en-US" dirty="0" err="1" smtClean="0"/>
              <a:t>simpleConstructor</a:t>
            </a:r>
            <a:r>
              <a:rPr lang="en-US" dirty="0" smtClean="0"/>
              <a:t>(){</a:t>
            </a:r>
          </a:p>
          <a:p>
            <a:pPr>
              <a:defRPr/>
            </a:pPr>
            <a:r>
              <a:rPr lang="en-US" dirty="0" smtClean="0"/>
              <a:t>	</a:t>
            </a:r>
            <a:r>
              <a:rPr lang="en-US" dirty="0" err="1" smtClean="0"/>
              <a:t>simpleConstructor</a:t>
            </a:r>
            <a:r>
              <a:rPr lang="en-US" dirty="0" smtClean="0"/>
              <a:t>(){</a:t>
            </a:r>
          </a:p>
          <a:p>
            <a:pPr>
              <a:defRPr/>
            </a:pPr>
            <a:r>
              <a:rPr lang="en-US" dirty="0" smtClean="0"/>
              <a:t>	System.out.println(“This is a simple constructor”);</a:t>
            </a:r>
          </a:p>
          <a:p>
            <a:pPr>
              <a:defRPr/>
            </a:pPr>
            <a:r>
              <a:rPr lang="en-US" dirty="0" smtClean="0"/>
              <a:t>	}</a:t>
            </a:r>
          </a:p>
          <a:p>
            <a:pPr>
              <a:defRPr/>
            </a:pPr>
            <a:endParaRPr lang="en-US" dirty="0" smtClean="0"/>
          </a:p>
          <a:p>
            <a:pPr>
              <a:defRPr/>
            </a:pPr>
            <a:r>
              <a:rPr lang="en-US" dirty="0" smtClean="0"/>
              <a:t>	public static void main(String[] </a:t>
            </a:r>
            <a:r>
              <a:rPr lang="en-US" dirty="0" err="1" smtClean="0"/>
              <a:t>args</a:t>
            </a:r>
            <a:r>
              <a:rPr lang="en-US" dirty="0" smtClean="0"/>
              <a:t>){</a:t>
            </a:r>
          </a:p>
          <a:p>
            <a:pPr>
              <a:defRPr/>
            </a:pPr>
            <a:r>
              <a:rPr lang="en-US" dirty="0" smtClean="0"/>
              <a:t>	// the below line in called invocation of Object(</a:t>
            </a:r>
            <a:r>
              <a:rPr lang="en-US" b="1" dirty="0" smtClean="0"/>
              <a:t>simple</a:t>
            </a:r>
            <a:r>
              <a:rPr lang="en-US" dirty="0" smtClean="0"/>
              <a:t> is an </a:t>
            </a:r>
            <a:r>
              <a:rPr lang="en-US" i="1" dirty="0" smtClean="0"/>
              <a:t>Object</a:t>
            </a:r>
            <a:r>
              <a:rPr lang="en-US" dirty="0" smtClean="0"/>
              <a:t> created with </a:t>
            </a:r>
            <a:r>
              <a:rPr lang="en-US" dirty="0" err="1" smtClean="0"/>
              <a:t>simpleConstructor</a:t>
            </a:r>
            <a:r>
              <a:rPr lang="en-US" dirty="0" smtClean="0"/>
              <a:t> constructor)</a:t>
            </a:r>
          </a:p>
          <a:p>
            <a:pPr>
              <a:defRPr/>
            </a:pPr>
            <a:r>
              <a:rPr lang="en-US" dirty="0" smtClean="0"/>
              <a:t>	</a:t>
            </a:r>
            <a:r>
              <a:rPr lang="en-US" dirty="0" err="1" smtClean="0"/>
              <a:t>simpleConstructor</a:t>
            </a:r>
            <a:r>
              <a:rPr lang="en-US" dirty="0" smtClean="0"/>
              <a:t> simple = new </a:t>
            </a:r>
            <a:r>
              <a:rPr lang="en-US" dirty="0" err="1" smtClean="0"/>
              <a:t>simpleConstructor</a:t>
            </a:r>
            <a:r>
              <a:rPr lang="en-US" dirty="0" smtClean="0"/>
              <a:t>();</a:t>
            </a:r>
          </a:p>
          <a:p>
            <a:pPr>
              <a:defRPr/>
            </a:pPr>
            <a:r>
              <a:rPr lang="en-US" dirty="0" smtClean="0"/>
              <a:t>	}</a:t>
            </a:r>
          </a:p>
          <a:p>
            <a:pPr>
              <a:defRPr/>
            </a:pPr>
            <a:r>
              <a:rPr lang="en-US" dirty="0" smtClean="0"/>
              <a:t>}</a:t>
            </a:r>
          </a:p>
          <a:p>
            <a:pPr>
              <a:defRPr/>
            </a:pPr>
            <a:endParaRPr lang="en-US" dirty="0" smtClean="0"/>
          </a:p>
          <a:p>
            <a:pPr>
              <a:defRPr/>
            </a:pPr>
            <a:r>
              <a:rPr lang="en-US" b="1" dirty="0" smtClean="0"/>
              <a:t>Output-</a:t>
            </a:r>
          </a:p>
          <a:p>
            <a:pPr>
              <a:defRPr/>
            </a:pPr>
            <a:r>
              <a:rPr lang="en-US" dirty="0" smtClean="0"/>
              <a:t>This is a simple constructor</a:t>
            </a:r>
          </a:p>
          <a:p>
            <a:pPr>
              <a:defRPr/>
            </a:pPr>
            <a:r>
              <a:rPr lang="en-US" b="1" dirty="0" smtClean="0"/>
              <a:t>===================================================================</a:t>
            </a:r>
          </a:p>
          <a:p>
            <a:pPr>
              <a:defRPr/>
            </a:pPr>
            <a:endParaRPr lang="en-US" b="1" dirty="0" smtClean="0"/>
          </a:p>
          <a:p>
            <a:pPr>
              <a:defRPr/>
            </a:pPr>
            <a:r>
              <a:rPr lang="en-US" b="1" dirty="0" smtClean="0"/>
              <a:t>Parameterized Constructor</a:t>
            </a:r>
          </a:p>
          <a:p>
            <a:pPr>
              <a:defRPr/>
            </a:pPr>
            <a:endParaRPr lang="en-US" dirty="0" smtClean="0"/>
          </a:p>
          <a:p>
            <a:pPr>
              <a:defRPr/>
            </a:pPr>
            <a:r>
              <a:rPr lang="en-US" dirty="0" smtClean="0"/>
              <a:t>public class </a:t>
            </a:r>
            <a:r>
              <a:rPr lang="en-US" dirty="0" err="1" smtClean="0"/>
              <a:t>paramConst</a:t>
            </a:r>
            <a:r>
              <a:rPr lang="en-US" dirty="0" smtClean="0"/>
              <a:t>{</a:t>
            </a:r>
          </a:p>
          <a:p>
            <a:pPr>
              <a:defRPr/>
            </a:pPr>
            <a:r>
              <a:rPr lang="en-US" dirty="0" smtClean="0"/>
              <a:t>public String n;</a:t>
            </a:r>
          </a:p>
          <a:p>
            <a:pPr>
              <a:defRPr/>
            </a:pPr>
            <a:r>
              <a:rPr lang="en-US" dirty="0" smtClean="0"/>
              <a:t>public </a:t>
            </a:r>
            <a:r>
              <a:rPr lang="en-US" dirty="0" err="1" smtClean="0"/>
              <a:t>int</a:t>
            </a:r>
            <a:r>
              <a:rPr lang="en-US" dirty="0" smtClean="0"/>
              <a:t> a;</a:t>
            </a:r>
          </a:p>
          <a:p>
            <a:pPr>
              <a:defRPr/>
            </a:pPr>
            <a:r>
              <a:rPr lang="en-US" dirty="0" err="1" smtClean="0"/>
              <a:t>paramConst</a:t>
            </a:r>
            <a:r>
              <a:rPr lang="en-US" dirty="0" smtClean="0"/>
              <a:t>(String name, </a:t>
            </a:r>
            <a:r>
              <a:rPr lang="en-US" dirty="0" err="1" smtClean="0"/>
              <a:t>int</a:t>
            </a:r>
            <a:r>
              <a:rPr lang="en-US" dirty="0" smtClean="0"/>
              <a:t> age){</a:t>
            </a:r>
          </a:p>
          <a:p>
            <a:pPr>
              <a:defRPr/>
            </a:pPr>
            <a:r>
              <a:rPr lang="en-US" dirty="0" smtClean="0"/>
              <a:t>n = name;</a:t>
            </a:r>
          </a:p>
          <a:p>
            <a:pPr>
              <a:defRPr/>
            </a:pPr>
            <a:r>
              <a:rPr lang="en-US" dirty="0" smtClean="0"/>
              <a:t>a = age;</a:t>
            </a:r>
          </a:p>
          <a:p>
            <a:pPr>
              <a:defRPr/>
            </a:pPr>
            <a:r>
              <a:rPr lang="en-US" dirty="0" smtClean="0"/>
              <a:t>}</a:t>
            </a:r>
          </a:p>
          <a:p>
            <a:pPr>
              <a:defRPr/>
            </a:pPr>
            <a:r>
              <a:rPr lang="en-US" dirty="0" smtClean="0"/>
              <a:t>public void show(){</a:t>
            </a:r>
          </a:p>
          <a:p>
            <a:pPr>
              <a:defRPr/>
            </a:pPr>
            <a:r>
              <a:rPr lang="en-US" dirty="0" err="1" smtClean="0"/>
              <a:t>System.out.println</a:t>
            </a:r>
            <a:r>
              <a:rPr lang="en-US" dirty="0" smtClean="0"/>
              <a:t>(n + “ is “ + a);</a:t>
            </a:r>
          </a:p>
          <a:p>
            <a:pPr>
              <a:defRPr/>
            </a:pPr>
            <a:r>
              <a:rPr lang="en-US" dirty="0" smtClean="0"/>
              <a:t>}</a:t>
            </a:r>
          </a:p>
          <a:p>
            <a:pPr>
              <a:defRPr/>
            </a:pPr>
            <a:r>
              <a:rPr lang="en-US" dirty="0" smtClean="0"/>
              <a:t>   public static void main(String[] </a:t>
            </a:r>
            <a:r>
              <a:rPr lang="en-US" dirty="0" err="1" smtClean="0"/>
              <a:t>args</a:t>
            </a:r>
            <a:r>
              <a:rPr lang="en-US" dirty="0" smtClean="0"/>
              <a:t>){</a:t>
            </a:r>
          </a:p>
          <a:p>
            <a:pPr>
              <a:defRPr/>
            </a:pPr>
            <a:r>
              <a:rPr lang="en-US" dirty="0" smtClean="0"/>
              <a:t>   </a:t>
            </a:r>
            <a:r>
              <a:rPr lang="en-US" dirty="0" err="1" smtClean="0"/>
              <a:t>paramConst</a:t>
            </a:r>
            <a:r>
              <a:rPr lang="en-US" dirty="0" smtClean="0"/>
              <a:t> pc = new </a:t>
            </a:r>
            <a:r>
              <a:rPr lang="en-US" dirty="0" err="1" smtClean="0"/>
              <a:t>paramConst</a:t>
            </a:r>
            <a:r>
              <a:rPr lang="en-US" dirty="0" smtClean="0"/>
              <a:t> (“</a:t>
            </a:r>
            <a:r>
              <a:rPr lang="en-US" dirty="0" err="1" smtClean="0"/>
              <a:t>pappu</a:t>
            </a:r>
            <a:r>
              <a:rPr lang="en-US" dirty="0" smtClean="0"/>
              <a:t>”, 23);</a:t>
            </a:r>
          </a:p>
          <a:p>
            <a:pPr>
              <a:defRPr/>
            </a:pPr>
            <a:r>
              <a:rPr lang="en-US" dirty="0" smtClean="0"/>
              <a:t>   </a:t>
            </a:r>
            <a:r>
              <a:rPr lang="en-US" dirty="0" err="1" smtClean="0"/>
              <a:t>pc.show</a:t>
            </a:r>
            <a:r>
              <a:rPr lang="en-US" dirty="0" smtClean="0"/>
              <a:t>();</a:t>
            </a:r>
          </a:p>
          <a:p>
            <a:pPr>
              <a:defRPr/>
            </a:pPr>
            <a:r>
              <a:rPr lang="en-US" dirty="0" smtClean="0"/>
              <a:t>   }</a:t>
            </a:r>
          </a:p>
          <a:p>
            <a:pPr>
              <a:defRPr/>
            </a:pPr>
            <a:r>
              <a:rPr lang="en-US" dirty="0" smtClean="0"/>
              <a:t>}</a:t>
            </a:r>
          </a:p>
          <a:p>
            <a:pPr>
              <a:defRPr/>
            </a:pPr>
            <a:endParaRPr lang="en-US" dirty="0" smtClean="0"/>
          </a:p>
          <a:p>
            <a:pPr>
              <a:defRPr/>
            </a:pPr>
            <a:r>
              <a:rPr lang="en-US" b="1" dirty="0" smtClean="0"/>
              <a:t>Output</a:t>
            </a:r>
          </a:p>
          <a:p>
            <a:pPr>
              <a:defRPr/>
            </a:pPr>
            <a:r>
              <a:rPr lang="en-US" dirty="0" err="1" smtClean="0"/>
              <a:t>pappu</a:t>
            </a:r>
            <a:r>
              <a:rPr lang="en-US" dirty="0" smtClean="0"/>
              <a:t> is 23</a:t>
            </a:r>
          </a:p>
          <a:p>
            <a:pPr>
              <a:defRPr/>
            </a:pPr>
            <a:endParaRPr lang="en-US" dirty="0" smtClean="0"/>
          </a:p>
          <a:p>
            <a:pPr>
              <a:defRPr/>
            </a:pPr>
            <a:r>
              <a:rPr lang="en-US" b="1" dirty="0" smtClean="0"/>
              <a:t>P.S </a:t>
            </a:r>
            <a:r>
              <a:rPr lang="en-US" dirty="0" smtClean="0"/>
              <a:t>– The above example of constructor has 2 parameters. Thus a constructor can be with a </a:t>
            </a:r>
            <a:r>
              <a:rPr lang="en-US" b="1" dirty="0" smtClean="0"/>
              <a:t>single</a:t>
            </a:r>
            <a:r>
              <a:rPr lang="en-US" dirty="0" smtClean="0"/>
              <a:t> constructor or </a:t>
            </a:r>
            <a:r>
              <a:rPr lang="en-US" b="1" dirty="0" smtClean="0"/>
              <a:t>multiple</a:t>
            </a:r>
            <a:r>
              <a:rPr lang="en-US" dirty="0" smtClean="0"/>
              <a:t> constructors or </a:t>
            </a:r>
            <a:r>
              <a:rPr lang="en-US" b="1" dirty="0" smtClean="0"/>
              <a:t>without any</a:t>
            </a:r>
            <a:r>
              <a:rPr lang="en-US" dirty="0" smtClean="0"/>
              <a:t> parameters.</a:t>
            </a:r>
          </a:p>
          <a:p>
            <a:pPr>
              <a:defRPr/>
            </a:pPr>
            <a:endParaRPr lang="en-US" dirty="0" smtClean="0"/>
          </a:p>
          <a:p>
            <a:pPr>
              <a:defRPr/>
            </a:pPr>
            <a:r>
              <a:rPr lang="en-US" dirty="0" smtClean="0"/>
              <a:t>============================================================================</a:t>
            </a:r>
          </a:p>
          <a:p>
            <a:pPr>
              <a:defRPr/>
            </a:pPr>
            <a:endParaRPr lang="en-US" dirty="0" smtClean="0"/>
          </a:p>
          <a:p>
            <a:pPr>
              <a:defRPr/>
            </a:pPr>
            <a:r>
              <a:rPr lang="en-US" b="1" dirty="0" smtClean="0"/>
              <a:t>Constructor Overloading</a:t>
            </a:r>
          </a:p>
          <a:p>
            <a:pPr>
              <a:defRPr/>
            </a:pPr>
            <a:endParaRPr lang="en-US" dirty="0" smtClean="0"/>
          </a:p>
          <a:p>
            <a:pPr>
              <a:defRPr/>
            </a:pPr>
            <a:r>
              <a:rPr lang="en-US" b="1" dirty="0" smtClean="0"/>
              <a:t>Writing multiple constructors, with different parameters, in the same class is known as constructor overloading. </a:t>
            </a:r>
            <a:r>
              <a:rPr lang="en-US" dirty="0" smtClean="0"/>
              <a:t>Depending upon the parameter list, the appropriate constructor is called when an object is created.</a:t>
            </a:r>
          </a:p>
          <a:p>
            <a:pPr>
              <a:defRPr/>
            </a:pPr>
            <a:endParaRPr lang="en-US" dirty="0" smtClean="0"/>
          </a:p>
          <a:p>
            <a:pPr>
              <a:defRPr/>
            </a:pPr>
            <a:endParaRPr lang="en-US" dirty="0" smtClean="0"/>
          </a:p>
          <a:p>
            <a:pPr>
              <a:defRPr/>
            </a:pPr>
            <a:r>
              <a:rPr lang="en-US" dirty="0" smtClean="0"/>
              <a:t>public class worker</a:t>
            </a:r>
          </a:p>
          <a:p>
            <a:pPr>
              <a:defRPr/>
            </a:pPr>
            <a:r>
              <a:rPr lang="en-US" dirty="0" smtClean="0"/>
              <a:t>{</a:t>
            </a:r>
          </a:p>
          <a:p>
            <a:pPr>
              <a:defRPr/>
            </a:pPr>
            <a:r>
              <a:rPr lang="en-US" dirty="0" smtClean="0"/>
              <a:t>  public worker()                          // I ,  default constructor</a:t>
            </a:r>
          </a:p>
          <a:p>
            <a:pPr>
              <a:defRPr/>
            </a:pPr>
            <a:r>
              <a:rPr lang="en-US" dirty="0" smtClean="0"/>
              <a:t>  {</a:t>
            </a:r>
          </a:p>
          <a:p>
            <a:pPr>
              <a:defRPr/>
            </a:pPr>
            <a:r>
              <a:rPr lang="en-US" dirty="0" smtClean="0"/>
              <a:t>    System.out.println("Hello 1");</a:t>
            </a:r>
          </a:p>
          <a:p>
            <a:pPr>
              <a:defRPr/>
            </a:pPr>
            <a:r>
              <a:rPr lang="en-US" dirty="0" smtClean="0"/>
              <a:t>  }</a:t>
            </a:r>
          </a:p>
          <a:p>
            <a:pPr>
              <a:defRPr/>
            </a:pPr>
            <a:r>
              <a:rPr lang="en-US" dirty="0" smtClean="0"/>
              <a:t>  public worker(String name)               // II,  parameterized constructor with single parameter</a:t>
            </a:r>
          </a:p>
          <a:p>
            <a:pPr>
              <a:defRPr/>
            </a:pPr>
            <a:r>
              <a:rPr lang="en-US" dirty="0" smtClean="0"/>
              <a:t>  {</a:t>
            </a:r>
          </a:p>
          <a:p>
            <a:pPr>
              <a:defRPr/>
            </a:pPr>
            <a:r>
              <a:rPr lang="en-US" dirty="0" smtClean="0"/>
              <a:t>    System.out.println(“Worker name is " + name);</a:t>
            </a:r>
          </a:p>
          <a:p>
            <a:pPr>
              <a:defRPr/>
            </a:pPr>
            <a:r>
              <a:rPr lang="en-US" dirty="0" smtClean="0"/>
              <a:t>  }</a:t>
            </a:r>
          </a:p>
          <a:p>
            <a:pPr>
              <a:defRPr/>
            </a:pPr>
            <a:endParaRPr lang="en-US" dirty="0" smtClean="0"/>
          </a:p>
          <a:p>
            <a:pPr>
              <a:defRPr/>
            </a:pPr>
            <a:r>
              <a:rPr lang="en-US" dirty="0" smtClean="0"/>
              <a:t>  public worker(String name, </a:t>
            </a:r>
            <a:r>
              <a:rPr lang="en-US" dirty="0" err="1" smtClean="0"/>
              <a:t>int</a:t>
            </a:r>
            <a:r>
              <a:rPr lang="en-US" dirty="0" smtClean="0"/>
              <a:t> salary)    // III,  parameterized constructor with two parameters</a:t>
            </a:r>
          </a:p>
          <a:p>
            <a:pPr>
              <a:defRPr/>
            </a:pPr>
            <a:r>
              <a:rPr lang="en-US" dirty="0" smtClean="0"/>
              <a:t>  {</a:t>
            </a:r>
          </a:p>
          <a:p>
            <a:pPr>
              <a:defRPr/>
            </a:pPr>
            <a:r>
              <a:rPr lang="en-US" dirty="0" smtClean="0"/>
              <a:t>    System.out.println(“Worker name is " + name + " and salary is " + salary);</a:t>
            </a:r>
          </a:p>
          <a:p>
            <a:pPr>
              <a:defRPr/>
            </a:pPr>
            <a:r>
              <a:rPr lang="en-US" dirty="0" smtClean="0"/>
              <a:t>  }</a:t>
            </a:r>
          </a:p>
          <a:p>
            <a:pPr>
              <a:defRPr/>
            </a:pPr>
            <a:endParaRPr lang="en-US" dirty="0" smtClean="0"/>
          </a:p>
          <a:p>
            <a:pPr>
              <a:defRPr/>
            </a:pPr>
            <a:r>
              <a:rPr lang="en-US" dirty="0" smtClean="0"/>
              <a:t>  public static void main(String </a:t>
            </a:r>
            <a:r>
              <a:rPr lang="en-US" dirty="0" err="1" smtClean="0"/>
              <a:t>args</a:t>
            </a:r>
            <a:r>
              <a:rPr lang="en-US" dirty="0" smtClean="0"/>
              <a:t>[])</a:t>
            </a:r>
          </a:p>
          <a:p>
            <a:pPr>
              <a:defRPr/>
            </a:pPr>
            <a:r>
              <a:rPr lang="en-US" dirty="0" smtClean="0"/>
              <a:t>  {</a:t>
            </a:r>
          </a:p>
          <a:p>
            <a:pPr>
              <a:defRPr/>
            </a:pPr>
            <a:r>
              <a:rPr lang="en-US" dirty="0" smtClean="0"/>
              <a:t>    worker wrk1 = new worker();                 // calls I</a:t>
            </a:r>
          </a:p>
          <a:p>
            <a:pPr>
              <a:defRPr/>
            </a:pPr>
            <a:r>
              <a:rPr lang="en-US" dirty="0" smtClean="0"/>
              <a:t>    worker wrk2 = new worker("</a:t>
            </a:r>
            <a:r>
              <a:rPr lang="en-US" dirty="0" err="1" smtClean="0"/>
              <a:t>Mr.Khan</a:t>
            </a:r>
            <a:r>
              <a:rPr lang="en-US" dirty="0" smtClean="0"/>
              <a:t>");       // calls II</a:t>
            </a:r>
          </a:p>
          <a:p>
            <a:pPr>
              <a:defRPr/>
            </a:pPr>
            <a:r>
              <a:rPr lang="en-US" dirty="0" smtClean="0"/>
              <a:t>    worker wrk3= new worker("</a:t>
            </a:r>
            <a:r>
              <a:rPr lang="en-US" dirty="0" err="1" smtClean="0"/>
              <a:t>Mr.Shaikh</a:t>
            </a:r>
            <a:r>
              <a:rPr lang="en-US" dirty="0" smtClean="0"/>
              <a:t>", 6000);    // calls III</a:t>
            </a:r>
          </a:p>
          <a:p>
            <a:pPr>
              <a:defRPr/>
            </a:pPr>
            <a:r>
              <a:rPr lang="en-US" dirty="0" smtClean="0"/>
              <a:t>  }</a:t>
            </a:r>
          </a:p>
          <a:p>
            <a:pPr>
              <a:defRPr/>
            </a:pPr>
            <a:endParaRPr lang="en-US" dirty="0" smtClean="0"/>
          </a:p>
          <a:p>
            <a:pPr>
              <a:defRPr/>
            </a:pPr>
            <a:r>
              <a:rPr lang="en-US" b="1" dirty="0" smtClean="0"/>
              <a:t>Output</a:t>
            </a:r>
          </a:p>
          <a:p>
            <a:pPr>
              <a:defRPr/>
            </a:pPr>
            <a:endParaRPr lang="en-US" dirty="0" smtClean="0"/>
          </a:p>
          <a:p>
            <a:pPr>
              <a:defRPr/>
            </a:pPr>
            <a:r>
              <a:rPr lang="en-US" dirty="0" smtClean="0"/>
              <a:t>Hello 1</a:t>
            </a:r>
          </a:p>
          <a:p>
            <a:pPr>
              <a:defRPr/>
            </a:pPr>
            <a:r>
              <a:rPr lang="en-US" dirty="0" smtClean="0"/>
              <a:t>Worker name is Mr. Khan</a:t>
            </a:r>
          </a:p>
          <a:p>
            <a:pPr>
              <a:defRPr/>
            </a:pPr>
            <a:r>
              <a:rPr lang="en-US" dirty="0" smtClean="0"/>
              <a:t>Worker name is Mr. </a:t>
            </a:r>
            <a:r>
              <a:rPr lang="en-US" dirty="0" err="1" smtClean="0"/>
              <a:t>Shaikh</a:t>
            </a:r>
            <a:r>
              <a:rPr lang="en-US" dirty="0" smtClean="0"/>
              <a:t> and salary is 6000</a:t>
            </a:r>
            <a:endParaRPr lang="en-US" dirty="0"/>
          </a:p>
        </p:txBody>
      </p:sp>
      <p:sp>
        <p:nvSpPr>
          <p:cNvPr id="4" name="Slide Number Placeholder 3"/>
          <p:cNvSpPr>
            <a:spLocks noGrp="1"/>
          </p:cNvSpPr>
          <p:nvPr>
            <p:ph type="sldNum" sz="quarter"/>
          </p:nvPr>
        </p:nvSpPr>
        <p:spPr/>
        <p:txBody>
          <a:bodyPr/>
          <a:lstStyle/>
          <a:p>
            <a:pPr>
              <a:defRPr/>
            </a:pPr>
            <a:fld id="{7F4B9068-4596-4BF8-A951-341947E55D2C}" type="slidenum">
              <a:rPr lang="en-US" smtClean="0"/>
              <a:pPr>
                <a:defRPr/>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32"/>
          <p:cNvSpPr>
            <a:spLocks noGrp="1" noChangeArrowheads="1"/>
          </p:cNvSpPr>
          <p:nvPr>
            <p:ph type="sldNum" sz="quarter"/>
          </p:nvPr>
        </p:nvSpPr>
        <p:spPr>
          <a:noFill/>
          <a:ln/>
        </p:spPr>
        <p:txBody>
          <a:bodyPr/>
          <a:lstStyle/>
          <a:p>
            <a:pPr defTabSz="455613"/>
            <a:fld id="{BAC07889-DD54-456F-B657-19EB30E4B6EA}" type="slidenum">
              <a:rPr lang="en-US" smtClean="0">
                <a:latin typeface="Times New Roman" pitchFamily="18" charset="0"/>
                <a:ea typeface="Arial Unicode MS" pitchFamily="34" charset="-128"/>
                <a:cs typeface="Tahoma" pitchFamily="34" charset="0"/>
              </a:rPr>
              <a:pPr defTabSz="455613"/>
              <a:t>28</a:t>
            </a:fld>
            <a:endParaRPr lang="en-US" smtClean="0">
              <a:latin typeface="Times New Roman" pitchFamily="18" charset="0"/>
              <a:ea typeface="Arial Unicode MS" pitchFamily="34" charset="-128"/>
              <a:cs typeface="Tahoma" pitchFamily="34" charset="0"/>
            </a:endParaRPr>
          </a:p>
        </p:txBody>
      </p:sp>
      <p:sp>
        <p:nvSpPr>
          <p:cNvPr id="114691"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14692"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32"/>
          <p:cNvSpPr>
            <a:spLocks noGrp="1" noChangeArrowheads="1"/>
          </p:cNvSpPr>
          <p:nvPr>
            <p:ph type="sldNum" sz="quarter"/>
          </p:nvPr>
        </p:nvSpPr>
        <p:spPr>
          <a:noFill/>
          <a:ln/>
        </p:spPr>
        <p:txBody>
          <a:bodyPr/>
          <a:lstStyle/>
          <a:p>
            <a:pPr defTabSz="455613"/>
            <a:fld id="{76F17CB7-6641-4E31-95BC-63EB3D67E93E}" type="slidenum">
              <a:rPr lang="en-US" smtClean="0">
                <a:latin typeface="Times New Roman" pitchFamily="18" charset="0"/>
                <a:ea typeface="Arial Unicode MS" pitchFamily="34" charset="-128"/>
                <a:cs typeface="Tahoma" pitchFamily="34" charset="0"/>
              </a:rPr>
              <a:pPr defTabSz="455613"/>
              <a:t>29</a:t>
            </a:fld>
            <a:endParaRPr lang="en-US" smtClean="0">
              <a:latin typeface="Times New Roman" pitchFamily="18" charset="0"/>
              <a:ea typeface="Arial Unicode MS" pitchFamily="34" charset="-128"/>
              <a:cs typeface="Tahoma" pitchFamily="34" charset="0"/>
            </a:endParaRPr>
          </a:p>
        </p:txBody>
      </p:sp>
      <p:sp>
        <p:nvSpPr>
          <p:cNvPr id="115715"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15716"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32"/>
          <p:cNvSpPr>
            <a:spLocks noGrp="1" noChangeArrowheads="1"/>
          </p:cNvSpPr>
          <p:nvPr>
            <p:ph type="sldNum" sz="quarter"/>
          </p:nvPr>
        </p:nvSpPr>
        <p:spPr>
          <a:noFill/>
          <a:ln/>
        </p:spPr>
        <p:txBody>
          <a:bodyPr/>
          <a:lstStyle/>
          <a:p>
            <a:pPr defTabSz="455613"/>
            <a:fld id="{7AF8A11F-27F2-4AA7-A509-5776935BCC8E}" type="slidenum">
              <a:rPr lang="en-US" smtClean="0">
                <a:latin typeface="Times New Roman" pitchFamily="18" charset="0"/>
                <a:ea typeface="Arial Unicode MS" pitchFamily="34" charset="-128"/>
                <a:cs typeface="Tahoma" pitchFamily="34" charset="0"/>
              </a:rPr>
              <a:pPr defTabSz="455613"/>
              <a:t>30</a:t>
            </a:fld>
            <a:endParaRPr lang="en-US" smtClean="0">
              <a:latin typeface="Times New Roman" pitchFamily="18" charset="0"/>
              <a:ea typeface="Arial Unicode MS" pitchFamily="34" charset="-128"/>
              <a:cs typeface="Tahoma" pitchFamily="34" charset="0"/>
            </a:endParaRPr>
          </a:p>
        </p:txBody>
      </p:sp>
      <p:sp>
        <p:nvSpPr>
          <p:cNvPr id="116739"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16740"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32"/>
          <p:cNvSpPr>
            <a:spLocks noGrp="1" noChangeArrowheads="1"/>
          </p:cNvSpPr>
          <p:nvPr>
            <p:ph type="sldNum" sz="quarter"/>
          </p:nvPr>
        </p:nvSpPr>
        <p:spPr>
          <a:noFill/>
          <a:ln/>
        </p:spPr>
        <p:txBody>
          <a:bodyPr/>
          <a:lstStyle/>
          <a:p>
            <a:pPr defTabSz="455613"/>
            <a:fld id="{87F3EA60-F16C-4111-A515-C01B985D7A00}" type="slidenum">
              <a:rPr lang="en-US" smtClean="0">
                <a:latin typeface="Times New Roman" pitchFamily="18" charset="0"/>
                <a:ea typeface="Arial Unicode MS" pitchFamily="34" charset="-128"/>
                <a:cs typeface="Tahoma" pitchFamily="34" charset="0"/>
              </a:rPr>
              <a:pPr defTabSz="455613"/>
              <a:t>3</a:t>
            </a:fld>
            <a:endParaRPr lang="en-US" smtClean="0">
              <a:latin typeface="Times New Roman" pitchFamily="18" charset="0"/>
              <a:ea typeface="Arial Unicode MS" pitchFamily="34" charset="-128"/>
              <a:cs typeface="Tahoma" pitchFamily="34" charset="0"/>
            </a:endParaRPr>
          </a:p>
        </p:txBody>
      </p:sp>
      <p:sp>
        <p:nvSpPr>
          <p:cNvPr id="90115"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90116"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32"/>
          <p:cNvSpPr>
            <a:spLocks noGrp="1" noChangeArrowheads="1"/>
          </p:cNvSpPr>
          <p:nvPr>
            <p:ph type="sldNum" sz="quarter"/>
          </p:nvPr>
        </p:nvSpPr>
        <p:spPr>
          <a:noFill/>
          <a:ln/>
        </p:spPr>
        <p:txBody>
          <a:bodyPr/>
          <a:lstStyle/>
          <a:p>
            <a:pPr defTabSz="455613"/>
            <a:fld id="{D854AAF6-881A-4A64-AAB5-CEBCBA08AA45}" type="slidenum">
              <a:rPr lang="en-US" smtClean="0">
                <a:latin typeface="Times New Roman" pitchFamily="18" charset="0"/>
                <a:ea typeface="Arial Unicode MS" pitchFamily="34" charset="-128"/>
                <a:cs typeface="Tahoma" pitchFamily="34" charset="0"/>
              </a:rPr>
              <a:pPr defTabSz="455613"/>
              <a:t>31</a:t>
            </a:fld>
            <a:endParaRPr lang="en-US" smtClean="0">
              <a:latin typeface="Times New Roman" pitchFamily="18" charset="0"/>
              <a:ea typeface="Arial Unicode MS" pitchFamily="34" charset="-128"/>
              <a:cs typeface="Tahoma" pitchFamily="34" charset="0"/>
            </a:endParaRPr>
          </a:p>
        </p:txBody>
      </p:sp>
      <p:sp>
        <p:nvSpPr>
          <p:cNvPr id="117763"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17764"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32"/>
          <p:cNvSpPr>
            <a:spLocks noGrp="1" noChangeArrowheads="1"/>
          </p:cNvSpPr>
          <p:nvPr>
            <p:ph type="sldNum" sz="quarter"/>
          </p:nvPr>
        </p:nvSpPr>
        <p:spPr>
          <a:noFill/>
          <a:ln/>
        </p:spPr>
        <p:txBody>
          <a:bodyPr/>
          <a:lstStyle/>
          <a:p>
            <a:pPr defTabSz="455613"/>
            <a:fld id="{6D988BE2-6873-40FE-B412-99B393FBEAC2}" type="slidenum">
              <a:rPr lang="en-US" smtClean="0">
                <a:latin typeface="Times New Roman" pitchFamily="18" charset="0"/>
                <a:ea typeface="Arial Unicode MS" pitchFamily="34" charset="-128"/>
                <a:cs typeface="Tahoma" pitchFamily="34" charset="0"/>
              </a:rPr>
              <a:pPr defTabSz="455613"/>
              <a:t>32</a:t>
            </a:fld>
            <a:endParaRPr lang="en-US" smtClean="0">
              <a:latin typeface="Times New Roman" pitchFamily="18" charset="0"/>
              <a:ea typeface="Arial Unicode MS" pitchFamily="34" charset="-128"/>
              <a:cs typeface="Tahoma" pitchFamily="34" charset="0"/>
            </a:endParaRPr>
          </a:p>
        </p:txBody>
      </p:sp>
      <p:sp>
        <p:nvSpPr>
          <p:cNvPr id="118787"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18788"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32"/>
          <p:cNvSpPr>
            <a:spLocks noGrp="1" noChangeArrowheads="1"/>
          </p:cNvSpPr>
          <p:nvPr>
            <p:ph type="sldNum" sz="quarter"/>
          </p:nvPr>
        </p:nvSpPr>
        <p:spPr>
          <a:noFill/>
          <a:ln/>
        </p:spPr>
        <p:txBody>
          <a:bodyPr/>
          <a:lstStyle/>
          <a:p>
            <a:pPr defTabSz="455613"/>
            <a:fld id="{040F71D4-3A32-443F-8388-3AEB2865B327}" type="slidenum">
              <a:rPr lang="en-US" smtClean="0">
                <a:latin typeface="Times New Roman" pitchFamily="18" charset="0"/>
                <a:ea typeface="Arial Unicode MS" pitchFamily="34" charset="-128"/>
                <a:cs typeface="Tahoma" pitchFamily="34" charset="0"/>
              </a:rPr>
              <a:pPr defTabSz="455613"/>
              <a:t>33</a:t>
            </a:fld>
            <a:endParaRPr lang="en-US" smtClean="0">
              <a:latin typeface="Times New Roman" pitchFamily="18" charset="0"/>
              <a:ea typeface="Arial Unicode MS" pitchFamily="34" charset="-128"/>
              <a:cs typeface="Tahoma" pitchFamily="34" charset="0"/>
            </a:endParaRPr>
          </a:p>
        </p:txBody>
      </p:sp>
      <p:sp>
        <p:nvSpPr>
          <p:cNvPr id="119811" name="Rectangle 1"/>
          <p:cNvSpPr>
            <a:spLocks noChangeArrowheads="1" noTextEdit="1"/>
          </p:cNvSpPr>
          <p:nvPr>
            <p:ph type="sldImg"/>
          </p:nvPr>
        </p:nvSpPr>
        <p:spPr>
          <a:xfrm>
            <a:off x="1022350" y="763588"/>
            <a:ext cx="5692775" cy="3736975"/>
          </a:xfrm>
          <a:solidFill>
            <a:srgbClr val="FFFFFF"/>
          </a:solidFill>
          <a:ln>
            <a:solidFill>
              <a:srgbClr val="000000"/>
            </a:solidFill>
            <a:miter lim="800000"/>
          </a:ln>
        </p:spPr>
      </p:sp>
      <p:sp>
        <p:nvSpPr>
          <p:cNvPr id="119812" name="Text Box 2"/>
          <p:cNvSpPr txBox="1">
            <a:spLocks noChangeArrowheads="1"/>
          </p:cNvSpPr>
          <p:nvPr/>
        </p:nvSpPr>
        <p:spPr bwMode="auto">
          <a:xfrm>
            <a:off x="777875" y="4776788"/>
            <a:ext cx="6183313" cy="4491037"/>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32"/>
          <p:cNvSpPr>
            <a:spLocks noGrp="1" noChangeArrowheads="1"/>
          </p:cNvSpPr>
          <p:nvPr>
            <p:ph type="sldNum" sz="quarter"/>
          </p:nvPr>
        </p:nvSpPr>
        <p:spPr>
          <a:noFill/>
          <a:ln/>
        </p:spPr>
        <p:txBody>
          <a:bodyPr/>
          <a:lstStyle/>
          <a:p>
            <a:pPr defTabSz="455613"/>
            <a:fld id="{36113AE0-63D0-4E34-B9F9-164FECAFC7AB}" type="slidenum">
              <a:rPr lang="en-US" smtClean="0">
                <a:latin typeface="Times New Roman" pitchFamily="18" charset="0"/>
                <a:ea typeface="Arial Unicode MS" pitchFamily="34" charset="-128"/>
                <a:cs typeface="Tahoma" pitchFamily="34" charset="0"/>
              </a:rPr>
              <a:pPr defTabSz="455613"/>
              <a:t>34</a:t>
            </a:fld>
            <a:endParaRPr lang="en-US" smtClean="0">
              <a:latin typeface="Times New Roman" pitchFamily="18" charset="0"/>
              <a:ea typeface="Arial Unicode MS" pitchFamily="34" charset="-128"/>
              <a:cs typeface="Tahoma" pitchFamily="34" charset="0"/>
            </a:endParaRPr>
          </a:p>
        </p:txBody>
      </p:sp>
      <p:sp>
        <p:nvSpPr>
          <p:cNvPr id="120835" name="Rectangle 1"/>
          <p:cNvSpPr>
            <a:spLocks noChangeArrowheads="1" noTextEdit="1"/>
          </p:cNvSpPr>
          <p:nvPr>
            <p:ph type="sldImg"/>
          </p:nvPr>
        </p:nvSpPr>
        <p:spPr>
          <a:xfrm>
            <a:off x="1022350" y="763588"/>
            <a:ext cx="5692775" cy="3736975"/>
          </a:xfrm>
          <a:solidFill>
            <a:srgbClr val="FFFFFF"/>
          </a:solidFill>
          <a:ln>
            <a:solidFill>
              <a:srgbClr val="000000"/>
            </a:solidFill>
            <a:miter lim="800000"/>
          </a:ln>
        </p:spPr>
      </p:sp>
      <p:sp>
        <p:nvSpPr>
          <p:cNvPr id="120836" name="Text Box 2"/>
          <p:cNvSpPr txBox="1">
            <a:spLocks noChangeArrowheads="1"/>
          </p:cNvSpPr>
          <p:nvPr/>
        </p:nvSpPr>
        <p:spPr bwMode="auto">
          <a:xfrm>
            <a:off x="777875" y="4776788"/>
            <a:ext cx="6183313" cy="4491037"/>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32"/>
          <p:cNvSpPr>
            <a:spLocks noGrp="1" noChangeArrowheads="1"/>
          </p:cNvSpPr>
          <p:nvPr>
            <p:ph type="sldNum" sz="quarter"/>
          </p:nvPr>
        </p:nvSpPr>
        <p:spPr>
          <a:noFill/>
          <a:ln/>
        </p:spPr>
        <p:txBody>
          <a:bodyPr/>
          <a:lstStyle/>
          <a:p>
            <a:pPr defTabSz="455613"/>
            <a:fld id="{81AB7DC9-D22F-4071-A5A0-BC6373EF7928}" type="slidenum">
              <a:rPr lang="en-US" smtClean="0">
                <a:latin typeface="Times New Roman" pitchFamily="18" charset="0"/>
                <a:ea typeface="Arial Unicode MS" pitchFamily="34" charset="-128"/>
                <a:cs typeface="Tahoma" pitchFamily="34" charset="0"/>
              </a:rPr>
              <a:pPr defTabSz="455613"/>
              <a:t>35</a:t>
            </a:fld>
            <a:endParaRPr lang="en-US" smtClean="0">
              <a:latin typeface="Times New Roman" pitchFamily="18" charset="0"/>
              <a:ea typeface="Arial Unicode MS" pitchFamily="34" charset="-128"/>
              <a:cs typeface="Tahoma" pitchFamily="34" charset="0"/>
            </a:endParaRPr>
          </a:p>
        </p:txBody>
      </p:sp>
      <p:sp>
        <p:nvSpPr>
          <p:cNvPr id="121859" name="Rectangle 1"/>
          <p:cNvSpPr>
            <a:spLocks noChangeArrowheads="1" noTextEdit="1"/>
          </p:cNvSpPr>
          <p:nvPr>
            <p:ph type="sldImg"/>
          </p:nvPr>
        </p:nvSpPr>
        <p:spPr>
          <a:xfrm>
            <a:off x="1022350" y="763588"/>
            <a:ext cx="5692775" cy="3736975"/>
          </a:xfrm>
          <a:solidFill>
            <a:srgbClr val="FFFFFF"/>
          </a:solidFill>
          <a:ln>
            <a:solidFill>
              <a:srgbClr val="000000"/>
            </a:solidFill>
            <a:miter lim="800000"/>
          </a:ln>
        </p:spPr>
      </p:sp>
      <p:sp>
        <p:nvSpPr>
          <p:cNvPr id="121860" name="Text Box 2"/>
          <p:cNvSpPr txBox="1">
            <a:spLocks noChangeArrowheads="1"/>
          </p:cNvSpPr>
          <p:nvPr/>
        </p:nvSpPr>
        <p:spPr bwMode="auto">
          <a:xfrm>
            <a:off x="777875" y="4776788"/>
            <a:ext cx="6183313" cy="4491037"/>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32"/>
          <p:cNvSpPr>
            <a:spLocks noGrp="1" noChangeArrowheads="1"/>
          </p:cNvSpPr>
          <p:nvPr>
            <p:ph type="sldNum" sz="quarter"/>
          </p:nvPr>
        </p:nvSpPr>
        <p:spPr>
          <a:noFill/>
          <a:ln/>
        </p:spPr>
        <p:txBody>
          <a:bodyPr/>
          <a:lstStyle/>
          <a:p>
            <a:pPr defTabSz="455613"/>
            <a:fld id="{92D12BD2-1B87-480E-AB22-CAA0D35B1009}" type="slidenum">
              <a:rPr lang="en-US" smtClean="0">
                <a:latin typeface="Times New Roman" pitchFamily="18" charset="0"/>
                <a:ea typeface="Arial Unicode MS" pitchFamily="34" charset="-128"/>
                <a:cs typeface="Tahoma" pitchFamily="34" charset="0"/>
              </a:rPr>
              <a:pPr defTabSz="455613"/>
              <a:t>36</a:t>
            </a:fld>
            <a:endParaRPr lang="en-US" smtClean="0">
              <a:latin typeface="Times New Roman" pitchFamily="18" charset="0"/>
              <a:ea typeface="Arial Unicode MS" pitchFamily="34" charset="-128"/>
              <a:cs typeface="Tahoma" pitchFamily="34" charset="0"/>
            </a:endParaRPr>
          </a:p>
        </p:txBody>
      </p:sp>
      <p:sp>
        <p:nvSpPr>
          <p:cNvPr id="122883" name="Rectangle 1"/>
          <p:cNvSpPr>
            <a:spLocks noChangeArrowheads="1" noTextEdit="1"/>
          </p:cNvSpPr>
          <p:nvPr>
            <p:ph type="sldImg"/>
          </p:nvPr>
        </p:nvSpPr>
        <p:spPr>
          <a:xfrm>
            <a:off x="1022350" y="763588"/>
            <a:ext cx="5692775" cy="3736975"/>
          </a:xfrm>
          <a:solidFill>
            <a:srgbClr val="FFFFFF"/>
          </a:solidFill>
          <a:ln>
            <a:solidFill>
              <a:srgbClr val="000000"/>
            </a:solidFill>
            <a:miter lim="800000"/>
          </a:ln>
        </p:spPr>
      </p:sp>
      <p:sp>
        <p:nvSpPr>
          <p:cNvPr id="122884" name="Text Box 2"/>
          <p:cNvSpPr txBox="1">
            <a:spLocks noChangeArrowheads="1"/>
          </p:cNvSpPr>
          <p:nvPr/>
        </p:nvSpPr>
        <p:spPr bwMode="auto">
          <a:xfrm>
            <a:off x="777875" y="4776788"/>
            <a:ext cx="6183313" cy="4491037"/>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32"/>
          <p:cNvSpPr>
            <a:spLocks noGrp="1" noChangeArrowheads="1"/>
          </p:cNvSpPr>
          <p:nvPr>
            <p:ph type="sldNum" sz="quarter"/>
          </p:nvPr>
        </p:nvSpPr>
        <p:spPr>
          <a:noFill/>
          <a:ln/>
        </p:spPr>
        <p:txBody>
          <a:bodyPr/>
          <a:lstStyle/>
          <a:p>
            <a:pPr defTabSz="455613"/>
            <a:fld id="{D36B3F9E-AA35-47EE-975D-DD4ED1B2FBF3}" type="slidenum">
              <a:rPr lang="en-US" smtClean="0">
                <a:latin typeface="Times New Roman" pitchFamily="18" charset="0"/>
                <a:ea typeface="Arial Unicode MS" pitchFamily="34" charset="-128"/>
                <a:cs typeface="Tahoma" pitchFamily="34" charset="0"/>
              </a:rPr>
              <a:pPr defTabSz="455613"/>
              <a:t>37</a:t>
            </a:fld>
            <a:endParaRPr lang="en-US" smtClean="0">
              <a:latin typeface="Times New Roman" pitchFamily="18" charset="0"/>
              <a:ea typeface="Arial Unicode MS" pitchFamily="34" charset="-128"/>
              <a:cs typeface="Tahoma" pitchFamily="34" charset="0"/>
            </a:endParaRPr>
          </a:p>
        </p:txBody>
      </p:sp>
      <p:sp>
        <p:nvSpPr>
          <p:cNvPr id="123907" name="Rectangle 1"/>
          <p:cNvSpPr>
            <a:spLocks noChangeArrowheads="1" noTextEdit="1"/>
          </p:cNvSpPr>
          <p:nvPr>
            <p:ph type="sldImg"/>
          </p:nvPr>
        </p:nvSpPr>
        <p:spPr>
          <a:xfrm>
            <a:off x="1022350" y="763588"/>
            <a:ext cx="5692775" cy="3736975"/>
          </a:xfrm>
          <a:solidFill>
            <a:srgbClr val="FFFFFF"/>
          </a:solidFill>
          <a:ln>
            <a:solidFill>
              <a:srgbClr val="000000"/>
            </a:solidFill>
            <a:miter lim="800000"/>
          </a:ln>
        </p:spPr>
      </p:sp>
      <p:sp>
        <p:nvSpPr>
          <p:cNvPr id="123908" name="Text Box 2"/>
          <p:cNvSpPr txBox="1">
            <a:spLocks noChangeArrowheads="1"/>
          </p:cNvSpPr>
          <p:nvPr/>
        </p:nvSpPr>
        <p:spPr bwMode="auto">
          <a:xfrm>
            <a:off x="777875" y="4776788"/>
            <a:ext cx="6183313" cy="4491037"/>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32"/>
          <p:cNvSpPr>
            <a:spLocks noGrp="1" noChangeArrowheads="1"/>
          </p:cNvSpPr>
          <p:nvPr>
            <p:ph type="sldNum" sz="quarter"/>
          </p:nvPr>
        </p:nvSpPr>
        <p:spPr>
          <a:noFill/>
          <a:ln/>
        </p:spPr>
        <p:txBody>
          <a:bodyPr/>
          <a:lstStyle/>
          <a:p>
            <a:pPr defTabSz="455613"/>
            <a:fld id="{FBFB47C4-0CC3-4CAE-A4A3-FD33CED83615}" type="slidenum">
              <a:rPr lang="en-US" smtClean="0">
                <a:latin typeface="Times New Roman" pitchFamily="18" charset="0"/>
                <a:ea typeface="Arial Unicode MS" pitchFamily="34" charset="-128"/>
                <a:cs typeface="Tahoma" pitchFamily="34" charset="0"/>
              </a:rPr>
              <a:pPr defTabSz="455613"/>
              <a:t>38</a:t>
            </a:fld>
            <a:endParaRPr lang="en-US" smtClean="0">
              <a:latin typeface="Times New Roman" pitchFamily="18" charset="0"/>
              <a:ea typeface="Arial Unicode MS" pitchFamily="34" charset="-128"/>
              <a:cs typeface="Tahoma" pitchFamily="34" charset="0"/>
            </a:endParaRPr>
          </a:p>
        </p:txBody>
      </p:sp>
      <p:sp>
        <p:nvSpPr>
          <p:cNvPr id="124931" name="Rectangle 1"/>
          <p:cNvSpPr>
            <a:spLocks noChangeArrowheads="1" noTextEdit="1"/>
          </p:cNvSpPr>
          <p:nvPr>
            <p:ph type="sldImg"/>
          </p:nvPr>
        </p:nvSpPr>
        <p:spPr>
          <a:xfrm>
            <a:off x="1022350" y="763588"/>
            <a:ext cx="5692775" cy="3736975"/>
          </a:xfrm>
          <a:solidFill>
            <a:srgbClr val="FFFFFF"/>
          </a:solidFill>
          <a:ln>
            <a:solidFill>
              <a:srgbClr val="000000"/>
            </a:solidFill>
            <a:miter lim="800000"/>
          </a:ln>
        </p:spPr>
      </p:sp>
      <p:sp>
        <p:nvSpPr>
          <p:cNvPr id="124932" name="Text Box 2"/>
          <p:cNvSpPr txBox="1">
            <a:spLocks noChangeArrowheads="1"/>
          </p:cNvSpPr>
          <p:nvPr/>
        </p:nvSpPr>
        <p:spPr bwMode="auto">
          <a:xfrm>
            <a:off x="777875" y="4776788"/>
            <a:ext cx="6183313" cy="4491037"/>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32"/>
          <p:cNvSpPr>
            <a:spLocks noGrp="1" noChangeArrowheads="1"/>
          </p:cNvSpPr>
          <p:nvPr>
            <p:ph type="sldNum" sz="quarter"/>
          </p:nvPr>
        </p:nvSpPr>
        <p:spPr>
          <a:noFill/>
          <a:ln/>
        </p:spPr>
        <p:txBody>
          <a:bodyPr/>
          <a:lstStyle/>
          <a:p>
            <a:pPr defTabSz="455613"/>
            <a:fld id="{B9EF1C93-7A19-4045-8622-C8FA20FFDB0B}" type="slidenum">
              <a:rPr lang="en-US" smtClean="0">
                <a:latin typeface="Times New Roman" pitchFamily="18" charset="0"/>
                <a:ea typeface="Arial Unicode MS" pitchFamily="34" charset="-128"/>
                <a:cs typeface="Tahoma" pitchFamily="34" charset="0"/>
              </a:rPr>
              <a:pPr defTabSz="455613"/>
              <a:t>39</a:t>
            </a:fld>
            <a:endParaRPr lang="en-US" smtClean="0">
              <a:latin typeface="Times New Roman" pitchFamily="18" charset="0"/>
              <a:ea typeface="Arial Unicode MS" pitchFamily="34" charset="-128"/>
              <a:cs typeface="Tahoma" pitchFamily="34" charset="0"/>
            </a:endParaRPr>
          </a:p>
        </p:txBody>
      </p:sp>
      <p:sp>
        <p:nvSpPr>
          <p:cNvPr id="125955" name="Rectangle 1"/>
          <p:cNvSpPr>
            <a:spLocks noChangeArrowheads="1" noTextEdit="1"/>
          </p:cNvSpPr>
          <p:nvPr>
            <p:ph type="sldImg"/>
          </p:nvPr>
        </p:nvSpPr>
        <p:spPr>
          <a:xfrm>
            <a:off x="1022350" y="763588"/>
            <a:ext cx="5692775" cy="3736975"/>
          </a:xfrm>
          <a:solidFill>
            <a:srgbClr val="FFFFFF"/>
          </a:solidFill>
          <a:ln>
            <a:solidFill>
              <a:srgbClr val="000000"/>
            </a:solidFill>
            <a:miter lim="800000"/>
          </a:ln>
        </p:spPr>
      </p:sp>
      <p:sp>
        <p:nvSpPr>
          <p:cNvPr id="125956" name="Text Box 2"/>
          <p:cNvSpPr txBox="1">
            <a:spLocks noChangeArrowheads="1"/>
          </p:cNvSpPr>
          <p:nvPr/>
        </p:nvSpPr>
        <p:spPr bwMode="auto">
          <a:xfrm>
            <a:off x="777875" y="4776788"/>
            <a:ext cx="6183313" cy="4491037"/>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lnSpcReduction="10000"/>
          </a:bodyPr>
          <a:lstStyle/>
          <a:p>
            <a:pPr defTabSz="457176">
              <a:buFont typeface="Times New Roman" pitchFamily="16" charset="0"/>
              <a:buNone/>
              <a:defRPr/>
            </a:pPr>
            <a:r>
              <a:rPr lang="en-US" dirty="0" smtClean="0"/>
              <a:t>Let us assume that a=60; and b=13</a:t>
            </a:r>
          </a:p>
          <a:p>
            <a:pPr defTabSz="457176">
              <a:buFont typeface="Times New Roman" pitchFamily="16" charset="0"/>
              <a:buNone/>
              <a:defRPr/>
            </a:pPr>
            <a:r>
              <a:rPr lang="en-US" dirty="0" smtClean="0"/>
              <a:t>In binary system the same values become-</a:t>
            </a:r>
          </a:p>
          <a:p>
            <a:pPr defTabSz="457176">
              <a:buFont typeface="Times New Roman" pitchFamily="16" charset="0"/>
              <a:buNone/>
              <a:defRPr/>
            </a:pPr>
            <a:r>
              <a:rPr lang="en-US" dirty="0" smtClean="0"/>
              <a:t>              a = </a:t>
            </a:r>
            <a:r>
              <a:rPr lang="en-US" b="1" dirty="0" smtClean="0"/>
              <a:t>0011 1100</a:t>
            </a:r>
          </a:p>
          <a:p>
            <a:pPr defTabSz="457176">
              <a:buFont typeface="Times New Roman" pitchFamily="16" charset="0"/>
              <a:buNone/>
              <a:defRPr/>
            </a:pPr>
            <a:r>
              <a:rPr lang="en-US" dirty="0" smtClean="0"/>
              <a:t>              b = </a:t>
            </a:r>
            <a:r>
              <a:rPr lang="en-US" b="1" dirty="0" smtClean="0"/>
              <a:t>0000 1101  </a:t>
            </a:r>
            <a:r>
              <a:rPr lang="en-US" dirty="0" smtClean="0"/>
              <a:t>and when we use </a:t>
            </a:r>
            <a:r>
              <a:rPr lang="en-US" dirty="0" err="1" smtClean="0"/>
              <a:t>diffrerent</a:t>
            </a:r>
            <a:r>
              <a:rPr lang="en-US" dirty="0" smtClean="0"/>
              <a:t> bitwise   (</a:t>
            </a:r>
            <a:r>
              <a:rPr lang="en-US" b="1" dirty="0" smtClean="0"/>
              <a:t>&amp;</a:t>
            </a:r>
            <a:r>
              <a:rPr lang="en-US" dirty="0" smtClean="0"/>
              <a:t> (bitwise </a:t>
            </a:r>
            <a:r>
              <a:rPr lang="en-US" b="1" dirty="0" smtClean="0"/>
              <a:t>and</a:t>
            </a:r>
            <a:r>
              <a:rPr lang="en-US" dirty="0" smtClean="0"/>
              <a:t>), </a:t>
            </a:r>
            <a:r>
              <a:rPr lang="en-US" b="1" dirty="0" smtClean="0"/>
              <a:t>|</a:t>
            </a:r>
            <a:r>
              <a:rPr lang="en-US" dirty="0" smtClean="0"/>
              <a:t> (bitwise </a:t>
            </a:r>
            <a:r>
              <a:rPr lang="en-US" b="1" dirty="0" smtClean="0"/>
              <a:t>or</a:t>
            </a:r>
            <a:r>
              <a:rPr lang="en-US" dirty="0" smtClean="0"/>
              <a:t>), </a:t>
            </a:r>
            <a:r>
              <a:rPr lang="en-US" b="1" dirty="0" smtClean="0"/>
              <a:t>^</a:t>
            </a:r>
            <a:r>
              <a:rPr lang="en-US" dirty="0" smtClean="0"/>
              <a:t> (bitwise </a:t>
            </a:r>
            <a:r>
              <a:rPr lang="en-US" b="1" dirty="0" smtClean="0"/>
              <a:t>XOR</a:t>
            </a:r>
            <a:r>
              <a:rPr lang="en-US" dirty="0" smtClean="0"/>
              <a:t>), </a:t>
            </a:r>
            <a:r>
              <a:rPr lang="en-US" b="1" dirty="0" smtClean="0"/>
              <a:t>~</a:t>
            </a:r>
            <a:r>
              <a:rPr lang="en-US" dirty="0" smtClean="0"/>
              <a:t> (</a:t>
            </a:r>
            <a:r>
              <a:rPr lang="en-US" dirty="0" err="1" smtClean="0"/>
              <a:t>bitwise</a:t>
            </a:r>
            <a:r>
              <a:rPr lang="en-US" b="1" dirty="0" err="1" smtClean="0"/>
              <a:t>compliment</a:t>
            </a:r>
            <a:r>
              <a:rPr lang="en-US" dirty="0" smtClean="0"/>
              <a:t>), </a:t>
            </a:r>
          </a:p>
          <a:p>
            <a:pPr defTabSz="457176">
              <a:buFont typeface="Times New Roman" pitchFamily="16" charset="0"/>
              <a:buNone/>
              <a:defRPr/>
            </a:pPr>
            <a:r>
              <a:rPr lang="en-US" dirty="0" smtClean="0"/>
              <a:t>                                       </a:t>
            </a:r>
            <a:r>
              <a:rPr lang="en-US" b="1" dirty="0" smtClean="0"/>
              <a:t>&lt;&lt;</a:t>
            </a:r>
            <a:r>
              <a:rPr lang="en-US" dirty="0" smtClean="0"/>
              <a:t> (</a:t>
            </a:r>
            <a:r>
              <a:rPr lang="en-US" b="1" dirty="0" smtClean="0"/>
              <a:t>left shift</a:t>
            </a:r>
            <a:r>
              <a:rPr lang="en-US" dirty="0" smtClean="0"/>
              <a:t>), </a:t>
            </a:r>
            <a:r>
              <a:rPr lang="en-US" b="1" dirty="0" smtClean="0"/>
              <a:t>&gt;&gt;</a:t>
            </a:r>
            <a:r>
              <a:rPr lang="en-US" dirty="0" smtClean="0"/>
              <a:t> (</a:t>
            </a:r>
            <a:r>
              <a:rPr lang="en-US" b="1" dirty="0" smtClean="0"/>
              <a:t>right shift</a:t>
            </a:r>
            <a:r>
              <a:rPr lang="en-US" dirty="0" smtClean="0"/>
              <a:t>), </a:t>
            </a:r>
            <a:r>
              <a:rPr lang="en-US" b="1" dirty="0" smtClean="0"/>
              <a:t>&gt;&gt;&gt;</a:t>
            </a:r>
            <a:r>
              <a:rPr lang="en-US" dirty="0" smtClean="0"/>
              <a:t> (</a:t>
            </a:r>
            <a:r>
              <a:rPr lang="en-US" b="1" dirty="0" smtClean="0"/>
              <a:t>zero fill right shift</a:t>
            </a:r>
            <a:r>
              <a:rPr lang="en-US" dirty="0" smtClean="0"/>
              <a:t>))</a:t>
            </a:r>
            <a:endParaRPr lang="en-US" b="1" dirty="0" smtClean="0"/>
          </a:p>
          <a:p>
            <a:pPr defTabSz="457176">
              <a:buFont typeface="Times New Roman" pitchFamily="16" charset="0"/>
              <a:buNone/>
              <a:defRPr/>
            </a:pPr>
            <a:r>
              <a:rPr lang="en-US" b="1" dirty="0" smtClean="0"/>
              <a:t>-----------------------------</a:t>
            </a:r>
          </a:p>
          <a:p>
            <a:pPr defTabSz="457176">
              <a:buFont typeface="Times New Roman" pitchFamily="16" charset="0"/>
              <a:buNone/>
              <a:defRPr/>
            </a:pPr>
            <a:r>
              <a:rPr lang="en-US" b="1" dirty="0" err="1" smtClean="0"/>
              <a:t>a&amp;b</a:t>
            </a:r>
            <a:r>
              <a:rPr lang="en-US" b="1" dirty="0" smtClean="0"/>
              <a:t>           = 0000 1100  </a:t>
            </a:r>
            <a:r>
              <a:rPr lang="en-US" dirty="0" smtClean="0"/>
              <a:t>(where 0</a:t>
            </a:r>
            <a:r>
              <a:rPr lang="en-US" b="1" dirty="0" smtClean="0"/>
              <a:t>&amp;</a:t>
            </a:r>
            <a:r>
              <a:rPr lang="en-US" dirty="0" smtClean="0"/>
              <a:t>1=0, 0</a:t>
            </a:r>
            <a:r>
              <a:rPr lang="en-US" b="1" dirty="0" smtClean="0"/>
              <a:t>&amp;</a:t>
            </a:r>
            <a:r>
              <a:rPr lang="en-US" dirty="0" smtClean="0"/>
              <a:t>0=0, 1</a:t>
            </a:r>
            <a:r>
              <a:rPr lang="en-US" b="1" dirty="0" smtClean="0"/>
              <a:t>&amp;</a:t>
            </a:r>
            <a:r>
              <a:rPr lang="en-US" dirty="0" smtClean="0"/>
              <a:t>1=1, 1</a:t>
            </a:r>
            <a:r>
              <a:rPr lang="en-US" b="1" dirty="0" smtClean="0"/>
              <a:t>&amp;</a:t>
            </a:r>
            <a:r>
              <a:rPr lang="en-US" dirty="0" smtClean="0"/>
              <a:t>0=0   and integer value of  </a:t>
            </a:r>
            <a:r>
              <a:rPr lang="en-US" b="1" dirty="0" smtClean="0"/>
              <a:t>0000 1100 is </a:t>
            </a:r>
            <a:r>
              <a:rPr lang="en-US" dirty="0" smtClean="0"/>
              <a:t>12 )</a:t>
            </a:r>
          </a:p>
          <a:p>
            <a:pPr defTabSz="457176">
              <a:buFont typeface="Times New Roman" pitchFamily="16" charset="0"/>
              <a:buNone/>
              <a:defRPr/>
            </a:pPr>
            <a:r>
              <a:rPr lang="en-US" b="1" dirty="0" err="1" smtClean="0"/>
              <a:t>a|b</a:t>
            </a:r>
            <a:r>
              <a:rPr lang="en-US" b="1" dirty="0" smtClean="0"/>
              <a:t>           = 0011 1101   </a:t>
            </a:r>
            <a:r>
              <a:rPr lang="en-US" dirty="0" smtClean="0"/>
              <a:t>(where 0</a:t>
            </a:r>
            <a:r>
              <a:rPr lang="en-US" b="1" dirty="0" smtClean="0"/>
              <a:t>|</a:t>
            </a:r>
            <a:r>
              <a:rPr lang="en-US" dirty="0" smtClean="0"/>
              <a:t>1=1, 0</a:t>
            </a:r>
            <a:r>
              <a:rPr lang="en-US" b="1" dirty="0" smtClean="0"/>
              <a:t>|</a:t>
            </a:r>
            <a:r>
              <a:rPr lang="en-US" dirty="0" smtClean="0"/>
              <a:t>0=0, 1</a:t>
            </a:r>
            <a:r>
              <a:rPr lang="en-US" b="1" dirty="0" smtClean="0"/>
              <a:t>|</a:t>
            </a:r>
            <a:r>
              <a:rPr lang="en-US" dirty="0" smtClean="0"/>
              <a:t>1=1, 1</a:t>
            </a:r>
            <a:r>
              <a:rPr lang="en-US" b="1" dirty="0" smtClean="0"/>
              <a:t>|</a:t>
            </a:r>
            <a:r>
              <a:rPr lang="en-US" dirty="0" smtClean="0"/>
              <a:t>0=1     and integer value of  </a:t>
            </a:r>
            <a:r>
              <a:rPr lang="en-US" b="1" dirty="0" smtClean="0"/>
              <a:t>0011 1101 is </a:t>
            </a:r>
            <a:r>
              <a:rPr lang="en-US" dirty="0" smtClean="0"/>
              <a:t> 61)</a:t>
            </a:r>
          </a:p>
          <a:p>
            <a:pPr defTabSz="457176">
              <a:buFont typeface="Times New Roman" pitchFamily="16" charset="0"/>
              <a:buNone/>
              <a:defRPr/>
            </a:pPr>
            <a:r>
              <a:rPr lang="en-US" b="1" dirty="0" err="1" smtClean="0"/>
              <a:t>a^b</a:t>
            </a:r>
            <a:r>
              <a:rPr lang="en-US" b="1" dirty="0" smtClean="0"/>
              <a:t>          =  0011 0001   </a:t>
            </a:r>
            <a:r>
              <a:rPr lang="en-US" dirty="0" smtClean="0"/>
              <a:t>(where 0</a:t>
            </a:r>
            <a:r>
              <a:rPr lang="en-US" b="1" dirty="0" smtClean="0"/>
              <a:t>^</a:t>
            </a:r>
            <a:r>
              <a:rPr lang="en-US" dirty="0" smtClean="0"/>
              <a:t>1=1, 0</a:t>
            </a:r>
            <a:r>
              <a:rPr lang="en-US" b="1" dirty="0" smtClean="0"/>
              <a:t>^</a:t>
            </a:r>
            <a:r>
              <a:rPr lang="en-US" dirty="0" smtClean="0"/>
              <a:t>0=0, 1</a:t>
            </a:r>
            <a:r>
              <a:rPr lang="en-US" b="1" dirty="0" smtClean="0"/>
              <a:t>^</a:t>
            </a:r>
            <a:r>
              <a:rPr lang="en-US" dirty="0" smtClean="0"/>
              <a:t>1=0, 1</a:t>
            </a:r>
            <a:r>
              <a:rPr lang="en-US" b="1" dirty="0" smtClean="0"/>
              <a:t>^</a:t>
            </a:r>
            <a:r>
              <a:rPr lang="en-US" dirty="0" smtClean="0"/>
              <a:t>0=1   and integer value of  </a:t>
            </a:r>
            <a:r>
              <a:rPr lang="en-US" b="1" dirty="0" smtClean="0"/>
              <a:t>0011 0001  is  </a:t>
            </a:r>
            <a:r>
              <a:rPr lang="en-US" dirty="0" smtClean="0"/>
              <a:t>49)</a:t>
            </a:r>
          </a:p>
          <a:p>
            <a:pPr defTabSz="457176">
              <a:buFont typeface="Times New Roman" pitchFamily="16" charset="0"/>
              <a:buNone/>
              <a:defRPr/>
            </a:pPr>
            <a:r>
              <a:rPr lang="en-US" dirty="0" smtClean="0"/>
              <a:t>---------------------------------</a:t>
            </a:r>
          </a:p>
          <a:p>
            <a:pPr defTabSz="457176">
              <a:buFont typeface="Times New Roman" pitchFamily="16" charset="0"/>
              <a:buNone/>
              <a:defRPr/>
            </a:pPr>
            <a:r>
              <a:rPr lang="en-US" b="1" dirty="0" smtClean="0"/>
              <a:t>~a            =   1100 0011   </a:t>
            </a:r>
            <a:r>
              <a:rPr lang="en-US" dirty="0" smtClean="0"/>
              <a:t>(where 0=1, 1=0 and the result of interchanging 0s and 1s gives </a:t>
            </a:r>
            <a:r>
              <a:rPr lang="en-US" b="1" dirty="0" smtClean="0"/>
              <a:t>1100 0011 </a:t>
            </a:r>
            <a:r>
              <a:rPr lang="en-US" dirty="0" smtClean="0"/>
              <a:t>which is -61)</a:t>
            </a:r>
          </a:p>
          <a:p>
            <a:pPr defTabSz="457176">
              <a:buFont typeface="Times New Roman" pitchFamily="16" charset="0"/>
              <a:buNone/>
              <a:defRPr/>
            </a:pPr>
            <a:r>
              <a:rPr lang="en-US" b="1" dirty="0" smtClean="0"/>
              <a:t>a&lt;&lt;2       =  1111 0000   </a:t>
            </a:r>
            <a:r>
              <a:rPr lang="en-US" dirty="0" smtClean="0"/>
              <a:t>(where every single digit from a=</a:t>
            </a:r>
            <a:r>
              <a:rPr lang="en-US" b="1" dirty="0" smtClean="0"/>
              <a:t>0011 1100 </a:t>
            </a:r>
            <a:r>
              <a:rPr lang="en-US" dirty="0" smtClean="0"/>
              <a:t>is shifted left by 2 bits and the result is </a:t>
            </a:r>
            <a:r>
              <a:rPr lang="en-US" b="1" dirty="0" smtClean="0"/>
              <a:t>1111 0000</a:t>
            </a:r>
            <a:r>
              <a:rPr lang="en-US" dirty="0" smtClean="0"/>
              <a:t>(integer 240))</a:t>
            </a:r>
            <a:endParaRPr lang="en-US" b="1" dirty="0" smtClean="0"/>
          </a:p>
          <a:p>
            <a:pPr defTabSz="457176">
              <a:buFont typeface="Times New Roman" pitchFamily="16" charset="0"/>
              <a:buNone/>
              <a:defRPr/>
            </a:pPr>
            <a:r>
              <a:rPr lang="en-US" b="1" dirty="0" smtClean="0"/>
              <a:t>a&gt;&gt;2       =  1111 </a:t>
            </a:r>
            <a:r>
              <a:rPr lang="en-US" dirty="0" smtClean="0"/>
              <a:t>   (where every single digit from a=</a:t>
            </a:r>
            <a:r>
              <a:rPr lang="en-US" b="1" dirty="0" smtClean="0"/>
              <a:t>0011 1100 </a:t>
            </a:r>
            <a:r>
              <a:rPr lang="en-US" dirty="0" smtClean="0"/>
              <a:t>is shifted right by 2 bits and the result is</a:t>
            </a:r>
            <a:r>
              <a:rPr lang="en-US" b="1" dirty="0" smtClean="0"/>
              <a:t>1111 </a:t>
            </a:r>
            <a:r>
              <a:rPr lang="en-US" dirty="0" smtClean="0"/>
              <a:t>(integer 15))</a:t>
            </a:r>
          </a:p>
          <a:p>
            <a:pPr defTabSz="457176">
              <a:buFont typeface="Times New Roman" pitchFamily="16" charset="0"/>
              <a:buNone/>
              <a:defRPr/>
            </a:pPr>
            <a:r>
              <a:rPr lang="en-US" b="1" dirty="0" smtClean="0"/>
              <a:t>a&gt;&gt;&gt;2     = 0000 1111 </a:t>
            </a:r>
            <a:r>
              <a:rPr lang="en-US" dirty="0" smtClean="0"/>
              <a:t>(where every single digit from a=</a:t>
            </a:r>
            <a:r>
              <a:rPr lang="en-US" b="1" dirty="0" smtClean="0"/>
              <a:t>0011 1100 </a:t>
            </a:r>
            <a:r>
              <a:rPr lang="en-US" dirty="0" smtClean="0"/>
              <a:t>is shifted right by 2 bits and filled with </a:t>
            </a:r>
            <a:r>
              <a:rPr lang="en-US" b="1" dirty="0" smtClean="0"/>
              <a:t>0s</a:t>
            </a:r>
            <a:r>
              <a:rPr lang="en-US" dirty="0" smtClean="0"/>
              <a:t> the result is </a:t>
            </a:r>
            <a:r>
              <a:rPr lang="en-US" b="1" dirty="0" smtClean="0"/>
              <a:t>0000</a:t>
            </a:r>
            <a:r>
              <a:rPr lang="en-US" dirty="0" smtClean="0"/>
              <a:t> </a:t>
            </a:r>
            <a:r>
              <a:rPr lang="en-US" b="1" dirty="0" smtClean="0"/>
              <a:t>1111      																			</a:t>
            </a:r>
            <a:r>
              <a:rPr lang="en-US" dirty="0" smtClean="0"/>
              <a:t>(integer 15))</a:t>
            </a:r>
          </a:p>
          <a:p>
            <a:pPr defTabSz="457176">
              <a:buFont typeface="Times New Roman" pitchFamily="16" charset="0"/>
              <a:buNone/>
              <a:defRPr/>
            </a:pPr>
            <a:endParaRPr lang="en-US" dirty="0" smtClean="0"/>
          </a:p>
          <a:p>
            <a:pPr defTabSz="457176">
              <a:buFont typeface="Times New Roman" pitchFamily="16" charset="0"/>
              <a:buNone/>
              <a:defRPr/>
            </a:pPr>
            <a:r>
              <a:rPr lang="en-US" dirty="0" smtClean="0"/>
              <a:t>======================================================================================</a:t>
            </a:r>
          </a:p>
          <a:p>
            <a:pPr defTabSz="457176">
              <a:buFont typeface="Times New Roman" pitchFamily="16" charset="0"/>
              <a:buNone/>
              <a:defRPr/>
            </a:pPr>
            <a:endParaRPr lang="en-US" dirty="0" smtClean="0"/>
          </a:p>
          <a:p>
            <a:pPr defTabSz="457176">
              <a:buFont typeface="Times New Roman" pitchFamily="16" charset="0"/>
              <a:buNone/>
              <a:defRPr/>
            </a:pPr>
            <a:r>
              <a:rPr lang="en-US" dirty="0" smtClean="0"/>
              <a:t>public class Test { </a:t>
            </a:r>
          </a:p>
          <a:p>
            <a:pPr defTabSz="457176">
              <a:buFont typeface="Times New Roman" pitchFamily="16" charset="0"/>
              <a:buNone/>
              <a:defRPr/>
            </a:pPr>
            <a:r>
              <a:rPr lang="en-US" dirty="0" smtClean="0"/>
              <a:t>public static void main(String </a:t>
            </a:r>
            <a:r>
              <a:rPr lang="en-US" dirty="0" err="1" smtClean="0"/>
              <a:t>args</a:t>
            </a:r>
            <a:r>
              <a:rPr lang="en-US" dirty="0" smtClean="0"/>
              <a:t>[]) { </a:t>
            </a:r>
          </a:p>
          <a:p>
            <a:pPr defTabSz="457176">
              <a:buFont typeface="Times New Roman" pitchFamily="16" charset="0"/>
              <a:buNone/>
              <a:defRPr/>
            </a:pPr>
            <a:r>
              <a:rPr lang="en-US" dirty="0" err="1" smtClean="0"/>
              <a:t>int</a:t>
            </a:r>
            <a:r>
              <a:rPr lang="en-US" dirty="0" smtClean="0"/>
              <a:t> a = 60; /* 60 = 0011 1100 */ </a:t>
            </a:r>
          </a:p>
          <a:p>
            <a:pPr defTabSz="457176">
              <a:buFont typeface="Times New Roman" pitchFamily="16" charset="0"/>
              <a:buNone/>
              <a:defRPr/>
            </a:pPr>
            <a:r>
              <a:rPr lang="en-US" dirty="0" err="1" smtClean="0"/>
              <a:t>int</a:t>
            </a:r>
            <a:r>
              <a:rPr lang="en-US" dirty="0" smtClean="0"/>
              <a:t> b = 13; /* 13 = 0000 1101 */ </a:t>
            </a:r>
          </a:p>
          <a:p>
            <a:pPr defTabSz="457176">
              <a:buFont typeface="Times New Roman" pitchFamily="16" charset="0"/>
              <a:buNone/>
              <a:defRPr/>
            </a:pPr>
            <a:r>
              <a:rPr lang="en-US" dirty="0" err="1" smtClean="0"/>
              <a:t>int</a:t>
            </a:r>
            <a:r>
              <a:rPr lang="en-US" dirty="0" smtClean="0"/>
              <a:t> c = 0; c = a &amp; b; /* 12 = 0000 1100 */ </a:t>
            </a:r>
          </a:p>
          <a:p>
            <a:pPr defTabSz="457176">
              <a:buFont typeface="Times New Roman" pitchFamily="16" charset="0"/>
              <a:buNone/>
              <a:defRPr/>
            </a:pPr>
            <a:r>
              <a:rPr lang="en-US" dirty="0" smtClean="0"/>
              <a:t>System.out.println("a &amp; b = " + c ); </a:t>
            </a:r>
          </a:p>
          <a:p>
            <a:pPr defTabSz="457176">
              <a:buFont typeface="Times New Roman" pitchFamily="16" charset="0"/>
              <a:buNone/>
              <a:defRPr/>
            </a:pPr>
            <a:r>
              <a:rPr lang="en-US" dirty="0" smtClean="0"/>
              <a:t>c = a | b; /* 61 = 0011 1101 */ </a:t>
            </a:r>
          </a:p>
          <a:p>
            <a:pPr defTabSz="457176">
              <a:buFont typeface="Times New Roman" pitchFamily="16" charset="0"/>
              <a:buNone/>
              <a:defRPr/>
            </a:pPr>
            <a:r>
              <a:rPr lang="en-US" dirty="0" smtClean="0"/>
              <a:t>System.out.println("a | b = " + c ); </a:t>
            </a:r>
          </a:p>
          <a:p>
            <a:pPr defTabSz="457176">
              <a:buFont typeface="Times New Roman" pitchFamily="16" charset="0"/>
              <a:buNone/>
              <a:defRPr/>
            </a:pPr>
            <a:r>
              <a:rPr lang="en-US" dirty="0" smtClean="0"/>
              <a:t>c = a ^ b; /* 49 = 0011 0001 */ </a:t>
            </a:r>
          </a:p>
          <a:p>
            <a:pPr defTabSz="457176">
              <a:buFont typeface="Times New Roman" pitchFamily="16" charset="0"/>
              <a:buNone/>
              <a:defRPr/>
            </a:pPr>
            <a:r>
              <a:rPr lang="en-US" dirty="0" smtClean="0"/>
              <a:t>System.out.println("a ^ b = " + c ); </a:t>
            </a:r>
          </a:p>
          <a:p>
            <a:pPr defTabSz="457176">
              <a:buFont typeface="Times New Roman" pitchFamily="16" charset="0"/>
              <a:buNone/>
              <a:defRPr/>
            </a:pPr>
            <a:r>
              <a:rPr lang="en-US" dirty="0" smtClean="0"/>
              <a:t>c = ~a; /*-61 = 1100 0011 */ </a:t>
            </a:r>
          </a:p>
          <a:p>
            <a:pPr defTabSz="457176">
              <a:buFont typeface="Times New Roman" pitchFamily="16" charset="0"/>
              <a:buNone/>
              <a:defRPr/>
            </a:pPr>
            <a:r>
              <a:rPr lang="en-US" dirty="0" smtClean="0"/>
              <a:t>System.out.println("~a = " + c ); </a:t>
            </a:r>
          </a:p>
          <a:p>
            <a:pPr defTabSz="457176">
              <a:buFont typeface="Times New Roman" pitchFamily="16" charset="0"/>
              <a:buNone/>
              <a:defRPr/>
            </a:pPr>
            <a:r>
              <a:rPr lang="en-US" dirty="0" smtClean="0"/>
              <a:t>c = a &lt;&lt; 2; /* 240 = 1111 0000 */ </a:t>
            </a:r>
          </a:p>
          <a:p>
            <a:pPr defTabSz="457176">
              <a:buFont typeface="Times New Roman" pitchFamily="16" charset="0"/>
              <a:buNone/>
              <a:defRPr/>
            </a:pPr>
            <a:r>
              <a:rPr lang="en-US" dirty="0" smtClean="0"/>
              <a:t>System.out.println("a &lt;&lt; 2 = " + c ); </a:t>
            </a:r>
          </a:p>
          <a:p>
            <a:pPr defTabSz="457176">
              <a:buFont typeface="Times New Roman" pitchFamily="16" charset="0"/>
              <a:buNone/>
              <a:defRPr/>
            </a:pPr>
            <a:r>
              <a:rPr lang="en-US" dirty="0" smtClean="0"/>
              <a:t>c = a &gt;&gt; 2; /* 15 = 1111 */ </a:t>
            </a:r>
          </a:p>
          <a:p>
            <a:pPr defTabSz="457176">
              <a:buFont typeface="Times New Roman" pitchFamily="16" charset="0"/>
              <a:buNone/>
              <a:defRPr/>
            </a:pPr>
            <a:r>
              <a:rPr lang="en-US" dirty="0" smtClean="0"/>
              <a:t>System.out.println("a &gt;&gt; 2 = " + c ); </a:t>
            </a:r>
          </a:p>
          <a:p>
            <a:pPr defTabSz="457176">
              <a:buFont typeface="Times New Roman" pitchFamily="16" charset="0"/>
              <a:buNone/>
              <a:defRPr/>
            </a:pPr>
            <a:r>
              <a:rPr lang="en-US" dirty="0" smtClean="0"/>
              <a:t>c = a &gt;&gt;&gt; 2; /* 15 = 0000 1111 */ </a:t>
            </a:r>
          </a:p>
          <a:p>
            <a:pPr defTabSz="457176">
              <a:buFont typeface="Times New Roman" pitchFamily="16" charset="0"/>
              <a:buNone/>
              <a:defRPr/>
            </a:pPr>
            <a:r>
              <a:rPr lang="en-US" dirty="0" smtClean="0"/>
              <a:t>System.out.println("a &gt;&gt;&gt; 2 = " + c );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a:t>
            </a:r>
          </a:p>
          <a:p>
            <a:pPr defTabSz="457176">
              <a:buFont typeface="Times New Roman" pitchFamily="16" charset="0"/>
              <a:buNone/>
              <a:defRPr/>
            </a:pPr>
            <a:endParaRPr lang="en-US" b="1" dirty="0" smtClean="0"/>
          </a:p>
          <a:p>
            <a:pPr defTabSz="457176">
              <a:buFont typeface="Times New Roman" pitchFamily="16" charset="0"/>
              <a:buNone/>
              <a:defRPr/>
            </a:pPr>
            <a:r>
              <a:rPr lang="pt-BR" b="1" dirty="0" smtClean="0"/>
              <a:t>Output</a:t>
            </a:r>
          </a:p>
          <a:p>
            <a:pPr defTabSz="457176">
              <a:buFont typeface="Times New Roman" pitchFamily="16" charset="0"/>
              <a:buNone/>
              <a:defRPr/>
            </a:pPr>
            <a:r>
              <a:rPr lang="pt-BR" dirty="0" smtClean="0"/>
              <a:t>a &amp; b = 12 </a:t>
            </a:r>
          </a:p>
          <a:p>
            <a:pPr defTabSz="457176">
              <a:buFont typeface="Times New Roman" pitchFamily="16" charset="0"/>
              <a:buNone/>
              <a:defRPr/>
            </a:pPr>
            <a:r>
              <a:rPr lang="pt-BR" dirty="0" smtClean="0"/>
              <a:t>a | b = 61 </a:t>
            </a:r>
          </a:p>
          <a:p>
            <a:pPr defTabSz="457176">
              <a:buFont typeface="Times New Roman" pitchFamily="16" charset="0"/>
              <a:buNone/>
              <a:defRPr/>
            </a:pPr>
            <a:r>
              <a:rPr lang="pt-BR" dirty="0" smtClean="0"/>
              <a:t>a ^ b = 49 </a:t>
            </a:r>
          </a:p>
          <a:p>
            <a:pPr defTabSz="457176">
              <a:buFont typeface="Times New Roman" pitchFamily="16" charset="0"/>
              <a:buNone/>
              <a:defRPr/>
            </a:pPr>
            <a:r>
              <a:rPr lang="pt-BR" dirty="0" smtClean="0"/>
              <a:t>~a = -61 </a:t>
            </a:r>
          </a:p>
          <a:p>
            <a:pPr defTabSz="457176">
              <a:buFont typeface="Times New Roman" pitchFamily="16" charset="0"/>
              <a:buNone/>
              <a:defRPr/>
            </a:pPr>
            <a:r>
              <a:rPr lang="pt-BR" dirty="0" smtClean="0"/>
              <a:t>a &lt;&lt; 2 = 240 </a:t>
            </a:r>
          </a:p>
          <a:p>
            <a:pPr defTabSz="457176">
              <a:buFont typeface="Times New Roman" pitchFamily="16" charset="0"/>
              <a:buNone/>
              <a:defRPr/>
            </a:pPr>
            <a:r>
              <a:rPr lang="pt-BR" dirty="0" smtClean="0"/>
              <a:t>a &gt;&gt; 15 </a:t>
            </a:r>
          </a:p>
          <a:p>
            <a:pPr defTabSz="457176">
              <a:buFont typeface="Times New Roman" pitchFamily="16" charset="0"/>
              <a:buNone/>
              <a:defRPr/>
            </a:pPr>
            <a:r>
              <a:rPr lang="pt-BR" dirty="0" smtClean="0"/>
              <a:t>a &gt;&gt;&gt; 15</a:t>
            </a:r>
            <a:endParaRPr lang="en-US" b="1" dirty="0"/>
          </a:p>
        </p:txBody>
      </p:sp>
      <p:sp>
        <p:nvSpPr>
          <p:cNvPr id="126980" name="Slide Number Placeholder 3"/>
          <p:cNvSpPr>
            <a:spLocks noGrp="1"/>
          </p:cNvSpPr>
          <p:nvPr>
            <p:ph type="sldNum" sz="quarter"/>
          </p:nvPr>
        </p:nvSpPr>
        <p:spPr>
          <a:noFill/>
          <a:ln/>
        </p:spPr>
        <p:txBody>
          <a:bodyPr/>
          <a:lstStyle/>
          <a:p>
            <a:pPr defTabSz="455613"/>
            <a:fld id="{6B3AE0C9-ECB6-4717-8BAB-13035C05BC95}" type="slidenum">
              <a:rPr lang="en-US" smtClean="0">
                <a:latin typeface="Times New Roman" pitchFamily="18" charset="0"/>
                <a:ea typeface="Arial Unicode MS" pitchFamily="34" charset="-128"/>
                <a:cs typeface="Tahoma" pitchFamily="34" charset="0"/>
              </a:rPr>
              <a:pPr defTabSz="455613"/>
              <a:t>41</a:t>
            </a:fld>
            <a:endParaRPr lang="en-US" smtClean="0">
              <a:latin typeface="Times New Roman" pitchFamily="18" charset="0"/>
              <a:ea typeface="Arial Unicode MS" pitchFamily="34" charset="-128"/>
              <a:cs typeface="Tahoma"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32"/>
          <p:cNvSpPr>
            <a:spLocks noGrp="1" noChangeArrowheads="1"/>
          </p:cNvSpPr>
          <p:nvPr>
            <p:ph type="sldNum" sz="quarter"/>
          </p:nvPr>
        </p:nvSpPr>
        <p:spPr>
          <a:noFill/>
          <a:ln/>
        </p:spPr>
        <p:txBody>
          <a:bodyPr/>
          <a:lstStyle/>
          <a:p>
            <a:pPr defTabSz="455613"/>
            <a:fld id="{75F627F4-9D7E-484A-834D-747F0CE2EF48}" type="slidenum">
              <a:rPr lang="en-US" smtClean="0">
                <a:latin typeface="Times New Roman" pitchFamily="18" charset="0"/>
                <a:ea typeface="Arial Unicode MS" pitchFamily="34" charset="-128"/>
                <a:cs typeface="Tahoma" pitchFamily="34" charset="0"/>
              </a:rPr>
              <a:pPr defTabSz="455613"/>
              <a:t>4</a:t>
            </a:fld>
            <a:endParaRPr lang="en-US" smtClean="0">
              <a:latin typeface="Times New Roman" pitchFamily="18" charset="0"/>
              <a:ea typeface="Arial Unicode MS" pitchFamily="34" charset="-128"/>
              <a:cs typeface="Tahoma" pitchFamily="34" charset="0"/>
            </a:endParaRPr>
          </a:p>
        </p:txBody>
      </p:sp>
      <p:sp>
        <p:nvSpPr>
          <p:cNvPr id="91139"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91140"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p:sp>
      <p:sp>
        <p:nvSpPr>
          <p:cNvPr id="128003" name="Notes Placeholder 2"/>
          <p:cNvSpPr>
            <a:spLocks noGrp="1"/>
          </p:cNvSpPr>
          <p:nvPr>
            <p:ph type="body" idx="1"/>
          </p:nvPr>
        </p:nvSpPr>
        <p:spPr>
          <a:noFill/>
          <a:ln/>
        </p:spPr>
        <p:txBody>
          <a:bodyPr/>
          <a:lstStyle/>
          <a:p>
            <a:r>
              <a:rPr lang="en-US" smtClean="0">
                <a:latin typeface="Times New Roman" pitchFamily="18" charset="0"/>
              </a:rPr>
              <a:t>public class Test { </a:t>
            </a:r>
          </a:p>
          <a:p>
            <a:r>
              <a:rPr lang="en-US" smtClean="0">
                <a:latin typeface="Times New Roman" pitchFamily="18" charset="0"/>
              </a:rPr>
              <a:t>public static void main(String args[]) { </a:t>
            </a:r>
          </a:p>
          <a:p>
            <a:r>
              <a:rPr lang="en-US" smtClean="0">
                <a:latin typeface="Times New Roman" pitchFamily="18" charset="0"/>
              </a:rPr>
              <a:t>boolean a = true; </a:t>
            </a:r>
          </a:p>
          <a:p>
            <a:r>
              <a:rPr lang="en-US" smtClean="0">
                <a:latin typeface="Times New Roman" pitchFamily="18" charset="0"/>
              </a:rPr>
              <a:t>boolean b = false; </a:t>
            </a:r>
          </a:p>
          <a:p>
            <a:r>
              <a:rPr lang="en-US" smtClean="0">
                <a:latin typeface="Times New Roman" pitchFamily="18" charset="0"/>
              </a:rPr>
              <a:t>System.out.println("a &amp;&amp; b = " + (a&amp;&amp;b)); </a:t>
            </a:r>
          </a:p>
          <a:p>
            <a:r>
              <a:rPr lang="en-US" smtClean="0">
                <a:latin typeface="Times New Roman" pitchFamily="18" charset="0"/>
              </a:rPr>
              <a:t>System.out.println("a || b = " + (a||b) ); </a:t>
            </a:r>
          </a:p>
          <a:p>
            <a:r>
              <a:rPr lang="en-US" smtClean="0">
                <a:latin typeface="Times New Roman" pitchFamily="18" charset="0"/>
              </a:rPr>
              <a:t>System.out.println("!(a &amp;&amp; b) = " + !(a &amp;&amp; b)); </a:t>
            </a:r>
          </a:p>
          <a:p>
            <a:r>
              <a:rPr lang="en-US" smtClean="0">
                <a:latin typeface="Times New Roman" pitchFamily="18" charset="0"/>
              </a:rPr>
              <a:t>} </a:t>
            </a:r>
          </a:p>
          <a:p>
            <a:r>
              <a:rPr lang="en-US" smtClean="0">
                <a:latin typeface="Times New Roman" pitchFamily="18" charset="0"/>
              </a:rPr>
              <a:t>}</a:t>
            </a:r>
          </a:p>
          <a:p>
            <a:endParaRPr lang="en-US" smtClean="0">
              <a:latin typeface="Times New Roman" pitchFamily="18" charset="0"/>
            </a:endParaRPr>
          </a:p>
          <a:p>
            <a:r>
              <a:rPr lang="en-US" b="1" smtClean="0">
                <a:latin typeface="Times New Roman" pitchFamily="18" charset="0"/>
              </a:rPr>
              <a:t>Output</a:t>
            </a:r>
          </a:p>
          <a:p>
            <a:r>
              <a:rPr lang="en-US" smtClean="0">
                <a:latin typeface="Times New Roman" pitchFamily="18" charset="0"/>
              </a:rPr>
              <a:t>a &amp;&amp; b = false </a:t>
            </a:r>
          </a:p>
          <a:p>
            <a:r>
              <a:rPr lang="en-US" smtClean="0">
                <a:latin typeface="Times New Roman" pitchFamily="18" charset="0"/>
              </a:rPr>
              <a:t>a || b = true </a:t>
            </a:r>
          </a:p>
          <a:p>
            <a:r>
              <a:rPr lang="en-US" smtClean="0">
                <a:latin typeface="Times New Roman" pitchFamily="18" charset="0"/>
              </a:rPr>
              <a:t>!(a &amp;&amp; b) = true</a:t>
            </a:r>
          </a:p>
        </p:txBody>
      </p:sp>
      <p:sp>
        <p:nvSpPr>
          <p:cNvPr id="128004" name="Slide Number Placeholder 3"/>
          <p:cNvSpPr>
            <a:spLocks noGrp="1"/>
          </p:cNvSpPr>
          <p:nvPr>
            <p:ph type="sldNum" sz="quarter"/>
          </p:nvPr>
        </p:nvSpPr>
        <p:spPr>
          <a:noFill/>
          <a:ln/>
        </p:spPr>
        <p:txBody>
          <a:bodyPr/>
          <a:lstStyle/>
          <a:p>
            <a:pPr defTabSz="455613"/>
            <a:fld id="{01A024DE-CAB0-4447-875A-F76847B42D06}" type="slidenum">
              <a:rPr lang="en-US" smtClean="0">
                <a:latin typeface="Times New Roman" pitchFamily="18" charset="0"/>
                <a:ea typeface="Arial Unicode MS" pitchFamily="34" charset="-128"/>
                <a:cs typeface="Tahoma" pitchFamily="34" charset="0"/>
              </a:rPr>
              <a:pPr defTabSz="455613"/>
              <a:t>42</a:t>
            </a:fld>
            <a:endParaRPr lang="en-US" smtClean="0">
              <a:latin typeface="Times New Roman" pitchFamily="18" charset="0"/>
              <a:ea typeface="Arial Unicode MS" pitchFamily="34" charset="-128"/>
              <a:cs typeface="Tahoma"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fontScale="47500" lnSpcReduction="20000"/>
          </a:bodyPr>
          <a:lstStyle/>
          <a:p>
            <a:pPr defTabSz="457176">
              <a:buFont typeface="Times New Roman" pitchFamily="16" charset="0"/>
              <a:buNone/>
              <a:defRPr/>
            </a:pPr>
            <a:r>
              <a:rPr lang="en-US" dirty="0" smtClean="0"/>
              <a:t>public class Test { </a:t>
            </a:r>
          </a:p>
          <a:p>
            <a:pPr defTabSz="457176">
              <a:buFont typeface="Times New Roman" pitchFamily="16" charset="0"/>
              <a:buNone/>
              <a:defRPr/>
            </a:pPr>
            <a:r>
              <a:rPr lang="en-US" dirty="0" smtClean="0"/>
              <a:t>public static void main(String </a:t>
            </a:r>
            <a:r>
              <a:rPr lang="en-US" dirty="0" err="1" smtClean="0"/>
              <a:t>args</a:t>
            </a:r>
            <a:r>
              <a:rPr lang="en-US" dirty="0" smtClean="0"/>
              <a:t>[]) { </a:t>
            </a:r>
          </a:p>
          <a:p>
            <a:pPr defTabSz="457176">
              <a:buFont typeface="Times New Roman" pitchFamily="16" charset="0"/>
              <a:buNone/>
              <a:defRPr/>
            </a:pPr>
            <a:r>
              <a:rPr lang="en-US" dirty="0" err="1" smtClean="0"/>
              <a:t>int</a:t>
            </a:r>
            <a:r>
              <a:rPr lang="en-US" dirty="0" smtClean="0"/>
              <a:t> a = 10; </a:t>
            </a:r>
          </a:p>
          <a:p>
            <a:pPr defTabSz="457176">
              <a:buFont typeface="Times New Roman" pitchFamily="16" charset="0"/>
              <a:buNone/>
              <a:defRPr/>
            </a:pPr>
            <a:r>
              <a:rPr lang="en-US" dirty="0" err="1" smtClean="0"/>
              <a:t>int</a:t>
            </a:r>
            <a:r>
              <a:rPr lang="en-US" dirty="0" smtClean="0"/>
              <a:t> b = 20;</a:t>
            </a:r>
          </a:p>
          <a:p>
            <a:pPr defTabSz="457176">
              <a:buFont typeface="Times New Roman" pitchFamily="16" charset="0"/>
              <a:buNone/>
              <a:defRPr/>
            </a:pPr>
            <a:r>
              <a:rPr lang="en-US" dirty="0" err="1" smtClean="0"/>
              <a:t>int</a:t>
            </a:r>
            <a:r>
              <a:rPr lang="en-US" dirty="0" smtClean="0"/>
              <a:t> c = 0; </a:t>
            </a:r>
          </a:p>
          <a:p>
            <a:pPr defTabSz="457176">
              <a:buFont typeface="Times New Roman" pitchFamily="16" charset="0"/>
              <a:buNone/>
              <a:defRPr/>
            </a:pPr>
            <a:r>
              <a:rPr lang="en-US" dirty="0" smtClean="0"/>
              <a:t>c = a + b; </a:t>
            </a:r>
          </a:p>
          <a:p>
            <a:pPr defTabSz="457176">
              <a:buFont typeface="Times New Roman" pitchFamily="16" charset="0"/>
              <a:buNone/>
              <a:defRPr/>
            </a:pPr>
            <a:r>
              <a:rPr lang="en-US" dirty="0" smtClean="0"/>
              <a:t>System.out.println("c = a + b = " + c ); </a:t>
            </a:r>
          </a:p>
          <a:p>
            <a:pPr defTabSz="457176">
              <a:buFont typeface="Times New Roman" pitchFamily="16" charset="0"/>
              <a:buNone/>
              <a:defRPr/>
            </a:pPr>
            <a:r>
              <a:rPr lang="en-US" dirty="0" smtClean="0"/>
              <a:t>c += a ; </a:t>
            </a:r>
          </a:p>
          <a:p>
            <a:pPr defTabSz="457176">
              <a:buFont typeface="Times New Roman" pitchFamily="16" charset="0"/>
              <a:buNone/>
              <a:defRPr/>
            </a:pPr>
            <a:r>
              <a:rPr lang="en-US" dirty="0" smtClean="0"/>
              <a:t>System.out.println("c += a = " + c ); </a:t>
            </a:r>
          </a:p>
          <a:p>
            <a:pPr defTabSz="457176">
              <a:buFont typeface="Times New Roman" pitchFamily="16" charset="0"/>
              <a:buNone/>
              <a:defRPr/>
            </a:pPr>
            <a:r>
              <a:rPr lang="en-US" dirty="0" smtClean="0"/>
              <a:t>c -= a ; System.out.println("c -= a = " + c ); </a:t>
            </a:r>
          </a:p>
          <a:p>
            <a:pPr defTabSz="457176">
              <a:buFont typeface="Times New Roman" pitchFamily="16" charset="0"/>
              <a:buNone/>
              <a:defRPr/>
            </a:pPr>
            <a:r>
              <a:rPr lang="en-US" dirty="0" smtClean="0"/>
              <a:t>c *= a ; System.out.println("c *= a = " + c ); </a:t>
            </a:r>
          </a:p>
          <a:p>
            <a:pPr defTabSz="457176">
              <a:buFont typeface="Times New Roman" pitchFamily="16" charset="0"/>
              <a:buNone/>
              <a:defRPr/>
            </a:pPr>
            <a:r>
              <a:rPr lang="en-US" dirty="0" smtClean="0"/>
              <a:t>a = 10; c = 15; c /= a ; </a:t>
            </a:r>
          </a:p>
          <a:p>
            <a:pPr defTabSz="457176">
              <a:buFont typeface="Times New Roman" pitchFamily="16" charset="0"/>
              <a:buNone/>
              <a:defRPr/>
            </a:pPr>
            <a:r>
              <a:rPr lang="en-US" dirty="0" smtClean="0"/>
              <a:t>System.out.println("c /= a = " + c ); </a:t>
            </a:r>
          </a:p>
          <a:p>
            <a:pPr defTabSz="457176">
              <a:buFont typeface="Times New Roman" pitchFamily="16" charset="0"/>
              <a:buNone/>
              <a:defRPr/>
            </a:pPr>
            <a:r>
              <a:rPr lang="en-US" dirty="0" smtClean="0"/>
              <a:t>a = 10; c = 15; c %= a ; </a:t>
            </a:r>
          </a:p>
          <a:p>
            <a:pPr defTabSz="457176">
              <a:buFont typeface="Times New Roman" pitchFamily="16" charset="0"/>
              <a:buNone/>
              <a:defRPr/>
            </a:pPr>
            <a:r>
              <a:rPr lang="en-US" dirty="0" smtClean="0"/>
              <a:t>System.out.println("c %= a = " + c ); </a:t>
            </a:r>
          </a:p>
          <a:p>
            <a:pPr defTabSz="457176">
              <a:buFont typeface="Times New Roman" pitchFamily="16" charset="0"/>
              <a:buNone/>
              <a:defRPr/>
            </a:pPr>
            <a:r>
              <a:rPr lang="en-US" dirty="0" smtClean="0"/>
              <a:t>c &lt;&lt;= 2 ; </a:t>
            </a:r>
          </a:p>
          <a:p>
            <a:pPr defTabSz="457176">
              <a:buFont typeface="Times New Roman" pitchFamily="16" charset="0"/>
              <a:buNone/>
              <a:defRPr/>
            </a:pPr>
            <a:r>
              <a:rPr lang="en-US" dirty="0" smtClean="0"/>
              <a:t>System.out.println("c &lt;&lt;= 2 = " + c ); </a:t>
            </a:r>
          </a:p>
          <a:p>
            <a:pPr defTabSz="457176">
              <a:buFont typeface="Times New Roman" pitchFamily="16" charset="0"/>
              <a:buNone/>
              <a:defRPr/>
            </a:pPr>
            <a:r>
              <a:rPr lang="en-US" dirty="0" smtClean="0"/>
              <a:t>c &gt;&gt;= 2 ; </a:t>
            </a:r>
          </a:p>
          <a:p>
            <a:pPr defTabSz="457176">
              <a:buFont typeface="Times New Roman" pitchFamily="16" charset="0"/>
              <a:buNone/>
              <a:defRPr/>
            </a:pPr>
            <a:r>
              <a:rPr lang="en-US" dirty="0" smtClean="0"/>
              <a:t>System.out.println("c &gt;&gt;= 2 = " + c ); </a:t>
            </a:r>
          </a:p>
          <a:p>
            <a:pPr defTabSz="457176">
              <a:buFont typeface="Times New Roman" pitchFamily="16" charset="0"/>
              <a:buNone/>
              <a:defRPr/>
            </a:pPr>
            <a:r>
              <a:rPr lang="en-US" dirty="0" smtClean="0"/>
              <a:t>c &gt;&gt;= 2 ; </a:t>
            </a:r>
          </a:p>
          <a:p>
            <a:pPr defTabSz="457176">
              <a:buFont typeface="Times New Roman" pitchFamily="16" charset="0"/>
              <a:buNone/>
              <a:defRPr/>
            </a:pPr>
            <a:r>
              <a:rPr lang="en-US" dirty="0" smtClean="0"/>
              <a:t>System.out.println("c &gt;&gt;= 2 = " + c ); </a:t>
            </a:r>
          </a:p>
          <a:p>
            <a:pPr defTabSz="457176">
              <a:buFont typeface="Times New Roman" pitchFamily="16" charset="0"/>
              <a:buNone/>
              <a:defRPr/>
            </a:pPr>
            <a:r>
              <a:rPr lang="en-US" dirty="0" smtClean="0"/>
              <a:t>c &amp;= a ; </a:t>
            </a:r>
          </a:p>
          <a:p>
            <a:pPr defTabSz="457176">
              <a:buFont typeface="Times New Roman" pitchFamily="16" charset="0"/>
              <a:buNone/>
              <a:defRPr/>
            </a:pPr>
            <a:r>
              <a:rPr lang="en-US" dirty="0" smtClean="0"/>
              <a:t>System.out.println("c &amp;= a = " + c ); </a:t>
            </a:r>
          </a:p>
          <a:p>
            <a:pPr defTabSz="457176">
              <a:buFont typeface="Times New Roman" pitchFamily="16" charset="0"/>
              <a:buNone/>
              <a:defRPr/>
            </a:pPr>
            <a:r>
              <a:rPr lang="en-US" dirty="0" smtClean="0"/>
              <a:t>c ^= a ; </a:t>
            </a:r>
          </a:p>
          <a:p>
            <a:pPr defTabSz="457176">
              <a:buFont typeface="Times New Roman" pitchFamily="16" charset="0"/>
              <a:buNone/>
              <a:defRPr/>
            </a:pPr>
            <a:r>
              <a:rPr lang="en-US" dirty="0" smtClean="0"/>
              <a:t>System.out.println("c ^= a = " + c ); </a:t>
            </a:r>
          </a:p>
          <a:p>
            <a:pPr defTabSz="457176">
              <a:buFont typeface="Times New Roman" pitchFamily="16" charset="0"/>
              <a:buNone/>
              <a:defRPr/>
            </a:pPr>
            <a:r>
              <a:rPr lang="en-US" dirty="0" smtClean="0"/>
              <a:t>c |= a ; </a:t>
            </a:r>
          </a:p>
          <a:p>
            <a:pPr defTabSz="457176">
              <a:buFont typeface="Times New Roman" pitchFamily="16" charset="0"/>
              <a:buNone/>
              <a:defRPr/>
            </a:pPr>
            <a:r>
              <a:rPr lang="en-US" dirty="0" smtClean="0"/>
              <a:t>System.out.println("c |= a = " + c ); } </a:t>
            </a:r>
          </a:p>
          <a:p>
            <a:pPr defTabSz="457176">
              <a:buFont typeface="Times New Roman" pitchFamily="16" charset="0"/>
              <a:buNone/>
              <a:defRPr/>
            </a:pPr>
            <a:r>
              <a:rPr lang="en-US" dirty="0" smtClean="0"/>
              <a:t>}</a:t>
            </a:r>
          </a:p>
          <a:p>
            <a:pPr defTabSz="457176">
              <a:buFont typeface="Times New Roman" pitchFamily="16" charset="0"/>
              <a:buNone/>
              <a:defRPr/>
            </a:pPr>
            <a:endParaRPr lang="en-US" dirty="0" smtClean="0"/>
          </a:p>
          <a:p>
            <a:pPr defTabSz="457176">
              <a:buFont typeface="Times New Roman" pitchFamily="16" charset="0"/>
              <a:buNone/>
              <a:defRPr/>
            </a:pPr>
            <a:r>
              <a:rPr lang="pt-BR" b="1" dirty="0" smtClean="0"/>
              <a:t>Output</a:t>
            </a:r>
          </a:p>
          <a:p>
            <a:pPr defTabSz="457176">
              <a:buFont typeface="Times New Roman" pitchFamily="16" charset="0"/>
              <a:buNone/>
              <a:defRPr/>
            </a:pPr>
            <a:r>
              <a:rPr lang="pt-BR" dirty="0" smtClean="0"/>
              <a:t>c = a + b = 30 </a:t>
            </a:r>
          </a:p>
          <a:p>
            <a:pPr defTabSz="457176">
              <a:buFont typeface="Times New Roman" pitchFamily="16" charset="0"/>
              <a:buNone/>
              <a:defRPr/>
            </a:pPr>
            <a:r>
              <a:rPr lang="pt-BR" dirty="0" smtClean="0"/>
              <a:t>c += a = 40 </a:t>
            </a:r>
          </a:p>
          <a:p>
            <a:pPr defTabSz="457176">
              <a:buFont typeface="Times New Roman" pitchFamily="16" charset="0"/>
              <a:buNone/>
              <a:defRPr/>
            </a:pPr>
            <a:r>
              <a:rPr lang="pt-BR" dirty="0" smtClean="0"/>
              <a:t>c -= a = 30 </a:t>
            </a:r>
          </a:p>
          <a:p>
            <a:pPr defTabSz="457176">
              <a:buFont typeface="Times New Roman" pitchFamily="16" charset="0"/>
              <a:buNone/>
              <a:defRPr/>
            </a:pPr>
            <a:r>
              <a:rPr lang="pt-BR" dirty="0" smtClean="0"/>
              <a:t>c *= a = 300 </a:t>
            </a:r>
          </a:p>
          <a:p>
            <a:pPr defTabSz="457176">
              <a:buFont typeface="Times New Roman" pitchFamily="16" charset="0"/>
              <a:buNone/>
              <a:defRPr/>
            </a:pPr>
            <a:r>
              <a:rPr lang="pt-BR" dirty="0" smtClean="0"/>
              <a:t>c /= a = 1 </a:t>
            </a:r>
          </a:p>
          <a:p>
            <a:pPr defTabSz="457176">
              <a:buFont typeface="Times New Roman" pitchFamily="16" charset="0"/>
              <a:buNone/>
              <a:defRPr/>
            </a:pPr>
            <a:r>
              <a:rPr lang="pt-BR" dirty="0" smtClean="0"/>
              <a:t>c %= a = 5 </a:t>
            </a:r>
          </a:p>
          <a:p>
            <a:pPr defTabSz="457176">
              <a:buFont typeface="Times New Roman" pitchFamily="16" charset="0"/>
              <a:buNone/>
              <a:defRPr/>
            </a:pPr>
            <a:r>
              <a:rPr lang="pt-BR" dirty="0" smtClean="0"/>
              <a:t>c &lt;&lt;= 2 = 20 </a:t>
            </a:r>
          </a:p>
          <a:p>
            <a:pPr defTabSz="457176">
              <a:buFont typeface="Times New Roman" pitchFamily="16" charset="0"/>
              <a:buNone/>
              <a:defRPr/>
            </a:pPr>
            <a:r>
              <a:rPr lang="pt-BR" dirty="0" smtClean="0"/>
              <a:t>c &gt;&gt;= 2 = 5 </a:t>
            </a:r>
          </a:p>
          <a:p>
            <a:pPr defTabSz="457176">
              <a:buFont typeface="Times New Roman" pitchFamily="16" charset="0"/>
              <a:buNone/>
              <a:defRPr/>
            </a:pPr>
            <a:r>
              <a:rPr lang="pt-BR" dirty="0" smtClean="0"/>
              <a:t>c &gt;&gt;= 2 = 1 </a:t>
            </a:r>
          </a:p>
          <a:p>
            <a:pPr defTabSz="457176">
              <a:buFont typeface="Times New Roman" pitchFamily="16" charset="0"/>
              <a:buNone/>
              <a:defRPr/>
            </a:pPr>
            <a:r>
              <a:rPr lang="pt-BR" dirty="0" smtClean="0"/>
              <a:t>c &amp;= a = 0 </a:t>
            </a:r>
          </a:p>
          <a:p>
            <a:pPr defTabSz="457176">
              <a:buFont typeface="Times New Roman" pitchFamily="16" charset="0"/>
              <a:buNone/>
              <a:defRPr/>
            </a:pPr>
            <a:r>
              <a:rPr lang="pt-BR" dirty="0" smtClean="0"/>
              <a:t>c ^= a = 10 </a:t>
            </a:r>
          </a:p>
          <a:p>
            <a:pPr defTabSz="457176">
              <a:buFont typeface="Times New Roman" pitchFamily="16" charset="0"/>
              <a:buNone/>
              <a:defRPr/>
            </a:pPr>
            <a:r>
              <a:rPr lang="pt-BR" dirty="0" smtClean="0"/>
              <a:t>c |= a = 10 </a:t>
            </a:r>
            <a:br>
              <a:rPr lang="pt-BR" dirty="0" smtClean="0"/>
            </a:br>
            <a:endParaRPr lang="en-US" dirty="0" smtClean="0"/>
          </a:p>
          <a:p>
            <a:pPr defTabSz="457176">
              <a:buFont typeface="Times New Roman" pitchFamily="16" charset="0"/>
              <a:buNone/>
              <a:defRPr/>
            </a:pPr>
            <a:endParaRPr lang="en-US" dirty="0"/>
          </a:p>
        </p:txBody>
      </p:sp>
      <p:sp>
        <p:nvSpPr>
          <p:cNvPr id="129028" name="Slide Number Placeholder 3"/>
          <p:cNvSpPr>
            <a:spLocks noGrp="1"/>
          </p:cNvSpPr>
          <p:nvPr>
            <p:ph type="sldNum" sz="quarter"/>
          </p:nvPr>
        </p:nvSpPr>
        <p:spPr>
          <a:noFill/>
          <a:ln/>
        </p:spPr>
        <p:txBody>
          <a:bodyPr/>
          <a:lstStyle/>
          <a:p>
            <a:pPr defTabSz="455613"/>
            <a:fld id="{72575F0C-5C1B-4179-A7B9-4DD8CC05FE03}" type="slidenum">
              <a:rPr lang="en-US" smtClean="0">
                <a:latin typeface="Times New Roman" pitchFamily="18" charset="0"/>
                <a:ea typeface="Arial Unicode MS" pitchFamily="34" charset="-128"/>
                <a:cs typeface="Tahoma" pitchFamily="34" charset="0"/>
              </a:rPr>
              <a:pPr defTabSz="455613"/>
              <a:t>45</a:t>
            </a:fld>
            <a:endParaRPr lang="en-US" smtClean="0">
              <a:latin typeface="Times New Roman" pitchFamily="18" charset="0"/>
              <a:ea typeface="Arial Unicode MS" pitchFamily="34" charset="-128"/>
              <a:cs typeface="Tahoma"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fontScale="47500" lnSpcReduction="20000"/>
          </a:bodyPr>
          <a:lstStyle/>
          <a:p>
            <a:pPr defTabSz="457176">
              <a:buFont typeface="Times New Roman" pitchFamily="16" charset="0"/>
              <a:buNone/>
              <a:defRPr/>
            </a:pPr>
            <a:r>
              <a:rPr lang="en-US" dirty="0" smtClean="0"/>
              <a:t>public class Test { </a:t>
            </a:r>
          </a:p>
          <a:p>
            <a:pPr defTabSz="457176">
              <a:buFont typeface="Times New Roman" pitchFamily="16" charset="0"/>
              <a:buNone/>
              <a:defRPr/>
            </a:pPr>
            <a:r>
              <a:rPr lang="en-US" dirty="0" smtClean="0"/>
              <a:t>public static void main(String </a:t>
            </a:r>
            <a:r>
              <a:rPr lang="en-US" dirty="0" err="1" smtClean="0"/>
              <a:t>args</a:t>
            </a:r>
            <a:r>
              <a:rPr lang="en-US" dirty="0" smtClean="0"/>
              <a:t>[]) { </a:t>
            </a:r>
          </a:p>
          <a:p>
            <a:pPr defTabSz="457176">
              <a:buFont typeface="Times New Roman" pitchFamily="16" charset="0"/>
              <a:buNone/>
              <a:defRPr/>
            </a:pPr>
            <a:r>
              <a:rPr lang="en-US" dirty="0" err="1" smtClean="0"/>
              <a:t>int</a:t>
            </a:r>
            <a:r>
              <a:rPr lang="en-US" dirty="0" smtClean="0"/>
              <a:t> a = 10; </a:t>
            </a:r>
          </a:p>
          <a:p>
            <a:pPr defTabSz="457176">
              <a:buFont typeface="Times New Roman" pitchFamily="16" charset="0"/>
              <a:buNone/>
              <a:defRPr/>
            </a:pPr>
            <a:r>
              <a:rPr lang="en-US" dirty="0" err="1" smtClean="0"/>
              <a:t>int</a:t>
            </a:r>
            <a:r>
              <a:rPr lang="en-US" dirty="0" smtClean="0"/>
              <a:t> b = 20;</a:t>
            </a:r>
          </a:p>
          <a:p>
            <a:pPr defTabSz="457176">
              <a:buFont typeface="Times New Roman" pitchFamily="16" charset="0"/>
              <a:buNone/>
              <a:defRPr/>
            </a:pPr>
            <a:r>
              <a:rPr lang="en-US" dirty="0" err="1" smtClean="0"/>
              <a:t>int</a:t>
            </a:r>
            <a:r>
              <a:rPr lang="en-US" dirty="0" smtClean="0"/>
              <a:t> c = 0; </a:t>
            </a:r>
          </a:p>
          <a:p>
            <a:pPr defTabSz="457176">
              <a:buFont typeface="Times New Roman" pitchFamily="16" charset="0"/>
              <a:buNone/>
              <a:defRPr/>
            </a:pPr>
            <a:r>
              <a:rPr lang="en-US" dirty="0" smtClean="0"/>
              <a:t>c = a + b; </a:t>
            </a:r>
          </a:p>
          <a:p>
            <a:pPr defTabSz="457176">
              <a:buFont typeface="Times New Roman" pitchFamily="16" charset="0"/>
              <a:buNone/>
              <a:defRPr/>
            </a:pPr>
            <a:r>
              <a:rPr lang="en-US" dirty="0" smtClean="0"/>
              <a:t>System.out.println("c = a + b = " + c ); </a:t>
            </a:r>
          </a:p>
          <a:p>
            <a:pPr defTabSz="457176">
              <a:buFont typeface="Times New Roman" pitchFamily="16" charset="0"/>
              <a:buNone/>
              <a:defRPr/>
            </a:pPr>
            <a:r>
              <a:rPr lang="en-US" dirty="0" smtClean="0"/>
              <a:t>c += a ; </a:t>
            </a:r>
          </a:p>
          <a:p>
            <a:pPr defTabSz="457176">
              <a:buFont typeface="Times New Roman" pitchFamily="16" charset="0"/>
              <a:buNone/>
              <a:defRPr/>
            </a:pPr>
            <a:r>
              <a:rPr lang="en-US" dirty="0" smtClean="0"/>
              <a:t>System.out.println("c += a = " + c ); </a:t>
            </a:r>
          </a:p>
          <a:p>
            <a:pPr defTabSz="457176">
              <a:buFont typeface="Times New Roman" pitchFamily="16" charset="0"/>
              <a:buNone/>
              <a:defRPr/>
            </a:pPr>
            <a:r>
              <a:rPr lang="en-US" dirty="0" smtClean="0"/>
              <a:t>c -= a ; System.out.println("c -= a = " + c ); </a:t>
            </a:r>
          </a:p>
          <a:p>
            <a:pPr defTabSz="457176">
              <a:buFont typeface="Times New Roman" pitchFamily="16" charset="0"/>
              <a:buNone/>
              <a:defRPr/>
            </a:pPr>
            <a:r>
              <a:rPr lang="en-US" dirty="0" smtClean="0"/>
              <a:t>c *= a ; System.out.println("c *= a = " + c ); </a:t>
            </a:r>
          </a:p>
          <a:p>
            <a:pPr defTabSz="457176">
              <a:buFont typeface="Times New Roman" pitchFamily="16" charset="0"/>
              <a:buNone/>
              <a:defRPr/>
            </a:pPr>
            <a:r>
              <a:rPr lang="en-US" dirty="0" smtClean="0"/>
              <a:t>a = 10; c = 15; c /= a ; </a:t>
            </a:r>
          </a:p>
          <a:p>
            <a:pPr defTabSz="457176">
              <a:buFont typeface="Times New Roman" pitchFamily="16" charset="0"/>
              <a:buNone/>
              <a:defRPr/>
            </a:pPr>
            <a:r>
              <a:rPr lang="en-US" dirty="0" smtClean="0"/>
              <a:t>System.out.println("c /= a = " + c ); </a:t>
            </a:r>
          </a:p>
          <a:p>
            <a:pPr defTabSz="457176">
              <a:buFont typeface="Times New Roman" pitchFamily="16" charset="0"/>
              <a:buNone/>
              <a:defRPr/>
            </a:pPr>
            <a:r>
              <a:rPr lang="en-US" dirty="0" smtClean="0"/>
              <a:t>a = 10; c = 15; c %= a ; </a:t>
            </a:r>
          </a:p>
          <a:p>
            <a:pPr defTabSz="457176">
              <a:buFont typeface="Times New Roman" pitchFamily="16" charset="0"/>
              <a:buNone/>
              <a:defRPr/>
            </a:pPr>
            <a:r>
              <a:rPr lang="en-US" dirty="0" smtClean="0"/>
              <a:t>System.out.println("c %= a = " + c ); </a:t>
            </a:r>
          </a:p>
          <a:p>
            <a:pPr defTabSz="457176">
              <a:buFont typeface="Times New Roman" pitchFamily="16" charset="0"/>
              <a:buNone/>
              <a:defRPr/>
            </a:pPr>
            <a:r>
              <a:rPr lang="en-US" dirty="0" smtClean="0"/>
              <a:t>c &lt;&lt;= 2 ; </a:t>
            </a:r>
          </a:p>
          <a:p>
            <a:pPr defTabSz="457176">
              <a:buFont typeface="Times New Roman" pitchFamily="16" charset="0"/>
              <a:buNone/>
              <a:defRPr/>
            </a:pPr>
            <a:r>
              <a:rPr lang="en-US" dirty="0" smtClean="0"/>
              <a:t>System.out.println("c &lt;&lt;= 2 = " + c ); </a:t>
            </a:r>
          </a:p>
          <a:p>
            <a:pPr defTabSz="457176">
              <a:buFont typeface="Times New Roman" pitchFamily="16" charset="0"/>
              <a:buNone/>
              <a:defRPr/>
            </a:pPr>
            <a:r>
              <a:rPr lang="en-US" dirty="0" smtClean="0"/>
              <a:t>c &gt;&gt;= 2 ; </a:t>
            </a:r>
          </a:p>
          <a:p>
            <a:pPr defTabSz="457176">
              <a:buFont typeface="Times New Roman" pitchFamily="16" charset="0"/>
              <a:buNone/>
              <a:defRPr/>
            </a:pPr>
            <a:r>
              <a:rPr lang="en-US" dirty="0" smtClean="0"/>
              <a:t>System.out.println("c &gt;&gt;= 2 = " + c ); </a:t>
            </a:r>
          </a:p>
          <a:p>
            <a:pPr defTabSz="457176">
              <a:buFont typeface="Times New Roman" pitchFamily="16" charset="0"/>
              <a:buNone/>
              <a:defRPr/>
            </a:pPr>
            <a:r>
              <a:rPr lang="en-US" dirty="0" smtClean="0"/>
              <a:t>c &gt;&gt;= 2 ; </a:t>
            </a:r>
          </a:p>
          <a:p>
            <a:pPr defTabSz="457176">
              <a:buFont typeface="Times New Roman" pitchFamily="16" charset="0"/>
              <a:buNone/>
              <a:defRPr/>
            </a:pPr>
            <a:r>
              <a:rPr lang="en-US" dirty="0" smtClean="0"/>
              <a:t>System.out.println("c &gt;&gt;= 2 = " + c ); </a:t>
            </a:r>
          </a:p>
          <a:p>
            <a:pPr defTabSz="457176">
              <a:buFont typeface="Times New Roman" pitchFamily="16" charset="0"/>
              <a:buNone/>
              <a:defRPr/>
            </a:pPr>
            <a:r>
              <a:rPr lang="en-US" dirty="0" smtClean="0"/>
              <a:t>c &amp;= a ; </a:t>
            </a:r>
          </a:p>
          <a:p>
            <a:pPr defTabSz="457176">
              <a:buFont typeface="Times New Roman" pitchFamily="16" charset="0"/>
              <a:buNone/>
              <a:defRPr/>
            </a:pPr>
            <a:r>
              <a:rPr lang="en-US" dirty="0" smtClean="0"/>
              <a:t>System.out.println("c &amp;= a = " + c ); </a:t>
            </a:r>
          </a:p>
          <a:p>
            <a:pPr defTabSz="457176">
              <a:buFont typeface="Times New Roman" pitchFamily="16" charset="0"/>
              <a:buNone/>
              <a:defRPr/>
            </a:pPr>
            <a:r>
              <a:rPr lang="en-US" dirty="0" smtClean="0"/>
              <a:t>c ^= a ; </a:t>
            </a:r>
          </a:p>
          <a:p>
            <a:pPr defTabSz="457176">
              <a:buFont typeface="Times New Roman" pitchFamily="16" charset="0"/>
              <a:buNone/>
              <a:defRPr/>
            </a:pPr>
            <a:r>
              <a:rPr lang="en-US" dirty="0" smtClean="0"/>
              <a:t>System.out.println("c ^= a = " + c ); </a:t>
            </a:r>
          </a:p>
          <a:p>
            <a:pPr defTabSz="457176">
              <a:buFont typeface="Times New Roman" pitchFamily="16" charset="0"/>
              <a:buNone/>
              <a:defRPr/>
            </a:pPr>
            <a:r>
              <a:rPr lang="en-US" dirty="0" smtClean="0"/>
              <a:t>c |= a ; </a:t>
            </a:r>
          </a:p>
          <a:p>
            <a:pPr defTabSz="457176">
              <a:buFont typeface="Times New Roman" pitchFamily="16" charset="0"/>
              <a:buNone/>
              <a:defRPr/>
            </a:pPr>
            <a:r>
              <a:rPr lang="en-US" dirty="0" smtClean="0"/>
              <a:t>System.out.println("c |= a = " + c ); } </a:t>
            </a:r>
          </a:p>
          <a:p>
            <a:pPr defTabSz="457176">
              <a:buFont typeface="Times New Roman" pitchFamily="16" charset="0"/>
              <a:buNone/>
              <a:defRPr/>
            </a:pPr>
            <a:r>
              <a:rPr lang="en-US" dirty="0" smtClean="0"/>
              <a:t>}</a:t>
            </a:r>
          </a:p>
          <a:p>
            <a:pPr defTabSz="457176">
              <a:buFont typeface="Times New Roman" pitchFamily="16" charset="0"/>
              <a:buNone/>
              <a:defRPr/>
            </a:pPr>
            <a:endParaRPr lang="en-US" dirty="0" smtClean="0"/>
          </a:p>
          <a:p>
            <a:pPr defTabSz="457176">
              <a:buFont typeface="Times New Roman" pitchFamily="16" charset="0"/>
              <a:buNone/>
              <a:defRPr/>
            </a:pPr>
            <a:r>
              <a:rPr lang="pt-BR" b="1" dirty="0" smtClean="0"/>
              <a:t>Output</a:t>
            </a:r>
          </a:p>
          <a:p>
            <a:pPr defTabSz="457176">
              <a:buFont typeface="Times New Roman" pitchFamily="16" charset="0"/>
              <a:buNone/>
              <a:defRPr/>
            </a:pPr>
            <a:r>
              <a:rPr lang="pt-BR" dirty="0" smtClean="0"/>
              <a:t>c = a + b = 30 </a:t>
            </a:r>
          </a:p>
          <a:p>
            <a:pPr defTabSz="457176">
              <a:buFont typeface="Times New Roman" pitchFamily="16" charset="0"/>
              <a:buNone/>
              <a:defRPr/>
            </a:pPr>
            <a:r>
              <a:rPr lang="pt-BR" dirty="0" smtClean="0"/>
              <a:t>c += a = 40 </a:t>
            </a:r>
          </a:p>
          <a:p>
            <a:pPr defTabSz="457176">
              <a:buFont typeface="Times New Roman" pitchFamily="16" charset="0"/>
              <a:buNone/>
              <a:defRPr/>
            </a:pPr>
            <a:r>
              <a:rPr lang="pt-BR" dirty="0" smtClean="0"/>
              <a:t>c -= a = 30 </a:t>
            </a:r>
          </a:p>
          <a:p>
            <a:pPr defTabSz="457176">
              <a:buFont typeface="Times New Roman" pitchFamily="16" charset="0"/>
              <a:buNone/>
              <a:defRPr/>
            </a:pPr>
            <a:r>
              <a:rPr lang="pt-BR" dirty="0" smtClean="0"/>
              <a:t>c *= a = 300 </a:t>
            </a:r>
          </a:p>
          <a:p>
            <a:pPr defTabSz="457176">
              <a:buFont typeface="Times New Roman" pitchFamily="16" charset="0"/>
              <a:buNone/>
              <a:defRPr/>
            </a:pPr>
            <a:r>
              <a:rPr lang="pt-BR" dirty="0" smtClean="0"/>
              <a:t>c /= a = 1 </a:t>
            </a:r>
          </a:p>
          <a:p>
            <a:pPr defTabSz="457176">
              <a:buFont typeface="Times New Roman" pitchFamily="16" charset="0"/>
              <a:buNone/>
              <a:defRPr/>
            </a:pPr>
            <a:r>
              <a:rPr lang="pt-BR" dirty="0" smtClean="0"/>
              <a:t>c %= a = 5 </a:t>
            </a:r>
          </a:p>
          <a:p>
            <a:pPr defTabSz="457176">
              <a:buFont typeface="Times New Roman" pitchFamily="16" charset="0"/>
              <a:buNone/>
              <a:defRPr/>
            </a:pPr>
            <a:r>
              <a:rPr lang="pt-BR" dirty="0" smtClean="0"/>
              <a:t>c &lt;&lt;= 2 = 20 </a:t>
            </a:r>
          </a:p>
          <a:p>
            <a:pPr defTabSz="457176">
              <a:buFont typeface="Times New Roman" pitchFamily="16" charset="0"/>
              <a:buNone/>
              <a:defRPr/>
            </a:pPr>
            <a:r>
              <a:rPr lang="pt-BR" dirty="0" smtClean="0"/>
              <a:t>c &gt;&gt;= 2 = 5 </a:t>
            </a:r>
          </a:p>
          <a:p>
            <a:pPr defTabSz="457176">
              <a:buFont typeface="Times New Roman" pitchFamily="16" charset="0"/>
              <a:buNone/>
              <a:defRPr/>
            </a:pPr>
            <a:r>
              <a:rPr lang="pt-BR" dirty="0" smtClean="0"/>
              <a:t>c &gt;&gt;= 2 = 1 </a:t>
            </a:r>
          </a:p>
          <a:p>
            <a:pPr defTabSz="457176">
              <a:buFont typeface="Times New Roman" pitchFamily="16" charset="0"/>
              <a:buNone/>
              <a:defRPr/>
            </a:pPr>
            <a:r>
              <a:rPr lang="pt-BR" dirty="0" smtClean="0"/>
              <a:t>c &amp;= a = 0 </a:t>
            </a:r>
          </a:p>
          <a:p>
            <a:pPr defTabSz="457176">
              <a:buFont typeface="Times New Roman" pitchFamily="16" charset="0"/>
              <a:buNone/>
              <a:defRPr/>
            </a:pPr>
            <a:r>
              <a:rPr lang="pt-BR" dirty="0" smtClean="0"/>
              <a:t>c ^= a = 10 </a:t>
            </a:r>
          </a:p>
          <a:p>
            <a:pPr defTabSz="457176">
              <a:buFont typeface="Times New Roman" pitchFamily="16" charset="0"/>
              <a:buNone/>
              <a:defRPr/>
            </a:pPr>
            <a:r>
              <a:rPr lang="pt-BR" dirty="0" smtClean="0"/>
              <a:t>c |= a = 10 </a:t>
            </a:r>
            <a:br>
              <a:rPr lang="pt-BR" dirty="0" smtClean="0"/>
            </a:br>
            <a:endParaRPr lang="en-US" dirty="0" smtClean="0"/>
          </a:p>
          <a:p>
            <a:pPr defTabSz="457176">
              <a:buFont typeface="Times New Roman" pitchFamily="16" charset="0"/>
              <a:buNone/>
              <a:defRPr/>
            </a:pPr>
            <a:endParaRPr lang="en-US" dirty="0"/>
          </a:p>
        </p:txBody>
      </p:sp>
      <p:sp>
        <p:nvSpPr>
          <p:cNvPr id="130052" name="Slide Number Placeholder 3"/>
          <p:cNvSpPr>
            <a:spLocks noGrp="1"/>
          </p:cNvSpPr>
          <p:nvPr>
            <p:ph type="sldNum" sz="quarter"/>
          </p:nvPr>
        </p:nvSpPr>
        <p:spPr>
          <a:noFill/>
          <a:ln/>
        </p:spPr>
        <p:txBody>
          <a:bodyPr/>
          <a:lstStyle/>
          <a:p>
            <a:pPr defTabSz="455613"/>
            <a:fld id="{1F07435D-24BE-45AE-86F3-2FFEB0C225E0}" type="slidenum">
              <a:rPr lang="en-US" smtClean="0">
                <a:latin typeface="Times New Roman" pitchFamily="18" charset="0"/>
                <a:ea typeface="Arial Unicode MS" pitchFamily="34" charset="-128"/>
                <a:cs typeface="Tahoma" pitchFamily="34" charset="0"/>
              </a:rPr>
              <a:pPr defTabSz="455613"/>
              <a:t>46</a:t>
            </a:fld>
            <a:endParaRPr lang="en-US" smtClean="0">
              <a:latin typeface="Times New Roman" pitchFamily="18" charset="0"/>
              <a:ea typeface="Arial Unicode MS" pitchFamily="34" charset="-128"/>
              <a:cs typeface="Tahoma"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fontScale="47500" lnSpcReduction="20000"/>
          </a:bodyPr>
          <a:lstStyle/>
          <a:p>
            <a:pPr defTabSz="457176">
              <a:buFont typeface="Times New Roman" pitchFamily="16" charset="0"/>
              <a:buNone/>
              <a:defRPr/>
            </a:pPr>
            <a:r>
              <a:rPr lang="en-US" dirty="0" smtClean="0"/>
              <a:t>public class Test { </a:t>
            </a:r>
          </a:p>
          <a:p>
            <a:pPr defTabSz="457176">
              <a:buFont typeface="Times New Roman" pitchFamily="16" charset="0"/>
              <a:buNone/>
              <a:defRPr/>
            </a:pPr>
            <a:r>
              <a:rPr lang="en-US" dirty="0" smtClean="0"/>
              <a:t>public static void main(String </a:t>
            </a:r>
            <a:r>
              <a:rPr lang="en-US" dirty="0" err="1" smtClean="0"/>
              <a:t>args</a:t>
            </a:r>
            <a:r>
              <a:rPr lang="en-US" dirty="0" smtClean="0"/>
              <a:t>[]) { </a:t>
            </a:r>
          </a:p>
          <a:p>
            <a:pPr defTabSz="457176">
              <a:buFont typeface="Times New Roman" pitchFamily="16" charset="0"/>
              <a:buNone/>
              <a:defRPr/>
            </a:pPr>
            <a:r>
              <a:rPr lang="en-US" dirty="0" err="1" smtClean="0"/>
              <a:t>int</a:t>
            </a:r>
            <a:r>
              <a:rPr lang="en-US" dirty="0" smtClean="0"/>
              <a:t> a = 10; </a:t>
            </a:r>
          </a:p>
          <a:p>
            <a:pPr defTabSz="457176">
              <a:buFont typeface="Times New Roman" pitchFamily="16" charset="0"/>
              <a:buNone/>
              <a:defRPr/>
            </a:pPr>
            <a:r>
              <a:rPr lang="en-US" dirty="0" err="1" smtClean="0"/>
              <a:t>int</a:t>
            </a:r>
            <a:r>
              <a:rPr lang="en-US" dirty="0" smtClean="0"/>
              <a:t> b = 20;</a:t>
            </a:r>
          </a:p>
          <a:p>
            <a:pPr defTabSz="457176">
              <a:buFont typeface="Times New Roman" pitchFamily="16" charset="0"/>
              <a:buNone/>
              <a:defRPr/>
            </a:pPr>
            <a:r>
              <a:rPr lang="en-US" dirty="0" err="1" smtClean="0"/>
              <a:t>int</a:t>
            </a:r>
            <a:r>
              <a:rPr lang="en-US" dirty="0" smtClean="0"/>
              <a:t> c = 0; </a:t>
            </a:r>
          </a:p>
          <a:p>
            <a:pPr defTabSz="457176">
              <a:buFont typeface="Times New Roman" pitchFamily="16" charset="0"/>
              <a:buNone/>
              <a:defRPr/>
            </a:pPr>
            <a:r>
              <a:rPr lang="en-US" dirty="0" smtClean="0"/>
              <a:t>c = a + b; </a:t>
            </a:r>
          </a:p>
          <a:p>
            <a:pPr defTabSz="457176">
              <a:buFont typeface="Times New Roman" pitchFamily="16" charset="0"/>
              <a:buNone/>
              <a:defRPr/>
            </a:pPr>
            <a:r>
              <a:rPr lang="en-US" dirty="0" smtClean="0"/>
              <a:t>System.out.println("c = a + b = " + c ); </a:t>
            </a:r>
          </a:p>
          <a:p>
            <a:pPr defTabSz="457176">
              <a:buFont typeface="Times New Roman" pitchFamily="16" charset="0"/>
              <a:buNone/>
              <a:defRPr/>
            </a:pPr>
            <a:r>
              <a:rPr lang="en-US" dirty="0" smtClean="0"/>
              <a:t>c += a ; </a:t>
            </a:r>
          </a:p>
          <a:p>
            <a:pPr defTabSz="457176">
              <a:buFont typeface="Times New Roman" pitchFamily="16" charset="0"/>
              <a:buNone/>
              <a:defRPr/>
            </a:pPr>
            <a:r>
              <a:rPr lang="en-US" dirty="0" smtClean="0"/>
              <a:t>System.out.println("c += a = " + c ); </a:t>
            </a:r>
          </a:p>
          <a:p>
            <a:pPr defTabSz="457176">
              <a:buFont typeface="Times New Roman" pitchFamily="16" charset="0"/>
              <a:buNone/>
              <a:defRPr/>
            </a:pPr>
            <a:r>
              <a:rPr lang="en-US" dirty="0" smtClean="0"/>
              <a:t>c -= a ; System.out.println("c -= a = " + c ); </a:t>
            </a:r>
          </a:p>
          <a:p>
            <a:pPr defTabSz="457176">
              <a:buFont typeface="Times New Roman" pitchFamily="16" charset="0"/>
              <a:buNone/>
              <a:defRPr/>
            </a:pPr>
            <a:r>
              <a:rPr lang="en-US" dirty="0" smtClean="0"/>
              <a:t>c *= a ; System.out.println("c *= a = " + c ); </a:t>
            </a:r>
          </a:p>
          <a:p>
            <a:pPr defTabSz="457176">
              <a:buFont typeface="Times New Roman" pitchFamily="16" charset="0"/>
              <a:buNone/>
              <a:defRPr/>
            </a:pPr>
            <a:r>
              <a:rPr lang="en-US" dirty="0" smtClean="0"/>
              <a:t>a = 10; c = 15; c /= a ; </a:t>
            </a:r>
          </a:p>
          <a:p>
            <a:pPr defTabSz="457176">
              <a:buFont typeface="Times New Roman" pitchFamily="16" charset="0"/>
              <a:buNone/>
              <a:defRPr/>
            </a:pPr>
            <a:r>
              <a:rPr lang="en-US" dirty="0" smtClean="0"/>
              <a:t>System.out.println("c /= a = " + c ); </a:t>
            </a:r>
          </a:p>
          <a:p>
            <a:pPr defTabSz="457176">
              <a:buFont typeface="Times New Roman" pitchFamily="16" charset="0"/>
              <a:buNone/>
              <a:defRPr/>
            </a:pPr>
            <a:r>
              <a:rPr lang="en-US" dirty="0" smtClean="0"/>
              <a:t>a = 10; c = 15; c %= a ; </a:t>
            </a:r>
          </a:p>
          <a:p>
            <a:pPr defTabSz="457176">
              <a:buFont typeface="Times New Roman" pitchFamily="16" charset="0"/>
              <a:buNone/>
              <a:defRPr/>
            </a:pPr>
            <a:r>
              <a:rPr lang="en-US" dirty="0" smtClean="0"/>
              <a:t>System.out.println("c %= a = " + c ); </a:t>
            </a:r>
          </a:p>
          <a:p>
            <a:pPr defTabSz="457176">
              <a:buFont typeface="Times New Roman" pitchFamily="16" charset="0"/>
              <a:buNone/>
              <a:defRPr/>
            </a:pPr>
            <a:r>
              <a:rPr lang="en-US" dirty="0" smtClean="0"/>
              <a:t>c &lt;&lt;= 2 ; </a:t>
            </a:r>
          </a:p>
          <a:p>
            <a:pPr defTabSz="457176">
              <a:buFont typeface="Times New Roman" pitchFamily="16" charset="0"/>
              <a:buNone/>
              <a:defRPr/>
            </a:pPr>
            <a:r>
              <a:rPr lang="en-US" dirty="0" smtClean="0"/>
              <a:t>System.out.println("c &lt;&lt;= 2 = " + c ); </a:t>
            </a:r>
          </a:p>
          <a:p>
            <a:pPr defTabSz="457176">
              <a:buFont typeface="Times New Roman" pitchFamily="16" charset="0"/>
              <a:buNone/>
              <a:defRPr/>
            </a:pPr>
            <a:r>
              <a:rPr lang="en-US" dirty="0" smtClean="0"/>
              <a:t>c &gt;&gt;= 2 ; </a:t>
            </a:r>
          </a:p>
          <a:p>
            <a:pPr defTabSz="457176">
              <a:buFont typeface="Times New Roman" pitchFamily="16" charset="0"/>
              <a:buNone/>
              <a:defRPr/>
            </a:pPr>
            <a:r>
              <a:rPr lang="en-US" dirty="0" smtClean="0"/>
              <a:t>System.out.println("c &gt;&gt;= 2 = " + c ); </a:t>
            </a:r>
          </a:p>
          <a:p>
            <a:pPr defTabSz="457176">
              <a:buFont typeface="Times New Roman" pitchFamily="16" charset="0"/>
              <a:buNone/>
              <a:defRPr/>
            </a:pPr>
            <a:r>
              <a:rPr lang="en-US" dirty="0" smtClean="0"/>
              <a:t>c &gt;&gt;= 2 ; </a:t>
            </a:r>
          </a:p>
          <a:p>
            <a:pPr defTabSz="457176">
              <a:buFont typeface="Times New Roman" pitchFamily="16" charset="0"/>
              <a:buNone/>
              <a:defRPr/>
            </a:pPr>
            <a:r>
              <a:rPr lang="en-US" dirty="0" smtClean="0"/>
              <a:t>System.out.println("c &gt;&gt;= 2 = " + c ); </a:t>
            </a:r>
          </a:p>
          <a:p>
            <a:pPr defTabSz="457176">
              <a:buFont typeface="Times New Roman" pitchFamily="16" charset="0"/>
              <a:buNone/>
              <a:defRPr/>
            </a:pPr>
            <a:r>
              <a:rPr lang="en-US" dirty="0" smtClean="0"/>
              <a:t>c &amp;= a ; </a:t>
            </a:r>
          </a:p>
          <a:p>
            <a:pPr defTabSz="457176">
              <a:buFont typeface="Times New Roman" pitchFamily="16" charset="0"/>
              <a:buNone/>
              <a:defRPr/>
            </a:pPr>
            <a:r>
              <a:rPr lang="en-US" dirty="0" smtClean="0"/>
              <a:t>System.out.println("c &amp;= a = " + c ); </a:t>
            </a:r>
          </a:p>
          <a:p>
            <a:pPr defTabSz="457176">
              <a:buFont typeface="Times New Roman" pitchFamily="16" charset="0"/>
              <a:buNone/>
              <a:defRPr/>
            </a:pPr>
            <a:r>
              <a:rPr lang="en-US" dirty="0" smtClean="0"/>
              <a:t>c ^= a ; </a:t>
            </a:r>
          </a:p>
          <a:p>
            <a:pPr defTabSz="457176">
              <a:buFont typeface="Times New Roman" pitchFamily="16" charset="0"/>
              <a:buNone/>
              <a:defRPr/>
            </a:pPr>
            <a:r>
              <a:rPr lang="en-US" dirty="0" smtClean="0"/>
              <a:t>System.out.println("c ^= a = " + c ); </a:t>
            </a:r>
          </a:p>
          <a:p>
            <a:pPr defTabSz="457176">
              <a:buFont typeface="Times New Roman" pitchFamily="16" charset="0"/>
              <a:buNone/>
              <a:defRPr/>
            </a:pPr>
            <a:r>
              <a:rPr lang="en-US" dirty="0" smtClean="0"/>
              <a:t>c |= a ; </a:t>
            </a:r>
          </a:p>
          <a:p>
            <a:pPr defTabSz="457176">
              <a:buFont typeface="Times New Roman" pitchFamily="16" charset="0"/>
              <a:buNone/>
              <a:defRPr/>
            </a:pPr>
            <a:r>
              <a:rPr lang="en-US" dirty="0" smtClean="0"/>
              <a:t>System.out.println("c |= a = " + c ); } </a:t>
            </a:r>
          </a:p>
          <a:p>
            <a:pPr defTabSz="457176">
              <a:buFont typeface="Times New Roman" pitchFamily="16" charset="0"/>
              <a:buNone/>
              <a:defRPr/>
            </a:pPr>
            <a:r>
              <a:rPr lang="en-US" dirty="0" smtClean="0"/>
              <a:t>}</a:t>
            </a:r>
          </a:p>
          <a:p>
            <a:pPr defTabSz="457176">
              <a:buFont typeface="Times New Roman" pitchFamily="16" charset="0"/>
              <a:buNone/>
              <a:defRPr/>
            </a:pPr>
            <a:endParaRPr lang="en-US" dirty="0" smtClean="0"/>
          </a:p>
          <a:p>
            <a:pPr defTabSz="457176">
              <a:buFont typeface="Times New Roman" pitchFamily="16" charset="0"/>
              <a:buNone/>
              <a:defRPr/>
            </a:pPr>
            <a:r>
              <a:rPr lang="pt-BR" b="1" dirty="0" smtClean="0"/>
              <a:t>Output</a:t>
            </a:r>
          </a:p>
          <a:p>
            <a:pPr defTabSz="457176">
              <a:buFont typeface="Times New Roman" pitchFamily="16" charset="0"/>
              <a:buNone/>
              <a:defRPr/>
            </a:pPr>
            <a:r>
              <a:rPr lang="pt-BR" dirty="0" smtClean="0"/>
              <a:t>c = a + b = 30 </a:t>
            </a:r>
          </a:p>
          <a:p>
            <a:pPr defTabSz="457176">
              <a:buFont typeface="Times New Roman" pitchFamily="16" charset="0"/>
              <a:buNone/>
              <a:defRPr/>
            </a:pPr>
            <a:r>
              <a:rPr lang="pt-BR" dirty="0" smtClean="0"/>
              <a:t>c += a = 40 </a:t>
            </a:r>
          </a:p>
          <a:p>
            <a:pPr defTabSz="457176">
              <a:buFont typeface="Times New Roman" pitchFamily="16" charset="0"/>
              <a:buNone/>
              <a:defRPr/>
            </a:pPr>
            <a:r>
              <a:rPr lang="pt-BR" dirty="0" smtClean="0"/>
              <a:t>c -= a = 30 </a:t>
            </a:r>
          </a:p>
          <a:p>
            <a:pPr defTabSz="457176">
              <a:buFont typeface="Times New Roman" pitchFamily="16" charset="0"/>
              <a:buNone/>
              <a:defRPr/>
            </a:pPr>
            <a:r>
              <a:rPr lang="pt-BR" dirty="0" smtClean="0"/>
              <a:t>c *= a = 300 </a:t>
            </a:r>
          </a:p>
          <a:p>
            <a:pPr defTabSz="457176">
              <a:buFont typeface="Times New Roman" pitchFamily="16" charset="0"/>
              <a:buNone/>
              <a:defRPr/>
            </a:pPr>
            <a:r>
              <a:rPr lang="pt-BR" dirty="0" smtClean="0"/>
              <a:t>c /= a = 1 </a:t>
            </a:r>
          </a:p>
          <a:p>
            <a:pPr defTabSz="457176">
              <a:buFont typeface="Times New Roman" pitchFamily="16" charset="0"/>
              <a:buNone/>
              <a:defRPr/>
            </a:pPr>
            <a:r>
              <a:rPr lang="pt-BR" dirty="0" smtClean="0"/>
              <a:t>c %= a = 5 </a:t>
            </a:r>
          </a:p>
          <a:p>
            <a:pPr defTabSz="457176">
              <a:buFont typeface="Times New Roman" pitchFamily="16" charset="0"/>
              <a:buNone/>
              <a:defRPr/>
            </a:pPr>
            <a:r>
              <a:rPr lang="pt-BR" dirty="0" smtClean="0"/>
              <a:t>c &lt;&lt;= 2 = 20 </a:t>
            </a:r>
          </a:p>
          <a:p>
            <a:pPr defTabSz="457176">
              <a:buFont typeface="Times New Roman" pitchFamily="16" charset="0"/>
              <a:buNone/>
              <a:defRPr/>
            </a:pPr>
            <a:r>
              <a:rPr lang="pt-BR" dirty="0" smtClean="0"/>
              <a:t>c &gt;&gt;= 2 = 5 </a:t>
            </a:r>
          </a:p>
          <a:p>
            <a:pPr defTabSz="457176">
              <a:buFont typeface="Times New Roman" pitchFamily="16" charset="0"/>
              <a:buNone/>
              <a:defRPr/>
            </a:pPr>
            <a:r>
              <a:rPr lang="pt-BR" dirty="0" smtClean="0"/>
              <a:t>c &gt;&gt;= 2 = 1 </a:t>
            </a:r>
          </a:p>
          <a:p>
            <a:pPr defTabSz="457176">
              <a:buFont typeface="Times New Roman" pitchFamily="16" charset="0"/>
              <a:buNone/>
              <a:defRPr/>
            </a:pPr>
            <a:r>
              <a:rPr lang="pt-BR" dirty="0" smtClean="0"/>
              <a:t>c &amp;= a = 0 </a:t>
            </a:r>
          </a:p>
          <a:p>
            <a:pPr defTabSz="457176">
              <a:buFont typeface="Times New Roman" pitchFamily="16" charset="0"/>
              <a:buNone/>
              <a:defRPr/>
            </a:pPr>
            <a:r>
              <a:rPr lang="pt-BR" dirty="0" smtClean="0"/>
              <a:t>c ^= a = 10 </a:t>
            </a:r>
          </a:p>
          <a:p>
            <a:pPr defTabSz="457176">
              <a:buFont typeface="Times New Roman" pitchFamily="16" charset="0"/>
              <a:buNone/>
              <a:defRPr/>
            </a:pPr>
            <a:r>
              <a:rPr lang="pt-BR" dirty="0" smtClean="0"/>
              <a:t>c |= a = 10 </a:t>
            </a:r>
            <a:br>
              <a:rPr lang="pt-BR" dirty="0" smtClean="0"/>
            </a:br>
            <a:endParaRPr lang="en-US" dirty="0" smtClean="0"/>
          </a:p>
          <a:p>
            <a:pPr defTabSz="457176">
              <a:buFont typeface="Times New Roman" pitchFamily="16" charset="0"/>
              <a:buNone/>
              <a:defRPr/>
            </a:pPr>
            <a:endParaRPr lang="en-US" dirty="0"/>
          </a:p>
        </p:txBody>
      </p:sp>
      <p:sp>
        <p:nvSpPr>
          <p:cNvPr id="131076" name="Slide Number Placeholder 3"/>
          <p:cNvSpPr>
            <a:spLocks noGrp="1"/>
          </p:cNvSpPr>
          <p:nvPr>
            <p:ph type="sldNum" sz="quarter"/>
          </p:nvPr>
        </p:nvSpPr>
        <p:spPr>
          <a:noFill/>
          <a:ln/>
        </p:spPr>
        <p:txBody>
          <a:bodyPr/>
          <a:lstStyle/>
          <a:p>
            <a:pPr defTabSz="455613"/>
            <a:fld id="{8B155306-A8F1-47C5-87B0-32AE229F02F0}" type="slidenum">
              <a:rPr lang="en-US" smtClean="0">
                <a:latin typeface="Times New Roman" pitchFamily="18" charset="0"/>
                <a:ea typeface="Arial Unicode MS" pitchFamily="34" charset="-128"/>
                <a:cs typeface="Tahoma" pitchFamily="34" charset="0"/>
              </a:rPr>
              <a:pPr defTabSz="455613"/>
              <a:t>47</a:t>
            </a:fld>
            <a:endParaRPr lang="en-US" smtClean="0">
              <a:latin typeface="Times New Roman" pitchFamily="18" charset="0"/>
              <a:ea typeface="Arial Unicode MS" pitchFamily="34" charset="-128"/>
              <a:cs typeface="Tahoma"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lnSpcReduction="10000"/>
          </a:bodyPr>
          <a:lstStyle/>
          <a:p>
            <a:pPr defTabSz="457176">
              <a:buFont typeface="Times New Roman" pitchFamily="16" charset="0"/>
              <a:buNone/>
              <a:defRPr/>
            </a:pPr>
            <a:r>
              <a:rPr lang="en-US" dirty="0" smtClean="0"/>
              <a:t>public class Test { </a:t>
            </a:r>
          </a:p>
          <a:p>
            <a:pPr defTabSz="457176">
              <a:buFont typeface="Times New Roman" pitchFamily="16" charset="0"/>
              <a:buNone/>
              <a:defRPr/>
            </a:pPr>
            <a:r>
              <a:rPr lang="en-US" dirty="0" smtClean="0"/>
              <a:t>public static void main(String </a:t>
            </a:r>
            <a:r>
              <a:rPr lang="en-US" dirty="0" err="1" smtClean="0"/>
              <a:t>args</a:t>
            </a:r>
            <a:r>
              <a:rPr lang="en-US" dirty="0" smtClean="0"/>
              <a:t>[]) { </a:t>
            </a:r>
          </a:p>
          <a:p>
            <a:pPr defTabSz="457176">
              <a:buFont typeface="Times New Roman" pitchFamily="16" charset="0"/>
              <a:buNone/>
              <a:defRPr/>
            </a:pPr>
            <a:r>
              <a:rPr lang="en-US" dirty="0" err="1" smtClean="0"/>
              <a:t>int</a:t>
            </a:r>
            <a:r>
              <a:rPr lang="en-US" dirty="0" smtClean="0"/>
              <a:t> a = 10; </a:t>
            </a:r>
          </a:p>
          <a:p>
            <a:pPr defTabSz="457176">
              <a:buFont typeface="Times New Roman" pitchFamily="16" charset="0"/>
              <a:buNone/>
              <a:defRPr/>
            </a:pPr>
            <a:r>
              <a:rPr lang="en-US" dirty="0" err="1" smtClean="0"/>
              <a:t>int</a:t>
            </a:r>
            <a:r>
              <a:rPr lang="en-US" dirty="0" smtClean="0"/>
              <a:t> b = 20;</a:t>
            </a:r>
          </a:p>
          <a:p>
            <a:pPr defTabSz="457176">
              <a:buFont typeface="Times New Roman" pitchFamily="16" charset="0"/>
              <a:buNone/>
              <a:defRPr/>
            </a:pPr>
            <a:r>
              <a:rPr lang="en-US" dirty="0" err="1" smtClean="0"/>
              <a:t>int</a:t>
            </a:r>
            <a:r>
              <a:rPr lang="en-US" dirty="0" smtClean="0"/>
              <a:t> c = 0; </a:t>
            </a:r>
          </a:p>
          <a:p>
            <a:pPr defTabSz="457176">
              <a:buFont typeface="Times New Roman" pitchFamily="16" charset="0"/>
              <a:buNone/>
              <a:defRPr/>
            </a:pPr>
            <a:r>
              <a:rPr lang="en-US" dirty="0" smtClean="0"/>
              <a:t>c = a + b; </a:t>
            </a:r>
          </a:p>
          <a:p>
            <a:pPr defTabSz="457176">
              <a:buFont typeface="Times New Roman" pitchFamily="16" charset="0"/>
              <a:buNone/>
              <a:defRPr/>
            </a:pPr>
            <a:r>
              <a:rPr lang="en-US" dirty="0" smtClean="0"/>
              <a:t>System.out.println("c = a + b = " + c ); </a:t>
            </a:r>
          </a:p>
          <a:p>
            <a:pPr defTabSz="457176">
              <a:buFont typeface="Times New Roman" pitchFamily="16" charset="0"/>
              <a:buNone/>
              <a:defRPr/>
            </a:pPr>
            <a:r>
              <a:rPr lang="en-US" dirty="0" smtClean="0"/>
              <a:t>c += a ; </a:t>
            </a:r>
          </a:p>
          <a:p>
            <a:pPr defTabSz="457176">
              <a:buFont typeface="Times New Roman" pitchFamily="16" charset="0"/>
              <a:buNone/>
              <a:defRPr/>
            </a:pPr>
            <a:r>
              <a:rPr lang="en-US" dirty="0" smtClean="0"/>
              <a:t>System.out.println("c += a = " + c ); </a:t>
            </a:r>
          </a:p>
          <a:p>
            <a:pPr defTabSz="457176">
              <a:buFont typeface="Times New Roman" pitchFamily="16" charset="0"/>
              <a:buNone/>
              <a:defRPr/>
            </a:pPr>
            <a:r>
              <a:rPr lang="en-US" dirty="0" smtClean="0"/>
              <a:t>c -= a ; System.out.println("c -= a = " + c ); </a:t>
            </a:r>
          </a:p>
          <a:p>
            <a:pPr defTabSz="457176">
              <a:buFont typeface="Times New Roman" pitchFamily="16" charset="0"/>
              <a:buNone/>
              <a:defRPr/>
            </a:pPr>
            <a:r>
              <a:rPr lang="en-US" dirty="0" smtClean="0"/>
              <a:t>c *= a ; System.out.println("c *= a = " + c ); </a:t>
            </a:r>
          </a:p>
          <a:p>
            <a:pPr defTabSz="457176">
              <a:buFont typeface="Times New Roman" pitchFamily="16" charset="0"/>
              <a:buNone/>
              <a:defRPr/>
            </a:pPr>
            <a:r>
              <a:rPr lang="en-US" dirty="0" smtClean="0"/>
              <a:t>a = 10; c = 15; c /= a ; </a:t>
            </a:r>
          </a:p>
          <a:p>
            <a:pPr defTabSz="457176">
              <a:buFont typeface="Times New Roman" pitchFamily="16" charset="0"/>
              <a:buNone/>
              <a:defRPr/>
            </a:pPr>
            <a:r>
              <a:rPr lang="en-US" dirty="0" smtClean="0"/>
              <a:t>System.out.println("c /= a = " + c ); </a:t>
            </a:r>
          </a:p>
          <a:p>
            <a:pPr defTabSz="457176">
              <a:buFont typeface="Times New Roman" pitchFamily="16" charset="0"/>
              <a:buNone/>
              <a:defRPr/>
            </a:pPr>
            <a:r>
              <a:rPr lang="en-US" dirty="0" smtClean="0"/>
              <a:t>a = 10; c = 15; c %= a ; </a:t>
            </a:r>
          </a:p>
          <a:p>
            <a:pPr defTabSz="457176">
              <a:buFont typeface="Times New Roman" pitchFamily="16" charset="0"/>
              <a:buNone/>
              <a:defRPr/>
            </a:pPr>
            <a:r>
              <a:rPr lang="en-US" dirty="0" smtClean="0"/>
              <a:t>System.out.println("c %= a = " + c ); </a:t>
            </a:r>
          </a:p>
          <a:p>
            <a:pPr defTabSz="457176">
              <a:buFont typeface="Times New Roman" pitchFamily="16" charset="0"/>
              <a:buNone/>
              <a:defRPr/>
            </a:pPr>
            <a:r>
              <a:rPr lang="en-US" dirty="0" smtClean="0"/>
              <a:t>c &lt;&lt;= 2 ; </a:t>
            </a:r>
          </a:p>
          <a:p>
            <a:pPr defTabSz="457176">
              <a:buFont typeface="Times New Roman" pitchFamily="16" charset="0"/>
              <a:buNone/>
              <a:defRPr/>
            </a:pPr>
            <a:r>
              <a:rPr lang="en-US" dirty="0" smtClean="0"/>
              <a:t>System.out.println("c &lt;&lt;= 2 = " + c ); </a:t>
            </a:r>
          </a:p>
          <a:p>
            <a:pPr defTabSz="457176">
              <a:buFont typeface="Times New Roman" pitchFamily="16" charset="0"/>
              <a:buNone/>
              <a:defRPr/>
            </a:pPr>
            <a:r>
              <a:rPr lang="en-US" dirty="0" smtClean="0"/>
              <a:t>c &gt;&gt;= 2 ; </a:t>
            </a:r>
          </a:p>
          <a:p>
            <a:pPr defTabSz="457176">
              <a:buFont typeface="Times New Roman" pitchFamily="16" charset="0"/>
              <a:buNone/>
              <a:defRPr/>
            </a:pPr>
            <a:r>
              <a:rPr lang="en-US" dirty="0" smtClean="0"/>
              <a:t>System.out.println("c &gt;&gt;= 2 = " + c ); </a:t>
            </a:r>
          </a:p>
          <a:p>
            <a:pPr defTabSz="457176">
              <a:buFont typeface="Times New Roman" pitchFamily="16" charset="0"/>
              <a:buNone/>
              <a:defRPr/>
            </a:pPr>
            <a:r>
              <a:rPr lang="en-US" dirty="0" smtClean="0"/>
              <a:t>c &gt;&gt;= 2 ; </a:t>
            </a:r>
          </a:p>
          <a:p>
            <a:pPr defTabSz="457176">
              <a:buFont typeface="Times New Roman" pitchFamily="16" charset="0"/>
              <a:buNone/>
              <a:defRPr/>
            </a:pPr>
            <a:r>
              <a:rPr lang="en-US" dirty="0" smtClean="0"/>
              <a:t>System.out.println("c &gt;&gt;= 2 = " + c ); </a:t>
            </a:r>
          </a:p>
          <a:p>
            <a:pPr defTabSz="457176">
              <a:buFont typeface="Times New Roman" pitchFamily="16" charset="0"/>
              <a:buNone/>
              <a:defRPr/>
            </a:pPr>
            <a:r>
              <a:rPr lang="en-US" dirty="0" smtClean="0"/>
              <a:t>c &amp;= a ; </a:t>
            </a:r>
          </a:p>
          <a:p>
            <a:pPr defTabSz="457176">
              <a:buFont typeface="Times New Roman" pitchFamily="16" charset="0"/>
              <a:buNone/>
              <a:defRPr/>
            </a:pPr>
            <a:r>
              <a:rPr lang="en-US" dirty="0" smtClean="0"/>
              <a:t>System.out.println("c &amp;= a = " + c ); </a:t>
            </a:r>
          </a:p>
          <a:p>
            <a:pPr defTabSz="457176">
              <a:buFont typeface="Times New Roman" pitchFamily="16" charset="0"/>
              <a:buNone/>
              <a:defRPr/>
            </a:pPr>
            <a:r>
              <a:rPr lang="en-US" dirty="0" smtClean="0"/>
              <a:t>c ^= a ; </a:t>
            </a:r>
          </a:p>
          <a:p>
            <a:pPr defTabSz="457176">
              <a:buFont typeface="Times New Roman" pitchFamily="16" charset="0"/>
              <a:buNone/>
              <a:defRPr/>
            </a:pPr>
            <a:r>
              <a:rPr lang="en-US" dirty="0" smtClean="0"/>
              <a:t>System.out.println("c ^= a = " + c ); </a:t>
            </a:r>
          </a:p>
          <a:p>
            <a:pPr defTabSz="457176">
              <a:buFont typeface="Times New Roman" pitchFamily="16" charset="0"/>
              <a:buNone/>
              <a:defRPr/>
            </a:pPr>
            <a:r>
              <a:rPr lang="en-US" dirty="0" smtClean="0"/>
              <a:t>c |= a ; </a:t>
            </a:r>
          </a:p>
          <a:p>
            <a:pPr defTabSz="457176">
              <a:buFont typeface="Times New Roman" pitchFamily="16" charset="0"/>
              <a:buNone/>
              <a:defRPr/>
            </a:pPr>
            <a:r>
              <a:rPr lang="en-US" dirty="0" smtClean="0"/>
              <a:t>System.out.println("c |= a = " + c ); } </a:t>
            </a:r>
          </a:p>
          <a:p>
            <a:pPr defTabSz="457176">
              <a:buFont typeface="Times New Roman" pitchFamily="16" charset="0"/>
              <a:buNone/>
              <a:defRPr/>
            </a:pPr>
            <a:r>
              <a:rPr lang="en-US" dirty="0" smtClean="0"/>
              <a:t>}</a:t>
            </a:r>
          </a:p>
          <a:p>
            <a:pPr defTabSz="457176">
              <a:buFont typeface="Times New Roman" pitchFamily="16" charset="0"/>
              <a:buNone/>
              <a:defRPr/>
            </a:pPr>
            <a:endParaRPr lang="en-US" dirty="0" smtClean="0"/>
          </a:p>
          <a:p>
            <a:pPr defTabSz="457176">
              <a:buFont typeface="Times New Roman" pitchFamily="16" charset="0"/>
              <a:buNone/>
              <a:defRPr/>
            </a:pPr>
            <a:r>
              <a:rPr lang="pt-BR" b="1" dirty="0" smtClean="0"/>
              <a:t>Output</a:t>
            </a:r>
          </a:p>
          <a:p>
            <a:pPr defTabSz="457176">
              <a:buFont typeface="Times New Roman" pitchFamily="16" charset="0"/>
              <a:buNone/>
              <a:defRPr/>
            </a:pPr>
            <a:r>
              <a:rPr lang="pt-BR" dirty="0" smtClean="0"/>
              <a:t>c = a + b = 30 </a:t>
            </a:r>
          </a:p>
          <a:p>
            <a:pPr defTabSz="457176">
              <a:buFont typeface="Times New Roman" pitchFamily="16" charset="0"/>
              <a:buNone/>
              <a:defRPr/>
            </a:pPr>
            <a:r>
              <a:rPr lang="pt-BR" dirty="0" smtClean="0"/>
              <a:t>c += a = 40 </a:t>
            </a:r>
          </a:p>
          <a:p>
            <a:pPr defTabSz="457176">
              <a:buFont typeface="Times New Roman" pitchFamily="16" charset="0"/>
              <a:buNone/>
              <a:defRPr/>
            </a:pPr>
            <a:r>
              <a:rPr lang="pt-BR" dirty="0" smtClean="0"/>
              <a:t>c -= a = 30 </a:t>
            </a:r>
          </a:p>
          <a:p>
            <a:pPr defTabSz="457176">
              <a:buFont typeface="Times New Roman" pitchFamily="16" charset="0"/>
              <a:buNone/>
              <a:defRPr/>
            </a:pPr>
            <a:r>
              <a:rPr lang="pt-BR" dirty="0" smtClean="0"/>
              <a:t>c *= a = 300 </a:t>
            </a:r>
          </a:p>
          <a:p>
            <a:pPr defTabSz="457176">
              <a:buFont typeface="Times New Roman" pitchFamily="16" charset="0"/>
              <a:buNone/>
              <a:defRPr/>
            </a:pPr>
            <a:r>
              <a:rPr lang="pt-BR" dirty="0" smtClean="0"/>
              <a:t>c /= a = 1 </a:t>
            </a:r>
          </a:p>
          <a:p>
            <a:pPr defTabSz="457176">
              <a:buFont typeface="Times New Roman" pitchFamily="16" charset="0"/>
              <a:buNone/>
              <a:defRPr/>
            </a:pPr>
            <a:r>
              <a:rPr lang="pt-BR" dirty="0" smtClean="0"/>
              <a:t>c %= a = 5 </a:t>
            </a:r>
          </a:p>
          <a:p>
            <a:pPr defTabSz="457176">
              <a:buFont typeface="Times New Roman" pitchFamily="16" charset="0"/>
              <a:buNone/>
              <a:defRPr/>
            </a:pPr>
            <a:r>
              <a:rPr lang="pt-BR" dirty="0" smtClean="0"/>
              <a:t>c &lt;&lt;= 2 = 20 </a:t>
            </a:r>
          </a:p>
          <a:p>
            <a:pPr defTabSz="457176">
              <a:buFont typeface="Times New Roman" pitchFamily="16" charset="0"/>
              <a:buNone/>
              <a:defRPr/>
            </a:pPr>
            <a:r>
              <a:rPr lang="pt-BR" dirty="0" smtClean="0"/>
              <a:t>c &gt;&gt;= 2 = 5 </a:t>
            </a:r>
          </a:p>
          <a:p>
            <a:pPr defTabSz="457176">
              <a:buFont typeface="Times New Roman" pitchFamily="16" charset="0"/>
              <a:buNone/>
              <a:defRPr/>
            </a:pPr>
            <a:r>
              <a:rPr lang="pt-BR" dirty="0" smtClean="0"/>
              <a:t>c &gt;&gt;= 2 = 1 </a:t>
            </a:r>
          </a:p>
          <a:p>
            <a:pPr defTabSz="457176">
              <a:buFont typeface="Times New Roman" pitchFamily="16" charset="0"/>
              <a:buNone/>
              <a:defRPr/>
            </a:pPr>
            <a:r>
              <a:rPr lang="pt-BR" dirty="0" smtClean="0"/>
              <a:t>c &amp;= a = 0 </a:t>
            </a:r>
          </a:p>
          <a:p>
            <a:pPr defTabSz="457176">
              <a:buFont typeface="Times New Roman" pitchFamily="16" charset="0"/>
              <a:buNone/>
              <a:defRPr/>
            </a:pPr>
            <a:r>
              <a:rPr lang="pt-BR" dirty="0" smtClean="0"/>
              <a:t>c ^= a = 10 </a:t>
            </a:r>
          </a:p>
          <a:p>
            <a:pPr defTabSz="457176">
              <a:buFont typeface="Times New Roman" pitchFamily="16" charset="0"/>
              <a:buNone/>
              <a:defRPr/>
            </a:pPr>
            <a:r>
              <a:rPr lang="pt-BR" dirty="0" smtClean="0"/>
              <a:t>c |= a = 10 </a:t>
            </a:r>
            <a:br>
              <a:rPr lang="pt-BR" dirty="0" smtClean="0"/>
            </a:br>
            <a:endParaRPr lang="en-US" dirty="0"/>
          </a:p>
        </p:txBody>
      </p:sp>
      <p:sp>
        <p:nvSpPr>
          <p:cNvPr id="132100" name="Slide Number Placeholder 3"/>
          <p:cNvSpPr>
            <a:spLocks noGrp="1"/>
          </p:cNvSpPr>
          <p:nvPr>
            <p:ph type="sldNum" sz="quarter"/>
          </p:nvPr>
        </p:nvSpPr>
        <p:spPr>
          <a:noFill/>
          <a:ln/>
        </p:spPr>
        <p:txBody>
          <a:bodyPr/>
          <a:lstStyle/>
          <a:p>
            <a:pPr defTabSz="455613"/>
            <a:fld id="{CCA3A628-1D1B-4750-A5C3-BAE7BAF272E3}" type="slidenum">
              <a:rPr lang="en-US" smtClean="0">
                <a:latin typeface="Times New Roman" pitchFamily="18" charset="0"/>
                <a:ea typeface="Arial Unicode MS" pitchFamily="34" charset="-128"/>
                <a:cs typeface="Tahoma" pitchFamily="34" charset="0"/>
              </a:rPr>
              <a:pPr defTabSz="455613"/>
              <a:t>48</a:t>
            </a:fld>
            <a:endParaRPr lang="en-US" smtClean="0">
              <a:latin typeface="Times New Roman" pitchFamily="18" charset="0"/>
              <a:ea typeface="Arial Unicode MS" pitchFamily="34" charset="-128"/>
              <a:cs typeface="Tahoma"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32"/>
          <p:cNvSpPr>
            <a:spLocks noGrp="1" noChangeArrowheads="1"/>
          </p:cNvSpPr>
          <p:nvPr>
            <p:ph type="sldNum" sz="quarter"/>
          </p:nvPr>
        </p:nvSpPr>
        <p:spPr>
          <a:noFill/>
          <a:ln/>
        </p:spPr>
        <p:txBody>
          <a:bodyPr/>
          <a:lstStyle/>
          <a:p>
            <a:pPr defTabSz="455613"/>
            <a:fld id="{4AD13762-A784-46F1-ACE6-E2B962497A42}" type="slidenum">
              <a:rPr lang="en-US" smtClean="0">
                <a:latin typeface="Times New Roman" pitchFamily="18" charset="0"/>
                <a:ea typeface="Arial Unicode MS" pitchFamily="34" charset="-128"/>
                <a:cs typeface="Tahoma" pitchFamily="34" charset="0"/>
              </a:rPr>
              <a:pPr defTabSz="455613"/>
              <a:t>49</a:t>
            </a:fld>
            <a:endParaRPr lang="en-US" smtClean="0">
              <a:latin typeface="Times New Roman" pitchFamily="18" charset="0"/>
              <a:ea typeface="Arial Unicode MS" pitchFamily="34" charset="-128"/>
              <a:cs typeface="Tahoma" pitchFamily="34" charset="0"/>
            </a:endParaRPr>
          </a:p>
        </p:txBody>
      </p:sp>
      <p:sp>
        <p:nvSpPr>
          <p:cNvPr id="133123" name="Rectangle 1"/>
          <p:cNvSpPr>
            <a:spLocks noChangeArrowheads="1" noTextEdit="1"/>
          </p:cNvSpPr>
          <p:nvPr>
            <p:ph type="sldImg"/>
          </p:nvPr>
        </p:nvSpPr>
        <p:spPr>
          <a:xfrm>
            <a:off x="1022350" y="763588"/>
            <a:ext cx="5692775" cy="3736975"/>
          </a:xfrm>
          <a:solidFill>
            <a:srgbClr val="FFFFFF"/>
          </a:solidFill>
          <a:ln>
            <a:solidFill>
              <a:srgbClr val="000000"/>
            </a:solidFill>
            <a:miter lim="800000"/>
          </a:ln>
        </p:spPr>
      </p:sp>
      <p:sp>
        <p:nvSpPr>
          <p:cNvPr id="133124" name="Text Box 2"/>
          <p:cNvSpPr txBox="1">
            <a:spLocks noChangeArrowheads="1"/>
          </p:cNvSpPr>
          <p:nvPr/>
        </p:nvSpPr>
        <p:spPr bwMode="auto">
          <a:xfrm>
            <a:off x="777875" y="4776788"/>
            <a:ext cx="6183313" cy="4491037"/>
          </a:xfrm>
          <a:prstGeom prst="rect">
            <a:avLst/>
          </a:prstGeom>
          <a:noFill/>
          <a:ln w="9525">
            <a:noFill/>
            <a:round/>
            <a:headEnd/>
            <a:tailEnd/>
          </a:ln>
        </p:spPr>
        <p:txBody>
          <a:bodyPr wrap="none" anchor="ctr"/>
          <a:lstStyle/>
          <a:p>
            <a:endParaRPr lang="en-US"/>
          </a:p>
        </p:txBody>
      </p:sp>
      <p:sp>
        <p:nvSpPr>
          <p:cNvPr id="133125" name="Notes Placeholder 4"/>
          <p:cNvSpPr>
            <a:spLocks noGrp="1"/>
          </p:cNvSpPr>
          <p:nvPr>
            <p:ph type="body" idx="1"/>
          </p:nvPr>
        </p:nvSpPr>
        <p:spPr>
          <a:noFill/>
          <a:ln/>
        </p:spPr>
        <p:txBody>
          <a:bodyPr/>
          <a:lstStyle/>
          <a:p>
            <a:r>
              <a:rPr lang="en-US" smtClean="0">
                <a:latin typeface="Times New Roman" pitchFamily="18" charset="0"/>
              </a:rPr>
              <a:t>public class Test { </a:t>
            </a:r>
          </a:p>
          <a:p>
            <a:r>
              <a:rPr lang="en-US" smtClean="0">
                <a:latin typeface="Times New Roman" pitchFamily="18" charset="0"/>
              </a:rPr>
              <a:t>public static void main(String args[]) { </a:t>
            </a:r>
          </a:p>
          <a:p>
            <a:r>
              <a:rPr lang="en-US" smtClean="0">
                <a:latin typeface="Times New Roman" pitchFamily="18" charset="0"/>
              </a:rPr>
              <a:t>int a, b; </a:t>
            </a:r>
          </a:p>
          <a:p>
            <a:r>
              <a:rPr lang="en-US" smtClean="0">
                <a:latin typeface="Times New Roman" pitchFamily="18" charset="0"/>
              </a:rPr>
              <a:t>a = 10; </a:t>
            </a:r>
          </a:p>
          <a:p>
            <a:r>
              <a:rPr lang="en-US" smtClean="0">
                <a:latin typeface="Times New Roman" pitchFamily="18" charset="0"/>
              </a:rPr>
              <a:t>b = (a == 1) ? 20: 30; </a:t>
            </a:r>
          </a:p>
          <a:p>
            <a:r>
              <a:rPr lang="en-US" smtClean="0">
                <a:latin typeface="Times New Roman" pitchFamily="18" charset="0"/>
              </a:rPr>
              <a:t>System.out.println( "Value of b is : " + b ); </a:t>
            </a:r>
          </a:p>
          <a:p>
            <a:r>
              <a:rPr lang="en-US" smtClean="0">
                <a:latin typeface="Times New Roman" pitchFamily="18" charset="0"/>
              </a:rPr>
              <a:t>b = (a == 10) ? 20: 30; </a:t>
            </a:r>
          </a:p>
          <a:p>
            <a:r>
              <a:rPr lang="en-US" smtClean="0">
                <a:latin typeface="Times New Roman" pitchFamily="18" charset="0"/>
              </a:rPr>
              <a:t>System.out.println( "Value of b is : " + b ); </a:t>
            </a:r>
          </a:p>
          <a:p>
            <a:r>
              <a:rPr lang="en-US" smtClean="0">
                <a:latin typeface="Times New Roman" pitchFamily="18" charset="0"/>
              </a:rPr>
              <a:t>} </a:t>
            </a:r>
          </a:p>
          <a:p>
            <a:r>
              <a:rPr lang="en-US" smtClean="0">
                <a:latin typeface="Times New Roman" pitchFamily="18" charset="0"/>
              </a:rPr>
              <a:t>}</a:t>
            </a:r>
          </a:p>
          <a:p>
            <a:endParaRPr lang="en-US" smtClean="0">
              <a:latin typeface="Times New Roman" pitchFamily="18" charset="0"/>
            </a:endParaRPr>
          </a:p>
          <a:p>
            <a:r>
              <a:rPr lang="en-US" b="1" smtClean="0">
                <a:latin typeface="Times New Roman" pitchFamily="18" charset="0"/>
              </a:rPr>
              <a:t>Output</a:t>
            </a:r>
            <a:endParaRPr lang="en-US" smtClean="0">
              <a:latin typeface="Times New Roman" pitchFamily="18" charset="0"/>
            </a:endParaRPr>
          </a:p>
          <a:p>
            <a:r>
              <a:rPr lang="en-US" smtClean="0">
                <a:latin typeface="Times New Roman" pitchFamily="18" charset="0"/>
              </a:rPr>
              <a:t>Value of b is : 30 </a:t>
            </a:r>
          </a:p>
          <a:p>
            <a:r>
              <a:rPr lang="en-US" smtClean="0">
                <a:latin typeface="Times New Roman" pitchFamily="18" charset="0"/>
              </a:rPr>
              <a:t>Value of b is : 20</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32"/>
          <p:cNvSpPr>
            <a:spLocks noGrp="1" noChangeArrowheads="1"/>
          </p:cNvSpPr>
          <p:nvPr>
            <p:ph type="sldNum" sz="quarter"/>
          </p:nvPr>
        </p:nvSpPr>
        <p:spPr>
          <a:noFill/>
          <a:ln/>
        </p:spPr>
        <p:txBody>
          <a:bodyPr/>
          <a:lstStyle/>
          <a:p>
            <a:pPr defTabSz="455613"/>
            <a:fld id="{888DA234-7FFB-46F1-874E-B70C3C8CC26E}" type="slidenum">
              <a:rPr lang="en-US" smtClean="0">
                <a:latin typeface="Times New Roman" pitchFamily="18" charset="0"/>
                <a:ea typeface="Arial Unicode MS" pitchFamily="34" charset="-128"/>
                <a:cs typeface="Tahoma" pitchFamily="34" charset="0"/>
              </a:rPr>
              <a:pPr defTabSz="455613"/>
              <a:t>50</a:t>
            </a:fld>
            <a:endParaRPr lang="en-US" smtClean="0">
              <a:latin typeface="Times New Roman" pitchFamily="18" charset="0"/>
              <a:ea typeface="Arial Unicode MS" pitchFamily="34" charset="-128"/>
              <a:cs typeface="Tahoma" pitchFamily="34" charset="0"/>
            </a:endParaRPr>
          </a:p>
        </p:txBody>
      </p:sp>
      <p:sp>
        <p:nvSpPr>
          <p:cNvPr id="134147"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34148"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32"/>
          <p:cNvSpPr>
            <a:spLocks noGrp="1" noChangeArrowheads="1"/>
          </p:cNvSpPr>
          <p:nvPr>
            <p:ph type="sldNum" sz="quarter"/>
          </p:nvPr>
        </p:nvSpPr>
        <p:spPr>
          <a:noFill/>
          <a:ln/>
        </p:spPr>
        <p:txBody>
          <a:bodyPr/>
          <a:lstStyle/>
          <a:p>
            <a:pPr defTabSz="455613"/>
            <a:fld id="{A77E0113-4B62-49B8-A344-8FFAB5C9890B}" type="slidenum">
              <a:rPr lang="en-US" smtClean="0">
                <a:latin typeface="Times New Roman" pitchFamily="18" charset="0"/>
                <a:ea typeface="Arial Unicode MS" pitchFamily="34" charset="-128"/>
                <a:cs typeface="Tahoma" pitchFamily="34" charset="0"/>
              </a:rPr>
              <a:pPr defTabSz="455613"/>
              <a:t>51</a:t>
            </a:fld>
            <a:endParaRPr lang="en-US" smtClean="0">
              <a:latin typeface="Times New Roman" pitchFamily="18" charset="0"/>
              <a:ea typeface="Arial Unicode MS" pitchFamily="34" charset="-128"/>
              <a:cs typeface="Tahoma" pitchFamily="34" charset="0"/>
            </a:endParaRPr>
          </a:p>
        </p:txBody>
      </p:sp>
      <p:sp>
        <p:nvSpPr>
          <p:cNvPr id="135171"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35172"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32"/>
          <p:cNvSpPr>
            <a:spLocks noGrp="1" noChangeArrowheads="1"/>
          </p:cNvSpPr>
          <p:nvPr>
            <p:ph type="sldNum" sz="quarter"/>
          </p:nvPr>
        </p:nvSpPr>
        <p:spPr>
          <a:noFill/>
          <a:ln/>
        </p:spPr>
        <p:txBody>
          <a:bodyPr/>
          <a:lstStyle/>
          <a:p>
            <a:pPr defTabSz="455613"/>
            <a:fld id="{E654EE89-5A5A-40FE-B0D0-B07DAA6D45B0}" type="slidenum">
              <a:rPr lang="en-US" smtClean="0">
                <a:latin typeface="Times New Roman" pitchFamily="18" charset="0"/>
                <a:ea typeface="Arial Unicode MS" pitchFamily="34" charset="-128"/>
                <a:cs typeface="Tahoma" pitchFamily="34" charset="0"/>
              </a:rPr>
              <a:pPr defTabSz="455613"/>
              <a:t>52</a:t>
            </a:fld>
            <a:endParaRPr lang="en-US" smtClean="0">
              <a:latin typeface="Times New Roman" pitchFamily="18" charset="0"/>
              <a:ea typeface="Arial Unicode MS" pitchFamily="34" charset="-128"/>
              <a:cs typeface="Tahoma" pitchFamily="34" charset="0"/>
            </a:endParaRPr>
          </a:p>
        </p:txBody>
      </p:sp>
      <p:sp>
        <p:nvSpPr>
          <p:cNvPr id="136195"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36196"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32"/>
          <p:cNvSpPr>
            <a:spLocks noGrp="1" noChangeArrowheads="1"/>
          </p:cNvSpPr>
          <p:nvPr>
            <p:ph type="sldNum" sz="quarter"/>
          </p:nvPr>
        </p:nvSpPr>
        <p:spPr>
          <a:noFill/>
          <a:ln/>
        </p:spPr>
        <p:txBody>
          <a:bodyPr/>
          <a:lstStyle/>
          <a:p>
            <a:pPr defTabSz="455613"/>
            <a:fld id="{FF1C3EAD-C289-4008-AB64-91D4DD2AF596}" type="slidenum">
              <a:rPr lang="en-US" smtClean="0">
                <a:latin typeface="Times New Roman" pitchFamily="18" charset="0"/>
                <a:ea typeface="Arial Unicode MS" pitchFamily="34" charset="-128"/>
                <a:cs typeface="Tahoma" pitchFamily="34" charset="0"/>
              </a:rPr>
              <a:pPr defTabSz="455613"/>
              <a:t>53</a:t>
            </a:fld>
            <a:endParaRPr lang="en-US" smtClean="0">
              <a:latin typeface="Times New Roman" pitchFamily="18" charset="0"/>
              <a:ea typeface="Arial Unicode MS" pitchFamily="34" charset="-128"/>
              <a:cs typeface="Tahoma" pitchFamily="34" charset="0"/>
            </a:endParaRPr>
          </a:p>
        </p:txBody>
      </p:sp>
      <p:sp>
        <p:nvSpPr>
          <p:cNvPr id="137219"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37220"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a:bodyPr>
          <a:lstStyle/>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b="1" dirty="0" smtClean="0"/>
              <a:t>// public : </a:t>
            </a:r>
            <a:r>
              <a:rPr lang="en-US" dirty="0" smtClean="0"/>
              <a:t>is an Access Modifier, which defines who can access this Method. Public means that this Method will be accessible by any Class(If other Classes are able to access this Class.)</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US" dirty="0" smtClean="0"/>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b="1" dirty="0" smtClean="0"/>
              <a:t>// static : </a:t>
            </a:r>
            <a:r>
              <a:rPr lang="en-US" dirty="0" smtClean="0"/>
              <a:t>is a keyword which identifies the class related thing. This means the given Method or variable is not instance related but Class related. It can be accessed without creating the instance of a Class.</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US" dirty="0" smtClean="0"/>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b="1" dirty="0" smtClean="0"/>
              <a:t>//void : </a:t>
            </a:r>
            <a:r>
              <a:rPr lang="en-US" dirty="0" smtClean="0"/>
              <a:t>is used to define the Return Type of the Method. It defines what the method can return. Void means the Method will not</a:t>
            </a:r>
            <a:r>
              <a:rPr lang="en-US" dirty="0" smtClean="0">
                <a:solidFill>
                  <a:srgbClr val="FF3333"/>
                </a:solidFill>
              </a:rPr>
              <a:t> return</a:t>
            </a:r>
            <a:r>
              <a:rPr lang="en-US" dirty="0" smtClean="0"/>
              <a:t> any value and can directly print the output.</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US" dirty="0" smtClean="0"/>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b="1" dirty="0" smtClean="0"/>
              <a:t>//main: </a:t>
            </a:r>
            <a:r>
              <a:rPr lang="en-US" dirty="0" smtClean="0"/>
              <a:t>is the name of the Method. This Method name is searched by </a:t>
            </a:r>
            <a:r>
              <a:rPr lang="en-US" dirty="0" smtClean="0">
                <a:solidFill>
                  <a:srgbClr val="FF0000"/>
                </a:solidFill>
                <a:hlinkClick r:id="rId3"/>
              </a:rPr>
              <a:t>JVM</a:t>
            </a:r>
            <a:r>
              <a:rPr lang="en-US" dirty="0" smtClean="0"/>
              <a:t> as a starting point for an application with a particular signature only.</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US" dirty="0" smtClean="0"/>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b="1" dirty="0" smtClean="0"/>
              <a:t>//String </a:t>
            </a:r>
            <a:r>
              <a:rPr lang="en-US" b="1" dirty="0" err="1" smtClean="0"/>
              <a:t>args</a:t>
            </a:r>
            <a:r>
              <a:rPr lang="en-US" b="1" dirty="0" smtClean="0"/>
              <a:t>[] </a:t>
            </a:r>
            <a:r>
              <a:rPr lang="en-US" dirty="0" smtClean="0"/>
              <a:t>: is the parameter to the main Method.</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US" dirty="0" smtClean="0"/>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b="1" dirty="0" smtClean="0"/>
              <a:t>// the main </a:t>
            </a:r>
            <a:r>
              <a:rPr lang="en-US" dirty="0" smtClean="0"/>
              <a:t>method in red is the heart of a java class which runs the </a:t>
            </a:r>
            <a:r>
              <a:rPr lang="en-US" dirty="0" smtClean="0">
                <a:solidFill>
                  <a:srgbClr val="00CC33"/>
                </a:solidFill>
              </a:rPr>
              <a:t>functions</a:t>
            </a:r>
            <a:r>
              <a:rPr lang="en-US" dirty="0" smtClean="0"/>
              <a:t> or </a:t>
            </a:r>
            <a:r>
              <a:rPr lang="en-US" dirty="0" smtClean="0">
                <a:solidFill>
                  <a:srgbClr val="3333FF"/>
                </a:solidFill>
              </a:rPr>
              <a:t>methods</a:t>
            </a:r>
            <a:r>
              <a:rPr lang="en-US" dirty="0" smtClean="0"/>
              <a:t> associated with the class which is </a:t>
            </a:r>
            <a:r>
              <a:rPr lang="en-US" dirty="0" err="1" smtClean="0"/>
              <a:t>letsLearnAddition</a:t>
            </a:r>
            <a:r>
              <a:rPr lang="en-US" dirty="0" smtClean="0"/>
              <a:t> in our case. Note that this class does not have any field, property or functions(methods) yet, specific to the class as we are yet to define these. In next slide we will do just that.</a:t>
            </a:r>
          </a:p>
          <a:p>
            <a:pPr>
              <a:defRPr/>
            </a:pPr>
            <a:endParaRPr lang="en-US" dirty="0"/>
          </a:p>
        </p:txBody>
      </p:sp>
      <p:sp>
        <p:nvSpPr>
          <p:cNvPr id="4" name="Slide Number Placeholder 3"/>
          <p:cNvSpPr>
            <a:spLocks noGrp="1"/>
          </p:cNvSpPr>
          <p:nvPr>
            <p:ph type="sldNum" sz="quarter"/>
          </p:nvPr>
        </p:nvSpPr>
        <p:spPr/>
        <p:txBody>
          <a:bodyPr/>
          <a:lstStyle/>
          <a:p>
            <a:pPr>
              <a:defRPr/>
            </a:pPr>
            <a:fld id="{AAB6FEE1-E066-4ADE-8EED-46C628655E83}" type="slidenum">
              <a:rPr lang="en-US" smtClean="0"/>
              <a:pPr>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32"/>
          <p:cNvSpPr>
            <a:spLocks noGrp="1" noChangeArrowheads="1"/>
          </p:cNvSpPr>
          <p:nvPr>
            <p:ph type="sldNum" sz="quarter"/>
          </p:nvPr>
        </p:nvSpPr>
        <p:spPr>
          <a:noFill/>
          <a:ln/>
        </p:spPr>
        <p:txBody>
          <a:bodyPr/>
          <a:lstStyle/>
          <a:p>
            <a:pPr defTabSz="455613"/>
            <a:fld id="{3D5AF595-C2A7-41F5-B2C6-DF9A9FE4DFF2}" type="slidenum">
              <a:rPr lang="en-US" smtClean="0">
                <a:latin typeface="Times New Roman" pitchFamily="18" charset="0"/>
                <a:ea typeface="Arial Unicode MS" pitchFamily="34" charset="-128"/>
                <a:cs typeface="Tahoma" pitchFamily="34" charset="0"/>
              </a:rPr>
              <a:pPr defTabSz="455613"/>
              <a:t>54</a:t>
            </a:fld>
            <a:endParaRPr lang="en-US" smtClean="0">
              <a:latin typeface="Times New Roman" pitchFamily="18" charset="0"/>
              <a:ea typeface="Arial Unicode MS" pitchFamily="34" charset="-128"/>
              <a:cs typeface="Tahoma" pitchFamily="34" charset="0"/>
            </a:endParaRPr>
          </a:p>
        </p:txBody>
      </p:sp>
      <p:sp>
        <p:nvSpPr>
          <p:cNvPr id="138243"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38244"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
        <p:nvSpPr>
          <p:cNvPr id="138245" name="Notes Placeholder 4"/>
          <p:cNvSpPr>
            <a:spLocks noGrp="1"/>
          </p:cNvSpPr>
          <p:nvPr>
            <p:ph type="body" idx="1"/>
          </p:nvPr>
        </p:nvSpPr>
        <p:spPr>
          <a:noFill/>
          <a:ln/>
        </p:spPr>
        <p:txBody>
          <a:bodyPr/>
          <a:lstStyle/>
          <a:p>
            <a:r>
              <a:rPr lang="en-US" smtClean="0">
                <a:latin typeface="Times New Roman" pitchFamily="18" charset="0"/>
              </a:rPr>
              <a:t>P. S. - Because arrays numbering system starts from 0 so if there is 1 member in family we write 0     	     				          instead of 1 and keep  adding 1 to 0 or every single increment </a:t>
            </a:r>
          </a:p>
          <a:p>
            <a:endParaRPr lang="en-US" smtClean="0">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32"/>
          <p:cNvSpPr>
            <a:spLocks noGrp="1" noChangeArrowheads="1"/>
          </p:cNvSpPr>
          <p:nvPr>
            <p:ph type="sldNum" sz="quarter"/>
          </p:nvPr>
        </p:nvSpPr>
        <p:spPr>
          <a:noFill/>
          <a:ln/>
        </p:spPr>
        <p:txBody>
          <a:bodyPr/>
          <a:lstStyle/>
          <a:p>
            <a:pPr defTabSz="455613"/>
            <a:fld id="{CE57EA99-9951-4325-A98B-C4CC5DC51F29}" type="slidenum">
              <a:rPr lang="en-US" smtClean="0">
                <a:latin typeface="Times New Roman" pitchFamily="18" charset="0"/>
                <a:ea typeface="Arial Unicode MS" pitchFamily="34" charset="-128"/>
                <a:cs typeface="Tahoma" pitchFamily="34" charset="0"/>
              </a:rPr>
              <a:pPr defTabSz="455613"/>
              <a:t>55</a:t>
            </a:fld>
            <a:endParaRPr lang="en-US" smtClean="0">
              <a:latin typeface="Times New Roman" pitchFamily="18" charset="0"/>
              <a:ea typeface="Arial Unicode MS" pitchFamily="34" charset="-128"/>
              <a:cs typeface="Tahoma" pitchFamily="34" charset="0"/>
            </a:endParaRPr>
          </a:p>
        </p:txBody>
      </p:sp>
      <p:sp>
        <p:nvSpPr>
          <p:cNvPr id="139267"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39268"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
        <p:nvSpPr>
          <p:cNvPr id="139269" name="Notes Placeholder 4"/>
          <p:cNvSpPr>
            <a:spLocks noGrp="1"/>
          </p:cNvSpPr>
          <p:nvPr>
            <p:ph type="body" idx="1"/>
          </p:nvPr>
        </p:nvSpPr>
        <p:spPr>
          <a:noFill/>
          <a:ln/>
        </p:spPr>
        <p:txBody>
          <a:bodyPr/>
          <a:lstStyle/>
          <a:p>
            <a:r>
              <a:rPr lang="en-US" smtClean="0">
                <a:latin typeface="Times New Roman" pitchFamily="18" charset="0"/>
              </a:rPr>
              <a:t>P. S. - The above examples of String[] and int[] actually give this arrays a capacity to accept upto  3 values if you were to add one more member (4</a:t>
            </a:r>
            <a:r>
              <a:rPr lang="en-US" baseline="33000" smtClean="0">
                <a:latin typeface="Times New Roman" pitchFamily="18" charset="0"/>
              </a:rPr>
              <a:t>th</a:t>
            </a:r>
            <a:r>
              <a:rPr lang="en-US" smtClean="0">
                <a:latin typeface="Times New Roman" pitchFamily="18" charset="0"/>
              </a:rPr>
              <a:t> member), say Daughter, you will get an error/exception because you already limited the array capacity to 3.</a:t>
            </a:r>
          </a:p>
          <a:p>
            <a:endParaRPr lang="en-US" smtClean="0">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32"/>
          <p:cNvSpPr>
            <a:spLocks noGrp="1" noChangeArrowheads="1"/>
          </p:cNvSpPr>
          <p:nvPr>
            <p:ph type="sldNum" sz="quarter"/>
          </p:nvPr>
        </p:nvSpPr>
        <p:spPr>
          <a:noFill/>
          <a:ln/>
        </p:spPr>
        <p:txBody>
          <a:bodyPr/>
          <a:lstStyle/>
          <a:p>
            <a:pPr defTabSz="455613"/>
            <a:fld id="{175182EE-5361-4587-8102-1B6C9264BE40}" type="slidenum">
              <a:rPr lang="en-US" smtClean="0">
                <a:latin typeface="Times New Roman" pitchFamily="18" charset="0"/>
                <a:ea typeface="Arial Unicode MS" pitchFamily="34" charset="-128"/>
                <a:cs typeface="Tahoma" pitchFamily="34" charset="0"/>
              </a:rPr>
              <a:pPr defTabSz="455613"/>
              <a:t>56</a:t>
            </a:fld>
            <a:endParaRPr lang="en-US" smtClean="0">
              <a:latin typeface="Times New Roman" pitchFamily="18" charset="0"/>
              <a:ea typeface="Arial Unicode MS" pitchFamily="34" charset="-128"/>
              <a:cs typeface="Tahoma" pitchFamily="34" charset="0"/>
            </a:endParaRPr>
          </a:p>
        </p:txBody>
      </p:sp>
      <p:sp>
        <p:nvSpPr>
          <p:cNvPr id="140291"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40292"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32"/>
          <p:cNvSpPr>
            <a:spLocks noGrp="1" noChangeArrowheads="1"/>
          </p:cNvSpPr>
          <p:nvPr>
            <p:ph type="sldNum" sz="quarter"/>
          </p:nvPr>
        </p:nvSpPr>
        <p:spPr>
          <a:noFill/>
          <a:ln/>
        </p:spPr>
        <p:txBody>
          <a:bodyPr/>
          <a:lstStyle/>
          <a:p>
            <a:pPr defTabSz="455613"/>
            <a:fld id="{CD1A0675-CFAD-41EE-A211-6665C5EBF8A9}" type="slidenum">
              <a:rPr lang="en-US" smtClean="0">
                <a:latin typeface="Times New Roman" pitchFamily="18" charset="0"/>
                <a:ea typeface="Arial Unicode MS" pitchFamily="34" charset="-128"/>
                <a:cs typeface="Tahoma" pitchFamily="34" charset="0"/>
              </a:rPr>
              <a:pPr defTabSz="455613"/>
              <a:t>57</a:t>
            </a:fld>
            <a:endParaRPr lang="en-US" smtClean="0">
              <a:latin typeface="Times New Roman" pitchFamily="18" charset="0"/>
              <a:ea typeface="Arial Unicode MS" pitchFamily="34" charset="-128"/>
              <a:cs typeface="Tahoma" pitchFamily="34" charset="0"/>
            </a:endParaRPr>
          </a:p>
        </p:txBody>
      </p:sp>
      <p:sp>
        <p:nvSpPr>
          <p:cNvPr id="141315"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41316"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
        <p:nvSpPr>
          <p:cNvPr id="141317" name="Notes Placeholder 4"/>
          <p:cNvSpPr>
            <a:spLocks noGrp="1"/>
          </p:cNvSpPr>
          <p:nvPr>
            <p:ph type="body" idx="1"/>
          </p:nvPr>
        </p:nvSpPr>
        <p:spPr>
          <a:noFill/>
          <a:ln/>
        </p:spPr>
        <p:txBody>
          <a:bodyPr/>
          <a:lstStyle/>
          <a:p>
            <a:r>
              <a:rPr lang="en-US" smtClean="0">
                <a:latin typeface="Times New Roman" pitchFamily="18" charset="0"/>
              </a:rPr>
              <a:t>As you can see the above example looks much cleaner than the previous 2 examples of array. Also we can add the 4</a:t>
            </a:r>
            <a:r>
              <a:rPr lang="en-US" baseline="33000" smtClean="0">
                <a:latin typeface="Times New Roman" pitchFamily="18" charset="0"/>
              </a:rPr>
              <a:t>th</a:t>
            </a:r>
            <a:r>
              <a:rPr lang="en-US" smtClean="0">
                <a:latin typeface="Times New Roman" pitchFamily="18" charset="0"/>
              </a:rPr>
              <a:t> member without worrying about the capacity of the array as we do not predefine the capacity but dynamically add the member within braces. Same can done with </a:t>
            </a:r>
            <a:r>
              <a:rPr lang="en-US" b="1" smtClean="0">
                <a:solidFill>
                  <a:srgbClr val="FF3333"/>
                </a:solidFill>
                <a:latin typeface="Times New Roman" pitchFamily="18" charset="0"/>
              </a:rPr>
              <a:t>int</a:t>
            </a:r>
            <a:r>
              <a:rPr lang="en-US" smtClean="0">
                <a:solidFill>
                  <a:srgbClr val="FF3333"/>
                </a:solidFill>
                <a:latin typeface="Times New Roman" pitchFamily="18" charset="0"/>
              </a:rPr>
              <a:t> </a:t>
            </a:r>
            <a:r>
              <a:rPr lang="en-US" smtClean="0">
                <a:latin typeface="Times New Roman" pitchFamily="18" charset="0"/>
              </a:rPr>
              <a:t>and</a:t>
            </a:r>
            <a:r>
              <a:rPr lang="en-US" smtClean="0">
                <a:solidFill>
                  <a:srgbClr val="FF3333"/>
                </a:solidFill>
                <a:latin typeface="Times New Roman" pitchFamily="18" charset="0"/>
              </a:rPr>
              <a:t> </a:t>
            </a:r>
            <a:r>
              <a:rPr lang="en-US" b="1" smtClean="0">
                <a:solidFill>
                  <a:srgbClr val="FF3333"/>
                </a:solidFill>
                <a:latin typeface="Times New Roman" pitchFamily="18" charset="0"/>
              </a:rPr>
              <a:t>char</a:t>
            </a:r>
            <a:r>
              <a:rPr lang="en-US" smtClean="0">
                <a:solidFill>
                  <a:srgbClr val="FF3333"/>
                </a:solidFill>
                <a:latin typeface="Times New Roman" pitchFamily="18" charset="0"/>
              </a:rPr>
              <a:t> </a:t>
            </a:r>
            <a:r>
              <a:rPr lang="en-US" smtClean="0">
                <a:latin typeface="Times New Roman" pitchFamily="18" charset="0"/>
              </a:rPr>
              <a:t>datatypes.</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32"/>
          <p:cNvSpPr>
            <a:spLocks noGrp="1" noChangeArrowheads="1"/>
          </p:cNvSpPr>
          <p:nvPr>
            <p:ph type="sldNum" sz="quarter"/>
          </p:nvPr>
        </p:nvSpPr>
        <p:spPr>
          <a:noFill/>
          <a:ln/>
        </p:spPr>
        <p:txBody>
          <a:bodyPr/>
          <a:lstStyle/>
          <a:p>
            <a:pPr defTabSz="455613"/>
            <a:fld id="{F40EE985-2B76-4786-A34D-7BEE1D56A364}" type="slidenum">
              <a:rPr lang="en-US" smtClean="0">
                <a:latin typeface="Times New Roman" pitchFamily="18" charset="0"/>
                <a:ea typeface="Arial Unicode MS" pitchFamily="34" charset="-128"/>
                <a:cs typeface="Tahoma" pitchFamily="34" charset="0"/>
              </a:rPr>
              <a:pPr defTabSz="455613"/>
              <a:t>58</a:t>
            </a:fld>
            <a:endParaRPr lang="en-US" smtClean="0">
              <a:latin typeface="Times New Roman" pitchFamily="18" charset="0"/>
              <a:ea typeface="Arial Unicode MS" pitchFamily="34" charset="-128"/>
              <a:cs typeface="Tahoma" pitchFamily="34" charset="0"/>
            </a:endParaRPr>
          </a:p>
        </p:txBody>
      </p:sp>
      <p:sp>
        <p:nvSpPr>
          <p:cNvPr id="142339"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42340"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32"/>
          <p:cNvSpPr>
            <a:spLocks noGrp="1" noChangeArrowheads="1"/>
          </p:cNvSpPr>
          <p:nvPr>
            <p:ph type="sldNum" sz="quarter"/>
          </p:nvPr>
        </p:nvSpPr>
        <p:spPr>
          <a:noFill/>
          <a:ln/>
        </p:spPr>
        <p:txBody>
          <a:bodyPr/>
          <a:lstStyle/>
          <a:p>
            <a:pPr defTabSz="455613"/>
            <a:fld id="{7BF0CF16-E30A-4718-9CC1-C06824372011}" type="slidenum">
              <a:rPr lang="en-US" smtClean="0">
                <a:latin typeface="Times New Roman" pitchFamily="18" charset="0"/>
                <a:ea typeface="Arial Unicode MS" pitchFamily="34" charset="-128"/>
                <a:cs typeface="Tahoma" pitchFamily="34" charset="0"/>
              </a:rPr>
              <a:pPr defTabSz="455613"/>
              <a:t>59</a:t>
            </a:fld>
            <a:endParaRPr lang="en-US" smtClean="0">
              <a:latin typeface="Times New Roman" pitchFamily="18" charset="0"/>
              <a:ea typeface="Arial Unicode MS" pitchFamily="34" charset="-128"/>
              <a:cs typeface="Tahoma" pitchFamily="34" charset="0"/>
            </a:endParaRPr>
          </a:p>
        </p:txBody>
      </p:sp>
      <p:sp>
        <p:nvSpPr>
          <p:cNvPr id="143363"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43364"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32"/>
          <p:cNvSpPr>
            <a:spLocks noGrp="1" noChangeArrowheads="1"/>
          </p:cNvSpPr>
          <p:nvPr>
            <p:ph type="sldNum" sz="quarter"/>
          </p:nvPr>
        </p:nvSpPr>
        <p:spPr>
          <a:noFill/>
          <a:ln/>
        </p:spPr>
        <p:txBody>
          <a:bodyPr/>
          <a:lstStyle/>
          <a:p>
            <a:pPr defTabSz="455613"/>
            <a:fld id="{DFE7D14A-1387-4AAE-BC65-4EC254B41931}" type="slidenum">
              <a:rPr lang="en-US" smtClean="0">
                <a:latin typeface="Times New Roman" pitchFamily="18" charset="0"/>
                <a:ea typeface="Arial Unicode MS" pitchFamily="34" charset="-128"/>
                <a:cs typeface="Tahoma" pitchFamily="34" charset="0"/>
              </a:rPr>
              <a:pPr defTabSz="455613"/>
              <a:t>60</a:t>
            </a:fld>
            <a:endParaRPr lang="en-US" smtClean="0">
              <a:latin typeface="Times New Roman" pitchFamily="18" charset="0"/>
              <a:ea typeface="Arial Unicode MS" pitchFamily="34" charset="-128"/>
              <a:cs typeface="Tahoma" pitchFamily="34" charset="0"/>
            </a:endParaRPr>
          </a:p>
        </p:txBody>
      </p:sp>
      <p:sp>
        <p:nvSpPr>
          <p:cNvPr id="144387"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44388"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
        <p:nvSpPr>
          <p:cNvPr id="5" name="Notes Placeholder 4"/>
          <p:cNvSpPr>
            <a:spLocks noGrp="1"/>
          </p:cNvSpPr>
          <p:nvPr>
            <p:ph type="body" idx="1"/>
          </p:nvPr>
        </p:nvSpPr>
        <p:spPr/>
        <p:txBody>
          <a:bodyPr>
            <a:normAutofit/>
          </a:bodyPr>
          <a:lstStyle/>
          <a:p>
            <a:pPr indent="-3397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dirty="0" smtClean="0"/>
              <a:t>OK, so what we have done is we initialized x as 5 and then we say that we want the code to keep adding the next number after 5 while it is still below 10. That will give-</a:t>
            </a:r>
          </a:p>
          <a:p>
            <a:pPr indent="-3397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b="1" dirty="0" smtClean="0"/>
              <a:t>Output</a:t>
            </a:r>
          </a:p>
          <a:p>
            <a:pPr indent="-3397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dirty="0" smtClean="0"/>
              <a:t> 5</a:t>
            </a:r>
          </a:p>
          <a:p>
            <a:pPr indent="-3397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dirty="0" smtClean="0"/>
              <a:t>6</a:t>
            </a:r>
          </a:p>
          <a:p>
            <a:pPr indent="-3397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dirty="0" smtClean="0"/>
              <a:t>7</a:t>
            </a:r>
          </a:p>
          <a:p>
            <a:pPr indent="-3397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dirty="0" smtClean="0"/>
              <a:t>8</a:t>
            </a:r>
          </a:p>
          <a:p>
            <a:pPr indent="-3397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dirty="0" smtClean="0"/>
              <a:t>9</a:t>
            </a:r>
          </a:p>
          <a:p>
            <a:pPr indent="-3397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dirty="0" smtClean="0"/>
              <a:t>P. S – It is different than </a:t>
            </a:r>
            <a:r>
              <a:rPr lang="en-US" dirty="0" smtClean="0">
                <a:solidFill>
                  <a:srgbClr val="FF3333"/>
                </a:solidFill>
              </a:rPr>
              <a:t>for loop </a:t>
            </a:r>
            <a:r>
              <a:rPr lang="en-US" dirty="0" smtClean="0"/>
              <a:t>in the sense that we always have to initialize the </a:t>
            </a:r>
            <a:r>
              <a:rPr lang="en-US" dirty="0" err="1" smtClean="0"/>
              <a:t>int</a:t>
            </a:r>
            <a:r>
              <a:rPr lang="en-US" dirty="0" smtClean="0"/>
              <a:t> variable first and that has to be outside and before starting the while loop. In </a:t>
            </a:r>
            <a:r>
              <a:rPr lang="en-US" dirty="0" smtClean="0">
                <a:solidFill>
                  <a:srgbClr val="FF3333"/>
                </a:solidFill>
              </a:rPr>
              <a:t>for loop</a:t>
            </a:r>
            <a:r>
              <a:rPr lang="en-US" dirty="0" smtClean="0"/>
              <a:t> we do initialization(</a:t>
            </a:r>
            <a:r>
              <a:rPr lang="en-US" dirty="0" err="1" smtClean="0">
                <a:solidFill>
                  <a:srgbClr val="FF3333"/>
                </a:solidFill>
              </a:rPr>
              <a:t>int</a:t>
            </a:r>
            <a:r>
              <a:rPr lang="en-US" dirty="0" smtClean="0">
                <a:solidFill>
                  <a:srgbClr val="FF3333"/>
                </a:solidFill>
              </a:rPr>
              <a:t> </a:t>
            </a:r>
            <a:r>
              <a:rPr lang="en-US" dirty="0" err="1" smtClean="0">
                <a:solidFill>
                  <a:srgbClr val="FF3333"/>
                </a:solidFill>
              </a:rPr>
              <a:t>i</a:t>
            </a:r>
            <a:r>
              <a:rPr lang="en-US" dirty="0" smtClean="0">
                <a:solidFill>
                  <a:srgbClr val="FF3333"/>
                </a:solidFill>
              </a:rPr>
              <a:t> = 1</a:t>
            </a:r>
            <a:r>
              <a:rPr lang="en-US" dirty="0" smtClean="0"/>
              <a:t>)and its control (</a:t>
            </a:r>
            <a:r>
              <a:rPr lang="en-US" dirty="0" err="1" smtClean="0">
                <a:solidFill>
                  <a:srgbClr val="FF3333"/>
                </a:solidFill>
              </a:rPr>
              <a:t>i</a:t>
            </a:r>
            <a:r>
              <a:rPr lang="en-US" dirty="0" smtClean="0">
                <a:solidFill>
                  <a:srgbClr val="FF3333"/>
                </a:solidFill>
              </a:rPr>
              <a:t>&lt;10</a:t>
            </a:r>
            <a:r>
              <a:rPr lang="en-US" dirty="0" smtClean="0"/>
              <a:t> or </a:t>
            </a:r>
            <a:r>
              <a:rPr lang="en-US" dirty="0" err="1" smtClean="0">
                <a:solidFill>
                  <a:srgbClr val="FF3333"/>
                </a:solidFill>
              </a:rPr>
              <a:t>i</a:t>
            </a:r>
            <a:r>
              <a:rPr lang="en-US" dirty="0" smtClean="0">
                <a:solidFill>
                  <a:srgbClr val="FF3333"/>
                </a:solidFill>
              </a:rPr>
              <a:t>&lt;=10</a:t>
            </a:r>
            <a:r>
              <a:rPr lang="en-US" dirty="0" smtClean="0"/>
              <a:t>) and increment (</a:t>
            </a:r>
            <a:r>
              <a:rPr lang="en-US" dirty="0" err="1" smtClean="0">
                <a:solidFill>
                  <a:srgbClr val="FF3333"/>
                </a:solidFill>
              </a:rPr>
              <a:t>i</a:t>
            </a:r>
            <a:r>
              <a:rPr lang="en-US" dirty="0" smtClean="0">
                <a:solidFill>
                  <a:srgbClr val="FF3333"/>
                </a:solidFill>
              </a:rPr>
              <a:t>++</a:t>
            </a:r>
            <a:r>
              <a:rPr lang="en-US" dirty="0" smtClean="0"/>
              <a:t>) in one line but in</a:t>
            </a:r>
            <a:r>
              <a:rPr lang="en-US" dirty="0" smtClean="0">
                <a:solidFill>
                  <a:srgbClr val="FF3333"/>
                </a:solidFill>
              </a:rPr>
              <a:t> while loop </a:t>
            </a:r>
            <a:r>
              <a:rPr lang="en-US" dirty="0" smtClean="0"/>
              <a:t>that order is changed as shown above.</a:t>
            </a:r>
          </a:p>
          <a:p>
            <a:pPr>
              <a:defRPr/>
            </a:pPr>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32"/>
          <p:cNvSpPr>
            <a:spLocks noGrp="1" noChangeArrowheads="1"/>
          </p:cNvSpPr>
          <p:nvPr>
            <p:ph type="sldNum" sz="quarter"/>
          </p:nvPr>
        </p:nvSpPr>
        <p:spPr>
          <a:noFill/>
          <a:ln/>
        </p:spPr>
        <p:txBody>
          <a:bodyPr/>
          <a:lstStyle/>
          <a:p>
            <a:pPr defTabSz="455613"/>
            <a:fld id="{356DC1B1-33B1-462A-B1F0-0BB5B0598D42}" type="slidenum">
              <a:rPr lang="en-US" smtClean="0">
                <a:latin typeface="Times New Roman" pitchFamily="18" charset="0"/>
                <a:ea typeface="Arial Unicode MS" pitchFamily="34" charset="-128"/>
                <a:cs typeface="Tahoma" pitchFamily="34" charset="0"/>
              </a:rPr>
              <a:pPr defTabSz="455613"/>
              <a:t>61</a:t>
            </a:fld>
            <a:endParaRPr lang="en-US" smtClean="0">
              <a:latin typeface="Times New Roman" pitchFamily="18" charset="0"/>
              <a:ea typeface="Arial Unicode MS" pitchFamily="34" charset="-128"/>
              <a:cs typeface="Tahoma" pitchFamily="34" charset="0"/>
            </a:endParaRPr>
          </a:p>
        </p:txBody>
      </p:sp>
      <p:sp>
        <p:nvSpPr>
          <p:cNvPr id="145411"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45412"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
        <p:nvSpPr>
          <p:cNvPr id="145413" name="Notes Placeholder 4"/>
          <p:cNvSpPr>
            <a:spLocks noGrp="1"/>
          </p:cNvSpPr>
          <p:nvPr>
            <p:ph type="body" idx="1"/>
          </p:nvPr>
        </p:nvSpPr>
        <p:spPr>
          <a:noFill/>
          <a:ln/>
        </p:spPr>
        <p:txBody>
          <a:bodyPr/>
          <a:lstStyle/>
          <a:p>
            <a:r>
              <a:rPr lang="en-US" smtClean="0">
                <a:latin typeface="Times New Roman" pitchFamily="18" charset="0"/>
              </a:rPr>
              <a:t>In the above example we initialized </a:t>
            </a:r>
            <a:r>
              <a:rPr lang="en-US" b="1" smtClean="0">
                <a:latin typeface="Times New Roman" pitchFamily="18" charset="0"/>
              </a:rPr>
              <a:t>i </a:t>
            </a:r>
            <a:r>
              <a:rPr lang="en-US" smtClean="0">
                <a:latin typeface="Times New Roman" pitchFamily="18" charset="0"/>
              </a:rPr>
              <a:t>with a value 10 and inside </a:t>
            </a:r>
            <a:r>
              <a:rPr lang="en-US" b="1" smtClean="0">
                <a:latin typeface="Times New Roman" pitchFamily="18" charset="0"/>
              </a:rPr>
              <a:t>do </a:t>
            </a:r>
            <a:r>
              <a:rPr lang="en-US" smtClean="0">
                <a:latin typeface="Times New Roman" pitchFamily="18" charset="0"/>
              </a:rPr>
              <a:t>we are telling the program to print </a:t>
            </a:r>
            <a:r>
              <a:rPr lang="en-US" b="1" smtClean="0">
                <a:latin typeface="Times New Roman" pitchFamily="18" charset="0"/>
              </a:rPr>
              <a:t>i’</a:t>
            </a:r>
            <a:r>
              <a:rPr lang="en-US" smtClean="0">
                <a:latin typeface="Times New Roman" pitchFamily="18" charset="0"/>
              </a:rPr>
              <a:t>s value with decrement on every next line until </a:t>
            </a:r>
            <a:r>
              <a:rPr lang="en-US" b="1" smtClean="0">
                <a:latin typeface="Times New Roman" pitchFamily="18" charset="0"/>
              </a:rPr>
              <a:t>i’</a:t>
            </a:r>
            <a:r>
              <a:rPr lang="en-US" smtClean="0">
                <a:latin typeface="Times New Roman" pitchFamily="18" charset="0"/>
              </a:rPr>
              <a:t>s value remains above </a:t>
            </a:r>
            <a:r>
              <a:rPr lang="en-US" b="1" smtClean="0">
                <a:latin typeface="Times New Roman" pitchFamily="18" charset="0"/>
              </a:rPr>
              <a:t>1. </a:t>
            </a:r>
            <a:r>
              <a:rPr lang="en-US" smtClean="0">
                <a:latin typeface="Times New Roman" pitchFamily="18" charset="0"/>
              </a:rPr>
              <a:t>Thus we get 10,9,8……2. In short </a:t>
            </a:r>
            <a:r>
              <a:rPr lang="en-US" b="1" smtClean="0">
                <a:latin typeface="Times New Roman" pitchFamily="18" charset="0"/>
              </a:rPr>
              <a:t>do</a:t>
            </a:r>
            <a:r>
              <a:rPr lang="en-US" smtClean="0">
                <a:latin typeface="Times New Roman" pitchFamily="18" charset="0"/>
              </a:rPr>
              <a:t> printing of </a:t>
            </a:r>
            <a:r>
              <a:rPr lang="en-US" b="1" smtClean="0">
                <a:latin typeface="Times New Roman" pitchFamily="18" charset="0"/>
              </a:rPr>
              <a:t>i </a:t>
            </a:r>
            <a:r>
              <a:rPr lang="en-US" smtClean="0">
                <a:latin typeface="Times New Roman" pitchFamily="18" charset="0"/>
              </a:rPr>
              <a:t>value </a:t>
            </a:r>
            <a:r>
              <a:rPr lang="en-US" b="1" smtClean="0">
                <a:latin typeface="Times New Roman" pitchFamily="18" charset="0"/>
              </a:rPr>
              <a:t>while</a:t>
            </a:r>
            <a:r>
              <a:rPr lang="en-US" smtClean="0">
                <a:latin typeface="Times New Roman" pitchFamily="18" charset="0"/>
              </a:rPr>
              <a:t> it is above 1.</a:t>
            </a:r>
            <a:endParaRPr lang="en-US" b="1" smtClean="0">
              <a:latin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fontScale="92500" lnSpcReduction="10000"/>
          </a:bodyPr>
          <a:lstStyle/>
          <a:p>
            <a:pPr>
              <a:defRPr/>
            </a:pPr>
            <a:r>
              <a:rPr lang="en-US" b="1" dirty="0" smtClean="0"/>
              <a:t>Break example</a:t>
            </a:r>
          </a:p>
          <a:p>
            <a:pPr>
              <a:defRPr/>
            </a:pPr>
            <a:endParaRPr lang="en-US" b="1" dirty="0" smtClean="0"/>
          </a:p>
          <a:p>
            <a:pPr>
              <a:defRPr/>
            </a:pPr>
            <a:r>
              <a:rPr lang="en-US" dirty="0" smtClean="0"/>
              <a:t>class </a:t>
            </a:r>
            <a:r>
              <a:rPr lang="en-US" dirty="0" err="1" smtClean="0"/>
              <a:t>breakExample</a:t>
            </a:r>
            <a:r>
              <a:rPr lang="en-US" dirty="0" smtClean="0"/>
              <a:t>{</a:t>
            </a:r>
          </a:p>
          <a:p>
            <a:pPr>
              <a:defRPr/>
            </a:pPr>
            <a:r>
              <a:rPr lang="en-US" dirty="0" smtClean="0"/>
              <a:t>	static void </a:t>
            </a:r>
            <a:r>
              <a:rPr lang="en-US" dirty="0" err="1" smtClean="0"/>
              <a:t>stopAtThird</a:t>
            </a:r>
            <a:r>
              <a:rPr lang="en-US" dirty="0" smtClean="0"/>
              <a:t>(){</a:t>
            </a:r>
          </a:p>
          <a:p>
            <a:pPr>
              <a:defRPr/>
            </a:pPr>
            <a:r>
              <a:rPr lang="en-US" dirty="0" smtClean="0"/>
              <a:t>	</a:t>
            </a:r>
            <a:r>
              <a:rPr lang="en-US" dirty="0" err="1" smtClean="0"/>
              <a:t>int</a:t>
            </a:r>
            <a:r>
              <a:rPr lang="en-US" dirty="0" smtClean="0"/>
              <a:t>[] </a:t>
            </a:r>
            <a:r>
              <a:rPr lang="en-US" dirty="0" err="1" smtClean="0"/>
              <a:t>arr</a:t>
            </a:r>
            <a:r>
              <a:rPr lang="en-US" dirty="0" smtClean="0"/>
              <a:t>= {1,2,3,4,5};</a:t>
            </a:r>
          </a:p>
          <a:p>
            <a:pPr>
              <a:defRPr/>
            </a:pPr>
            <a:r>
              <a:rPr lang="en-US" dirty="0" smtClean="0"/>
              <a:t>	for(</a:t>
            </a:r>
            <a:r>
              <a:rPr lang="en-US" dirty="0" err="1" smtClean="0"/>
              <a:t>int</a:t>
            </a:r>
            <a:r>
              <a:rPr lang="en-US" dirty="0" smtClean="0"/>
              <a:t> i:arr){</a:t>
            </a:r>
          </a:p>
          <a:p>
            <a:pPr>
              <a:defRPr/>
            </a:pPr>
            <a:r>
              <a:rPr lang="en-US" dirty="0" smtClean="0"/>
              <a:t>	if(</a:t>
            </a:r>
            <a:r>
              <a:rPr lang="en-US" dirty="0" err="1" smtClean="0"/>
              <a:t>i</a:t>
            </a:r>
            <a:r>
              <a:rPr lang="en-US" dirty="0" smtClean="0"/>
              <a:t>==3){</a:t>
            </a:r>
          </a:p>
          <a:p>
            <a:pPr>
              <a:defRPr/>
            </a:pPr>
            <a:r>
              <a:rPr lang="en-US" dirty="0" smtClean="0"/>
              <a:t>	break;</a:t>
            </a:r>
          </a:p>
          <a:p>
            <a:pPr>
              <a:defRPr/>
            </a:pPr>
            <a:r>
              <a:rPr lang="en-US" dirty="0" smtClean="0"/>
              <a:t>	}</a:t>
            </a:r>
          </a:p>
          <a:p>
            <a:pPr>
              <a:defRPr/>
            </a:pPr>
            <a:r>
              <a:rPr lang="en-US" dirty="0" smtClean="0"/>
              <a:t>	</a:t>
            </a:r>
            <a:r>
              <a:rPr lang="en-US" dirty="0" err="1" smtClean="0"/>
              <a:t>System.out.println</a:t>
            </a:r>
            <a:r>
              <a:rPr lang="en-US" dirty="0" smtClean="0"/>
              <a:t>(</a:t>
            </a:r>
            <a:r>
              <a:rPr lang="en-US" dirty="0" err="1" smtClean="0"/>
              <a:t>i</a:t>
            </a:r>
            <a:r>
              <a:rPr lang="en-US" dirty="0" smtClean="0"/>
              <a:t>);</a:t>
            </a:r>
          </a:p>
          <a:p>
            <a:pPr>
              <a:defRPr/>
            </a:pPr>
            <a:r>
              <a:rPr lang="en-US" dirty="0" smtClean="0"/>
              <a:t> 	}</a:t>
            </a:r>
          </a:p>
          <a:p>
            <a:pPr>
              <a:defRPr/>
            </a:pPr>
            <a:r>
              <a:rPr lang="en-US" dirty="0" smtClean="0"/>
              <a:t>	}</a:t>
            </a:r>
          </a:p>
          <a:p>
            <a:pPr>
              <a:defRPr/>
            </a:pPr>
            <a:r>
              <a:rPr lang="en-US" dirty="0" smtClean="0"/>
              <a:t>	public static void main(String[] </a:t>
            </a:r>
            <a:r>
              <a:rPr lang="en-US" dirty="0" err="1" smtClean="0"/>
              <a:t>args</a:t>
            </a:r>
            <a:r>
              <a:rPr lang="en-US" dirty="0" smtClean="0"/>
              <a:t>){</a:t>
            </a:r>
          </a:p>
          <a:p>
            <a:pPr>
              <a:defRPr/>
            </a:pPr>
            <a:r>
              <a:rPr lang="en-US" dirty="0" smtClean="0"/>
              <a:t>	</a:t>
            </a:r>
            <a:r>
              <a:rPr lang="en-US" dirty="0" err="1" smtClean="0"/>
              <a:t>stopAtThird</a:t>
            </a:r>
            <a:r>
              <a:rPr lang="en-US" dirty="0" smtClean="0"/>
              <a:t>();</a:t>
            </a:r>
          </a:p>
          <a:p>
            <a:pPr>
              <a:defRPr/>
            </a:pPr>
            <a:r>
              <a:rPr lang="en-US" dirty="0" smtClean="0"/>
              <a:t>	}</a:t>
            </a:r>
          </a:p>
          <a:p>
            <a:pPr>
              <a:defRPr/>
            </a:pPr>
            <a:r>
              <a:rPr lang="en-US" dirty="0" smtClean="0"/>
              <a:t>}</a:t>
            </a:r>
          </a:p>
          <a:p>
            <a:pPr>
              <a:defRPr/>
            </a:pPr>
            <a:endParaRPr lang="en-US" dirty="0" smtClean="0"/>
          </a:p>
          <a:p>
            <a:pPr>
              <a:defRPr/>
            </a:pPr>
            <a:r>
              <a:rPr lang="en-US" b="1" dirty="0" smtClean="0"/>
              <a:t>Output</a:t>
            </a:r>
          </a:p>
          <a:p>
            <a:pPr>
              <a:defRPr/>
            </a:pPr>
            <a:r>
              <a:rPr lang="en-US" dirty="0" smtClean="0"/>
              <a:t>1</a:t>
            </a:r>
          </a:p>
          <a:p>
            <a:pPr>
              <a:defRPr/>
            </a:pPr>
            <a:r>
              <a:rPr lang="en-US" dirty="0" smtClean="0"/>
              <a:t>2</a:t>
            </a:r>
          </a:p>
          <a:p>
            <a:pPr>
              <a:defRPr/>
            </a:pPr>
            <a:endParaRPr lang="en-US" dirty="0" smtClean="0"/>
          </a:p>
          <a:p>
            <a:pPr>
              <a:defRPr/>
            </a:pPr>
            <a:r>
              <a:rPr lang="en-US" dirty="0" smtClean="0"/>
              <a:t>Thus it stops the full execution at 3 </a:t>
            </a:r>
            <a:r>
              <a:rPr lang="en-US" dirty="0" err="1" smtClean="0"/>
              <a:t>i.e</a:t>
            </a:r>
            <a:r>
              <a:rPr lang="en-US" dirty="0" smtClean="0"/>
              <a:t> all numbers before 3 will be the </a:t>
            </a:r>
            <a:r>
              <a:rPr lang="en-US" dirty="0" err="1" smtClean="0"/>
              <a:t>ouput</a:t>
            </a:r>
            <a:endParaRPr lang="en-US" dirty="0" smtClean="0"/>
          </a:p>
          <a:p>
            <a:pPr>
              <a:defRPr/>
            </a:pPr>
            <a:r>
              <a:rPr lang="en-US" dirty="0" smtClean="0"/>
              <a:t>============================================================================</a:t>
            </a:r>
          </a:p>
          <a:p>
            <a:pPr>
              <a:defRPr/>
            </a:pPr>
            <a:endParaRPr lang="en-US" dirty="0" smtClean="0"/>
          </a:p>
          <a:p>
            <a:pPr>
              <a:defRPr/>
            </a:pPr>
            <a:r>
              <a:rPr lang="en-US" b="1" dirty="0" smtClean="0"/>
              <a:t>Continue example</a:t>
            </a:r>
          </a:p>
          <a:p>
            <a:pPr>
              <a:defRPr/>
            </a:pPr>
            <a:endParaRPr lang="en-US" dirty="0" smtClean="0"/>
          </a:p>
          <a:p>
            <a:pPr>
              <a:defRPr/>
            </a:pPr>
            <a:r>
              <a:rPr lang="en-US" dirty="0" smtClean="0"/>
              <a:t>class </a:t>
            </a:r>
            <a:r>
              <a:rPr lang="en-US" dirty="0" err="1" smtClean="0"/>
              <a:t>breakExample</a:t>
            </a:r>
            <a:r>
              <a:rPr lang="en-US" dirty="0" smtClean="0"/>
              <a:t>{</a:t>
            </a:r>
          </a:p>
          <a:p>
            <a:pPr>
              <a:defRPr/>
            </a:pPr>
            <a:r>
              <a:rPr lang="en-US" dirty="0" smtClean="0"/>
              <a:t>	static void </a:t>
            </a:r>
            <a:r>
              <a:rPr lang="en-US" dirty="0" err="1" smtClean="0"/>
              <a:t>skipThird</a:t>
            </a:r>
            <a:r>
              <a:rPr lang="en-US" dirty="0" smtClean="0"/>
              <a:t>(){</a:t>
            </a:r>
          </a:p>
          <a:p>
            <a:pPr>
              <a:defRPr/>
            </a:pPr>
            <a:r>
              <a:rPr lang="en-US" dirty="0" smtClean="0"/>
              <a:t>	</a:t>
            </a:r>
            <a:r>
              <a:rPr lang="en-US" dirty="0" err="1" smtClean="0"/>
              <a:t>int</a:t>
            </a:r>
            <a:r>
              <a:rPr lang="en-US" dirty="0" smtClean="0"/>
              <a:t>[] </a:t>
            </a:r>
            <a:r>
              <a:rPr lang="en-US" dirty="0" err="1" smtClean="0"/>
              <a:t>arr</a:t>
            </a:r>
            <a:r>
              <a:rPr lang="en-US" dirty="0" smtClean="0"/>
              <a:t>= {1,2,3,4,5};</a:t>
            </a:r>
          </a:p>
          <a:p>
            <a:pPr>
              <a:defRPr/>
            </a:pPr>
            <a:r>
              <a:rPr lang="en-US" dirty="0" smtClean="0"/>
              <a:t>	for(</a:t>
            </a:r>
            <a:r>
              <a:rPr lang="en-US" dirty="0" err="1" smtClean="0"/>
              <a:t>int</a:t>
            </a:r>
            <a:r>
              <a:rPr lang="en-US" dirty="0" smtClean="0"/>
              <a:t> i:arr){</a:t>
            </a:r>
          </a:p>
          <a:p>
            <a:pPr>
              <a:defRPr/>
            </a:pPr>
            <a:r>
              <a:rPr lang="en-US" dirty="0" smtClean="0"/>
              <a:t>	if(</a:t>
            </a:r>
            <a:r>
              <a:rPr lang="en-US" dirty="0" err="1" smtClean="0"/>
              <a:t>i</a:t>
            </a:r>
            <a:r>
              <a:rPr lang="en-US" dirty="0" smtClean="0"/>
              <a:t>==3){</a:t>
            </a:r>
          </a:p>
          <a:p>
            <a:pPr>
              <a:defRPr/>
            </a:pPr>
            <a:r>
              <a:rPr lang="en-US" dirty="0" smtClean="0"/>
              <a:t>	continue;</a:t>
            </a:r>
          </a:p>
          <a:p>
            <a:pPr>
              <a:defRPr/>
            </a:pPr>
            <a:r>
              <a:rPr lang="en-US" dirty="0" smtClean="0"/>
              <a:t>	}</a:t>
            </a:r>
          </a:p>
          <a:p>
            <a:pPr>
              <a:defRPr/>
            </a:pPr>
            <a:r>
              <a:rPr lang="en-US" dirty="0" smtClean="0"/>
              <a:t>	</a:t>
            </a:r>
            <a:r>
              <a:rPr lang="en-US" dirty="0" err="1" smtClean="0"/>
              <a:t>System.out.println</a:t>
            </a:r>
            <a:r>
              <a:rPr lang="en-US" dirty="0" smtClean="0"/>
              <a:t>(</a:t>
            </a:r>
            <a:r>
              <a:rPr lang="en-US" dirty="0" err="1" smtClean="0"/>
              <a:t>i</a:t>
            </a:r>
            <a:r>
              <a:rPr lang="en-US" dirty="0" smtClean="0"/>
              <a:t>);</a:t>
            </a:r>
          </a:p>
          <a:p>
            <a:pPr>
              <a:defRPr/>
            </a:pPr>
            <a:r>
              <a:rPr lang="en-US" dirty="0" smtClean="0"/>
              <a:t> 	}</a:t>
            </a:r>
          </a:p>
          <a:p>
            <a:pPr>
              <a:defRPr/>
            </a:pPr>
            <a:r>
              <a:rPr lang="en-US" dirty="0" smtClean="0"/>
              <a:t>	}</a:t>
            </a:r>
          </a:p>
          <a:p>
            <a:pPr>
              <a:defRPr/>
            </a:pPr>
            <a:r>
              <a:rPr lang="en-US" dirty="0" smtClean="0"/>
              <a:t>	public static void main(String[] </a:t>
            </a:r>
            <a:r>
              <a:rPr lang="en-US" dirty="0" err="1" smtClean="0"/>
              <a:t>args</a:t>
            </a:r>
            <a:r>
              <a:rPr lang="en-US" dirty="0" smtClean="0"/>
              <a:t>){</a:t>
            </a:r>
          </a:p>
          <a:p>
            <a:pPr>
              <a:defRPr/>
            </a:pPr>
            <a:r>
              <a:rPr lang="en-US" dirty="0" smtClean="0"/>
              <a:t>	</a:t>
            </a:r>
            <a:r>
              <a:rPr lang="en-US" dirty="0" err="1" smtClean="0"/>
              <a:t>skipThird</a:t>
            </a:r>
            <a:r>
              <a:rPr lang="en-US" dirty="0" smtClean="0"/>
              <a:t>();</a:t>
            </a:r>
          </a:p>
          <a:p>
            <a:pPr>
              <a:defRPr/>
            </a:pPr>
            <a:r>
              <a:rPr lang="en-US" dirty="0" smtClean="0"/>
              <a:t>	}</a:t>
            </a:r>
          </a:p>
          <a:p>
            <a:pPr>
              <a:defRPr/>
            </a:pPr>
            <a:r>
              <a:rPr lang="en-US" dirty="0" smtClean="0"/>
              <a:t>}</a:t>
            </a:r>
          </a:p>
          <a:p>
            <a:pPr>
              <a:defRPr/>
            </a:pPr>
            <a:endParaRPr lang="en-US" dirty="0" smtClean="0"/>
          </a:p>
          <a:p>
            <a:pPr>
              <a:defRPr/>
            </a:pPr>
            <a:r>
              <a:rPr lang="en-US" b="1" dirty="0" smtClean="0"/>
              <a:t>Output</a:t>
            </a:r>
          </a:p>
          <a:p>
            <a:pPr>
              <a:defRPr/>
            </a:pPr>
            <a:r>
              <a:rPr lang="en-US" dirty="0" smtClean="0"/>
              <a:t>1</a:t>
            </a:r>
          </a:p>
          <a:p>
            <a:pPr>
              <a:defRPr/>
            </a:pPr>
            <a:r>
              <a:rPr lang="en-US" dirty="0" smtClean="0"/>
              <a:t>2</a:t>
            </a:r>
          </a:p>
          <a:p>
            <a:pPr>
              <a:defRPr/>
            </a:pPr>
            <a:r>
              <a:rPr lang="en-US" dirty="0" smtClean="0"/>
              <a:t>4</a:t>
            </a:r>
          </a:p>
          <a:p>
            <a:pPr>
              <a:defRPr/>
            </a:pPr>
            <a:r>
              <a:rPr lang="en-US" dirty="0" smtClean="0"/>
              <a:t>5</a:t>
            </a:r>
          </a:p>
          <a:p>
            <a:pPr>
              <a:defRPr/>
            </a:pPr>
            <a:endParaRPr lang="en-US" dirty="0" smtClean="0"/>
          </a:p>
          <a:p>
            <a:pPr>
              <a:defRPr/>
            </a:pPr>
            <a:r>
              <a:rPr lang="en-US" dirty="0" smtClean="0"/>
              <a:t>Thus it skips printing 3 and then continues with execution or printing the rest of the values</a:t>
            </a:r>
          </a:p>
          <a:p>
            <a:pPr>
              <a:defRPr/>
            </a:pPr>
            <a:endParaRPr lang="en-US" dirty="0" smtClean="0"/>
          </a:p>
          <a:p>
            <a:pPr>
              <a:defRPr/>
            </a:pPr>
            <a:endParaRPr lang="en-US" dirty="0" smtClean="0"/>
          </a:p>
        </p:txBody>
      </p:sp>
      <p:sp>
        <p:nvSpPr>
          <p:cNvPr id="4" name="Slide Number Placeholder 3"/>
          <p:cNvSpPr>
            <a:spLocks noGrp="1"/>
          </p:cNvSpPr>
          <p:nvPr>
            <p:ph type="sldNum" sz="quarter"/>
          </p:nvPr>
        </p:nvSpPr>
        <p:spPr/>
        <p:txBody>
          <a:bodyPr/>
          <a:lstStyle/>
          <a:p>
            <a:pPr>
              <a:defRPr/>
            </a:pPr>
            <a:fld id="{0F515932-A9D2-4CE9-92AA-9A42432BEE41}" type="slidenum">
              <a:rPr lang="en-US" smtClean="0"/>
              <a:pPr>
                <a:defRPr/>
              </a:pPr>
              <a:t>62</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8" name="Rectangle 32"/>
          <p:cNvSpPr>
            <a:spLocks noGrp="1" noChangeArrowheads="1"/>
          </p:cNvSpPr>
          <p:nvPr>
            <p:ph type="sldNum" sz="quarter"/>
          </p:nvPr>
        </p:nvSpPr>
        <p:spPr>
          <a:noFill/>
          <a:ln/>
        </p:spPr>
        <p:txBody>
          <a:bodyPr/>
          <a:lstStyle/>
          <a:p>
            <a:pPr defTabSz="455613"/>
            <a:fld id="{0E20C8D3-80A4-4BD2-AEBA-3F598E71A52D}" type="slidenum">
              <a:rPr lang="en-US" smtClean="0">
                <a:latin typeface="Times New Roman" pitchFamily="18" charset="0"/>
                <a:ea typeface="Arial Unicode MS" pitchFamily="34" charset="-128"/>
                <a:cs typeface="Tahoma" pitchFamily="34" charset="0"/>
              </a:rPr>
              <a:pPr defTabSz="455613"/>
              <a:t>63</a:t>
            </a:fld>
            <a:endParaRPr lang="en-US" smtClean="0">
              <a:latin typeface="Times New Roman" pitchFamily="18" charset="0"/>
              <a:ea typeface="Arial Unicode MS" pitchFamily="34" charset="-128"/>
              <a:cs typeface="Tahoma" pitchFamily="34" charset="0"/>
            </a:endParaRPr>
          </a:p>
        </p:txBody>
      </p:sp>
      <p:sp>
        <p:nvSpPr>
          <p:cNvPr id="147459"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47460"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
        <p:nvSpPr>
          <p:cNvPr id="5" name="Notes Placeholder 4"/>
          <p:cNvSpPr>
            <a:spLocks noGrp="1"/>
          </p:cNvSpPr>
          <p:nvPr>
            <p:ph type="body" idx="1"/>
          </p:nvPr>
        </p:nvSpPr>
        <p:spPr/>
        <p:txBody>
          <a:bodyPr>
            <a:normAutofit lnSpcReduction="10000"/>
          </a:bodyPr>
          <a:lstStyle/>
          <a:p>
            <a:pPr>
              <a:defRPr/>
            </a:pPr>
            <a:r>
              <a:rPr lang="en-US" dirty="0" smtClean="0"/>
              <a:t>Every object created in Java may face an exception either at runtime or compile time. Lets see what is compile time(also compile time exception) and runtime(also runtime exception) difference-</a:t>
            </a:r>
          </a:p>
          <a:p>
            <a:pPr>
              <a:defRPr/>
            </a:pPr>
            <a:endParaRPr lang="en-US" dirty="0" smtClean="0"/>
          </a:p>
          <a:p>
            <a:pPr>
              <a:defRPr/>
            </a:pPr>
            <a:r>
              <a:rPr lang="en-US" b="1" dirty="0" smtClean="0"/>
              <a:t>Compile time (also compile time exceptions)</a:t>
            </a:r>
          </a:p>
          <a:p>
            <a:pPr>
              <a:defRPr/>
            </a:pPr>
            <a:r>
              <a:rPr lang="en-US" dirty="0" smtClean="0"/>
              <a:t>Every code we write in any programming language goes through 2 phases. The first phase is compile time where the written code is read by the compiler of the programming language to check if it is as per the standards of the languages compiler. If there are any inconsistencies or mistakes in the written code then such a code fails to compile during compile time. The exception which results from failure of compilation of code is called </a:t>
            </a:r>
            <a:r>
              <a:rPr lang="en-US" b="1" dirty="0" smtClean="0"/>
              <a:t>compile time exception</a:t>
            </a:r>
            <a:r>
              <a:rPr lang="en-US" dirty="0" smtClean="0"/>
              <a:t>.</a:t>
            </a:r>
          </a:p>
          <a:p>
            <a:pPr>
              <a:defRPr/>
            </a:pPr>
            <a:endParaRPr lang="en-US" dirty="0" smtClean="0"/>
          </a:p>
          <a:p>
            <a:pPr>
              <a:defRPr/>
            </a:pPr>
            <a:r>
              <a:rPr lang="en-US" b="1" dirty="0" smtClean="0"/>
              <a:t>P.S – </a:t>
            </a:r>
            <a:r>
              <a:rPr lang="en-US" i="1" dirty="0" smtClean="0"/>
              <a:t>Compile time exception is also called </a:t>
            </a:r>
            <a:r>
              <a:rPr lang="en-US" b="1" i="1" dirty="0" err="1" smtClean="0"/>
              <a:t>Cheked</a:t>
            </a:r>
            <a:r>
              <a:rPr lang="en-US" b="1" i="1" dirty="0" smtClean="0"/>
              <a:t> Exception</a:t>
            </a:r>
          </a:p>
          <a:p>
            <a:pPr defTabSz="457176">
              <a:buFont typeface="Times New Roman" pitchFamily="16" charset="0"/>
              <a:buNone/>
              <a:defRPr/>
            </a:pPr>
            <a:endParaRPr lang="en-US" dirty="0" smtClean="0"/>
          </a:p>
          <a:p>
            <a:pPr defTabSz="457176">
              <a:buFont typeface="Times New Roman" pitchFamily="16" charset="0"/>
              <a:buNone/>
              <a:defRPr/>
            </a:pPr>
            <a:endParaRPr lang="en-US" dirty="0" smtClean="0"/>
          </a:p>
          <a:p>
            <a:pPr defTabSz="457176">
              <a:buFont typeface="Times New Roman" pitchFamily="16" charset="0"/>
              <a:buNone/>
              <a:defRPr/>
            </a:pPr>
            <a:endParaRPr lang="en-US" dirty="0" smtClean="0"/>
          </a:p>
          <a:p>
            <a:pPr defTabSz="457176">
              <a:buFont typeface="Times New Roman" pitchFamily="16" charset="0"/>
              <a:buNone/>
              <a:defRPr/>
            </a:pPr>
            <a:r>
              <a:rPr lang="en-US" dirty="0" smtClean="0"/>
              <a:t>Lets understand this with this </a:t>
            </a:r>
            <a:r>
              <a:rPr lang="en-US" b="1" dirty="0" smtClean="0"/>
              <a:t>example</a:t>
            </a:r>
            <a:r>
              <a:rPr lang="en-US" dirty="0" smtClean="0"/>
              <a:t>: In this example we are reading the file myfile.txt and displaying its content on the screen. In this program there are three places where an checked exception is thrown as mentioned in the comments below. </a:t>
            </a:r>
            <a:r>
              <a:rPr lang="en-US" dirty="0" err="1" smtClean="0"/>
              <a:t>FileInputStream</a:t>
            </a:r>
            <a:r>
              <a:rPr lang="en-US" dirty="0" smtClean="0"/>
              <a:t> which is used for specifying the file path and name, throws </a:t>
            </a:r>
            <a:r>
              <a:rPr lang="en-US" dirty="0" err="1" smtClean="0"/>
              <a:t>FileNotFoundException</a:t>
            </a:r>
            <a:r>
              <a:rPr lang="en-US" dirty="0" smtClean="0"/>
              <a:t>. The read() method which reads the file content throws </a:t>
            </a:r>
            <a:r>
              <a:rPr lang="en-US" dirty="0" err="1" smtClean="0"/>
              <a:t>IOException</a:t>
            </a:r>
            <a:r>
              <a:rPr lang="en-US" dirty="0" smtClean="0"/>
              <a:t> and the close() method which closes the file input stream also throws </a:t>
            </a:r>
            <a:r>
              <a:rPr lang="en-US" dirty="0" err="1" smtClean="0"/>
              <a:t>IOException</a:t>
            </a:r>
            <a:r>
              <a:rPr lang="en-US" dirty="0" smtClean="0"/>
              <a:t>.</a:t>
            </a:r>
          </a:p>
          <a:p>
            <a:pPr defTabSz="457176">
              <a:buFont typeface="Times New Roman" pitchFamily="16" charset="0"/>
              <a:buNone/>
              <a:defRPr/>
            </a:pPr>
            <a:endParaRPr lang="en-US" b="1" dirty="0" smtClean="0"/>
          </a:p>
          <a:p>
            <a:pPr defTabSz="457176">
              <a:buFont typeface="Times New Roman" pitchFamily="16" charset="0"/>
              <a:buNone/>
              <a:defRPr/>
            </a:pPr>
            <a:r>
              <a:rPr lang="en-US" dirty="0" smtClean="0"/>
              <a:t>import java.io.*; </a:t>
            </a:r>
          </a:p>
          <a:p>
            <a:pPr>
              <a:defRPr/>
            </a:pPr>
            <a:r>
              <a:rPr lang="en-US" dirty="0" smtClean="0"/>
              <a:t> </a:t>
            </a:r>
          </a:p>
          <a:p>
            <a:pPr>
              <a:defRPr/>
            </a:pPr>
            <a:r>
              <a:rPr lang="en-US" dirty="0" smtClean="0"/>
              <a:t>class Main {</a:t>
            </a:r>
          </a:p>
          <a:p>
            <a:pPr>
              <a:defRPr/>
            </a:pPr>
            <a:r>
              <a:rPr lang="en-US" dirty="0" smtClean="0"/>
              <a:t>    public static void main(String[] </a:t>
            </a:r>
            <a:r>
              <a:rPr lang="en-US" dirty="0" err="1" smtClean="0"/>
              <a:t>args</a:t>
            </a:r>
            <a:r>
              <a:rPr lang="en-US" dirty="0" smtClean="0"/>
              <a:t>) {</a:t>
            </a:r>
          </a:p>
          <a:p>
            <a:pPr>
              <a:defRPr/>
            </a:pPr>
            <a:r>
              <a:rPr lang="en-US" dirty="0" smtClean="0"/>
              <a:t>        </a:t>
            </a:r>
            <a:r>
              <a:rPr lang="en-US" dirty="0" err="1" smtClean="0"/>
              <a:t>FileReader</a:t>
            </a:r>
            <a:r>
              <a:rPr lang="en-US" dirty="0" smtClean="0"/>
              <a:t> file = new </a:t>
            </a:r>
            <a:r>
              <a:rPr lang="en-US" dirty="0" err="1" smtClean="0"/>
              <a:t>FileReader</a:t>
            </a:r>
            <a:r>
              <a:rPr lang="en-US" dirty="0" smtClean="0"/>
              <a:t>("C:\test\a.txt");</a:t>
            </a:r>
          </a:p>
          <a:p>
            <a:pPr>
              <a:defRPr/>
            </a:pPr>
            <a:r>
              <a:rPr lang="en-US" dirty="0" smtClean="0"/>
              <a:t>        </a:t>
            </a:r>
            <a:r>
              <a:rPr lang="en-US" dirty="0" err="1" smtClean="0"/>
              <a:t>BufferedReader</a:t>
            </a:r>
            <a:r>
              <a:rPr lang="en-US" dirty="0" smtClean="0"/>
              <a:t> </a:t>
            </a:r>
            <a:r>
              <a:rPr lang="en-US" dirty="0" err="1" smtClean="0"/>
              <a:t>fileInput</a:t>
            </a:r>
            <a:r>
              <a:rPr lang="en-US" dirty="0" smtClean="0"/>
              <a:t> = new </a:t>
            </a:r>
            <a:r>
              <a:rPr lang="en-US" dirty="0" err="1" smtClean="0"/>
              <a:t>BufferedReader</a:t>
            </a:r>
            <a:r>
              <a:rPr lang="en-US" dirty="0" smtClean="0"/>
              <a:t>(file);</a:t>
            </a:r>
          </a:p>
          <a:p>
            <a:pPr>
              <a:defRPr/>
            </a:pPr>
            <a:r>
              <a:rPr lang="en-US" dirty="0" smtClean="0"/>
              <a:t>         </a:t>
            </a:r>
          </a:p>
          <a:p>
            <a:pPr>
              <a:defRPr/>
            </a:pPr>
            <a:r>
              <a:rPr lang="en-US" dirty="0" smtClean="0"/>
              <a:t>        // Print first 3 lines of file "C:\test\a.txt"</a:t>
            </a:r>
          </a:p>
          <a:p>
            <a:pPr>
              <a:defRPr/>
            </a:pPr>
            <a:r>
              <a:rPr lang="en-US" dirty="0" smtClean="0"/>
              <a:t>        for (</a:t>
            </a:r>
            <a:r>
              <a:rPr lang="en-US" dirty="0" err="1" smtClean="0"/>
              <a:t>int</a:t>
            </a:r>
            <a:r>
              <a:rPr lang="en-US" dirty="0" smtClean="0"/>
              <a:t> counter = 0; counter &lt; 3; counter++) </a:t>
            </a:r>
          </a:p>
          <a:p>
            <a:pPr>
              <a:defRPr/>
            </a:pPr>
            <a:r>
              <a:rPr lang="en-US" dirty="0" smtClean="0"/>
              <a:t>            </a:t>
            </a:r>
            <a:r>
              <a:rPr lang="en-US" dirty="0" err="1" smtClean="0"/>
              <a:t>System.out.println</a:t>
            </a:r>
            <a:r>
              <a:rPr lang="en-US" dirty="0" smtClean="0"/>
              <a:t>(</a:t>
            </a:r>
            <a:r>
              <a:rPr lang="en-US" dirty="0" err="1" smtClean="0"/>
              <a:t>fileInput.readLine</a:t>
            </a:r>
            <a:r>
              <a:rPr lang="en-US" dirty="0" smtClean="0"/>
              <a:t>());</a:t>
            </a:r>
          </a:p>
          <a:p>
            <a:pPr>
              <a:defRPr/>
            </a:pPr>
            <a:r>
              <a:rPr lang="en-US" dirty="0" smtClean="0"/>
              <a:t>         </a:t>
            </a:r>
          </a:p>
          <a:p>
            <a:pPr>
              <a:defRPr/>
            </a:pPr>
            <a:r>
              <a:rPr lang="en-US" dirty="0" smtClean="0"/>
              <a:t>        </a:t>
            </a:r>
            <a:r>
              <a:rPr lang="en-US" dirty="0" err="1" smtClean="0"/>
              <a:t>fileInput.close</a:t>
            </a:r>
            <a:r>
              <a:rPr lang="en-US" dirty="0" smtClean="0"/>
              <a:t>();</a:t>
            </a:r>
          </a:p>
          <a:p>
            <a:pPr>
              <a:defRPr/>
            </a:pPr>
            <a:r>
              <a:rPr lang="en-US" dirty="0" smtClean="0"/>
              <a:t>    }</a:t>
            </a:r>
          </a:p>
          <a:p>
            <a:pPr>
              <a:defRPr/>
            </a:pPr>
            <a:r>
              <a:rPr lang="en-US" dirty="0" smtClean="0"/>
              <a:t>}</a:t>
            </a:r>
          </a:p>
          <a:p>
            <a:pPr defTabSz="457176">
              <a:buFont typeface="Times New Roman" pitchFamily="16" charset="0"/>
              <a:buNone/>
              <a:defRPr/>
            </a:pPr>
            <a:r>
              <a:rPr lang="en-US" b="1" dirty="0" smtClean="0"/>
              <a:t>======================================================================</a:t>
            </a:r>
          </a:p>
          <a:p>
            <a:pPr defTabSz="457176">
              <a:buFont typeface="Times New Roman" pitchFamily="16" charset="0"/>
              <a:buNone/>
              <a:defRPr/>
            </a:pPr>
            <a:r>
              <a:rPr lang="en-US" b="1" dirty="0" smtClean="0"/>
              <a:t>Output:</a:t>
            </a:r>
          </a:p>
          <a:p>
            <a:pPr defTabSz="457176">
              <a:buFont typeface="Times New Roman" pitchFamily="16" charset="0"/>
              <a:buNone/>
              <a:defRPr/>
            </a:pPr>
            <a:r>
              <a:rPr lang="en-US" dirty="0" smtClean="0"/>
              <a:t>Exception in thread "main" </a:t>
            </a:r>
            <a:r>
              <a:rPr lang="en-US" dirty="0" err="1" smtClean="0"/>
              <a:t>java.lang.Error</a:t>
            </a:r>
            <a:r>
              <a:rPr lang="en-US" dirty="0" smtClean="0"/>
              <a:t>: Unresolved compilation problems: Unhandled exception type </a:t>
            </a:r>
            <a:r>
              <a:rPr lang="en-US" dirty="0" err="1" smtClean="0"/>
              <a:t>FileNotFoundException</a:t>
            </a:r>
            <a:r>
              <a:rPr lang="en-US" dirty="0" smtClean="0"/>
              <a:t> Unhandled exception type </a:t>
            </a:r>
            <a:r>
              <a:rPr lang="en-US" dirty="0" err="1" smtClean="0"/>
              <a:t>IOException</a:t>
            </a:r>
            <a:r>
              <a:rPr lang="en-US" dirty="0" smtClean="0"/>
              <a:t> Unhandled exception type </a:t>
            </a:r>
            <a:r>
              <a:rPr lang="en-US" dirty="0" err="1" smtClean="0"/>
              <a:t>IOException</a:t>
            </a:r>
            <a:endParaRPr lang="en-US" dirty="0" smtClean="0"/>
          </a:p>
          <a:p>
            <a:pPr defTabSz="457176">
              <a:buFont typeface="Times New Roman" pitchFamily="16" charset="0"/>
              <a:buNone/>
              <a:defRPr/>
            </a:pPr>
            <a:endParaRPr lang="en-US" b="1" dirty="0" smtClean="0"/>
          </a:p>
          <a:p>
            <a:pPr defTabSz="457176">
              <a:buFont typeface="Times New Roman" pitchFamily="16" charset="0"/>
              <a:buNone/>
              <a:defRPr/>
            </a:pPr>
            <a:r>
              <a:rPr lang="en-US" b="1" dirty="0" smtClean="0"/>
              <a:t>Why this compilation error?</a:t>
            </a:r>
            <a:r>
              <a:rPr lang="en-US" dirty="0" smtClean="0"/>
              <a:t> </a:t>
            </a:r>
          </a:p>
          <a:p>
            <a:pPr defTabSz="457176">
              <a:buFont typeface="Times New Roman" pitchFamily="16" charset="0"/>
              <a:buNone/>
              <a:defRPr/>
            </a:pPr>
            <a:r>
              <a:rPr lang="en-US" dirty="0" smtClean="0"/>
              <a:t>As I mentioned in the beginning that checked exceptions gets checked during compile time. Since we didn’t handled/declared the exceptions, our program gave the compilation error.</a:t>
            </a:r>
            <a:br>
              <a:rPr lang="en-US" dirty="0" smtClean="0"/>
            </a:br>
            <a:r>
              <a:rPr lang="en-US" b="1" dirty="0" smtClean="0"/>
              <a:t>How to resolve the error?</a:t>
            </a:r>
            <a:r>
              <a:rPr lang="en-US" dirty="0" smtClean="0"/>
              <a:t> </a:t>
            </a:r>
          </a:p>
          <a:p>
            <a:pPr defTabSz="457176">
              <a:buFont typeface="Times New Roman" pitchFamily="16" charset="0"/>
              <a:buNone/>
              <a:defRPr/>
            </a:pPr>
            <a:r>
              <a:rPr lang="en-US" dirty="0" smtClean="0"/>
              <a:t>There are two ways to avoid this error. We will see both the ways one by one.</a:t>
            </a:r>
            <a:endParaRPr lang="en-US" b="1" dirty="0" smtClean="0"/>
          </a:p>
          <a:p>
            <a:pPr defTabSz="457176">
              <a:buFont typeface="Times New Roman" pitchFamily="16" charset="0"/>
              <a:buNone/>
              <a:defRPr/>
            </a:pPr>
            <a:endParaRPr lang="en-US" b="1" dirty="0" smtClean="0"/>
          </a:p>
          <a:p>
            <a:pPr defTabSz="457176">
              <a:buFont typeface="Times New Roman" pitchFamily="16" charset="0"/>
              <a:buNone/>
              <a:defRPr/>
            </a:pPr>
            <a:r>
              <a:rPr lang="en-US" b="1" dirty="0" smtClean="0"/>
              <a:t>Method 1: Declare the exception using throws keyword.</a:t>
            </a:r>
            <a:r>
              <a:rPr lang="en-US" dirty="0" smtClean="0"/>
              <a:t/>
            </a:r>
            <a:br>
              <a:rPr lang="en-US" dirty="0" smtClean="0"/>
            </a:br>
            <a:r>
              <a:rPr lang="en-US" dirty="0" smtClean="0"/>
              <a:t>As we know that all three occurrences of checked exceptions are inside main() method so one way to avoid the compilation error is: Declare the exception in the method using throws keyword. You may be thinking that our code is throwing </a:t>
            </a:r>
            <a:r>
              <a:rPr lang="en-US" dirty="0" err="1" smtClean="0"/>
              <a:t>FileNotFoundException</a:t>
            </a:r>
            <a:r>
              <a:rPr lang="en-US" dirty="0" smtClean="0"/>
              <a:t> and </a:t>
            </a:r>
            <a:r>
              <a:rPr lang="en-US" dirty="0" err="1" smtClean="0"/>
              <a:t>IOException</a:t>
            </a:r>
            <a:r>
              <a:rPr lang="en-US" dirty="0" smtClean="0"/>
              <a:t> both then why we are declaring the </a:t>
            </a:r>
            <a:r>
              <a:rPr lang="en-US" dirty="0" err="1" smtClean="0"/>
              <a:t>IOException</a:t>
            </a:r>
            <a:r>
              <a:rPr lang="en-US" dirty="0" smtClean="0"/>
              <a:t> alone. </a:t>
            </a:r>
            <a:r>
              <a:rPr lang="en-US" dirty="0" err="1" smtClean="0"/>
              <a:t>Th</a:t>
            </a:r>
            <a:r>
              <a:rPr lang="en-US" dirty="0" smtClean="0"/>
              <a:t> reason is that </a:t>
            </a:r>
            <a:r>
              <a:rPr lang="en-US" dirty="0" err="1" smtClean="0"/>
              <a:t>IOException</a:t>
            </a:r>
            <a:r>
              <a:rPr lang="en-US" dirty="0" smtClean="0"/>
              <a:t> is a parent class of </a:t>
            </a:r>
            <a:r>
              <a:rPr lang="en-US" dirty="0" err="1" smtClean="0"/>
              <a:t>FileNotFoundException</a:t>
            </a:r>
            <a:r>
              <a:rPr lang="en-US" dirty="0" smtClean="0"/>
              <a:t> so it by default covers that. If you want you can declare that too like this public static void main(String </a:t>
            </a:r>
            <a:r>
              <a:rPr lang="en-US" dirty="0" err="1" smtClean="0"/>
              <a:t>args</a:t>
            </a:r>
            <a:r>
              <a:rPr lang="en-US" dirty="0" smtClean="0"/>
              <a:t>[]) throws </a:t>
            </a:r>
            <a:r>
              <a:rPr lang="en-US" dirty="0" err="1" smtClean="0"/>
              <a:t>IOException</a:t>
            </a:r>
            <a:r>
              <a:rPr lang="en-US" dirty="0" smtClean="0"/>
              <a:t>, </a:t>
            </a:r>
            <a:r>
              <a:rPr lang="en-US" dirty="0" err="1" smtClean="0"/>
              <a:t>FileNotFoundException</a:t>
            </a:r>
            <a:r>
              <a:rPr lang="en-US" dirty="0" smtClean="0"/>
              <a:t>.</a:t>
            </a:r>
            <a:endParaRPr lang="en-US" b="1" dirty="0" smtClean="0"/>
          </a:p>
          <a:p>
            <a:pPr defTabSz="457176">
              <a:buFont typeface="Times New Roman" pitchFamily="16" charset="0"/>
              <a:buNone/>
              <a:defRPr/>
            </a:pPr>
            <a:endParaRPr lang="en-US" b="1" dirty="0" smtClean="0"/>
          </a:p>
          <a:p>
            <a:pPr>
              <a:defRPr/>
            </a:pPr>
            <a:r>
              <a:rPr lang="en-US" dirty="0" smtClean="0"/>
              <a:t>import java.io.*;</a:t>
            </a:r>
          </a:p>
          <a:p>
            <a:pPr>
              <a:defRPr/>
            </a:pPr>
            <a:r>
              <a:rPr lang="en-US" dirty="0" smtClean="0"/>
              <a:t> </a:t>
            </a:r>
          </a:p>
          <a:p>
            <a:pPr>
              <a:defRPr/>
            </a:pPr>
            <a:r>
              <a:rPr lang="en-US" dirty="0" smtClean="0"/>
              <a:t>class Main {</a:t>
            </a:r>
          </a:p>
          <a:p>
            <a:pPr>
              <a:defRPr/>
            </a:pPr>
            <a:r>
              <a:rPr lang="en-US" dirty="0" smtClean="0"/>
              <a:t>    public static void main(String[] </a:t>
            </a:r>
            <a:r>
              <a:rPr lang="en-US" dirty="0" err="1" smtClean="0"/>
              <a:t>args</a:t>
            </a:r>
            <a:r>
              <a:rPr lang="en-US" dirty="0" smtClean="0"/>
              <a:t>) throws </a:t>
            </a:r>
            <a:r>
              <a:rPr lang="en-US" dirty="0" err="1" smtClean="0"/>
              <a:t>IOException</a:t>
            </a:r>
            <a:r>
              <a:rPr lang="en-US" dirty="0" smtClean="0"/>
              <a:t> {</a:t>
            </a:r>
          </a:p>
          <a:p>
            <a:pPr>
              <a:defRPr/>
            </a:pPr>
            <a:r>
              <a:rPr lang="en-US" dirty="0" smtClean="0"/>
              <a:t>        </a:t>
            </a:r>
            <a:r>
              <a:rPr lang="en-US" dirty="0" err="1" smtClean="0"/>
              <a:t>FileReader</a:t>
            </a:r>
            <a:r>
              <a:rPr lang="en-US" dirty="0" smtClean="0"/>
              <a:t> file = new </a:t>
            </a:r>
            <a:r>
              <a:rPr lang="en-US" dirty="0" err="1" smtClean="0"/>
              <a:t>FileReader</a:t>
            </a:r>
            <a:r>
              <a:rPr lang="en-US" dirty="0" smtClean="0"/>
              <a:t>("C:\test\a.txt");</a:t>
            </a:r>
          </a:p>
          <a:p>
            <a:pPr>
              <a:defRPr/>
            </a:pPr>
            <a:r>
              <a:rPr lang="en-US" dirty="0" smtClean="0"/>
              <a:t>        </a:t>
            </a:r>
            <a:r>
              <a:rPr lang="en-US" dirty="0" err="1" smtClean="0"/>
              <a:t>BufferedReader</a:t>
            </a:r>
            <a:r>
              <a:rPr lang="en-US" dirty="0" smtClean="0"/>
              <a:t> </a:t>
            </a:r>
            <a:r>
              <a:rPr lang="en-US" dirty="0" err="1" smtClean="0"/>
              <a:t>fileInput</a:t>
            </a:r>
            <a:r>
              <a:rPr lang="en-US" dirty="0" smtClean="0"/>
              <a:t> = new </a:t>
            </a:r>
            <a:r>
              <a:rPr lang="en-US" dirty="0" err="1" smtClean="0"/>
              <a:t>BufferedReader</a:t>
            </a:r>
            <a:r>
              <a:rPr lang="en-US" dirty="0" smtClean="0"/>
              <a:t>(file);</a:t>
            </a:r>
          </a:p>
          <a:p>
            <a:pPr>
              <a:defRPr/>
            </a:pPr>
            <a:r>
              <a:rPr lang="en-US" dirty="0" smtClean="0"/>
              <a:t>         </a:t>
            </a:r>
          </a:p>
          <a:p>
            <a:pPr>
              <a:defRPr/>
            </a:pPr>
            <a:r>
              <a:rPr lang="en-US" dirty="0" smtClean="0"/>
              <a:t>        // Print first 3 lines of file "C:\test\a.txt"</a:t>
            </a:r>
          </a:p>
          <a:p>
            <a:pPr>
              <a:defRPr/>
            </a:pPr>
            <a:r>
              <a:rPr lang="en-US" dirty="0" smtClean="0"/>
              <a:t>        for (</a:t>
            </a:r>
            <a:r>
              <a:rPr lang="en-US" dirty="0" err="1" smtClean="0"/>
              <a:t>int</a:t>
            </a:r>
            <a:r>
              <a:rPr lang="en-US" dirty="0" smtClean="0"/>
              <a:t> counter = 0; counter &lt; 3; counter++) </a:t>
            </a:r>
          </a:p>
          <a:p>
            <a:pPr>
              <a:defRPr/>
            </a:pPr>
            <a:r>
              <a:rPr lang="en-US" dirty="0" smtClean="0"/>
              <a:t>            </a:t>
            </a:r>
            <a:r>
              <a:rPr lang="en-US" dirty="0" err="1" smtClean="0"/>
              <a:t>System.out.println</a:t>
            </a:r>
            <a:r>
              <a:rPr lang="en-US" dirty="0" smtClean="0"/>
              <a:t>(</a:t>
            </a:r>
            <a:r>
              <a:rPr lang="en-US" dirty="0" err="1" smtClean="0"/>
              <a:t>fileInput.readLine</a:t>
            </a:r>
            <a:r>
              <a:rPr lang="en-US" dirty="0" smtClean="0"/>
              <a:t>());</a:t>
            </a:r>
          </a:p>
          <a:p>
            <a:pPr>
              <a:defRPr/>
            </a:pPr>
            <a:r>
              <a:rPr lang="en-US" dirty="0" smtClean="0"/>
              <a:t>         </a:t>
            </a:r>
          </a:p>
          <a:p>
            <a:pPr>
              <a:defRPr/>
            </a:pPr>
            <a:r>
              <a:rPr lang="en-US" dirty="0" smtClean="0"/>
              <a:t>        </a:t>
            </a:r>
            <a:r>
              <a:rPr lang="en-US" dirty="0" err="1" smtClean="0"/>
              <a:t>fileInput.close</a:t>
            </a:r>
            <a:r>
              <a:rPr lang="en-US" dirty="0" smtClean="0"/>
              <a:t>();</a:t>
            </a:r>
          </a:p>
          <a:p>
            <a:pPr>
              <a:defRPr/>
            </a:pPr>
            <a:r>
              <a:rPr lang="en-US" dirty="0" smtClean="0"/>
              <a:t>    }</a:t>
            </a:r>
          </a:p>
          <a:p>
            <a:pPr>
              <a:defRPr/>
            </a:pPr>
            <a:r>
              <a:rPr lang="en-US" dirty="0" smtClean="0"/>
              <a:t>}</a:t>
            </a:r>
          </a:p>
          <a:p>
            <a:pPr defTabSz="457176">
              <a:buFont typeface="Times New Roman" pitchFamily="16" charset="0"/>
              <a:buNone/>
              <a:defRPr/>
            </a:pPr>
            <a:endParaRPr lang="en-US" b="1" dirty="0" smtClean="0"/>
          </a:p>
          <a:p>
            <a:pPr defTabSz="457176">
              <a:buFont typeface="Times New Roman" pitchFamily="16" charset="0"/>
              <a:buNone/>
              <a:defRPr/>
            </a:pPr>
            <a:r>
              <a:rPr lang="en-US" b="1" dirty="0" smtClean="0"/>
              <a:t>Output:</a:t>
            </a:r>
            <a:r>
              <a:rPr lang="en-US" dirty="0" smtClean="0"/>
              <a:t/>
            </a:r>
            <a:br>
              <a:rPr lang="en-US" dirty="0" smtClean="0"/>
            </a:br>
            <a:r>
              <a:rPr lang="en-US" dirty="0" smtClean="0"/>
              <a:t>File content is displayed on the screen.</a:t>
            </a:r>
          </a:p>
          <a:p>
            <a:pPr defTabSz="457176">
              <a:buFont typeface="Times New Roman" pitchFamily="16" charset="0"/>
              <a:buNone/>
              <a:defRPr/>
            </a:pPr>
            <a:r>
              <a:rPr lang="en-US" dirty="0" smtClean="0"/>
              <a:t>First three lines of file “C:\test\a.txt”</a:t>
            </a:r>
          </a:p>
          <a:p>
            <a:pPr defTabSz="457176">
              <a:buFont typeface="Times New Roman" pitchFamily="16" charset="0"/>
              <a:buNone/>
              <a:defRPr/>
            </a:pPr>
            <a:endParaRPr lang="en-US" b="1" dirty="0" smtClean="0"/>
          </a:p>
          <a:p>
            <a:pPr defTabSz="457176">
              <a:buFont typeface="Times New Roman" pitchFamily="16" charset="0"/>
              <a:buNone/>
              <a:defRPr/>
            </a:pPr>
            <a:r>
              <a:rPr lang="en-US" b="1" dirty="0" smtClean="0"/>
              <a:t>Method 2: Handle them using try-catch blocks.</a:t>
            </a:r>
            <a:endParaRPr lang="en-US" dirty="0" smtClean="0"/>
          </a:p>
          <a:p>
            <a:pPr defTabSz="457176">
              <a:buFont typeface="Times New Roman" pitchFamily="16" charset="0"/>
              <a:buNone/>
              <a:defRPr/>
            </a:pPr>
            <a:r>
              <a:rPr lang="en-US" dirty="0" smtClean="0"/>
              <a:t>The above approach is not good at all. It is not a best </a:t>
            </a:r>
            <a:r>
              <a:rPr lang="en-US" dirty="0" smtClean="0">
                <a:hlinkClick r:id="rId3"/>
              </a:rPr>
              <a:t>exception handling</a:t>
            </a:r>
            <a:r>
              <a:rPr lang="en-US" dirty="0" smtClean="0"/>
              <a:t> practice. You should give meaningful message for each exception type so that it would be easy for someone to understand the error. The code should be like this:</a:t>
            </a:r>
          </a:p>
          <a:p>
            <a:pPr defTabSz="457176">
              <a:buFont typeface="Times New Roman" pitchFamily="16" charset="0"/>
              <a:buNone/>
              <a:defRPr/>
            </a:pPr>
            <a:endParaRPr lang="en-US" b="1" dirty="0" smtClean="0"/>
          </a:p>
          <a:p>
            <a:pPr defTabSz="457176">
              <a:buFont typeface="Times New Roman" pitchFamily="16" charset="0"/>
              <a:buNone/>
              <a:defRPr/>
            </a:pPr>
            <a:r>
              <a:rPr lang="en-US" dirty="0" smtClean="0"/>
              <a:t>import java.io.*; </a:t>
            </a:r>
          </a:p>
          <a:p>
            <a:pPr defTabSz="457176">
              <a:buFont typeface="Times New Roman" pitchFamily="16" charset="0"/>
              <a:buNone/>
              <a:defRPr/>
            </a:pPr>
            <a:r>
              <a:rPr lang="en-US" dirty="0" smtClean="0"/>
              <a:t>class Example { </a:t>
            </a:r>
          </a:p>
          <a:p>
            <a:pPr defTabSz="457176">
              <a:buFont typeface="Times New Roman" pitchFamily="16" charset="0"/>
              <a:buNone/>
              <a:defRPr/>
            </a:pPr>
            <a:r>
              <a:rPr lang="en-US" dirty="0" smtClean="0"/>
              <a:t>public static void main(String </a:t>
            </a:r>
            <a:r>
              <a:rPr lang="en-US" dirty="0" err="1" smtClean="0"/>
              <a:t>args</a:t>
            </a:r>
            <a:r>
              <a:rPr lang="en-US" dirty="0" smtClean="0"/>
              <a:t>[]) { </a:t>
            </a:r>
          </a:p>
          <a:p>
            <a:pPr defTabSz="457176">
              <a:buFont typeface="Times New Roman" pitchFamily="16" charset="0"/>
              <a:buNone/>
              <a:defRPr/>
            </a:pPr>
            <a:r>
              <a:rPr lang="en-US" dirty="0" err="1" smtClean="0"/>
              <a:t>FileInputStream</a:t>
            </a:r>
            <a:r>
              <a:rPr lang="en-US" dirty="0" smtClean="0"/>
              <a:t> </a:t>
            </a:r>
            <a:r>
              <a:rPr lang="en-US" dirty="0" err="1" smtClean="0"/>
              <a:t>fis</a:t>
            </a:r>
            <a:r>
              <a:rPr lang="en-US" dirty="0" smtClean="0"/>
              <a:t> = null; </a:t>
            </a:r>
          </a:p>
          <a:p>
            <a:pPr defTabSz="457176">
              <a:buFont typeface="Times New Roman" pitchFamily="16" charset="0"/>
              <a:buNone/>
              <a:defRPr/>
            </a:pPr>
            <a:r>
              <a:rPr lang="en-US" dirty="0" smtClean="0"/>
              <a:t>try{ </a:t>
            </a:r>
            <a:r>
              <a:rPr lang="en-US" dirty="0" err="1" smtClean="0"/>
              <a:t>fis</a:t>
            </a:r>
            <a:r>
              <a:rPr lang="en-US" dirty="0" smtClean="0"/>
              <a:t> = new </a:t>
            </a:r>
            <a:r>
              <a:rPr lang="en-US" dirty="0" err="1" smtClean="0"/>
              <a:t>FileInputStream</a:t>
            </a:r>
            <a:r>
              <a:rPr lang="en-US" dirty="0" smtClean="0"/>
              <a:t>("B:/myfile.txt"); </a:t>
            </a:r>
          </a:p>
          <a:p>
            <a:pPr defTabSz="457176">
              <a:buFont typeface="Times New Roman" pitchFamily="16" charset="0"/>
              <a:buNone/>
              <a:defRPr/>
            </a:pPr>
            <a:r>
              <a:rPr lang="en-US" dirty="0" smtClean="0"/>
              <a:t>}catch(</a:t>
            </a:r>
            <a:r>
              <a:rPr lang="en-US" dirty="0" err="1" smtClean="0"/>
              <a:t>FileNotFoundException</a:t>
            </a:r>
            <a:r>
              <a:rPr lang="en-US" dirty="0" smtClean="0"/>
              <a:t> </a:t>
            </a:r>
            <a:r>
              <a:rPr lang="en-US" dirty="0" err="1" smtClean="0"/>
              <a:t>fnfe</a:t>
            </a:r>
            <a:r>
              <a:rPr lang="en-US" dirty="0" smtClean="0"/>
              <a:t>){ </a:t>
            </a:r>
          </a:p>
          <a:p>
            <a:pPr defTabSz="457176">
              <a:buFont typeface="Times New Roman" pitchFamily="16" charset="0"/>
              <a:buNone/>
              <a:defRPr/>
            </a:pPr>
            <a:r>
              <a:rPr lang="en-US" dirty="0" smtClean="0"/>
              <a:t>System.out.println("The specified file is not " + "present at the given path"); </a:t>
            </a:r>
          </a:p>
          <a:p>
            <a:pPr defTabSz="457176">
              <a:buFont typeface="Times New Roman" pitchFamily="16" charset="0"/>
              <a:buNone/>
              <a:defRPr/>
            </a:pPr>
            <a:r>
              <a:rPr lang="en-US" dirty="0" smtClean="0"/>
              <a:t>} </a:t>
            </a:r>
            <a:r>
              <a:rPr lang="en-US" dirty="0" err="1" smtClean="0"/>
              <a:t>int</a:t>
            </a:r>
            <a:r>
              <a:rPr lang="en-US" dirty="0" smtClean="0"/>
              <a:t> k; </a:t>
            </a:r>
          </a:p>
          <a:p>
            <a:pPr defTabSz="457176">
              <a:buFont typeface="Times New Roman" pitchFamily="16" charset="0"/>
              <a:buNone/>
              <a:defRPr/>
            </a:pPr>
            <a:r>
              <a:rPr lang="en-US" dirty="0" smtClean="0"/>
              <a:t>try{ </a:t>
            </a:r>
          </a:p>
          <a:p>
            <a:pPr defTabSz="457176">
              <a:buFont typeface="Times New Roman" pitchFamily="16" charset="0"/>
              <a:buNone/>
              <a:defRPr/>
            </a:pPr>
            <a:r>
              <a:rPr lang="en-US" dirty="0" smtClean="0"/>
              <a:t>while(( k = </a:t>
            </a:r>
            <a:r>
              <a:rPr lang="en-US" dirty="0" err="1" smtClean="0"/>
              <a:t>fis.read</a:t>
            </a:r>
            <a:r>
              <a:rPr lang="en-US" dirty="0" smtClean="0"/>
              <a:t>() ) != -1) { </a:t>
            </a:r>
          </a:p>
          <a:p>
            <a:pPr defTabSz="457176">
              <a:buFont typeface="Times New Roman" pitchFamily="16" charset="0"/>
              <a:buNone/>
              <a:defRPr/>
            </a:pPr>
            <a:r>
              <a:rPr lang="en-US" dirty="0" err="1" smtClean="0"/>
              <a:t>System.out.print</a:t>
            </a:r>
            <a:r>
              <a:rPr lang="en-US" dirty="0" smtClean="0"/>
              <a:t>((char)k); </a:t>
            </a:r>
          </a:p>
          <a:p>
            <a:pPr defTabSz="457176">
              <a:buFont typeface="Times New Roman" pitchFamily="16" charset="0"/>
              <a:buNone/>
              <a:defRPr/>
            </a:pPr>
            <a:r>
              <a:rPr lang="en-US" dirty="0" smtClean="0"/>
              <a:t>} </a:t>
            </a:r>
          </a:p>
          <a:p>
            <a:pPr defTabSz="457176">
              <a:buFont typeface="Times New Roman" pitchFamily="16" charset="0"/>
              <a:buNone/>
              <a:defRPr/>
            </a:pPr>
            <a:r>
              <a:rPr lang="en-US" dirty="0" err="1" smtClean="0"/>
              <a:t>fis.close</a:t>
            </a:r>
            <a:r>
              <a:rPr lang="en-US" dirty="0" smtClean="0"/>
              <a:t>(); </a:t>
            </a:r>
          </a:p>
          <a:p>
            <a:pPr defTabSz="457176">
              <a:buFont typeface="Times New Roman" pitchFamily="16" charset="0"/>
              <a:buNone/>
              <a:defRPr/>
            </a:pPr>
            <a:r>
              <a:rPr lang="en-US" dirty="0" smtClean="0"/>
              <a:t>}catch(</a:t>
            </a:r>
            <a:r>
              <a:rPr lang="en-US" dirty="0" err="1" smtClean="0"/>
              <a:t>IOException</a:t>
            </a:r>
            <a:r>
              <a:rPr lang="en-US" dirty="0" smtClean="0"/>
              <a:t> </a:t>
            </a:r>
            <a:r>
              <a:rPr lang="en-US" dirty="0" err="1" smtClean="0"/>
              <a:t>ioe</a:t>
            </a:r>
            <a:r>
              <a:rPr lang="en-US" dirty="0" smtClean="0"/>
              <a:t>){ </a:t>
            </a:r>
          </a:p>
          <a:p>
            <a:pPr defTabSz="457176">
              <a:buFont typeface="Times New Roman" pitchFamily="16" charset="0"/>
              <a:buNone/>
              <a:defRPr/>
            </a:pPr>
            <a:r>
              <a:rPr lang="en-US" dirty="0" smtClean="0"/>
              <a:t>System.out.println("I/O error occurred: "+</a:t>
            </a:r>
            <a:r>
              <a:rPr lang="en-US" dirty="0" err="1" smtClean="0"/>
              <a:t>ioe</a:t>
            </a: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Output:</a:t>
            </a:r>
          </a:p>
          <a:p>
            <a:pPr defTabSz="457176">
              <a:buFont typeface="Times New Roman" pitchFamily="16" charset="0"/>
              <a:buNone/>
              <a:defRPr/>
            </a:pPr>
            <a:r>
              <a:rPr lang="en-US" dirty="0" smtClean="0"/>
              <a:t>This code will run fine and will display the file content.</a:t>
            </a:r>
          </a:p>
          <a:p>
            <a:pPr defTabSz="457176">
              <a:buFont typeface="Times New Roman" pitchFamily="16" charset="0"/>
              <a:buNone/>
              <a:defRPr/>
            </a:pPr>
            <a:endParaRPr lang="en-US" dirty="0" smtClean="0"/>
          </a:p>
          <a:p>
            <a:pPr defTabSz="457176">
              <a:buFont typeface="Times New Roman" pitchFamily="16" charset="0"/>
              <a:buNone/>
              <a:defRPr/>
            </a:pPr>
            <a:r>
              <a:rPr lang="en-US" dirty="0" smtClean="0"/>
              <a:t>Here are the few other Checked Exceptions –</a:t>
            </a:r>
          </a:p>
          <a:p>
            <a:pPr defTabSz="457176">
              <a:buFont typeface="Arial" pitchFamily="34" charset="0"/>
              <a:buChar char="•"/>
              <a:defRPr/>
            </a:pPr>
            <a:r>
              <a:rPr lang="en-US" dirty="0" err="1" smtClean="0"/>
              <a:t>SQLException</a:t>
            </a:r>
            <a:endParaRPr lang="en-US" dirty="0" smtClean="0"/>
          </a:p>
          <a:p>
            <a:pPr defTabSz="457176">
              <a:buFont typeface="Arial" pitchFamily="34" charset="0"/>
              <a:buChar char="•"/>
              <a:defRPr/>
            </a:pPr>
            <a:r>
              <a:rPr lang="en-US" dirty="0" err="1" smtClean="0"/>
              <a:t>DataAccessException</a:t>
            </a:r>
            <a:endParaRPr lang="en-US" dirty="0" smtClean="0"/>
          </a:p>
          <a:p>
            <a:pPr defTabSz="457176">
              <a:buFont typeface="Arial" pitchFamily="34" charset="0"/>
              <a:buChar char="•"/>
              <a:defRPr/>
            </a:pPr>
            <a:r>
              <a:rPr lang="en-US" dirty="0" err="1" smtClean="0"/>
              <a:t>ClassNotFoundException</a:t>
            </a:r>
            <a:endParaRPr lang="en-US" dirty="0" smtClean="0"/>
          </a:p>
          <a:p>
            <a:pPr defTabSz="457176">
              <a:buFont typeface="Arial" pitchFamily="34" charset="0"/>
              <a:buChar char="•"/>
              <a:defRPr/>
            </a:pPr>
            <a:r>
              <a:rPr lang="en-US" dirty="0" err="1" smtClean="0"/>
              <a:t>InvocationTargetException</a:t>
            </a:r>
            <a:endParaRPr lang="en-US" dirty="0" smtClean="0"/>
          </a:p>
          <a:p>
            <a:pPr defTabSz="457176">
              <a:buFont typeface="Arial" pitchFamily="34" charset="0"/>
              <a:buChar char="•"/>
              <a:defRPr/>
            </a:pPr>
            <a:r>
              <a:rPr lang="en-US" sz="2000" dirty="0" err="1" smtClean="0">
                <a:solidFill>
                  <a:schemeClr val="tx1"/>
                </a:solidFill>
              </a:rPr>
              <a:t>IOException</a:t>
            </a:r>
            <a:endParaRPr lang="en-US" sz="2000" dirty="0" smtClean="0">
              <a:solidFill>
                <a:schemeClr val="tx1"/>
              </a:solidFill>
            </a:endParaRPr>
          </a:p>
          <a:p>
            <a:pPr defTabSz="457176">
              <a:buFont typeface="Arial" pitchFamily="34" charset="0"/>
              <a:buChar char="•"/>
              <a:defRPr/>
            </a:pPr>
            <a:r>
              <a:rPr lang="en-US" sz="2000" dirty="0" err="1" smtClean="0">
                <a:solidFill>
                  <a:schemeClr val="tx1"/>
                </a:solidFill>
              </a:rPr>
              <a:t>FileNotFoundException</a:t>
            </a:r>
            <a:endParaRPr lang="en-US" sz="2000" dirty="0" smtClean="0">
              <a:solidFill>
                <a:schemeClr val="tx1"/>
              </a:solidFill>
            </a:endParaRPr>
          </a:p>
          <a:p>
            <a:pPr defTabSz="457176">
              <a:buFont typeface="Arial" pitchFamily="34" charset="0"/>
              <a:buChar char="•"/>
              <a:defRPr/>
            </a:pPr>
            <a:r>
              <a:rPr lang="en-US" sz="2000" dirty="0" err="1" smtClean="0">
                <a:solidFill>
                  <a:schemeClr val="tx1"/>
                </a:solidFill>
              </a:rPr>
              <a:t>ParseException</a:t>
            </a:r>
            <a:endParaRPr lang="en-US" sz="2000" dirty="0" smtClean="0">
              <a:solidFill>
                <a:schemeClr val="tx1"/>
              </a:solidFill>
            </a:endParaRPr>
          </a:p>
          <a:p>
            <a:pPr defTabSz="457176">
              <a:buFont typeface="Arial" pitchFamily="34" charset="0"/>
              <a:buChar char="•"/>
              <a:defRPr/>
            </a:pPr>
            <a:r>
              <a:rPr lang="en-US" sz="2000" dirty="0" err="1" smtClean="0">
                <a:solidFill>
                  <a:schemeClr val="tx1"/>
                </a:solidFill>
              </a:rPr>
              <a:t>ClassNotFoundException</a:t>
            </a:r>
            <a:endParaRPr lang="en-US" sz="2000" dirty="0" smtClean="0">
              <a:solidFill>
                <a:schemeClr val="tx1"/>
              </a:solidFill>
            </a:endParaRPr>
          </a:p>
          <a:p>
            <a:pPr defTabSz="457176">
              <a:buFont typeface="Arial" pitchFamily="34" charset="0"/>
              <a:buChar char="•"/>
              <a:defRPr/>
            </a:pPr>
            <a:r>
              <a:rPr lang="en-US" sz="2000" dirty="0" err="1" smtClean="0">
                <a:solidFill>
                  <a:schemeClr val="tx1"/>
                </a:solidFill>
              </a:rPr>
              <a:t>CloneNotSupportedException</a:t>
            </a:r>
            <a:endParaRPr lang="en-US" sz="2000" dirty="0" smtClean="0">
              <a:solidFill>
                <a:schemeClr val="tx1"/>
              </a:solidFill>
            </a:endParaRPr>
          </a:p>
          <a:p>
            <a:pPr defTabSz="457176">
              <a:buFont typeface="Arial" pitchFamily="34" charset="0"/>
              <a:buChar char="•"/>
              <a:defRPr/>
            </a:pPr>
            <a:r>
              <a:rPr lang="en-US" sz="2000" dirty="0" err="1" smtClean="0">
                <a:solidFill>
                  <a:schemeClr val="tx1"/>
                </a:solidFill>
              </a:rPr>
              <a:t>InstantiationException</a:t>
            </a:r>
            <a:endParaRPr lang="en-US" sz="2000" dirty="0" smtClean="0">
              <a:solidFill>
                <a:schemeClr val="tx1"/>
              </a:solidFill>
            </a:endParaRPr>
          </a:p>
          <a:p>
            <a:pPr defTabSz="457176">
              <a:buFont typeface="Arial" pitchFamily="34" charset="0"/>
              <a:buChar char="•"/>
              <a:defRPr/>
            </a:pPr>
            <a:r>
              <a:rPr lang="en-US" sz="2000" dirty="0" err="1" smtClean="0">
                <a:solidFill>
                  <a:schemeClr val="tx1"/>
                </a:solidFill>
              </a:rPr>
              <a:t>InterruptedException</a:t>
            </a:r>
            <a:endParaRPr lang="en-US" sz="2000" dirty="0" smtClean="0">
              <a:solidFill>
                <a:schemeClr val="tx1"/>
              </a:solidFill>
            </a:endParaRPr>
          </a:p>
          <a:p>
            <a:pPr defTabSz="457176">
              <a:buFont typeface="Arial" pitchFamily="34" charset="0"/>
              <a:buChar char="•"/>
              <a:defRPr/>
            </a:pPr>
            <a:r>
              <a:rPr lang="en-US" sz="2000" dirty="0" err="1" smtClean="0">
                <a:solidFill>
                  <a:schemeClr val="tx1"/>
                </a:solidFill>
              </a:rPr>
              <a:t>NoSuchMethodException</a:t>
            </a:r>
            <a:r>
              <a:rPr lang="en-US" sz="2000" dirty="0" smtClean="0">
                <a:solidFill>
                  <a:schemeClr val="tx1"/>
                </a:solidFill>
              </a:rPr>
              <a:t> </a:t>
            </a:r>
          </a:p>
          <a:p>
            <a:pPr defTabSz="457176">
              <a:buFont typeface="Arial" pitchFamily="34" charset="0"/>
              <a:buChar char="•"/>
              <a:defRPr/>
            </a:pPr>
            <a:r>
              <a:rPr lang="en-US" sz="2000" dirty="0" err="1" smtClean="0">
                <a:solidFill>
                  <a:schemeClr val="tx1"/>
                </a:solidFill>
              </a:rPr>
              <a:t>NoSuchFieldException</a:t>
            </a:r>
            <a:endParaRPr lang="en-US" sz="2000" dirty="0" smtClean="0">
              <a:solidFill>
                <a:schemeClr val="tx1"/>
              </a:solidFill>
            </a:endParaRPr>
          </a:p>
          <a:p>
            <a:pPr defTabSz="457176">
              <a:buFont typeface="Arial" pitchFamily="34" charset="0"/>
              <a:buChar char="•"/>
              <a:defRPr/>
            </a:pPr>
            <a:endParaRPr lang="en-US" sz="2000" dirty="0" smtClean="0">
              <a:solidFill>
                <a:schemeClr val="tx1"/>
              </a:solidFill>
            </a:endParaRPr>
          </a:p>
          <a:p>
            <a:pPr>
              <a:defRPr/>
            </a:pPr>
            <a:r>
              <a:rPr lang="en-US" sz="2000" b="1" dirty="0" smtClean="0"/>
              <a:t>Run time (also compile time exceptions)</a:t>
            </a:r>
          </a:p>
          <a:p>
            <a:pPr>
              <a:defRPr/>
            </a:pPr>
            <a:r>
              <a:rPr lang="en-US" sz="2000" dirty="0" smtClean="0"/>
              <a:t>The second phase is runtime where the written code is already successfully compiled by the compiler. But the compiled code is not always successfully executed and there are exceptions to execution of code. The exception which results from failure of execution of code is called </a:t>
            </a:r>
            <a:r>
              <a:rPr lang="en-US" sz="2000" b="1" dirty="0" smtClean="0"/>
              <a:t>runtime exception</a:t>
            </a:r>
            <a:r>
              <a:rPr lang="en-US" sz="2000" dirty="0" smtClean="0"/>
              <a:t>.</a:t>
            </a:r>
          </a:p>
          <a:p>
            <a:pPr>
              <a:defRPr/>
            </a:pPr>
            <a:endParaRPr lang="en-US" sz="2000" dirty="0" smtClean="0"/>
          </a:p>
          <a:p>
            <a:pPr>
              <a:defRPr/>
            </a:pPr>
            <a:r>
              <a:rPr lang="en-US" sz="2000" b="1" dirty="0" smtClean="0"/>
              <a:t>P.S – </a:t>
            </a:r>
            <a:r>
              <a:rPr lang="en-US" sz="2000" i="1" dirty="0" smtClean="0"/>
              <a:t>Runtime exception is also called </a:t>
            </a:r>
            <a:r>
              <a:rPr lang="en-US" sz="2000" b="1" i="1" dirty="0" err="1" smtClean="0"/>
              <a:t>Cheked</a:t>
            </a:r>
            <a:r>
              <a:rPr lang="en-US" sz="2000" b="1" i="1" dirty="0" smtClean="0"/>
              <a:t> Exception</a:t>
            </a:r>
          </a:p>
          <a:p>
            <a:pPr defTabSz="457176">
              <a:buFont typeface="Arial" pitchFamily="34" charset="0"/>
              <a:buNone/>
              <a:defRPr/>
            </a:pPr>
            <a:endParaRPr lang="en-US" sz="2000" dirty="0" smtClean="0">
              <a:solidFill>
                <a:schemeClr val="tx1"/>
              </a:solidFill>
            </a:endParaRPr>
          </a:p>
          <a:p>
            <a:pPr defTabSz="457176">
              <a:buFont typeface="Times New Roman" pitchFamily="16" charset="0"/>
              <a:buNone/>
              <a:defRPr/>
            </a:pPr>
            <a:r>
              <a:rPr lang="en-US" sz="2000" dirty="0" smtClean="0"/>
              <a:t>Lets understand this with an </a:t>
            </a:r>
            <a:r>
              <a:rPr lang="en-US" sz="2000" b="1" dirty="0" smtClean="0"/>
              <a:t>example</a:t>
            </a:r>
            <a:r>
              <a:rPr lang="en-US" sz="2000" dirty="0" smtClean="0"/>
              <a:t>:</a:t>
            </a:r>
          </a:p>
          <a:p>
            <a:pPr defTabSz="457176">
              <a:buFont typeface="Times New Roman" pitchFamily="16" charset="0"/>
              <a:buNone/>
              <a:defRPr/>
            </a:pPr>
            <a:r>
              <a:rPr lang="en-US" sz="2000" dirty="0" smtClean="0"/>
              <a:t>class Example { </a:t>
            </a:r>
          </a:p>
          <a:p>
            <a:pPr defTabSz="457176">
              <a:buFont typeface="Times New Roman" pitchFamily="16" charset="0"/>
              <a:buNone/>
              <a:defRPr/>
            </a:pPr>
            <a:r>
              <a:rPr lang="en-US" sz="2000" dirty="0" smtClean="0"/>
              <a:t>public static void main(String </a:t>
            </a:r>
            <a:r>
              <a:rPr lang="en-US" sz="2000" dirty="0" err="1" smtClean="0"/>
              <a:t>args</a:t>
            </a:r>
            <a:r>
              <a:rPr lang="en-US" sz="2000" dirty="0" smtClean="0"/>
              <a:t>[]) { </a:t>
            </a:r>
          </a:p>
          <a:p>
            <a:pPr defTabSz="457176">
              <a:buFont typeface="Times New Roman" pitchFamily="16" charset="0"/>
              <a:buNone/>
              <a:defRPr/>
            </a:pPr>
            <a:r>
              <a:rPr lang="en-US" sz="2000" dirty="0" err="1" smtClean="0"/>
              <a:t>int</a:t>
            </a:r>
            <a:r>
              <a:rPr lang="en-US" sz="2000" dirty="0" smtClean="0"/>
              <a:t> num1=10; </a:t>
            </a:r>
          </a:p>
          <a:p>
            <a:pPr defTabSz="457176">
              <a:buFont typeface="Times New Roman" pitchFamily="16" charset="0"/>
              <a:buNone/>
              <a:defRPr/>
            </a:pPr>
            <a:r>
              <a:rPr lang="en-US" sz="2000" dirty="0" err="1" smtClean="0"/>
              <a:t>int</a:t>
            </a:r>
            <a:r>
              <a:rPr lang="en-US" sz="2000" dirty="0" smtClean="0"/>
              <a:t> num2=0; //Since I'm dividing an integer with 0 it should throw </a:t>
            </a:r>
            <a:r>
              <a:rPr lang="en-US" sz="2000" dirty="0" err="1" smtClean="0"/>
              <a:t>ArithmeticException</a:t>
            </a:r>
            <a:endParaRPr lang="en-US" sz="2000" dirty="0" smtClean="0"/>
          </a:p>
          <a:p>
            <a:pPr defTabSz="457176">
              <a:buFont typeface="Times New Roman" pitchFamily="16" charset="0"/>
              <a:buNone/>
              <a:defRPr/>
            </a:pPr>
            <a:r>
              <a:rPr lang="en-US" sz="2000" dirty="0" err="1" smtClean="0"/>
              <a:t>int</a:t>
            </a:r>
            <a:r>
              <a:rPr lang="en-US" sz="2000" dirty="0" smtClean="0"/>
              <a:t> res=num1/num2; </a:t>
            </a:r>
          </a:p>
          <a:p>
            <a:pPr defTabSz="457176">
              <a:buFont typeface="Times New Roman" pitchFamily="16" charset="0"/>
              <a:buNone/>
              <a:defRPr/>
            </a:pPr>
            <a:r>
              <a:rPr lang="en-US" sz="2000" dirty="0" err="1" smtClean="0"/>
              <a:t>System.out.println</a:t>
            </a:r>
            <a:r>
              <a:rPr lang="en-US" sz="2000" dirty="0" smtClean="0"/>
              <a:t>(res); </a:t>
            </a:r>
          </a:p>
          <a:p>
            <a:pPr defTabSz="457176">
              <a:buFont typeface="Times New Roman" pitchFamily="16" charset="0"/>
              <a:buNone/>
              <a:defRPr/>
            </a:pPr>
            <a:r>
              <a:rPr lang="en-US" sz="2000" dirty="0" smtClean="0"/>
              <a:t>} </a:t>
            </a:r>
          </a:p>
          <a:p>
            <a:pPr defTabSz="457176">
              <a:buFont typeface="Times New Roman" pitchFamily="16" charset="0"/>
              <a:buNone/>
              <a:defRPr/>
            </a:pPr>
            <a:r>
              <a:rPr lang="en-US" sz="2000" dirty="0" smtClean="0"/>
              <a:t>}</a:t>
            </a:r>
          </a:p>
          <a:p>
            <a:pPr defTabSz="457176">
              <a:buFont typeface="Times New Roman" pitchFamily="16" charset="0"/>
              <a:buNone/>
              <a:defRPr/>
            </a:pPr>
            <a:endParaRPr lang="en-US" sz="2000" dirty="0" smtClean="0">
              <a:solidFill>
                <a:schemeClr val="tx1"/>
              </a:solidFill>
            </a:endParaRPr>
          </a:p>
          <a:p>
            <a:pPr defTabSz="457176">
              <a:buFont typeface="Times New Roman" pitchFamily="16" charset="0"/>
              <a:buNone/>
              <a:defRPr/>
            </a:pPr>
            <a:r>
              <a:rPr lang="en-US" sz="2000" dirty="0" smtClean="0"/>
              <a:t>If you compile this code, it would compile successfully however when you will run it, it would throw </a:t>
            </a:r>
            <a:r>
              <a:rPr lang="en-US" sz="2000" dirty="0" err="1" smtClean="0"/>
              <a:t>ArithmeticException</a:t>
            </a:r>
            <a:r>
              <a:rPr lang="en-US" sz="2000" dirty="0" smtClean="0"/>
              <a:t>. That clearly shows that unchecked exceptions are not checked at compile-time, they are being checked at runtime. </a:t>
            </a:r>
          </a:p>
          <a:p>
            <a:pPr defTabSz="457176">
              <a:buFont typeface="Times New Roman" pitchFamily="16" charset="0"/>
              <a:buNone/>
              <a:defRPr/>
            </a:pPr>
            <a:r>
              <a:rPr lang="en-US" sz="2000" dirty="0" smtClean="0"/>
              <a:t>Lets see another example.</a:t>
            </a:r>
          </a:p>
          <a:p>
            <a:pPr defTabSz="457176">
              <a:buFont typeface="Times New Roman" pitchFamily="16" charset="0"/>
              <a:buNone/>
              <a:defRPr/>
            </a:pPr>
            <a:endParaRPr lang="en-US" sz="2000" dirty="0" smtClean="0">
              <a:solidFill>
                <a:schemeClr val="tx1"/>
              </a:solidFill>
            </a:endParaRPr>
          </a:p>
          <a:p>
            <a:pPr defTabSz="457176">
              <a:buFont typeface="Times New Roman" pitchFamily="16" charset="0"/>
              <a:buNone/>
              <a:defRPr/>
            </a:pPr>
            <a:r>
              <a:rPr lang="en-US" sz="2000" dirty="0" smtClean="0"/>
              <a:t>class Example { </a:t>
            </a:r>
          </a:p>
          <a:p>
            <a:pPr defTabSz="457176">
              <a:buFont typeface="Times New Roman" pitchFamily="16" charset="0"/>
              <a:buNone/>
              <a:defRPr/>
            </a:pPr>
            <a:r>
              <a:rPr lang="en-US" sz="2000" dirty="0" smtClean="0"/>
              <a:t>public static void main(String </a:t>
            </a:r>
            <a:r>
              <a:rPr lang="en-US" sz="2000" dirty="0" err="1" smtClean="0"/>
              <a:t>args</a:t>
            </a:r>
            <a:r>
              <a:rPr lang="en-US" sz="2000" dirty="0" smtClean="0"/>
              <a:t>[]) { </a:t>
            </a:r>
          </a:p>
          <a:p>
            <a:pPr defTabSz="457176">
              <a:buFont typeface="Times New Roman" pitchFamily="16" charset="0"/>
              <a:buNone/>
              <a:defRPr/>
            </a:pPr>
            <a:r>
              <a:rPr lang="en-US" sz="2000" dirty="0" err="1" smtClean="0"/>
              <a:t>int</a:t>
            </a:r>
            <a:r>
              <a:rPr lang="en-US" sz="2000" dirty="0" smtClean="0"/>
              <a:t> </a:t>
            </a:r>
            <a:r>
              <a:rPr lang="en-US" sz="2000" dirty="0" err="1" smtClean="0"/>
              <a:t>arr</a:t>
            </a:r>
            <a:r>
              <a:rPr lang="en-US" sz="2000" dirty="0" smtClean="0"/>
              <a:t>[] ={1,2,3,4,5};	 //My array has only 5 elements but I'm trying to display the value of 8th element. It should throw 					//</a:t>
            </a:r>
            <a:r>
              <a:rPr lang="en-US" sz="2000" dirty="0" err="1" smtClean="0"/>
              <a:t>ArrayIndexOutOfBoundsException</a:t>
            </a:r>
            <a:endParaRPr lang="en-US" sz="2000" dirty="0" smtClean="0"/>
          </a:p>
          <a:p>
            <a:pPr defTabSz="457176">
              <a:buFont typeface="Times New Roman" pitchFamily="16" charset="0"/>
              <a:buNone/>
              <a:defRPr/>
            </a:pPr>
            <a:r>
              <a:rPr lang="en-US" sz="2000" dirty="0" err="1" smtClean="0"/>
              <a:t>System.out.println</a:t>
            </a:r>
            <a:r>
              <a:rPr lang="en-US" sz="2000" dirty="0" smtClean="0"/>
              <a:t>(</a:t>
            </a:r>
            <a:r>
              <a:rPr lang="en-US" sz="2000" dirty="0" err="1" smtClean="0"/>
              <a:t>arr</a:t>
            </a:r>
            <a:r>
              <a:rPr lang="en-US" sz="2000" dirty="0" smtClean="0"/>
              <a:t>[7]); </a:t>
            </a:r>
          </a:p>
          <a:p>
            <a:pPr defTabSz="457176">
              <a:buFont typeface="Times New Roman" pitchFamily="16" charset="0"/>
              <a:buNone/>
              <a:defRPr/>
            </a:pPr>
            <a:r>
              <a:rPr lang="en-US" sz="2000" dirty="0" smtClean="0"/>
              <a:t>} </a:t>
            </a:r>
          </a:p>
          <a:p>
            <a:pPr defTabSz="457176">
              <a:buFont typeface="Times New Roman" pitchFamily="16" charset="0"/>
              <a:buNone/>
              <a:defRPr/>
            </a:pPr>
            <a:r>
              <a:rPr lang="en-US" sz="2000" dirty="0" smtClean="0"/>
              <a:t>}</a:t>
            </a:r>
            <a:endParaRPr lang="en-US" sz="2000" dirty="0" smtClean="0">
              <a:solidFill>
                <a:schemeClr val="tx1"/>
              </a:solidFill>
            </a:endParaRPr>
          </a:p>
          <a:p>
            <a:pPr defTabSz="457176">
              <a:buFont typeface="Times New Roman" pitchFamily="16" charset="0"/>
              <a:buNone/>
              <a:defRPr/>
            </a:pPr>
            <a:endParaRPr lang="en-US" sz="2000" dirty="0" smtClean="0">
              <a:solidFill>
                <a:schemeClr val="tx1"/>
              </a:solidFill>
            </a:endParaRPr>
          </a:p>
          <a:p>
            <a:pPr defTabSz="457176">
              <a:buFont typeface="Times New Roman" pitchFamily="16" charset="0"/>
              <a:buNone/>
              <a:defRPr/>
            </a:pPr>
            <a:r>
              <a:rPr lang="en-US" dirty="0" smtClean="0"/>
              <a:t>This code would also compile successfully since </a:t>
            </a:r>
            <a:r>
              <a:rPr lang="en-US" dirty="0" err="1" smtClean="0"/>
              <a:t>ArrayIndexOutOfBoundsException</a:t>
            </a:r>
            <a:r>
              <a:rPr lang="en-US" dirty="0" smtClean="0"/>
              <a:t> is also an unchecked exception.</a:t>
            </a:r>
            <a:br>
              <a:rPr lang="en-US" dirty="0" smtClean="0"/>
            </a:br>
            <a:r>
              <a:rPr lang="en-US" b="1" dirty="0" smtClean="0"/>
              <a:t>Note</a:t>
            </a:r>
            <a:r>
              <a:rPr lang="en-US" dirty="0" smtClean="0"/>
              <a:t>: It </a:t>
            </a:r>
            <a:r>
              <a:rPr lang="en-US" b="1" dirty="0" smtClean="0"/>
              <a:t>doesn’t mean</a:t>
            </a:r>
            <a:r>
              <a:rPr lang="en-US" dirty="0" smtClean="0"/>
              <a:t> that compiler is not checking these exceptions so we shouldn’t handle them. In fact we should handle them more carefully. For e.g. In the above example there should be a exception message to user that they are trying to display a value which doesn’t exist in array so that user would be able to correct the issue.</a:t>
            </a:r>
          </a:p>
          <a:p>
            <a:pPr defTabSz="457176">
              <a:buFont typeface="Times New Roman" pitchFamily="16" charset="0"/>
              <a:buNone/>
              <a:defRPr/>
            </a:pPr>
            <a:endParaRPr lang="en-US" dirty="0" smtClean="0"/>
          </a:p>
          <a:p>
            <a:pPr defTabSz="457176">
              <a:buFont typeface="Times New Roman" pitchFamily="16" charset="0"/>
              <a:buNone/>
              <a:defRPr/>
            </a:pPr>
            <a:r>
              <a:rPr lang="en-US" dirty="0" smtClean="0"/>
              <a:t>class Example { </a:t>
            </a:r>
          </a:p>
          <a:p>
            <a:pPr defTabSz="457176">
              <a:buFont typeface="Times New Roman" pitchFamily="16" charset="0"/>
              <a:buNone/>
              <a:defRPr/>
            </a:pPr>
            <a:r>
              <a:rPr lang="en-US" dirty="0" smtClean="0"/>
              <a:t>public static void main(String </a:t>
            </a:r>
            <a:r>
              <a:rPr lang="en-US" dirty="0" err="1" smtClean="0"/>
              <a:t>args</a:t>
            </a:r>
            <a:r>
              <a:rPr lang="en-US" dirty="0" smtClean="0"/>
              <a:t>[]) { </a:t>
            </a:r>
          </a:p>
          <a:p>
            <a:pPr defTabSz="457176">
              <a:buFont typeface="Times New Roman" pitchFamily="16" charset="0"/>
              <a:buNone/>
              <a:defRPr/>
            </a:pPr>
            <a:r>
              <a:rPr lang="en-US" dirty="0" smtClean="0"/>
              <a:t>try{ </a:t>
            </a:r>
          </a:p>
          <a:p>
            <a:pPr defTabSz="457176">
              <a:buFont typeface="Times New Roman" pitchFamily="16" charset="0"/>
              <a:buNone/>
              <a:defRPr/>
            </a:pPr>
            <a:r>
              <a:rPr lang="en-US" dirty="0" err="1" smtClean="0"/>
              <a:t>int</a:t>
            </a:r>
            <a:r>
              <a:rPr lang="en-US" dirty="0" smtClean="0"/>
              <a:t> </a:t>
            </a:r>
            <a:r>
              <a:rPr lang="en-US" dirty="0" err="1" smtClean="0"/>
              <a:t>arr</a:t>
            </a:r>
            <a:r>
              <a:rPr lang="en-US" dirty="0" smtClean="0"/>
              <a:t>[] ={1,2,3,4,5}; </a:t>
            </a:r>
          </a:p>
          <a:p>
            <a:pPr defTabSz="457176">
              <a:buFont typeface="Times New Roman" pitchFamily="16" charset="0"/>
              <a:buNone/>
              <a:defRPr/>
            </a:pPr>
            <a:r>
              <a:rPr lang="en-US" dirty="0" err="1" smtClean="0"/>
              <a:t>System.out.println</a:t>
            </a:r>
            <a:r>
              <a:rPr lang="en-US" dirty="0" smtClean="0"/>
              <a:t>(</a:t>
            </a:r>
            <a:r>
              <a:rPr lang="en-US" dirty="0" err="1" smtClean="0"/>
              <a:t>arr</a:t>
            </a:r>
            <a:r>
              <a:rPr lang="en-US" dirty="0" smtClean="0"/>
              <a:t>[7]); </a:t>
            </a:r>
          </a:p>
          <a:p>
            <a:pPr defTabSz="457176">
              <a:buFont typeface="Times New Roman" pitchFamily="16" charset="0"/>
              <a:buNone/>
              <a:defRPr/>
            </a:pPr>
            <a:r>
              <a:rPr lang="en-US" dirty="0" smtClean="0"/>
              <a:t>}catch(</a:t>
            </a:r>
            <a:r>
              <a:rPr lang="en-US" dirty="0" err="1" smtClean="0"/>
              <a:t>ArrayIndexOutOfBoundsException</a:t>
            </a:r>
            <a:r>
              <a:rPr lang="en-US" dirty="0" smtClean="0"/>
              <a:t> e){ </a:t>
            </a:r>
          </a:p>
          <a:p>
            <a:pPr defTabSz="457176">
              <a:buFont typeface="Times New Roman" pitchFamily="16" charset="0"/>
              <a:buNone/>
              <a:defRPr/>
            </a:pPr>
            <a:r>
              <a:rPr lang="en-US" dirty="0" smtClean="0"/>
              <a:t>System.out.println("The specified index does not exist " + "in array. Please correct the error.");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Unchecked</a:t>
            </a:r>
            <a:r>
              <a:rPr lang="en-US" dirty="0" smtClean="0"/>
              <a:t> </a:t>
            </a:r>
          </a:p>
          <a:p>
            <a:pPr defTabSz="457176">
              <a:buFont typeface="Arial" pitchFamily="34" charset="0"/>
              <a:buChar char="•"/>
              <a:defRPr/>
            </a:pPr>
            <a:r>
              <a:rPr lang="en-US" dirty="0" err="1" smtClean="0"/>
              <a:t>ArrayIndexOutOfBoundsException</a:t>
            </a:r>
            <a:endParaRPr lang="en-US" dirty="0" smtClean="0"/>
          </a:p>
          <a:p>
            <a:pPr defTabSz="457176">
              <a:buFont typeface="Arial" pitchFamily="34" charset="0"/>
              <a:buChar char="•"/>
              <a:defRPr/>
            </a:pPr>
            <a:r>
              <a:rPr lang="en-US" dirty="0" err="1" smtClean="0"/>
              <a:t>ClassCastException</a:t>
            </a:r>
            <a:r>
              <a:rPr lang="en-US" dirty="0" smtClean="0"/>
              <a:t> </a:t>
            </a:r>
          </a:p>
          <a:p>
            <a:pPr defTabSz="457176">
              <a:buFont typeface="Arial" pitchFamily="34" charset="0"/>
              <a:buChar char="•"/>
              <a:defRPr/>
            </a:pPr>
            <a:r>
              <a:rPr lang="en-US" dirty="0" err="1" smtClean="0"/>
              <a:t>IllegalArgumentException</a:t>
            </a:r>
            <a:endParaRPr lang="en-US" dirty="0" smtClean="0"/>
          </a:p>
          <a:p>
            <a:pPr defTabSz="457176">
              <a:buFont typeface="Arial" pitchFamily="34" charset="0"/>
              <a:buChar char="•"/>
              <a:defRPr/>
            </a:pPr>
            <a:r>
              <a:rPr lang="en-US" dirty="0" err="1" smtClean="0"/>
              <a:t>IllegalStateException</a:t>
            </a:r>
            <a:endParaRPr lang="en-US" dirty="0" smtClean="0"/>
          </a:p>
          <a:p>
            <a:pPr defTabSz="457176">
              <a:buFont typeface="Arial" pitchFamily="34" charset="0"/>
              <a:buChar char="•"/>
              <a:defRPr/>
            </a:pPr>
            <a:r>
              <a:rPr lang="en-US" dirty="0" err="1" smtClean="0"/>
              <a:t>NullPointerException</a:t>
            </a:r>
            <a:endParaRPr lang="en-US" dirty="0" smtClean="0"/>
          </a:p>
          <a:p>
            <a:pPr defTabSz="457176">
              <a:buFont typeface="Arial" pitchFamily="34" charset="0"/>
              <a:buChar char="•"/>
              <a:defRPr/>
            </a:pPr>
            <a:r>
              <a:rPr lang="en-US" dirty="0" err="1" smtClean="0"/>
              <a:t>NumberFormatException</a:t>
            </a:r>
            <a:endParaRPr lang="en-US" dirty="0" smtClean="0"/>
          </a:p>
          <a:p>
            <a:pPr defTabSz="457176">
              <a:buFont typeface="Arial" pitchFamily="34" charset="0"/>
              <a:buChar char="•"/>
              <a:defRPr/>
            </a:pPr>
            <a:r>
              <a:rPr lang="en-US" dirty="0" err="1" smtClean="0"/>
              <a:t>AssertionError</a:t>
            </a:r>
            <a:endParaRPr lang="en-US" dirty="0" smtClean="0"/>
          </a:p>
          <a:p>
            <a:pPr defTabSz="457176">
              <a:buFont typeface="Arial" pitchFamily="34" charset="0"/>
              <a:buChar char="•"/>
              <a:defRPr/>
            </a:pPr>
            <a:r>
              <a:rPr lang="en-US" dirty="0" err="1" smtClean="0"/>
              <a:t>ExceptionInInitializerError</a:t>
            </a:r>
            <a:endParaRPr lang="en-US" dirty="0" smtClean="0"/>
          </a:p>
          <a:p>
            <a:pPr defTabSz="457176">
              <a:buFont typeface="Arial" pitchFamily="34" charset="0"/>
              <a:buChar char="•"/>
              <a:defRPr/>
            </a:pPr>
            <a:r>
              <a:rPr lang="en-US" dirty="0" err="1" smtClean="0"/>
              <a:t>StackOverflowError</a:t>
            </a:r>
            <a:endParaRPr lang="en-US" dirty="0" smtClean="0"/>
          </a:p>
          <a:p>
            <a:pPr defTabSz="457176">
              <a:buFont typeface="Arial" pitchFamily="34" charset="0"/>
              <a:buChar char="•"/>
              <a:defRPr/>
            </a:pPr>
            <a:r>
              <a:rPr lang="en-US" dirty="0" err="1" smtClean="0"/>
              <a:t>NoClassDefFoundError</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32"/>
          <p:cNvSpPr>
            <a:spLocks noGrp="1" noChangeArrowheads="1"/>
          </p:cNvSpPr>
          <p:nvPr>
            <p:ph type="sldNum" sz="quarter"/>
          </p:nvPr>
        </p:nvSpPr>
        <p:spPr>
          <a:noFill/>
          <a:ln/>
        </p:spPr>
        <p:txBody>
          <a:bodyPr/>
          <a:lstStyle/>
          <a:p>
            <a:pPr defTabSz="455613"/>
            <a:fld id="{4A15B6A9-2C6A-418B-85D6-C22F148C64B4}" type="slidenum">
              <a:rPr lang="en-US" smtClean="0">
                <a:latin typeface="Times New Roman" pitchFamily="18" charset="0"/>
                <a:ea typeface="Arial Unicode MS" pitchFamily="34" charset="-128"/>
                <a:cs typeface="Tahoma" pitchFamily="34" charset="0"/>
              </a:rPr>
              <a:pPr defTabSz="455613"/>
              <a:t>6</a:t>
            </a:fld>
            <a:endParaRPr lang="en-US" smtClean="0">
              <a:latin typeface="Times New Roman" pitchFamily="18" charset="0"/>
              <a:ea typeface="Arial Unicode MS" pitchFamily="34" charset="-128"/>
              <a:cs typeface="Tahoma" pitchFamily="34" charset="0"/>
            </a:endParaRPr>
          </a:p>
        </p:txBody>
      </p:sp>
      <p:sp>
        <p:nvSpPr>
          <p:cNvPr id="93187" name="Rectangle 1"/>
          <p:cNvSpPr>
            <a:spLocks noChangeArrowheads="1" noTextEdit="1"/>
          </p:cNvSpPr>
          <p:nvPr>
            <p:ph type="sldImg"/>
          </p:nvPr>
        </p:nvSpPr>
        <p:spPr>
          <a:xfrm>
            <a:off x="1014413" y="763588"/>
            <a:ext cx="5737225" cy="3765550"/>
          </a:xfrm>
          <a:solidFill>
            <a:srgbClr val="FFFFFF"/>
          </a:solidFill>
          <a:ln>
            <a:solidFill>
              <a:srgbClr val="000000"/>
            </a:solidFill>
            <a:miter lim="800000"/>
          </a:ln>
        </p:spPr>
      </p:sp>
      <p:sp>
        <p:nvSpPr>
          <p:cNvPr id="93188" name="Text Box 2"/>
          <p:cNvSpPr txBox="1">
            <a:spLocks noChangeArrowheads="1"/>
          </p:cNvSpPr>
          <p:nvPr/>
        </p:nvSpPr>
        <p:spPr bwMode="auto">
          <a:xfrm>
            <a:off x="777875" y="4776788"/>
            <a:ext cx="6211888" cy="4519612"/>
          </a:xfrm>
          <a:prstGeom prst="rect">
            <a:avLst/>
          </a:prstGeom>
          <a:noFill/>
          <a:ln w="9525">
            <a:noFill/>
            <a:round/>
            <a:headEnd/>
            <a:tailEnd/>
          </a:ln>
        </p:spPr>
        <p:txBody>
          <a:bodyPr wrap="none" anchor="ctr"/>
          <a:lstStyle/>
          <a:p>
            <a:endParaRPr lang="en-US"/>
          </a:p>
        </p:txBody>
      </p:sp>
      <p:sp>
        <p:nvSpPr>
          <p:cNvPr id="5" name="Notes Placeholder 4"/>
          <p:cNvSpPr>
            <a:spLocks noGrp="1"/>
          </p:cNvSpPr>
          <p:nvPr>
            <p:ph type="body" idx="1"/>
          </p:nvPr>
        </p:nvSpPr>
        <p:spPr/>
        <p:txBody>
          <a:bodyPr>
            <a:normAutofit/>
          </a:bodyPr>
          <a:lstStyle/>
          <a:p>
            <a:pPr indent="-306388" defTabSz="457176"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dirty="0" smtClean="0"/>
              <a:t>class </a:t>
            </a:r>
            <a:r>
              <a:rPr lang="en-US" dirty="0" err="1" smtClean="0"/>
              <a:t>letsLearnAddition</a:t>
            </a:r>
            <a:r>
              <a:rPr lang="en-US" dirty="0" smtClean="0"/>
              <a:t>{</a:t>
            </a:r>
          </a:p>
          <a:p>
            <a:pPr indent="-306388" defTabSz="457176"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dirty="0" smtClean="0">
                <a:solidFill>
                  <a:srgbClr val="FF3333"/>
                </a:solidFill>
              </a:rPr>
              <a:t>public static void </a:t>
            </a:r>
            <a:r>
              <a:rPr lang="en-US" b="1" dirty="0" smtClean="0">
                <a:solidFill>
                  <a:srgbClr val="FF3333"/>
                </a:solidFill>
              </a:rPr>
              <a:t>main</a:t>
            </a:r>
            <a:r>
              <a:rPr lang="en-US" dirty="0" smtClean="0">
                <a:solidFill>
                  <a:srgbClr val="FF3333"/>
                </a:solidFill>
              </a:rPr>
              <a:t>(String[] </a:t>
            </a:r>
            <a:r>
              <a:rPr lang="en-US" dirty="0" err="1" smtClean="0">
                <a:solidFill>
                  <a:srgbClr val="FF3333"/>
                </a:solidFill>
              </a:rPr>
              <a:t>args</a:t>
            </a:r>
            <a:r>
              <a:rPr lang="en-US" dirty="0" smtClean="0">
                <a:solidFill>
                  <a:srgbClr val="FF3333"/>
                </a:solidFill>
              </a:rPr>
              <a:t>){</a:t>
            </a:r>
          </a:p>
          <a:p>
            <a:pPr indent="-306388" defTabSz="457176"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dirty="0" smtClean="0"/>
              <a:t>// the main method above is Java’s inbuilt method</a:t>
            </a:r>
          </a:p>
          <a:p>
            <a:pPr indent="-306388" defTabSz="457176"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dirty="0" err="1" smtClean="0"/>
              <a:t>System.out.println</a:t>
            </a:r>
            <a:r>
              <a:rPr lang="en-US" dirty="0" smtClean="0"/>
              <a:t>(</a:t>
            </a:r>
            <a:r>
              <a:rPr lang="en-US" dirty="0" err="1" smtClean="0"/>
              <a:t>learnAddition</a:t>
            </a:r>
            <a:r>
              <a:rPr lang="en-US" dirty="0" smtClean="0"/>
              <a:t>(3,4));</a:t>
            </a:r>
          </a:p>
          <a:p>
            <a:pPr indent="-306388" defTabSz="457176"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dirty="0" smtClean="0"/>
              <a:t>// </a:t>
            </a:r>
            <a:r>
              <a:rPr lang="en-US" b="1" dirty="0" err="1" smtClean="0"/>
              <a:t>learnAddition</a:t>
            </a:r>
            <a:r>
              <a:rPr lang="en-US" dirty="0" smtClean="0"/>
              <a:t> above is custom made and called inside </a:t>
            </a:r>
            <a:r>
              <a:rPr lang="en-US" b="1" dirty="0" smtClean="0"/>
              <a:t>main</a:t>
            </a:r>
            <a:r>
              <a:rPr lang="en-US" dirty="0" smtClean="0"/>
              <a:t> for execution</a:t>
            </a:r>
          </a:p>
          <a:p>
            <a:pPr indent="-306388" defTabSz="457176"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dirty="0" smtClean="0">
                <a:solidFill>
                  <a:srgbClr val="FF3333"/>
                </a:solidFill>
              </a:rPr>
              <a:t>}</a:t>
            </a:r>
          </a:p>
          <a:p>
            <a:pPr indent="-306388" defTabSz="457176"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dirty="0" smtClean="0">
                <a:solidFill>
                  <a:srgbClr val="FF3333"/>
                </a:solidFill>
              </a:rPr>
              <a:t>// the below method is created outside but </a:t>
            </a:r>
            <a:r>
              <a:rPr lang="en-US" b="1" dirty="0" smtClean="0">
                <a:solidFill>
                  <a:srgbClr val="FF3333"/>
                </a:solidFill>
              </a:rPr>
              <a:t>called</a:t>
            </a:r>
            <a:r>
              <a:rPr lang="en-US" dirty="0" smtClean="0">
                <a:solidFill>
                  <a:srgbClr val="FF3333"/>
                </a:solidFill>
              </a:rPr>
              <a:t> or </a:t>
            </a:r>
            <a:r>
              <a:rPr lang="en-US" b="1" dirty="0" smtClean="0">
                <a:solidFill>
                  <a:srgbClr val="FF3333"/>
                </a:solidFill>
              </a:rPr>
              <a:t>invoked</a:t>
            </a:r>
            <a:r>
              <a:rPr lang="en-US" dirty="0" smtClean="0">
                <a:solidFill>
                  <a:srgbClr val="FF3333"/>
                </a:solidFill>
              </a:rPr>
              <a:t> inside </a:t>
            </a:r>
            <a:r>
              <a:rPr lang="en-US" b="1" dirty="0" smtClean="0">
                <a:solidFill>
                  <a:srgbClr val="FF3333"/>
                </a:solidFill>
              </a:rPr>
              <a:t>main</a:t>
            </a:r>
          </a:p>
          <a:p>
            <a:pPr indent="-306388" defTabSz="457176"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dirty="0" smtClean="0">
                <a:solidFill>
                  <a:srgbClr val="FF3333"/>
                </a:solidFill>
              </a:rPr>
              <a:t>public static </a:t>
            </a:r>
            <a:r>
              <a:rPr lang="en-US" dirty="0" err="1" smtClean="0">
                <a:solidFill>
                  <a:srgbClr val="FF3333"/>
                </a:solidFill>
              </a:rPr>
              <a:t>int</a:t>
            </a:r>
            <a:r>
              <a:rPr lang="en-US" dirty="0" smtClean="0">
                <a:solidFill>
                  <a:srgbClr val="FF3333"/>
                </a:solidFill>
              </a:rPr>
              <a:t> </a:t>
            </a:r>
            <a:r>
              <a:rPr lang="en-US" b="1" dirty="0" err="1" smtClean="0">
                <a:solidFill>
                  <a:srgbClr val="FF3333"/>
                </a:solidFill>
              </a:rPr>
              <a:t>learnAddition</a:t>
            </a:r>
            <a:r>
              <a:rPr lang="en-US" dirty="0" smtClean="0">
                <a:solidFill>
                  <a:srgbClr val="FF3333"/>
                </a:solidFill>
              </a:rPr>
              <a:t>(</a:t>
            </a:r>
            <a:r>
              <a:rPr lang="en-US" dirty="0" err="1" smtClean="0">
                <a:solidFill>
                  <a:srgbClr val="FF3333"/>
                </a:solidFill>
              </a:rPr>
              <a:t>int</a:t>
            </a:r>
            <a:r>
              <a:rPr lang="en-US" dirty="0" smtClean="0">
                <a:solidFill>
                  <a:srgbClr val="FF3333"/>
                </a:solidFill>
              </a:rPr>
              <a:t> a, </a:t>
            </a:r>
            <a:r>
              <a:rPr lang="en-US" dirty="0" err="1" smtClean="0">
                <a:solidFill>
                  <a:srgbClr val="FF3333"/>
                </a:solidFill>
              </a:rPr>
              <a:t>int</a:t>
            </a:r>
            <a:r>
              <a:rPr lang="en-US" dirty="0" smtClean="0">
                <a:solidFill>
                  <a:srgbClr val="FF3333"/>
                </a:solidFill>
              </a:rPr>
              <a:t> b){</a:t>
            </a:r>
          </a:p>
          <a:p>
            <a:pPr indent="-306388" defTabSz="457176"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dirty="0" smtClean="0">
                <a:solidFill>
                  <a:srgbClr val="FF3333"/>
                </a:solidFill>
              </a:rPr>
              <a:t>return </a:t>
            </a:r>
            <a:r>
              <a:rPr lang="en-US" dirty="0" err="1" smtClean="0">
                <a:solidFill>
                  <a:srgbClr val="FF3333"/>
                </a:solidFill>
              </a:rPr>
              <a:t>a+b</a:t>
            </a:r>
            <a:r>
              <a:rPr lang="en-US" dirty="0" smtClean="0">
                <a:solidFill>
                  <a:srgbClr val="FF3333"/>
                </a:solidFill>
              </a:rPr>
              <a:t>;</a:t>
            </a:r>
          </a:p>
          <a:p>
            <a:pPr indent="-306388" defTabSz="457176"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dirty="0" smtClean="0">
                <a:solidFill>
                  <a:srgbClr val="FF3333"/>
                </a:solidFill>
              </a:rPr>
              <a:t>}</a:t>
            </a:r>
            <a:endParaRPr lang="en-US" dirty="0" smtClean="0"/>
          </a:p>
          <a:p>
            <a:pPr indent="-306388" defTabSz="457176"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dirty="0" smtClean="0"/>
              <a:t>}</a:t>
            </a:r>
          </a:p>
          <a:p>
            <a:pPr defTabSz="457176">
              <a:buFont typeface="Times New Roman" pitchFamily="16" charset="0"/>
              <a:buNone/>
              <a:defRPr/>
            </a:pPr>
            <a:endParaRPr lang="en-US" dirty="0" smtClean="0"/>
          </a:p>
          <a:p>
            <a:pPr defTabSz="457176">
              <a:buFont typeface="Times New Roman" pitchFamily="16" charset="0"/>
              <a:buNone/>
              <a:defRPr/>
            </a:pPr>
            <a:r>
              <a:rPr lang="en-US" b="1" i="1" dirty="0" smtClean="0"/>
              <a:t>P.S</a:t>
            </a:r>
            <a:r>
              <a:rPr lang="en-US" dirty="0" smtClean="0"/>
              <a:t> – the </a:t>
            </a:r>
            <a:r>
              <a:rPr lang="en-US" b="1" dirty="0" err="1" smtClean="0"/>
              <a:t>learnAddition</a:t>
            </a:r>
            <a:r>
              <a:rPr lang="en-US" dirty="0" smtClean="0"/>
              <a:t>(</a:t>
            </a:r>
            <a:r>
              <a:rPr lang="en-US" dirty="0" err="1" smtClean="0"/>
              <a:t>int</a:t>
            </a:r>
            <a:r>
              <a:rPr lang="en-US" dirty="0" smtClean="0"/>
              <a:t> a, </a:t>
            </a:r>
            <a:r>
              <a:rPr lang="en-US" dirty="0" err="1" smtClean="0"/>
              <a:t>int</a:t>
            </a:r>
            <a:r>
              <a:rPr lang="en-US" dirty="0" smtClean="0"/>
              <a:t> b) is a method with 2 parameters namely </a:t>
            </a:r>
            <a:r>
              <a:rPr lang="en-US" b="1" dirty="0" smtClean="0"/>
              <a:t>a</a:t>
            </a:r>
            <a:r>
              <a:rPr lang="en-US" dirty="0" smtClean="0"/>
              <a:t> and </a:t>
            </a:r>
            <a:r>
              <a:rPr lang="en-US" b="1" dirty="0" smtClean="0"/>
              <a:t>b </a:t>
            </a:r>
            <a:r>
              <a:rPr lang="en-US" dirty="0" smtClean="0"/>
              <a:t> and their </a:t>
            </a:r>
            <a:r>
              <a:rPr lang="en-US" dirty="0" err="1" smtClean="0"/>
              <a:t>datatypes</a:t>
            </a:r>
            <a:r>
              <a:rPr lang="en-US" dirty="0" smtClean="0"/>
              <a:t> are </a:t>
            </a:r>
            <a:r>
              <a:rPr lang="en-US" b="1" dirty="0" smtClean="0"/>
              <a:t>int</a:t>
            </a:r>
            <a:r>
              <a:rPr lang="en-US" dirty="0" smtClean="0"/>
              <a:t>. We will also see a method without parameters in following slides.</a:t>
            </a:r>
            <a:endParaRPr lang="en-US" b="1"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32"/>
          <p:cNvSpPr>
            <a:spLocks noGrp="1" noChangeArrowheads="1"/>
          </p:cNvSpPr>
          <p:nvPr>
            <p:ph type="sldNum" sz="quarter"/>
          </p:nvPr>
        </p:nvSpPr>
        <p:spPr>
          <a:noFill/>
          <a:ln/>
        </p:spPr>
        <p:txBody>
          <a:bodyPr/>
          <a:lstStyle/>
          <a:p>
            <a:pPr defTabSz="455613"/>
            <a:fld id="{DEC73F23-C44D-436A-8E05-C4CDBC71444E}" type="slidenum">
              <a:rPr lang="en-US" smtClean="0">
                <a:latin typeface="Times New Roman" pitchFamily="18" charset="0"/>
                <a:ea typeface="Arial Unicode MS" pitchFamily="34" charset="-128"/>
                <a:cs typeface="Tahoma" pitchFamily="34" charset="0"/>
              </a:rPr>
              <a:pPr defTabSz="455613"/>
              <a:t>64</a:t>
            </a:fld>
            <a:endParaRPr lang="en-US" smtClean="0">
              <a:latin typeface="Times New Roman" pitchFamily="18" charset="0"/>
              <a:ea typeface="Arial Unicode MS" pitchFamily="34" charset="-128"/>
              <a:cs typeface="Tahoma" pitchFamily="34" charset="0"/>
            </a:endParaRPr>
          </a:p>
        </p:txBody>
      </p:sp>
      <p:sp>
        <p:nvSpPr>
          <p:cNvPr id="148483"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48484"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
        <p:nvSpPr>
          <p:cNvPr id="5" name="Notes Placeholder 4"/>
          <p:cNvSpPr>
            <a:spLocks noGrp="1"/>
          </p:cNvSpPr>
          <p:nvPr>
            <p:ph type="body" idx="1"/>
          </p:nvPr>
        </p:nvSpPr>
        <p:spPr/>
        <p:txBody>
          <a:bodyPr>
            <a:normAutofit lnSpcReduction="10000"/>
          </a:bodyPr>
          <a:lstStyle/>
          <a:p>
            <a:pPr>
              <a:defRPr/>
            </a:pPr>
            <a:r>
              <a:rPr lang="en-US" dirty="0" smtClean="0"/>
              <a:t>In Java exceptions under </a:t>
            </a:r>
            <a:r>
              <a:rPr lang="en-US" i="1" dirty="0" smtClean="0"/>
              <a:t>Error </a:t>
            </a:r>
            <a:r>
              <a:rPr lang="en-US" dirty="0" smtClean="0"/>
              <a:t>and </a:t>
            </a:r>
            <a:r>
              <a:rPr lang="en-US" i="1" dirty="0" err="1" smtClean="0"/>
              <a:t>RuntimeException</a:t>
            </a:r>
            <a:r>
              <a:rPr lang="en-US" i="1" dirty="0" smtClean="0"/>
              <a:t> </a:t>
            </a:r>
            <a:r>
              <a:rPr lang="en-US" dirty="0" smtClean="0"/>
              <a:t>classes are unchecked exceptions, everything else under </a:t>
            </a:r>
            <a:r>
              <a:rPr lang="en-US" dirty="0" err="1" smtClean="0"/>
              <a:t>throwable</a:t>
            </a:r>
            <a:r>
              <a:rPr lang="en-US" dirty="0" smtClean="0"/>
              <a:t> is checked.</a:t>
            </a:r>
            <a:endParaRPr lang="en-US" b="1" i="1"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32"/>
          <p:cNvSpPr>
            <a:spLocks noGrp="1" noChangeArrowheads="1"/>
          </p:cNvSpPr>
          <p:nvPr>
            <p:ph type="sldNum" sz="quarter"/>
          </p:nvPr>
        </p:nvSpPr>
        <p:spPr>
          <a:noFill/>
          <a:ln/>
        </p:spPr>
        <p:txBody>
          <a:bodyPr/>
          <a:lstStyle/>
          <a:p>
            <a:pPr defTabSz="455613"/>
            <a:fld id="{722E2983-22C8-4C3A-BA34-0238707F066A}" type="slidenum">
              <a:rPr lang="en-US" smtClean="0">
                <a:latin typeface="Times New Roman" pitchFamily="18" charset="0"/>
                <a:ea typeface="Arial Unicode MS" pitchFamily="34" charset="-128"/>
                <a:cs typeface="Tahoma" pitchFamily="34" charset="0"/>
              </a:rPr>
              <a:pPr defTabSz="455613"/>
              <a:t>65</a:t>
            </a:fld>
            <a:endParaRPr lang="en-US" smtClean="0">
              <a:latin typeface="Times New Roman" pitchFamily="18" charset="0"/>
              <a:ea typeface="Arial Unicode MS" pitchFamily="34" charset="-128"/>
              <a:cs typeface="Tahoma" pitchFamily="34" charset="0"/>
            </a:endParaRPr>
          </a:p>
        </p:txBody>
      </p:sp>
      <p:sp>
        <p:nvSpPr>
          <p:cNvPr id="149507"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49508"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
        <p:nvSpPr>
          <p:cNvPr id="149509" name="Notes Placeholder 4"/>
          <p:cNvSpPr>
            <a:spLocks noGrp="1"/>
          </p:cNvSpPr>
          <p:nvPr>
            <p:ph type="body" idx="1"/>
          </p:nvPr>
        </p:nvSpPr>
        <p:spPr>
          <a:noFill/>
          <a:ln/>
        </p:spPr>
        <p:txBody>
          <a:bodyPr/>
          <a:lstStyle/>
          <a:p>
            <a:r>
              <a:rPr lang="en-US" sz="1800" smtClean="0">
                <a:latin typeface="Times New Roman" pitchFamily="18" charset="0"/>
              </a:rPr>
              <a:t>--------------------------------------------------------------------Refer the notes and next slide--------------------------------------------------------------</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32"/>
          <p:cNvSpPr>
            <a:spLocks noGrp="1" noChangeArrowheads="1"/>
          </p:cNvSpPr>
          <p:nvPr>
            <p:ph type="sldNum" sz="quarter"/>
          </p:nvPr>
        </p:nvSpPr>
        <p:spPr>
          <a:noFill/>
          <a:ln/>
        </p:spPr>
        <p:txBody>
          <a:bodyPr/>
          <a:lstStyle/>
          <a:p>
            <a:pPr defTabSz="455613"/>
            <a:fld id="{88A000BB-3008-4D6C-92E9-C4F24923F79E}" type="slidenum">
              <a:rPr lang="en-US" smtClean="0">
                <a:latin typeface="Times New Roman" pitchFamily="18" charset="0"/>
                <a:ea typeface="Arial Unicode MS" pitchFamily="34" charset="-128"/>
                <a:cs typeface="Tahoma" pitchFamily="34" charset="0"/>
              </a:rPr>
              <a:pPr defTabSz="455613"/>
              <a:t>66</a:t>
            </a:fld>
            <a:endParaRPr lang="en-US" smtClean="0">
              <a:latin typeface="Times New Roman" pitchFamily="18" charset="0"/>
              <a:ea typeface="Arial Unicode MS" pitchFamily="34" charset="-128"/>
              <a:cs typeface="Tahoma" pitchFamily="34" charset="0"/>
            </a:endParaRPr>
          </a:p>
        </p:txBody>
      </p:sp>
      <p:sp>
        <p:nvSpPr>
          <p:cNvPr id="150531"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50532"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
        <p:nvSpPr>
          <p:cNvPr id="5" name="Notes Placeholder 4"/>
          <p:cNvSpPr>
            <a:spLocks noGrp="1"/>
          </p:cNvSpPr>
          <p:nvPr>
            <p:ph type="body" idx="1"/>
          </p:nvPr>
        </p:nvSpPr>
        <p:spPr/>
        <p:txBody>
          <a:bodyPr>
            <a:normAutofit lnSpcReduction="10000"/>
          </a:bodyPr>
          <a:lstStyle/>
          <a:p>
            <a:pPr>
              <a:defRPr/>
            </a:pPr>
            <a:r>
              <a:rPr lang="en-US" b="1" dirty="0" smtClean="0"/>
              <a:t>1. Single Inheritance example</a:t>
            </a:r>
          </a:p>
          <a:p>
            <a:pPr>
              <a:defRPr/>
            </a:pPr>
            <a:endParaRPr lang="en-US" dirty="0" smtClean="0"/>
          </a:p>
          <a:p>
            <a:pPr>
              <a:defRPr/>
            </a:pPr>
            <a:r>
              <a:rPr lang="en-US" dirty="0" smtClean="0"/>
              <a:t>Single Inheritance is synonymous with Inheritance itself. Thus its definition is the definition of Inheritance.</a:t>
            </a:r>
          </a:p>
          <a:p>
            <a:pPr>
              <a:defRPr/>
            </a:pPr>
            <a:r>
              <a:rPr lang="en-US" dirty="0" smtClean="0"/>
              <a:t>--------------------------------------------------------------------------------------------------------------------------------------------------------------</a:t>
            </a:r>
          </a:p>
          <a:p>
            <a:pPr>
              <a:defRPr/>
            </a:pPr>
            <a:r>
              <a:rPr lang="en-US" dirty="0" smtClean="0"/>
              <a:t>class parentClass{</a:t>
            </a:r>
          </a:p>
          <a:p>
            <a:pPr>
              <a:defRPr/>
            </a:pPr>
            <a:r>
              <a:rPr lang="en-US" dirty="0" smtClean="0"/>
              <a:t>public void </a:t>
            </a:r>
            <a:r>
              <a:rPr lang="en-US" dirty="0" err="1" smtClean="0"/>
              <a:t>parMethod</a:t>
            </a:r>
            <a:r>
              <a:rPr lang="en-US" dirty="0" smtClean="0"/>
              <a:t>(){</a:t>
            </a:r>
          </a:p>
          <a:p>
            <a:pPr>
              <a:defRPr/>
            </a:pPr>
            <a:r>
              <a:rPr lang="en-US" dirty="0" smtClean="0"/>
              <a:t>	String </a:t>
            </a:r>
            <a:r>
              <a:rPr lang="en-US" dirty="0" err="1" smtClean="0"/>
              <a:t>parStr</a:t>
            </a:r>
            <a:r>
              <a:rPr lang="en-US" dirty="0" smtClean="0"/>
              <a:t> = “I am parent String”;</a:t>
            </a:r>
          </a:p>
          <a:p>
            <a:pPr>
              <a:defRPr/>
            </a:pPr>
            <a:r>
              <a:rPr lang="en-US" dirty="0" smtClean="0"/>
              <a:t>	</a:t>
            </a:r>
            <a:r>
              <a:rPr lang="en-US" dirty="0" err="1" smtClean="0"/>
              <a:t>System.out.println</a:t>
            </a:r>
            <a:r>
              <a:rPr lang="en-US" dirty="0" smtClean="0"/>
              <a:t>(</a:t>
            </a:r>
            <a:r>
              <a:rPr lang="en-US" dirty="0" err="1" smtClean="0"/>
              <a:t>parStr</a:t>
            </a:r>
            <a:r>
              <a:rPr lang="en-US" dirty="0" smtClean="0"/>
              <a:t>);</a:t>
            </a:r>
          </a:p>
          <a:p>
            <a:pPr>
              <a:defRPr/>
            </a:pPr>
            <a:r>
              <a:rPr lang="en-US" dirty="0" smtClean="0"/>
              <a:t>	}</a:t>
            </a:r>
          </a:p>
          <a:p>
            <a:pPr>
              <a:defRPr/>
            </a:pPr>
            <a:r>
              <a:rPr lang="en-US" dirty="0" smtClean="0"/>
              <a:t>}</a:t>
            </a:r>
          </a:p>
          <a:p>
            <a:pPr>
              <a:defRPr/>
            </a:pPr>
            <a:endParaRPr lang="en-US" dirty="0" smtClean="0"/>
          </a:p>
          <a:p>
            <a:pPr>
              <a:defRPr/>
            </a:pPr>
            <a:r>
              <a:rPr lang="en-US" dirty="0" smtClean="0"/>
              <a:t>class childClass extends parentClass{</a:t>
            </a:r>
          </a:p>
          <a:p>
            <a:pPr>
              <a:defRPr/>
            </a:pPr>
            <a:r>
              <a:rPr lang="en-US" dirty="0" smtClean="0"/>
              <a:t>public void childMethod(){</a:t>
            </a:r>
          </a:p>
          <a:p>
            <a:pPr>
              <a:defRPr/>
            </a:pPr>
            <a:r>
              <a:rPr lang="en-US" dirty="0" smtClean="0"/>
              <a:t>	String childStr = “I am a child String”;</a:t>
            </a:r>
          </a:p>
          <a:p>
            <a:pPr>
              <a:defRPr/>
            </a:pPr>
            <a:r>
              <a:rPr lang="en-US" dirty="0" smtClean="0"/>
              <a:t>	System.out.println(</a:t>
            </a:r>
            <a:r>
              <a:rPr lang="en-US" dirty="0" err="1" smtClean="0"/>
              <a:t>childStr</a:t>
            </a:r>
            <a:r>
              <a:rPr lang="en-US" dirty="0" smtClean="0"/>
              <a:t>);</a:t>
            </a:r>
          </a:p>
          <a:p>
            <a:pPr>
              <a:defRPr/>
            </a:pPr>
            <a:r>
              <a:rPr lang="en-US" dirty="0" smtClean="0"/>
              <a:t>}</a:t>
            </a:r>
          </a:p>
          <a:p>
            <a:pPr>
              <a:defRPr/>
            </a:pPr>
            <a:r>
              <a:rPr lang="en-US" dirty="0" smtClean="0"/>
              <a:t>public static void main(String[] </a:t>
            </a:r>
            <a:r>
              <a:rPr lang="en-US" dirty="0" err="1" smtClean="0"/>
              <a:t>args</a:t>
            </a:r>
            <a:r>
              <a:rPr lang="en-US" dirty="0" smtClean="0"/>
              <a:t>){</a:t>
            </a:r>
          </a:p>
          <a:p>
            <a:pPr>
              <a:defRPr/>
            </a:pPr>
            <a:r>
              <a:rPr lang="en-US" dirty="0" smtClean="0"/>
              <a:t>	childClass childObj = new childClass();</a:t>
            </a:r>
          </a:p>
          <a:p>
            <a:pPr>
              <a:defRPr/>
            </a:pPr>
            <a:r>
              <a:rPr lang="en-US" dirty="0" smtClean="0"/>
              <a:t>	</a:t>
            </a:r>
            <a:r>
              <a:rPr lang="en-US" dirty="0" err="1" smtClean="0"/>
              <a:t>childObj.parMethod</a:t>
            </a:r>
            <a:r>
              <a:rPr lang="en-US" dirty="0" smtClean="0"/>
              <a:t>();		</a:t>
            </a:r>
            <a:r>
              <a:rPr lang="en-US" b="1" dirty="0" smtClean="0"/>
              <a:t>// calling parent class method</a:t>
            </a:r>
          </a:p>
          <a:p>
            <a:pPr>
              <a:defRPr/>
            </a:pPr>
            <a:r>
              <a:rPr lang="en-US" dirty="0" smtClean="0"/>
              <a:t>	</a:t>
            </a:r>
            <a:r>
              <a:rPr lang="en-US" dirty="0" err="1" smtClean="0"/>
              <a:t>childObj.childMethod</a:t>
            </a:r>
            <a:r>
              <a:rPr lang="en-US" dirty="0" smtClean="0"/>
              <a:t>();		</a:t>
            </a:r>
            <a:r>
              <a:rPr lang="en-US" b="1" dirty="0" smtClean="0"/>
              <a:t>// calling child class method</a:t>
            </a:r>
            <a:endParaRPr lang="en-US" dirty="0" smtClean="0"/>
          </a:p>
          <a:p>
            <a:pPr>
              <a:defRPr/>
            </a:pPr>
            <a:r>
              <a:rPr lang="en-US" dirty="0" smtClean="0"/>
              <a:t>}</a:t>
            </a:r>
          </a:p>
          <a:p>
            <a:pPr>
              <a:defRPr/>
            </a:pPr>
            <a:r>
              <a:rPr lang="en-US" dirty="0" smtClean="0"/>
              <a:t>}</a:t>
            </a:r>
          </a:p>
          <a:p>
            <a:pPr>
              <a:defRPr/>
            </a:pPr>
            <a:endParaRPr lang="en-US" dirty="0" smtClean="0"/>
          </a:p>
          <a:p>
            <a:pPr>
              <a:defRPr/>
            </a:pPr>
            <a:r>
              <a:rPr lang="en-US" b="1" dirty="0" smtClean="0"/>
              <a:t>Output-</a:t>
            </a:r>
          </a:p>
          <a:p>
            <a:pPr>
              <a:defRPr/>
            </a:pPr>
            <a:r>
              <a:rPr lang="en-US" dirty="0" smtClean="0"/>
              <a:t>I am a parent String</a:t>
            </a:r>
          </a:p>
          <a:p>
            <a:pPr>
              <a:defRPr/>
            </a:pPr>
            <a:r>
              <a:rPr lang="en-US" dirty="0" smtClean="0"/>
              <a:t>I am a child String</a:t>
            </a:r>
          </a:p>
          <a:p>
            <a:pPr>
              <a:defRPr/>
            </a:pPr>
            <a:endParaRPr lang="en-US" b="1" dirty="0" smtClean="0"/>
          </a:p>
          <a:p>
            <a:pPr>
              <a:defRPr/>
            </a:pPr>
            <a:r>
              <a:rPr lang="en-US" b="1" dirty="0" smtClean="0"/>
              <a:t>2. Multiple Inheritance</a:t>
            </a:r>
          </a:p>
          <a:p>
            <a:pPr>
              <a:defRPr/>
            </a:pPr>
            <a:endParaRPr lang="en-US" b="1" dirty="0" smtClean="0"/>
          </a:p>
          <a:p>
            <a:pPr>
              <a:defRPr/>
            </a:pPr>
            <a:r>
              <a:rPr lang="en-US" dirty="0" smtClean="0"/>
              <a:t>Multiple Inheritance refers to a single child class inheriting properties(methods, variables, fields) from more than one parent class(</a:t>
            </a:r>
            <a:r>
              <a:rPr lang="en-US" dirty="0" err="1" smtClean="0"/>
              <a:t>i.e</a:t>
            </a:r>
            <a:r>
              <a:rPr lang="en-US" dirty="0" smtClean="0"/>
              <a:t> 2 or more parent classes)</a:t>
            </a:r>
          </a:p>
          <a:p>
            <a:pPr>
              <a:defRPr/>
            </a:pPr>
            <a:endParaRPr lang="en-US" dirty="0" smtClean="0"/>
          </a:p>
          <a:p>
            <a:pPr>
              <a:defRPr/>
            </a:pPr>
            <a:r>
              <a:rPr lang="en-US" dirty="0" smtClean="0"/>
              <a:t>class parentClass1{</a:t>
            </a:r>
          </a:p>
          <a:p>
            <a:pPr>
              <a:defRPr/>
            </a:pPr>
            <a:r>
              <a:rPr lang="en-US" dirty="0" smtClean="0"/>
              <a:t>public void parMethod1(){</a:t>
            </a:r>
          </a:p>
          <a:p>
            <a:pPr>
              <a:defRPr/>
            </a:pPr>
            <a:r>
              <a:rPr lang="en-US" dirty="0" smtClean="0"/>
              <a:t>	String </a:t>
            </a:r>
            <a:r>
              <a:rPr lang="en-US" dirty="0" err="1" smtClean="0"/>
              <a:t>parStr</a:t>
            </a:r>
            <a:r>
              <a:rPr lang="en-US" dirty="0" smtClean="0"/>
              <a:t> = “I am parent String”;</a:t>
            </a:r>
          </a:p>
          <a:p>
            <a:pPr>
              <a:defRPr/>
            </a:pPr>
            <a:r>
              <a:rPr lang="en-US" dirty="0" smtClean="0"/>
              <a:t>	System.out.println(</a:t>
            </a:r>
            <a:r>
              <a:rPr lang="en-US" dirty="0" err="1" smtClean="0"/>
              <a:t>parStr</a:t>
            </a:r>
            <a:r>
              <a:rPr lang="en-US" dirty="0" smtClean="0"/>
              <a:t>);</a:t>
            </a:r>
          </a:p>
          <a:p>
            <a:pPr>
              <a:defRPr/>
            </a:pPr>
            <a:r>
              <a:rPr lang="en-US" dirty="0" smtClean="0"/>
              <a:t>	}</a:t>
            </a:r>
          </a:p>
          <a:p>
            <a:pPr>
              <a:defRPr/>
            </a:pPr>
            <a:r>
              <a:rPr lang="en-US" dirty="0" smtClean="0"/>
              <a:t>}</a:t>
            </a:r>
          </a:p>
          <a:p>
            <a:pPr>
              <a:defRPr/>
            </a:pPr>
            <a:endParaRPr lang="en-US" dirty="0" smtClean="0"/>
          </a:p>
          <a:p>
            <a:pPr>
              <a:defRPr/>
            </a:pPr>
            <a:r>
              <a:rPr lang="en-US" dirty="0" smtClean="0"/>
              <a:t>class parentClass2{</a:t>
            </a:r>
          </a:p>
          <a:p>
            <a:pPr>
              <a:defRPr/>
            </a:pPr>
            <a:r>
              <a:rPr lang="en-US" dirty="0" smtClean="0"/>
              <a:t>public void parMethod2(){</a:t>
            </a:r>
          </a:p>
          <a:p>
            <a:pPr>
              <a:defRPr/>
            </a:pPr>
            <a:r>
              <a:rPr lang="en-US" dirty="0" smtClean="0"/>
              <a:t>	String </a:t>
            </a:r>
            <a:r>
              <a:rPr lang="en-US" dirty="0" err="1" smtClean="0"/>
              <a:t>parStr</a:t>
            </a:r>
            <a:r>
              <a:rPr lang="en-US" dirty="0" smtClean="0"/>
              <a:t> = “I am parent String”;</a:t>
            </a:r>
          </a:p>
          <a:p>
            <a:pPr>
              <a:defRPr/>
            </a:pPr>
            <a:r>
              <a:rPr lang="en-US" dirty="0" smtClean="0"/>
              <a:t>	System.out.println(</a:t>
            </a:r>
            <a:r>
              <a:rPr lang="en-US" dirty="0" err="1" smtClean="0"/>
              <a:t>parStr</a:t>
            </a:r>
            <a:r>
              <a:rPr lang="en-US" dirty="0" smtClean="0"/>
              <a:t>);</a:t>
            </a:r>
          </a:p>
          <a:p>
            <a:pPr>
              <a:defRPr/>
            </a:pPr>
            <a:r>
              <a:rPr lang="en-US" dirty="0" smtClean="0"/>
              <a:t>	}</a:t>
            </a:r>
          </a:p>
          <a:p>
            <a:pPr>
              <a:defRPr/>
            </a:pPr>
            <a:r>
              <a:rPr lang="en-US" dirty="0" smtClean="0"/>
              <a:t>}</a:t>
            </a:r>
          </a:p>
          <a:p>
            <a:pPr>
              <a:defRPr/>
            </a:pPr>
            <a:endParaRPr lang="en-US" dirty="0" smtClean="0"/>
          </a:p>
          <a:p>
            <a:pPr>
              <a:defRPr/>
            </a:pPr>
            <a:endParaRPr lang="en-US" dirty="0" smtClean="0"/>
          </a:p>
          <a:p>
            <a:pPr>
              <a:defRPr/>
            </a:pPr>
            <a:r>
              <a:rPr lang="en-US" dirty="0" smtClean="0"/>
              <a:t>class childClass extends parentClass1, parentClass2{</a:t>
            </a:r>
          </a:p>
          <a:p>
            <a:pPr>
              <a:defRPr/>
            </a:pPr>
            <a:r>
              <a:rPr lang="en-US" dirty="0" smtClean="0"/>
              <a:t>public void childMethod(){</a:t>
            </a:r>
          </a:p>
          <a:p>
            <a:pPr>
              <a:defRPr/>
            </a:pPr>
            <a:r>
              <a:rPr lang="en-US" dirty="0" smtClean="0"/>
              <a:t>	String childStr = “I am a child String”;</a:t>
            </a:r>
          </a:p>
          <a:p>
            <a:pPr>
              <a:defRPr/>
            </a:pPr>
            <a:r>
              <a:rPr lang="en-US" dirty="0" smtClean="0"/>
              <a:t>	System.out.println(childStr);</a:t>
            </a:r>
          </a:p>
          <a:p>
            <a:pPr>
              <a:defRPr/>
            </a:pPr>
            <a:r>
              <a:rPr lang="en-US" dirty="0" smtClean="0"/>
              <a:t>}</a:t>
            </a:r>
          </a:p>
          <a:p>
            <a:pPr>
              <a:defRPr/>
            </a:pPr>
            <a:r>
              <a:rPr lang="en-US" dirty="0" smtClean="0"/>
              <a:t>public static void main(String[] </a:t>
            </a:r>
            <a:r>
              <a:rPr lang="en-US" dirty="0" err="1" smtClean="0"/>
              <a:t>args</a:t>
            </a:r>
            <a:r>
              <a:rPr lang="en-US" dirty="0" smtClean="0"/>
              <a:t>){</a:t>
            </a:r>
          </a:p>
          <a:p>
            <a:pPr>
              <a:defRPr/>
            </a:pPr>
            <a:r>
              <a:rPr lang="en-US" dirty="0" smtClean="0"/>
              <a:t>	childClass childObj = new childClass();</a:t>
            </a:r>
          </a:p>
          <a:p>
            <a:pPr>
              <a:defRPr/>
            </a:pPr>
            <a:r>
              <a:rPr lang="en-US" dirty="0" smtClean="0"/>
              <a:t>	</a:t>
            </a:r>
            <a:r>
              <a:rPr lang="en-US" dirty="0" err="1" smtClean="0"/>
              <a:t>childObj.parMethod</a:t>
            </a:r>
            <a:r>
              <a:rPr lang="en-US" dirty="0" smtClean="0"/>
              <a:t>();		</a:t>
            </a:r>
            <a:r>
              <a:rPr lang="en-US" b="1" dirty="0" smtClean="0"/>
              <a:t>// calling parent class method but not sure which parent class since parent1 and 							// parent2 both have </a:t>
            </a:r>
            <a:r>
              <a:rPr lang="en-US" b="1" dirty="0" err="1" smtClean="0"/>
              <a:t>parMethod</a:t>
            </a:r>
            <a:r>
              <a:rPr lang="en-US" b="1" dirty="0" smtClean="0"/>
              <a:t>().</a:t>
            </a:r>
          </a:p>
          <a:p>
            <a:pPr>
              <a:defRPr/>
            </a:pPr>
            <a:r>
              <a:rPr lang="en-US" dirty="0" smtClean="0"/>
              <a:t>	</a:t>
            </a:r>
            <a:r>
              <a:rPr lang="en-US" dirty="0" err="1" smtClean="0"/>
              <a:t>childObj.childMethod</a:t>
            </a:r>
            <a:r>
              <a:rPr lang="en-US" dirty="0" smtClean="0"/>
              <a:t>();		</a:t>
            </a:r>
            <a:r>
              <a:rPr lang="en-US" b="1" dirty="0" smtClean="0"/>
              <a:t>// calling child class method</a:t>
            </a:r>
            <a:endParaRPr lang="en-US" dirty="0" smtClean="0"/>
          </a:p>
          <a:p>
            <a:pPr>
              <a:defRPr/>
            </a:pPr>
            <a:r>
              <a:rPr lang="en-US" dirty="0" smtClean="0"/>
              <a:t>}</a:t>
            </a:r>
          </a:p>
          <a:p>
            <a:pPr>
              <a:defRPr/>
            </a:pPr>
            <a:r>
              <a:rPr lang="en-US" dirty="0" smtClean="0"/>
              <a:t>}</a:t>
            </a:r>
          </a:p>
          <a:p>
            <a:pPr>
              <a:defRPr/>
            </a:pPr>
            <a:r>
              <a:rPr lang="en-US" b="1" dirty="0" smtClean="0"/>
              <a:t>Output-</a:t>
            </a:r>
          </a:p>
          <a:p>
            <a:pPr>
              <a:defRPr/>
            </a:pPr>
            <a:r>
              <a:rPr lang="en-US" dirty="0" smtClean="0"/>
              <a:t>Compile time error</a:t>
            </a:r>
          </a:p>
          <a:p>
            <a:pPr>
              <a:defRPr/>
            </a:pPr>
            <a:endParaRPr lang="en-US" b="1" dirty="0" smtClean="0"/>
          </a:p>
          <a:p>
            <a:pPr>
              <a:defRPr/>
            </a:pPr>
            <a:r>
              <a:rPr lang="en-US" b="1" dirty="0" smtClean="0"/>
              <a:t>P.S</a:t>
            </a:r>
            <a:r>
              <a:rPr lang="en-US" dirty="0" smtClean="0"/>
              <a:t> – In the comments see that child class is invoking </a:t>
            </a:r>
            <a:r>
              <a:rPr lang="en-US" dirty="0" err="1" smtClean="0"/>
              <a:t>parMethod</a:t>
            </a:r>
            <a:r>
              <a:rPr lang="en-US" dirty="0" smtClean="0"/>
              <a:t>() but there is confusion as to which parent class’ method is being called. Hence use of multiple inheritance is discouraged in Java as it may lead to unwanted complexity while working on large applications or projects.</a:t>
            </a:r>
          </a:p>
          <a:p>
            <a:pPr>
              <a:defRPr/>
            </a:pPr>
            <a:endParaRPr lang="en-US" dirty="0" smtClean="0"/>
          </a:p>
          <a:p>
            <a:pPr>
              <a:defRPr/>
            </a:pPr>
            <a:r>
              <a:rPr lang="en-US" b="1" dirty="0" smtClean="0"/>
              <a:t>3. Hierarchical Inheritance</a:t>
            </a:r>
          </a:p>
          <a:p>
            <a:pPr>
              <a:defRPr/>
            </a:pPr>
            <a:endParaRPr lang="en-US" b="1" dirty="0" smtClean="0"/>
          </a:p>
          <a:p>
            <a:pPr>
              <a:defRPr/>
            </a:pPr>
            <a:r>
              <a:rPr lang="en-US" dirty="0" smtClean="0"/>
              <a:t>In hierarchical inheritance a single parent/base class is inherited by 2 or 3 or more child classes. </a:t>
            </a:r>
            <a:r>
              <a:rPr lang="en-US" b="1" dirty="0" err="1" smtClean="0"/>
              <a:t>E.g</a:t>
            </a:r>
            <a:r>
              <a:rPr lang="en-US" b="1" dirty="0" smtClean="0"/>
              <a:t>-</a:t>
            </a:r>
          </a:p>
          <a:p>
            <a:pPr>
              <a:defRPr/>
            </a:pPr>
            <a:endParaRPr lang="en-US" b="1" dirty="0" smtClean="0"/>
          </a:p>
          <a:p>
            <a:pPr>
              <a:defRPr/>
            </a:pPr>
            <a:r>
              <a:rPr lang="en-US" dirty="0" smtClean="0"/>
              <a:t>class </a:t>
            </a:r>
            <a:r>
              <a:rPr lang="en-US" dirty="0" err="1" smtClean="0"/>
              <a:t>parentClass</a:t>
            </a:r>
            <a:r>
              <a:rPr lang="en-US" dirty="0" smtClean="0"/>
              <a:t>{</a:t>
            </a:r>
          </a:p>
          <a:p>
            <a:pPr>
              <a:defRPr/>
            </a:pPr>
            <a:r>
              <a:rPr lang="en-US" dirty="0" smtClean="0"/>
              <a:t>public void </a:t>
            </a:r>
            <a:r>
              <a:rPr lang="en-US" dirty="0" err="1" smtClean="0"/>
              <a:t>parMethod</a:t>
            </a:r>
            <a:r>
              <a:rPr lang="en-US" dirty="0" smtClean="0"/>
              <a:t>(){</a:t>
            </a:r>
          </a:p>
          <a:p>
            <a:pPr>
              <a:defRPr/>
            </a:pPr>
            <a:r>
              <a:rPr lang="en-US" dirty="0" smtClean="0"/>
              <a:t>	String </a:t>
            </a:r>
            <a:r>
              <a:rPr lang="en-US" dirty="0" err="1" smtClean="0"/>
              <a:t>parStr</a:t>
            </a:r>
            <a:r>
              <a:rPr lang="en-US" dirty="0" smtClean="0"/>
              <a:t> = “I am parent String”;</a:t>
            </a:r>
          </a:p>
          <a:p>
            <a:pPr>
              <a:defRPr/>
            </a:pPr>
            <a:r>
              <a:rPr lang="en-US" dirty="0" smtClean="0"/>
              <a:t>	</a:t>
            </a:r>
            <a:r>
              <a:rPr lang="en-US" dirty="0" err="1" smtClean="0"/>
              <a:t>System.out.println</a:t>
            </a:r>
            <a:r>
              <a:rPr lang="en-US" dirty="0" smtClean="0"/>
              <a:t>(</a:t>
            </a:r>
            <a:r>
              <a:rPr lang="en-US" dirty="0" err="1" smtClean="0"/>
              <a:t>parStr</a:t>
            </a:r>
            <a:r>
              <a:rPr lang="en-US" dirty="0" smtClean="0"/>
              <a:t>);</a:t>
            </a:r>
          </a:p>
          <a:p>
            <a:pPr>
              <a:defRPr/>
            </a:pPr>
            <a:r>
              <a:rPr lang="en-US" dirty="0" smtClean="0"/>
              <a:t>	}</a:t>
            </a:r>
          </a:p>
          <a:p>
            <a:pPr>
              <a:defRPr/>
            </a:pPr>
            <a:r>
              <a:rPr lang="en-US" dirty="0" smtClean="0"/>
              <a:t>}</a:t>
            </a:r>
          </a:p>
          <a:p>
            <a:pPr>
              <a:defRPr/>
            </a:pPr>
            <a:endParaRPr lang="en-US" dirty="0" smtClean="0"/>
          </a:p>
          <a:p>
            <a:pPr>
              <a:defRPr/>
            </a:pPr>
            <a:r>
              <a:rPr lang="en-US" dirty="0" smtClean="0"/>
              <a:t>class childClass1 extends </a:t>
            </a:r>
            <a:r>
              <a:rPr lang="en-US" dirty="0" err="1" smtClean="0"/>
              <a:t>parentClass</a:t>
            </a:r>
            <a:r>
              <a:rPr lang="en-US" dirty="0" smtClean="0"/>
              <a:t>{</a:t>
            </a:r>
          </a:p>
          <a:p>
            <a:pPr>
              <a:defRPr/>
            </a:pPr>
            <a:r>
              <a:rPr lang="en-US" dirty="0" smtClean="0"/>
              <a:t>public void childMethod1(){</a:t>
            </a:r>
          </a:p>
          <a:p>
            <a:pPr>
              <a:defRPr/>
            </a:pPr>
            <a:r>
              <a:rPr lang="en-US" dirty="0" smtClean="0"/>
              <a:t>	String childStr1 = “I am a child1 String”;</a:t>
            </a:r>
          </a:p>
          <a:p>
            <a:pPr>
              <a:defRPr/>
            </a:pPr>
            <a:r>
              <a:rPr lang="en-US" dirty="0" smtClean="0"/>
              <a:t>	</a:t>
            </a:r>
            <a:r>
              <a:rPr lang="en-US" dirty="0" err="1" smtClean="0"/>
              <a:t>System.out.println</a:t>
            </a:r>
            <a:r>
              <a:rPr lang="en-US" dirty="0" smtClean="0"/>
              <a:t>(childStr1);</a:t>
            </a:r>
          </a:p>
          <a:p>
            <a:pPr>
              <a:defRPr/>
            </a:pPr>
            <a:r>
              <a:rPr lang="en-US" dirty="0" smtClean="0"/>
              <a:t>}</a:t>
            </a:r>
          </a:p>
          <a:p>
            <a:pPr>
              <a:defRPr/>
            </a:pPr>
            <a:endParaRPr lang="en-US" dirty="0" smtClean="0"/>
          </a:p>
          <a:p>
            <a:pPr>
              <a:defRPr/>
            </a:pPr>
            <a:r>
              <a:rPr lang="en-US" dirty="0" smtClean="0"/>
              <a:t>class childClass2 extends </a:t>
            </a:r>
            <a:r>
              <a:rPr lang="en-US" dirty="0" err="1" smtClean="0"/>
              <a:t>parentClass</a:t>
            </a:r>
            <a:r>
              <a:rPr lang="en-US" dirty="0" smtClean="0"/>
              <a:t>{</a:t>
            </a:r>
          </a:p>
          <a:p>
            <a:pPr>
              <a:defRPr/>
            </a:pPr>
            <a:r>
              <a:rPr lang="en-US" dirty="0" smtClean="0"/>
              <a:t>public void childMethod2(){</a:t>
            </a:r>
          </a:p>
          <a:p>
            <a:pPr>
              <a:defRPr/>
            </a:pPr>
            <a:r>
              <a:rPr lang="en-US" dirty="0" smtClean="0"/>
              <a:t>	String childStr2 = “I am a child2 String”;</a:t>
            </a:r>
          </a:p>
          <a:p>
            <a:pPr>
              <a:defRPr/>
            </a:pPr>
            <a:r>
              <a:rPr lang="en-US" dirty="0" smtClean="0"/>
              <a:t>	</a:t>
            </a:r>
            <a:r>
              <a:rPr lang="en-US" dirty="0" err="1" smtClean="0"/>
              <a:t>System.out.println</a:t>
            </a:r>
            <a:r>
              <a:rPr lang="en-US" dirty="0" smtClean="0"/>
              <a:t>(childStr2);</a:t>
            </a:r>
          </a:p>
          <a:p>
            <a:pPr>
              <a:defRPr/>
            </a:pPr>
            <a:r>
              <a:rPr lang="en-US" dirty="0" smtClean="0"/>
              <a:t>}</a:t>
            </a:r>
          </a:p>
          <a:p>
            <a:pPr>
              <a:defRPr/>
            </a:pPr>
            <a:endParaRPr lang="en-US" dirty="0" smtClean="0"/>
          </a:p>
          <a:p>
            <a:pPr>
              <a:defRPr/>
            </a:pPr>
            <a:r>
              <a:rPr lang="en-US" dirty="0" smtClean="0"/>
              <a:t>public static void main(String[] </a:t>
            </a:r>
            <a:r>
              <a:rPr lang="en-US" dirty="0" err="1" smtClean="0"/>
              <a:t>args</a:t>
            </a:r>
            <a:r>
              <a:rPr lang="en-US" dirty="0" smtClean="0"/>
              <a:t>){</a:t>
            </a:r>
          </a:p>
          <a:p>
            <a:pPr>
              <a:defRPr/>
            </a:pPr>
            <a:r>
              <a:rPr lang="en-US" dirty="0" smtClean="0"/>
              <a:t>	childClass1 childObj1 = new childClass1();</a:t>
            </a:r>
          </a:p>
          <a:p>
            <a:pPr>
              <a:defRPr/>
            </a:pPr>
            <a:r>
              <a:rPr lang="en-US" dirty="0" smtClean="0"/>
              <a:t>	childClass2 childObj2 = new childClass2();</a:t>
            </a:r>
          </a:p>
          <a:p>
            <a:pPr>
              <a:defRPr/>
            </a:pPr>
            <a:r>
              <a:rPr lang="en-US" dirty="0" smtClean="0"/>
              <a:t>	childObj1.parMethod();		</a:t>
            </a:r>
            <a:r>
              <a:rPr lang="en-US" b="1" dirty="0" smtClean="0"/>
              <a:t>// calling parent class method for childObj1</a:t>
            </a:r>
          </a:p>
          <a:p>
            <a:pPr>
              <a:defRPr/>
            </a:pPr>
            <a:r>
              <a:rPr lang="en-US" dirty="0" smtClean="0"/>
              <a:t>	childObj1.childMethod1();		</a:t>
            </a:r>
            <a:r>
              <a:rPr lang="en-US" b="1" dirty="0" smtClean="0"/>
              <a:t>// calling child class1 method</a:t>
            </a:r>
            <a:endParaRPr lang="en-US" dirty="0" smtClean="0"/>
          </a:p>
          <a:p>
            <a:pPr>
              <a:defRPr/>
            </a:pPr>
            <a:r>
              <a:rPr lang="en-US" dirty="0" smtClean="0"/>
              <a:t>	childObj2.parMethod();		</a:t>
            </a:r>
            <a:r>
              <a:rPr lang="en-US" b="1" dirty="0" smtClean="0"/>
              <a:t>// calling parent class method for childObj2</a:t>
            </a:r>
          </a:p>
          <a:p>
            <a:pPr>
              <a:defRPr/>
            </a:pPr>
            <a:r>
              <a:rPr lang="en-US" dirty="0" smtClean="0"/>
              <a:t>	childObj2.childMethod2();		</a:t>
            </a:r>
            <a:r>
              <a:rPr lang="en-US" b="1" dirty="0" smtClean="0"/>
              <a:t>// calling child class2 method</a:t>
            </a:r>
            <a:endParaRPr lang="en-US" dirty="0" smtClean="0"/>
          </a:p>
          <a:p>
            <a:pPr>
              <a:defRPr/>
            </a:pPr>
            <a:endParaRPr lang="en-US" dirty="0" smtClean="0"/>
          </a:p>
          <a:p>
            <a:pPr>
              <a:defRPr/>
            </a:pPr>
            <a:r>
              <a:rPr lang="en-US" dirty="0" smtClean="0"/>
              <a:t>}</a:t>
            </a:r>
          </a:p>
          <a:p>
            <a:pPr>
              <a:defRPr/>
            </a:pPr>
            <a:r>
              <a:rPr lang="en-US" dirty="0" smtClean="0"/>
              <a:t>}</a:t>
            </a:r>
          </a:p>
          <a:p>
            <a:pPr>
              <a:defRPr/>
            </a:pPr>
            <a:endParaRPr lang="en-US" b="1" dirty="0" smtClean="0"/>
          </a:p>
          <a:p>
            <a:pPr>
              <a:defRPr/>
            </a:pPr>
            <a:r>
              <a:rPr lang="en-US" b="1" dirty="0" smtClean="0"/>
              <a:t>Output-</a:t>
            </a:r>
          </a:p>
          <a:p>
            <a:pPr>
              <a:defRPr/>
            </a:pPr>
            <a:r>
              <a:rPr lang="en-US" dirty="0" smtClean="0"/>
              <a:t>I am parent String</a:t>
            </a:r>
          </a:p>
          <a:p>
            <a:pPr>
              <a:defRPr/>
            </a:pPr>
            <a:r>
              <a:rPr lang="en-US" dirty="0" smtClean="0"/>
              <a:t>I am a child1 String</a:t>
            </a:r>
          </a:p>
          <a:p>
            <a:pPr>
              <a:defRPr/>
            </a:pPr>
            <a:r>
              <a:rPr lang="en-US" dirty="0" smtClean="0"/>
              <a:t>I am parent String</a:t>
            </a:r>
          </a:p>
          <a:p>
            <a:pPr>
              <a:defRPr/>
            </a:pPr>
            <a:r>
              <a:rPr lang="en-US" dirty="0" smtClean="0"/>
              <a:t>I am a child2 String</a:t>
            </a:r>
          </a:p>
          <a:p>
            <a:pPr>
              <a:defRPr/>
            </a:pPr>
            <a:endParaRPr lang="en-US" b="1" dirty="0" smtClean="0"/>
          </a:p>
          <a:p>
            <a:pPr>
              <a:defRPr/>
            </a:pPr>
            <a:r>
              <a:rPr lang="en-US" b="1" dirty="0" smtClean="0"/>
              <a:t>P.S  - </a:t>
            </a:r>
            <a:r>
              <a:rPr lang="en-US" dirty="0" smtClean="0"/>
              <a:t>In the above example you can see that childObj1 of childClass1 as well as childObj2 of childClass2 both have access to single parent class</a:t>
            </a:r>
          </a:p>
          <a:p>
            <a:pPr>
              <a:defRPr/>
            </a:pPr>
            <a:endParaRPr lang="en-US" dirty="0" smtClean="0"/>
          </a:p>
          <a:p>
            <a:pPr>
              <a:defRPr/>
            </a:pPr>
            <a:r>
              <a:rPr lang="en-US" b="1" dirty="0" smtClean="0"/>
              <a:t>4. </a:t>
            </a:r>
            <a:r>
              <a:rPr lang="en-US" b="1" dirty="0" err="1" smtClean="0"/>
              <a:t>MultiLevel</a:t>
            </a:r>
            <a:r>
              <a:rPr lang="en-US" b="1" dirty="0" smtClean="0"/>
              <a:t> Inheritance</a:t>
            </a:r>
          </a:p>
          <a:p>
            <a:pPr>
              <a:defRPr/>
            </a:pPr>
            <a:endParaRPr lang="en-US" b="1" dirty="0" smtClean="0"/>
          </a:p>
          <a:p>
            <a:pPr>
              <a:defRPr/>
            </a:pPr>
            <a:r>
              <a:rPr lang="en-US" dirty="0" smtClean="0"/>
              <a:t>class </a:t>
            </a:r>
            <a:r>
              <a:rPr lang="en-US" dirty="0" err="1" smtClean="0"/>
              <a:t>parentClass</a:t>
            </a:r>
            <a:r>
              <a:rPr lang="en-US" dirty="0" smtClean="0"/>
              <a:t>{</a:t>
            </a:r>
          </a:p>
          <a:p>
            <a:pPr>
              <a:defRPr/>
            </a:pPr>
            <a:r>
              <a:rPr lang="en-US" dirty="0" smtClean="0"/>
              <a:t>public void </a:t>
            </a:r>
            <a:r>
              <a:rPr lang="en-US" dirty="0" err="1" smtClean="0"/>
              <a:t>parMethod</a:t>
            </a:r>
            <a:r>
              <a:rPr lang="en-US" dirty="0" smtClean="0"/>
              <a:t>(){</a:t>
            </a:r>
          </a:p>
          <a:p>
            <a:pPr>
              <a:defRPr/>
            </a:pPr>
            <a:r>
              <a:rPr lang="en-US" dirty="0" smtClean="0"/>
              <a:t>	String </a:t>
            </a:r>
            <a:r>
              <a:rPr lang="en-US" dirty="0" err="1" smtClean="0"/>
              <a:t>parStr</a:t>
            </a:r>
            <a:r>
              <a:rPr lang="en-US" dirty="0" smtClean="0"/>
              <a:t> = “I am parent String”;</a:t>
            </a:r>
          </a:p>
          <a:p>
            <a:pPr>
              <a:defRPr/>
            </a:pPr>
            <a:r>
              <a:rPr lang="en-US" dirty="0" smtClean="0"/>
              <a:t>	</a:t>
            </a:r>
            <a:r>
              <a:rPr lang="en-US" dirty="0" err="1" smtClean="0"/>
              <a:t>System.out.println</a:t>
            </a:r>
            <a:r>
              <a:rPr lang="en-US" dirty="0" smtClean="0"/>
              <a:t>(</a:t>
            </a:r>
            <a:r>
              <a:rPr lang="en-US" dirty="0" err="1" smtClean="0"/>
              <a:t>parStr</a:t>
            </a:r>
            <a:r>
              <a:rPr lang="en-US" dirty="0" smtClean="0"/>
              <a:t>);</a:t>
            </a:r>
          </a:p>
          <a:p>
            <a:pPr>
              <a:defRPr/>
            </a:pPr>
            <a:r>
              <a:rPr lang="en-US" dirty="0" smtClean="0"/>
              <a:t>	}</a:t>
            </a:r>
          </a:p>
          <a:p>
            <a:pPr>
              <a:defRPr/>
            </a:pPr>
            <a:r>
              <a:rPr lang="en-US" dirty="0" smtClean="0"/>
              <a:t>}</a:t>
            </a:r>
          </a:p>
          <a:p>
            <a:pPr>
              <a:defRPr/>
            </a:pPr>
            <a:endParaRPr lang="en-US" dirty="0" smtClean="0"/>
          </a:p>
          <a:p>
            <a:pPr>
              <a:defRPr/>
            </a:pPr>
            <a:r>
              <a:rPr lang="en-US" dirty="0" smtClean="0"/>
              <a:t>class childClass1 extends </a:t>
            </a:r>
            <a:r>
              <a:rPr lang="en-US" dirty="0" err="1" smtClean="0"/>
              <a:t>parentClass</a:t>
            </a:r>
            <a:r>
              <a:rPr lang="en-US" dirty="0" smtClean="0"/>
              <a:t>{</a:t>
            </a:r>
          </a:p>
          <a:p>
            <a:pPr>
              <a:defRPr/>
            </a:pPr>
            <a:r>
              <a:rPr lang="en-US" dirty="0" smtClean="0"/>
              <a:t>public void childMethod1(){</a:t>
            </a:r>
          </a:p>
          <a:p>
            <a:pPr>
              <a:defRPr/>
            </a:pPr>
            <a:r>
              <a:rPr lang="en-US" dirty="0" smtClean="0"/>
              <a:t>	String childStr1 = “I am a child1 String”;</a:t>
            </a:r>
          </a:p>
          <a:p>
            <a:pPr>
              <a:defRPr/>
            </a:pPr>
            <a:r>
              <a:rPr lang="en-US" dirty="0" smtClean="0"/>
              <a:t>	</a:t>
            </a:r>
            <a:r>
              <a:rPr lang="en-US" dirty="0" err="1" smtClean="0"/>
              <a:t>System.out.println</a:t>
            </a:r>
            <a:r>
              <a:rPr lang="en-US" dirty="0" smtClean="0"/>
              <a:t>(childStr1);</a:t>
            </a:r>
          </a:p>
          <a:p>
            <a:pPr>
              <a:defRPr/>
            </a:pPr>
            <a:r>
              <a:rPr lang="en-US" dirty="0" smtClean="0"/>
              <a:t>}</a:t>
            </a:r>
          </a:p>
          <a:p>
            <a:pPr>
              <a:defRPr/>
            </a:pPr>
            <a:endParaRPr lang="en-US" dirty="0" smtClean="0"/>
          </a:p>
          <a:p>
            <a:pPr>
              <a:defRPr/>
            </a:pPr>
            <a:r>
              <a:rPr lang="en-US" dirty="0" smtClean="0"/>
              <a:t>class childClass2 extends childClass1{</a:t>
            </a:r>
          </a:p>
          <a:p>
            <a:pPr>
              <a:defRPr/>
            </a:pPr>
            <a:r>
              <a:rPr lang="en-US" dirty="0" smtClean="0"/>
              <a:t>public void childMethod2(){</a:t>
            </a:r>
          </a:p>
          <a:p>
            <a:pPr>
              <a:defRPr/>
            </a:pPr>
            <a:r>
              <a:rPr lang="en-US" dirty="0" smtClean="0"/>
              <a:t>	String childStr2 = “I am a child2 String”;</a:t>
            </a:r>
          </a:p>
          <a:p>
            <a:pPr>
              <a:defRPr/>
            </a:pPr>
            <a:r>
              <a:rPr lang="en-US" dirty="0" smtClean="0"/>
              <a:t>	</a:t>
            </a:r>
            <a:r>
              <a:rPr lang="en-US" dirty="0" err="1" smtClean="0"/>
              <a:t>System.out.println</a:t>
            </a:r>
            <a:r>
              <a:rPr lang="en-US" dirty="0" smtClean="0"/>
              <a:t>(childStr2);</a:t>
            </a:r>
          </a:p>
          <a:p>
            <a:pPr>
              <a:defRPr/>
            </a:pPr>
            <a:r>
              <a:rPr lang="en-US" dirty="0" smtClean="0"/>
              <a:t>}</a:t>
            </a:r>
          </a:p>
          <a:p>
            <a:pPr>
              <a:defRPr/>
            </a:pPr>
            <a:endParaRPr lang="en-US" dirty="0" smtClean="0"/>
          </a:p>
          <a:p>
            <a:pPr>
              <a:defRPr/>
            </a:pPr>
            <a:r>
              <a:rPr lang="en-US" dirty="0" smtClean="0"/>
              <a:t>public static void main(String[] </a:t>
            </a:r>
            <a:r>
              <a:rPr lang="en-US" dirty="0" err="1" smtClean="0"/>
              <a:t>args</a:t>
            </a:r>
            <a:r>
              <a:rPr lang="en-US" dirty="0" smtClean="0"/>
              <a:t>){</a:t>
            </a:r>
          </a:p>
          <a:p>
            <a:pPr>
              <a:defRPr/>
            </a:pPr>
            <a:r>
              <a:rPr lang="en-US" dirty="0" smtClean="0"/>
              <a:t>	childClass2 childObj2 = new childClass2();</a:t>
            </a:r>
          </a:p>
          <a:p>
            <a:pPr>
              <a:defRPr/>
            </a:pPr>
            <a:r>
              <a:rPr lang="en-US" dirty="0" smtClean="0"/>
              <a:t>	childObj2.parMethod();</a:t>
            </a:r>
          </a:p>
          <a:p>
            <a:pPr>
              <a:defRPr/>
            </a:pPr>
            <a:r>
              <a:rPr lang="en-US" dirty="0" smtClean="0"/>
              <a:t>	childObj2.childMethod1();</a:t>
            </a:r>
          </a:p>
          <a:p>
            <a:pPr>
              <a:defRPr/>
            </a:pPr>
            <a:r>
              <a:rPr lang="en-US" dirty="0" smtClean="0"/>
              <a:t>	childObj2.childMethod2();</a:t>
            </a:r>
          </a:p>
          <a:p>
            <a:pPr>
              <a:defRPr/>
            </a:pPr>
            <a:r>
              <a:rPr lang="en-US" dirty="0" smtClean="0"/>
              <a:t>}</a:t>
            </a:r>
          </a:p>
          <a:p>
            <a:pPr>
              <a:defRPr/>
            </a:pPr>
            <a:r>
              <a:rPr lang="en-US" dirty="0" smtClean="0"/>
              <a:t>}</a:t>
            </a:r>
          </a:p>
          <a:p>
            <a:pPr>
              <a:defRPr/>
            </a:pPr>
            <a:endParaRPr lang="en-US" b="1" dirty="0" smtClean="0"/>
          </a:p>
          <a:p>
            <a:pPr>
              <a:defRPr/>
            </a:pPr>
            <a:r>
              <a:rPr lang="en-US" b="1" dirty="0" smtClean="0"/>
              <a:t>Output-</a:t>
            </a:r>
          </a:p>
          <a:p>
            <a:pPr>
              <a:defRPr/>
            </a:pPr>
            <a:r>
              <a:rPr lang="en-US" dirty="0" smtClean="0"/>
              <a:t>I am parent String</a:t>
            </a:r>
          </a:p>
          <a:p>
            <a:pPr>
              <a:defRPr/>
            </a:pPr>
            <a:r>
              <a:rPr lang="en-US" dirty="0" smtClean="0"/>
              <a:t>I am a child1 String</a:t>
            </a:r>
          </a:p>
          <a:p>
            <a:pPr>
              <a:defRPr/>
            </a:pPr>
            <a:r>
              <a:rPr lang="en-US" dirty="0" smtClean="0"/>
              <a:t>I am a child2 String</a:t>
            </a:r>
          </a:p>
          <a:p>
            <a:pPr>
              <a:defRPr/>
            </a:pPr>
            <a:endParaRPr lang="en-US" dirty="0" smtClean="0"/>
          </a:p>
          <a:p>
            <a:pPr>
              <a:defRPr/>
            </a:pPr>
            <a:r>
              <a:rPr lang="en-US" b="1" dirty="0" smtClean="0"/>
              <a:t>P.S- </a:t>
            </a:r>
            <a:r>
              <a:rPr lang="en-US" dirty="0" smtClean="0"/>
              <a:t>In the above example child class1 first inherits parent class and then child class 2 inherits child class1 and thus also inherits parent class. Hence it is able to print the Strings of both child class1 and parent class.</a:t>
            </a:r>
          </a:p>
          <a:p>
            <a:pPr>
              <a:defRPr/>
            </a:pPr>
            <a:endParaRPr lang="en-US" dirty="0" smtClean="0"/>
          </a:p>
          <a:p>
            <a:pPr>
              <a:defRPr/>
            </a:pPr>
            <a:r>
              <a:rPr lang="en-US" b="1" dirty="0" smtClean="0"/>
              <a:t>5. Hybrid Inheritance</a:t>
            </a:r>
          </a:p>
          <a:p>
            <a:pPr>
              <a:defRPr/>
            </a:pPr>
            <a:endParaRPr lang="en-US" b="1" dirty="0" smtClean="0"/>
          </a:p>
          <a:p>
            <a:pPr>
              <a:defRPr/>
            </a:pPr>
            <a:r>
              <a:rPr lang="en-US" dirty="0" smtClean="0"/>
              <a:t>Hybrid inheritance is a combination of </a:t>
            </a:r>
            <a:r>
              <a:rPr lang="en-US" b="1" dirty="0" smtClean="0"/>
              <a:t>single</a:t>
            </a:r>
            <a:r>
              <a:rPr lang="en-US" dirty="0" smtClean="0"/>
              <a:t> and </a:t>
            </a:r>
            <a:r>
              <a:rPr lang="en-US" b="1" dirty="0" smtClean="0"/>
              <a:t>multiple</a:t>
            </a:r>
            <a:r>
              <a:rPr lang="en-US" dirty="0" smtClean="0"/>
              <a:t> inheritance. Thus given the compiling error that occurs in multiple inheritance even in hybrid we shall face the same error. Hence hybrid inheritance is performed by using </a:t>
            </a:r>
            <a:r>
              <a:rPr lang="en-US" b="1" dirty="0" smtClean="0"/>
              <a:t>interface  </a:t>
            </a:r>
            <a:r>
              <a:rPr lang="en-US" dirty="0" smtClean="0"/>
              <a:t> instead of class in Java. </a:t>
            </a:r>
            <a:r>
              <a:rPr lang="en-US" b="1" dirty="0" err="1" smtClean="0"/>
              <a:t>E.g</a:t>
            </a:r>
            <a:r>
              <a:rPr lang="en-US" b="1" dirty="0" smtClean="0"/>
              <a:t>-</a:t>
            </a:r>
          </a:p>
          <a:p>
            <a:pPr>
              <a:defRPr/>
            </a:pPr>
            <a:endParaRPr lang="en-US" b="1" dirty="0" smtClean="0"/>
          </a:p>
          <a:p>
            <a:pPr>
              <a:defRPr/>
            </a:pPr>
            <a:r>
              <a:rPr lang="en-US" b="1" dirty="0" smtClean="0"/>
              <a:t>Using Class</a:t>
            </a:r>
          </a:p>
          <a:p>
            <a:pPr>
              <a:defRPr/>
            </a:pPr>
            <a:endParaRPr lang="en-US" b="1" dirty="0" smtClean="0"/>
          </a:p>
          <a:p>
            <a:pPr>
              <a:defRPr/>
            </a:pPr>
            <a:r>
              <a:rPr lang="en-US" dirty="0" smtClean="0"/>
              <a:t>public class A { </a:t>
            </a:r>
          </a:p>
          <a:p>
            <a:pPr>
              <a:defRPr/>
            </a:pPr>
            <a:r>
              <a:rPr lang="en-US" dirty="0" smtClean="0"/>
              <a:t>public void </a:t>
            </a:r>
            <a:r>
              <a:rPr lang="en-US" dirty="0" err="1" smtClean="0"/>
              <a:t>methodA</a:t>
            </a:r>
            <a:r>
              <a:rPr lang="en-US" dirty="0" smtClean="0"/>
              <a:t>() { </a:t>
            </a:r>
          </a:p>
          <a:p>
            <a:pPr>
              <a:defRPr/>
            </a:pPr>
            <a:r>
              <a:rPr lang="en-US" dirty="0" err="1" smtClean="0"/>
              <a:t>System.out.println</a:t>
            </a:r>
            <a:r>
              <a:rPr lang="en-US" dirty="0" smtClean="0"/>
              <a:t>("Class A </a:t>
            </a:r>
            <a:r>
              <a:rPr lang="en-US" dirty="0" err="1" smtClean="0"/>
              <a:t>methodA</a:t>
            </a:r>
            <a:r>
              <a:rPr lang="en-US" dirty="0" smtClean="0"/>
              <a:t>"); </a:t>
            </a:r>
          </a:p>
          <a:p>
            <a:pPr>
              <a:defRPr/>
            </a:pPr>
            <a:r>
              <a:rPr lang="en-US" dirty="0" smtClean="0"/>
              <a:t>} </a:t>
            </a:r>
          </a:p>
          <a:p>
            <a:pPr>
              <a:defRPr/>
            </a:pPr>
            <a:r>
              <a:rPr lang="en-US" dirty="0" smtClean="0"/>
              <a:t>} </a:t>
            </a:r>
          </a:p>
          <a:p>
            <a:pPr>
              <a:defRPr/>
            </a:pPr>
            <a:r>
              <a:rPr lang="en-US" dirty="0" smtClean="0"/>
              <a:t>public class B extends A { </a:t>
            </a:r>
          </a:p>
          <a:p>
            <a:pPr>
              <a:defRPr/>
            </a:pPr>
            <a:r>
              <a:rPr lang="en-US" dirty="0" smtClean="0"/>
              <a:t>public void </a:t>
            </a:r>
            <a:r>
              <a:rPr lang="en-US" dirty="0" err="1" smtClean="0"/>
              <a:t>methodA</a:t>
            </a:r>
            <a:r>
              <a:rPr lang="en-US" dirty="0" smtClean="0"/>
              <a:t>() { </a:t>
            </a:r>
          </a:p>
          <a:p>
            <a:pPr>
              <a:defRPr/>
            </a:pPr>
            <a:r>
              <a:rPr lang="en-US" dirty="0" err="1" smtClean="0"/>
              <a:t>System.out.println</a:t>
            </a:r>
            <a:r>
              <a:rPr lang="en-US" dirty="0" smtClean="0"/>
              <a:t>("Child class B is overriding inherited method A"); </a:t>
            </a:r>
          </a:p>
          <a:p>
            <a:pPr>
              <a:defRPr/>
            </a:pPr>
            <a:r>
              <a:rPr lang="en-US" dirty="0" smtClean="0"/>
              <a:t>} </a:t>
            </a:r>
          </a:p>
          <a:p>
            <a:pPr>
              <a:defRPr/>
            </a:pPr>
            <a:r>
              <a:rPr lang="en-US" dirty="0" smtClean="0"/>
              <a:t>public void </a:t>
            </a:r>
            <a:r>
              <a:rPr lang="en-US" dirty="0" err="1" smtClean="0"/>
              <a:t>methodB</a:t>
            </a:r>
            <a:r>
              <a:rPr lang="en-US" dirty="0" smtClean="0"/>
              <a:t>() { </a:t>
            </a:r>
          </a:p>
          <a:p>
            <a:pPr>
              <a:defRPr/>
            </a:pPr>
            <a:r>
              <a:rPr lang="en-US" dirty="0" err="1" smtClean="0"/>
              <a:t>System.out.println</a:t>
            </a:r>
            <a:r>
              <a:rPr lang="en-US" dirty="0" smtClean="0"/>
              <a:t>("Class B </a:t>
            </a:r>
            <a:r>
              <a:rPr lang="en-US" dirty="0" err="1" smtClean="0"/>
              <a:t>methodB</a:t>
            </a:r>
            <a:r>
              <a:rPr lang="en-US" dirty="0" smtClean="0"/>
              <a:t>"); </a:t>
            </a:r>
          </a:p>
          <a:p>
            <a:pPr>
              <a:defRPr/>
            </a:pPr>
            <a:r>
              <a:rPr lang="en-US" dirty="0" smtClean="0"/>
              <a:t>} </a:t>
            </a:r>
          </a:p>
          <a:p>
            <a:pPr>
              <a:defRPr/>
            </a:pPr>
            <a:r>
              <a:rPr lang="en-US" dirty="0" smtClean="0"/>
              <a:t>} </a:t>
            </a:r>
          </a:p>
          <a:p>
            <a:pPr>
              <a:defRPr/>
            </a:pPr>
            <a:r>
              <a:rPr lang="en-US" dirty="0" smtClean="0"/>
              <a:t>public class C extends A { </a:t>
            </a:r>
          </a:p>
          <a:p>
            <a:pPr>
              <a:defRPr/>
            </a:pPr>
            <a:r>
              <a:rPr lang="en-US" dirty="0" smtClean="0"/>
              <a:t>public void </a:t>
            </a:r>
            <a:r>
              <a:rPr lang="en-US" dirty="0" err="1" smtClean="0"/>
              <a:t>methodA</a:t>
            </a:r>
            <a:r>
              <a:rPr lang="en-US" dirty="0" smtClean="0"/>
              <a:t>() { </a:t>
            </a:r>
          </a:p>
          <a:p>
            <a:pPr>
              <a:defRPr/>
            </a:pPr>
            <a:r>
              <a:rPr lang="en-US" dirty="0" err="1" smtClean="0"/>
              <a:t>System.out.println</a:t>
            </a:r>
            <a:r>
              <a:rPr lang="en-US" dirty="0" smtClean="0"/>
              <a:t>("Child class C is overriding the </a:t>
            </a:r>
            <a:r>
              <a:rPr lang="en-US" dirty="0" err="1" smtClean="0"/>
              <a:t>methodA</a:t>
            </a:r>
            <a:r>
              <a:rPr lang="en-US" dirty="0" smtClean="0"/>
              <a:t>"); </a:t>
            </a:r>
          </a:p>
          <a:p>
            <a:pPr>
              <a:defRPr/>
            </a:pPr>
            <a:r>
              <a:rPr lang="en-US" dirty="0" smtClean="0"/>
              <a:t>} </a:t>
            </a:r>
          </a:p>
          <a:p>
            <a:pPr>
              <a:defRPr/>
            </a:pPr>
            <a:r>
              <a:rPr lang="en-US" dirty="0" smtClean="0"/>
              <a:t>public void </a:t>
            </a:r>
            <a:r>
              <a:rPr lang="en-US" dirty="0" err="1" smtClean="0"/>
              <a:t>methodC</a:t>
            </a:r>
            <a:r>
              <a:rPr lang="en-US" dirty="0" smtClean="0"/>
              <a:t>() { </a:t>
            </a:r>
          </a:p>
          <a:p>
            <a:pPr>
              <a:defRPr/>
            </a:pPr>
            <a:r>
              <a:rPr lang="en-US" dirty="0" err="1" smtClean="0"/>
              <a:t>System.out.println</a:t>
            </a:r>
            <a:r>
              <a:rPr lang="en-US" dirty="0" smtClean="0"/>
              <a:t>("Class C </a:t>
            </a:r>
            <a:r>
              <a:rPr lang="en-US" dirty="0" err="1" smtClean="0"/>
              <a:t>methodC</a:t>
            </a:r>
            <a:r>
              <a:rPr lang="en-US" dirty="0" smtClean="0"/>
              <a:t>"); </a:t>
            </a:r>
          </a:p>
          <a:p>
            <a:pPr>
              <a:defRPr/>
            </a:pPr>
            <a:r>
              <a:rPr lang="en-US" dirty="0" smtClean="0"/>
              <a:t>} </a:t>
            </a:r>
          </a:p>
          <a:p>
            <a:pPr>
              <a:defRPr/>
            </a:pPr>
            <a:r>
              <a:rPr lang="en-US" dirty="0" smtClean="0"/>
              <a:t>} public class D extends B, C { </a:t>
            </a:r>
          </a:p>
          <a:p>
            <a:pPr>
              <a:defRPr/>
            </a:pPr>
            <a:r>
              <a:rPr lang="en-US" dirty="0" smtClean="0"/>
              <a:t>public void </a:t>
            </a:r>
            <a:r>
              <a:rPr lang="en-US" dirty="0" err="1" smtClean="0"/>
              <a:t>methodD</a:t>
            </a:r>
            <a:r>
              <a:rPr lang="en-US" dirty="0" smtClean="0"/>
              <a:t>() { </a:t>
            </a:r>
          </a:p>
          <a:p>
            <a:pPr>
              <a:defRPr/>
            </a:pPr>
            <a:r>
              <a:rPr lang="en-US" dirty="0" err="1" smtClean="0"/>
              <a:t>System.out.println</a:t>
            </a:r>
            <a:r>
              <a:rPr lang="en-US" dirty="0" smtClean="0"/>
              <a:t>("Class D </a:t>
            </a:r>
            <a:r>
              <a:rPr lang="en-US" dirty="0" err="1" smtClean="0"/>
              <a:t>methodD</a:t>
            </a:r>
            <a:r>
              <a:rPr lang="en-US" dirty="0" smtClean="0"/>
              <a:t>"); </a:t>
            </a:r>
          </a:p>
          <a:p>
            <a:pPr>
              <a:defRPr/>
            </a:pPr>
            <a:r>
              <a:rPr lang="en-US" dirty="0" smtClean="0"/>
              <a:t>} </a:t>
            </a:r>
          </a:p>
          <a:p>
            <a:pPr>
              <a:defRPr/>
            </a:pPr>
            <a:r>
              <a:rPr lang="en-US" dirty="0" smtClean="0"/>
              <a:t>public static void main(String </a:t>
            </a:r>
            <a:r>
              <a:rPr lang="en-US" dirty="0" err="1" smtClean="0"/>
              <a:t>args</a:t>
            </a:r>
            <a:r>
              <a:rPr lang="en-US" dirty="0" smtClean="0"/>
              <a:t>[]) { </a:t>
            </a:r>
          </a:p>
          <a:p>
            <a:pPr>
              <a:defRPr/>
            </a:pPr>
            <a:r>
              <a:rPr lang="en-US" dirty="0" smtClean="0"/>
              <a:t>D obj1= new D(); </a:t>
            </a:r>
          </a:p>
          <a:p>
            <a:pPr>
              <a:defRPr/>
            </a:pPr>
            <a:r>
              <a:rPr lang="en-US" dirty="0" smtClean="0"/>
              <a:t>obj1.methodD(); </a:t>
            </a:r>
          </a:p>
          <a:p>
            <a:pPr>
              <a:defRPr/>
            </a:pPr>
            <a:r>
              <a:rPr lang="en-US" dirty="0" smtClean="0"/>
              <a:t>obj1.methodA(); </a:t>
            </a:r>
          </a:p>
          <a:p>
            <a:pPr>
              <a:defRPr/>
            </a:pPr>
            <a:r>
              <a:rPr lang="en-US" dirty="0" smtClean="0"/>
              <a:t>} </a:t>
            </a:r>
          </a:p>
          <a:p>
            <a:pPr>
              <a:defRPr/>
            </a:pPr>
            <a:r>
              <a:rPr lang="en-US" dirty="0" smtClean="0"/>
              <a:t>}</a:t>
            </a:r>
          </a:p>
          <a:p>
            <a:pPr>
              <a:defRPr/>
            </a:pPr>
            <a:endParaRPr lang="en-US" b="1" dirty="0" smtClean="0"/>
          </a:p>
          <a:p>
            <a:pPr>
              <a:defRPr/>
            </a:pPr>
            <a:r>
              <a:rPr lang="en-US" b="1" dirty="0" smtClean="0"/>
              <a:t>Output:</a:t>
            </a:r>
            <a:endParaRPr lang="en-US" dirty="0" smtClean="0"/>
          </a:p>
          <a:p>
            <a:pPr>
              <a:defRPr/>
            </a:pPr>
            <a:r>
              <a:rPr lang="en-US" dirty="0" smtClean="0"/>
              <a:t>Error!!</a:t>
            </a:r>
          </a:p>
          <a:p>
            <a:pPr>
              <a:defRPr/>
            </a:pPr>
            <a:endParaRPr lang="en-US" b="1" dirty="0" smtClean="0"/>
          </a:p>
          <a:p>
            <a:pPr>
              <a:defRPr/>
            </a:pPr>
            <a:endParaRPr lang="en-US" b="1" dirty="0" smtClean="0"/>
          </a:p>
          <a:p>
            <a:pPr>
              <a:defRPr/>
            </a:pPr>
            <a:r>
              <a:rPr lang="en-US" b="1" dirty="0" smtClean="0"/>
              <a:t>Using interface</a:t>
            </a:r>
          </a:p>
          <a:p>
            <a:pPr>
              <a:defRPr/>
            </a:pPr>
            <a:endParaRPr lang="en-US" b="1" dirty="0" smtClean="0"/>
          </a:p>
          <a:p>
            <a:pPr>
              <a:defRPr/>
            </a:pPr>
            <a:r>
              <a:rPr lang="en-US" dirty="0" smtClean="0"/>
              <a:t>interface A { </a:t>
            </a:r>
          </a:p>
          <a:p>
            <a:pPr>
              <a:defRPr/>
            </a:pPr>
            <a:r>
              <a:rPr lang="en-US" dirty="0" smtClean="0"/>
              <a:t>public void </a:t>
            </a:r>
            <a:r>
              <a:rPr lang="en-US" dirty="0" err="1" smtClean="0"/>
              <a:t>methodA</a:t>
            </a:r>
            <a:r>
              <a:rPr lang="en-US" dirty="0" smtClean="0"/>
              <a:t>(); </a:t>
            </a:r>
          </a:p>
          <a:p>
            <a:pPr>
              <a:defRPr/>
            </a:pPr>
            <a:r>
              <a:rPr lang="en-US" dirty="0" smtClean="0"/>
              <a:t>} </a:t>
            </a:r>
          </a:p>
          <a:p>
            <a:pPr>
              <a:defRPr/>
            </a:pPr>
            <a:r>
              <a:rPr lang="en-US" dirty="0" smtClean="0"/>
              <a:t>interface B extends A { </a:t>
            </a:r>
          </a:p>
          <a:p>
            <a:pPr>
              <a:defRPr/>
            </a:pPr>
            <a:r>
              <a:rPr lang="en-US" dirty="0" smtClean="0"/>
              <a:t>public void </a:t>
            </a:r>
            <a:r>
              <a:rPr lang="en-US" dirty="0" err="1" smtClean="0"/>
              <a:t>methodB</a:t>
            </a:r>
            <a:r>
              <a:rPr lang="en-US" dirty="0" smtClean="0"/>
              <a:t>(); </a:t>
            </a:r>
          </a:p>
          <a:p>
            <a:pPr>
              <a:defRPr/>
            </a:pPr>
            <a:r>
              <a:rPr lang="en-US" dirty="0" smtClean="0"/>
              <a:t>} </a:t>
            </a:r>
          </a:p>
          <a:p>
            <a:pPr>
              <a:defRPr/>
            </a:pPr>
            <a:r>
              <a:rPr lang="en-US" dirty="0" smtClean="0"/>
              <a:t>interface C extends A { </a:t>
            </a:r>
          </a:p>
          <a:p>
            <a:pPr>
              <a:defRPr/>
            </a:pPr>
            <a:r>
              <a:rPr lang="en-US" dirty="0" smtClean="0"/>
              <a:t>public void </a:t>
            </a:r>
            <a:r>
              <a:rPr lang="en-US" dirty="0" err="1" smtClean="0"/>
              <a:t>methodC</a:t>
            </a:r>
            <a:r>
              <a:rPr lang="en-US" dirty="0" smtClean="0"/>
              <a:t>(); </a:t>
            </a:r>
          </a:p>
          <a:p>
            <a:pPr>
              <a:defRPr/>
            </a:pPr>
            <a:r>
              <a:rPr lang="en-US" dirty="0" smtClean="0"/>
              <a:t>} </a:t>
            </a:r>
          </a:p>
          <a:p>
            <a:pPr>
              <a:defRPr/>
            </a:pPr>
            <a:r>
              <a:rPr lang="en-US" dirty="0" smtClean="0"/>
              <a:t>class D implements B, C { </a:t>
            </a:r>
          </a:p>
          <a:p>
            <a:pPr>
              <a:defRPr/>
            </a:pPr>
            <a:r>
              <a:rPr lang="en-US" dirty="0" smtClean="0"/>
              <a:t>public void </a:t>
            </a:r>
            <a:r>
              <a:rPr lang="en-US" dirty="0" err="1" smtClean="0"/>
              <a:t>methodA</a:t>
            </a:r>
            <a:r>
              <a:rPr lang="en-US" dirty="0" smtClean="0"/>
              <a:t>() { </a:t>
            </a:r>
          </a:p>
          <a:p>
            <a:pPr>
              <a:defRPr/>
            </a:pPr>
            <a:r>
              <a:rPr lang="en-US" dirty="0" err="1" smtClean="0"/>
              <a:t>System.out.println</a:t>
            </a:r>
            <a:r>
              <a:rPr lang="en-US" dirty="0" smtClean="0"/>
              <a:t>("</a:t>
            </a:r>
            <a:r>
              <a:rPr lang="en-US" dirty="0" err="1" smtClean="0"/>
              <a:t>MethodA</a:t>
            </a:r>
            <a:r>
              <a:rPr lang="en-US" dirty="0" smtClean="0"/>
              <a:t>"); </a:t>
            </a:r>
          </a:p>
          <a:p>
            <a:pPr>
              <a:defRPr/>
            </a:pPr>
            <a:r>
              <a:rPr lang="en-US" dirty="0" smtClean="0"/>
              <a:t>} </a:t>
            </a:r>
          </a:p>
          <a:p>
            <a:pPr>
              <a:defRPr/>
            </a:pPr>
            <a:r>
              <a:rPr lang="en-US" dirty="0" smtClean="0"/>
              <a:t>public void </a:t>
            </a:r>
            <a:r>
              <a:rPr lang="en-US" dirty="0" err="1" smtClean="0"/>
              <a:t>methodB</a:t>
            </a:r>
            <a:r>
              <a:rPr lang="en-US" dirty="0" smtClean="0"/>
              <a:t>() { </a:t>
            </a:r>
          </a:p>
          <a:p>
            <a:pPr>
              <a:defRPr/>
            </a:pPr>
            <a:r>
              <a:rPr lang="en-US" dirty="0" err="1" smtClean="0"/>
              <a:t>System.out.println</a:t>
            </a:r>
            <a:r>
              <a:rPr lang="en-US" dirty="0" smtClean="0"/>
              <a:t>("</a:t>
            </a:r>
            <a:r>
              <a:rPr lang="en-US" dirty="0" err="1" smtClean="0"/>
              <a:t>MethodB</a:t>
            </a:r>
            <a:r>
              <a:rPr lang="en-US" dirty="0" smtClean="0"/>
              <a:t>"); </a:t>
            </a:r>
          </a:p>
          <a:p>
            <a:pPr>
              <a:defRPr/>
            </a:pPr>
            <a:r>
              <a:rPr lang="en-US" dirty="0" smtClean="0"/>
              <a:t>} </a:t>
            </a:r>
          </a:p>
          <a:p>
            <a:pPr>
              <a:defRPr/>
            </a:pPr>
            <a:r>
              <a:rPr lang="en-US" dirty="0" smtClean="0"/>
              <a:t>public void </a:t>
            </a:r>
            <a:r>
              <a:rPr lang="en-US" dirty="0" err="1" smtClean="0"/>
              <a:t>methodC</a:t>
            </a:r>
            <a:r>
              <a:rPr lang="en-US" dirty="0" smtClean="0"/>
              <a:t>() { </a:t>
            </a:r>
          </a:p>
          <a:p>
            <a:pPr>
              <a:defRPr/>
            </a:pPr>
            <a:r>
              <a:rPr lang="en-US" dirty="0" err="1" smtClean="0"/>
              <a:t>System.out.println</a:t>
            </a:r>
            <a:r>
              <a:rPr lang="en-US" dirty="0" smtClean="0"/>
              <a:t>("</a:t>
            </a:r>
            <a:r>
              <a:rPr lang="en-US" dirty="0" err="1" smtClean="0"/>
              <a:t>MethodC</a:t>
            </a:r>
            <a:r>
              <a:rPr lang="en-US" dirty="0" smtClean="0"/>
              <a:t>"); </a:t>
            </a:r>
          </a:p>
          <a:p>
            <a:pPr>
              <a:defRPr/>
            </a:pPr>
            <a:r>
              <a:rPr lang="en-US" dirty="0" smtClean="0"/>
              <a:t>} </a:t>
            </a:r>
          </a:p>
          <a:p>
            <a:pPr>
              <a:defRPr/>
            </a:pPr>
            <a:endParaRPr lang="en-US" dirty="0" smtClean="0"/>
          </a:p>
          <a:p>
            <a:pPr>
              <a:defRPr/>
            </a:pPr>
            <a:r>
              <a:rPr lang="en-US" dirty="0" smtClean="0"/>
              <a:t>public static void main(String </a:t>
            </a:r>
            <a:r>
              <a:rPr lang="en-US" dirty="0" err="1" smtClean="0"/>
              <a:t>args</a:t>
            </a:r>
            <a:r>
              <a:rPr lang="en-US" dirty="0" smtClean="0"/>
              <a:t>[]) { </a:t>
            </a:r>
          </a:p>
          <a:p>
            <a:pPr>
              <a:defRPr/>
            </a:pPr>
            <a:r>
              <a:rPr lang="en-US" dirty="0" smtClean="0"/>
              <a:t>D obj1= new D(); </a:t>
            </a:r>
          </a:p>
          <a:p>
            <a:pPr>
              <a:defRPr/>
            </a:pPr>
            <a:r>
              <a:rPr lang="en-US" dirty="0" smtClean="0"/>
              <a:t>obj1.methodA(); </a:t>
            </a:r>
          </a:p>
          <a:p>
            <a:pPr>
              <a:defRPr/>
            </a:pPr>
            <a:r>
              <a:rPr lang="en-US" dirty="0" smtClean="0"/>
              <a:t>obj1.methodB(); </a:t>
            </a:r>
          </a:p>
          <a:p>
            <a:pPr>
              <a:defRPr/>
            </a:pPr>
            <a:r>
              <a:rPr lang="en-US" dirty="0" smtClean="0"/>
              <a:t>obj1.methodC(); </a:t>
            </a:r>
          </a:p>
          <a:p>
            <a:pPr>
              <a:defRPr/>
            </a:pPr>
            <a:r>
              <a:rPr lang="en-US" dirty="0" smtClean="0"/>
              <a:t>} </a:t>
            </a:r>
          </a:p>
          <a:p>
            <a:pPr>
              <a:defRPr/>
            </a:pPr>
            <a:r>
              <a:rPr lang="en-US" dirty="0" smtClean="0"/>
              <a:t>}</a:t>
            </a:r>
          </a:p>
          <a:p>
            <a:pPr>
              <a:defRPr/>
            </a:pPr>
            <a:endParaRPr lang="en-US" b="1" dirty="0" smtClean="0"/>
          </a:p>
          <a:p>
            <a:pPr>
              <a:defRPr/>
            </a:pPr>
            <a:r>
              <a:rPr lang="en-US" b="1" dirty="0" smtClean="0"/>
              <a:t>Output-</a:t>
            </a:r>
          </a:p>
          <a:p>
            <a:pPr>
              <a:defRPr/>
            </a:pPr>
            <a:r>
              <a:rPr lang="en-US" dirty="0" err="1" smtClean="0"/>
              <a:t>MethodA</a:t>
            </a:r>
            <a:r>
              <a:rPr lang="en-US" dirty="0" smtClean="0"/>
              <a:t> </a:t>
            </a:r>
          </a:p>
          <a:p>
            <a:pPr>
              <a:defRPr/>
            </a:pPr>
            <a:r>
              <a:rPr lang="en-US" dirty="0" err="1" smtClean="0"/>
              <a:t>MethodB</a:t>
            </a:r>
            <a:r>
              <a:rPr lang="en-US" dirty="0" smtClean="0"/>
              <a:t> </a:t>
            </a:r>
          </a:p>
          <a:p>
            <a:pPr>
              <a:defRPr/>
            </a:pPr>
            <a:r>
              <a:rPr lang="en-US" dirty="0" err="1" smtClean="0"/>
              <a:t>MethodC</a:t>
            </a:r>
            <a:endParaRPr lang="en-US" b="1"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32"/>
          <p:cNvSpPr>
            <a:spLocks noGrp="1" noChangeArrowheads="1"/>
          </p:cNvSpPr>
          <p:nvPr>
            <p:ph type="sldNum" sz="quarter"/>
          </p:nvPr>
        </p:nvSpPr>
        <p:spPr>
          <a:noFill/>
          <a:ln/>
        </p:spPr>
        <p:txBody>
          <a:bodyPr/>
          <a:lstStyle/>
          <a:p>
            <a:pPr defTabSz="455613"/>
            <a:fld id="{525F6383-789C-4EEA-9974-8784C17FAFD5}" type="slidenum">
              <a:rPr lang="en-US" smtClean="0">
                <a:latin typeface="Times New Roman" pitchFamily="18" charset="0"/>
                <a:ea typeface="Arial Unicode MS" pitchFamily="34" charset="-128"/>
                <a:cs typeface="Tahoma" pitchFamily="34" charset="0"/>
              </a:rPr>
              <a:pPr defTabSz="455613"/>
              <a:t>67</a:t>
            </a:fld>
            <a:endParaRPr lang="en-US" smtClean="0">
              <a:latin typeface="Times New Roman" pitchFamily="18" charset="0"/>
              <a:ea typeface="Arial Unicode MS" pitchFamily="34" charset="-128"/>
              <a:cs typeface="Tahoma" pitchFamily="34" charset="0"/>
            </a:endParaRPr>
          </a:p>
        </p:txBody>
      </p:sp>
      <p:sp>
        <p:nvSpPr>
          <p:cNvPr id="151555"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51556"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
        <p:nvSpPr>
          <p:cNvPr id="5" name="Notes Placeholder 4"/>
          <p:cNvSpPr>
            <a:spLocks noGrp="1"/>
          </p:cNvSpPr>
          <p:nvPr>
            <p:ph type="body" idx="1"/>
          </p:nvPr>
        </p:nvSpPr>
        <p:spPr/>
        <p:txBody>
          <a:bodyPr>
            <a:normAutofit lnSpcReduction="10000"/>
          </a:bodyPr>
          <a:lstStyle/>
          <a:p>
            <a:r>
              <a:rPr lang="en-US" sz="1200" b="1" i="0" kern="1200" dirty="0" smtClean="0">
                <a:solidFill>
                  <a:srgbClr val="000000"/>
                </a:solidFill>
                <a:latin typeface="Times New Roman" pitchFamily="16" charset="0"/>
                <a:ea typeface="+mn-ea"/>
                <a:cs typeface="+mn-cs"/>
              </a:rPr>
              <a:t>Difference No.1:</a:t>
            </a:r>
          </a:p>
          <a:p>
            <a:r>
              <a:rPr lang="en-US" sz="1200" b="1" i="0" kern="1200" dirty="0" smtClean="0">
                <a:solidFill>
                  <a:srgbClr val="000000"/>
                </a:solidFill>
                <a:latin typeface="Times New Roman" pitchFamily="16" charset="0"/>
                <a:ea typeface="+mn-ea"/>
                <a:cs typeface="+mn-cs"/>
              </a:rPr>
              <a:t>Abstract class can extend only one class or one abstract class at a time</a:t>
            </a:r>
            <a:endParaRPr lang="en-US" sz="1200" b="0" i="0" kern="1200" dirty="0" smtClean="0">
              <a:solidFill>
                <a:srgbClr val="000000"/>
              </a:solidFill>
              <a:latin typeface="Times New Roman" pitchFamily="16" charset="0"/>
              <a:ea typeface="+mn-ea"/>
              <a:cs typeface="+mn-cs"/>
            </a:endParaRPr>
          </a:p>
          <a:p>
            <a:endParaRPr lang="en-US" dirty="0" smtClean="0"/>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Example1</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display1(){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"display1 method"</a:t>
            </a:r>
            <a:r>
              <a:rPr lang="en-US" dirty="0" smtClean="0">
                <a:solidFill>
                  <a:srgbClr val="000000"/>
                </a:solidFill>
              </a:rPr>
              <a:t>); </a:t>
            </a:r>
          </a:p>
          <a:p>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abstract</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display2(){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"display2 method"</a:t>
            </a:r>
            <a:r>
              <a:rPr lang="en-US" dirty="0" smtClean="0">
                <a:solidFill>
                  <a:srgbClr val="000000"/>
                </a:solidFill>
              </a:rPr>
              <a:t>); </a:t>
            </a:r>
          </a:p>
          <a:p>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abstract</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Example3</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extends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Example1</a:t>
            </a:r>
            <a:r>
              <a:rPr lang="en-US" dirty="0" smtClean="0">
                <a:solidFill>
                  <a:srgbClr val="000000"/>
                </a:solidFill>
              </a:rPr>
              <a:t>{</a:t>
            </a:r>
          </a:p>
          <a:p>
            <a:r>
              <a:rPr lang="en-US" dirty="0" smtClean="0">
                <a:solidFill>
                  <a:srgbClr val="000000"/>
                </a:solidFill>
              </a:rPr>
              <a:t> </a:t>
            </a:r>
            <a:r>
              <a:rPr lang="en-US" sz="1200" kern="1200" dirty="0" smtClean="0">
                <a:solidFill>
                  <a:srgbClr val="000000"/>
                </a:solidFill>
                <a:latin typeface="Times New Roman" pitchFamily="16" charset="0"/>
                <a:ea typeface="+mn-ea"/>
                <a:cs typeface="+mn-cs"/>
              </a:rPr>
              <a:t>abstract</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display3();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Example4</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extends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display3(){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"display3 method"</a:t>
            </a:r>
            <a:r>
              <a:rPr lang="en-US" dirty="0" smtClean="0">
                <a:solidFill>
                  <a:srgbClr val="000000"/>
                </a:solidFill>
              </a:rPr>
              <a:t>); </a:t>
            </a:r>
          </a:p>
          <a:p>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Demo</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static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main(</a:t>
            </a:r>
            <a:r>
              <a:rPr lang="en-US" sz="1200" kern="1200" dirty="0" smtClean="0">
                <a:solidFill>
                  <a:srgbClr val="000000"/>
                </a:solidFill>
                <a:latin typeface="Times New Roman" pitchFamily="16" charset="0"/>
                <a:ea typeface="+mn-ea"/>
                <a:cs typeface="+mn-cs"/>
              </a:rPr>
              <a:t>String</a:t>
            </a:r>
            <a:r>
              <a:rPr lang="en-US" dirty="0" smtClean="0">
                <a:solidFill>
                  <a:srgbClr val="000000"/>
                </a:solidFill>
              </a:rPr>
              <a:t> </a:t>
            </a:r>
            <a:r>
              <a:rPr lang="en-US" dirty="0" err="1" smtClean="0">
                <a:solidFill>
                  <a:srgbClr val="000000"/>
                </a:solidFill>
              </a:rPr>
              <a:t>args</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Example4</a:t>
            </a:r>
            <a:r>
              <a:rPr lang="en-US" dirty="0" smtClean="0">
                <a:solidFill>
                  <a:srgbClr val="000000"/>
                </a:solidFill>
              </a:rPr>
              <a:t> </a:t>
            </a:r>
            <a:r>
              <a:rPr lang="en-US" dirty="0" err="1" smtClean="0">
                <a:solidFill>
                  <a:srgbClr val="000000"/>
                </a:solidFill>
              </a:rPr>
              <a:t>obj</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new</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Example4</a:t>
            </a:r>
            <a:r>
              <a:rPr lang="en-US" dirty="0" smtClean="0">
                <a:solidFill>
                  <a:srgbClr val="000000"/>
                </a:solidFill>
              </a:rPr>
              <a:t>(); </a:t>
            </a:r>
          </a:p>
          <a:p>
            <a:r>
              <a:rPr lang="en-US" dirty="0" smtClean="0">
                <a:solidFill>
                  <a:srgbClr val="000000"/>
                </a:solidFill>
              </a:rPr>
              <a:t>obj.display3(); </a:t>
            </a:r>
          </a:p>
          <a:p>
            <a:r>
              <a:rPr lang="en-US" dirty="0" smtClean="0">
                <a:solidFill>
                  <a:srgbClr val="000000"/>
                </a:solidFill>
              </a:rPr>
              <a:t>} </a:t>
            </a:r>
          </a:p>
          <a:p>
            <a:r>
              <a:rPr lang="en-US" dirty="0" smtClean="0">
                <a:solidFill>
                  <a:srgbClr val="000000"/>
                </a:solidFill>
              </a:rPr>
              <a:t>}</a:t>
            </a:r>
          </a:p>
          <a:p>
            <a:r>
              <a:rPr lang="en-US" sz="1200" b="1" i="0" kern="1200" dirty="0" smtClean="0">
                <a:solidFill>
                  <a:srgbClr val="000000"/>
                </a:solidFill>
                <a:latin typeface="Times New Roman" pitchFamily="16" charset="0"/>
                <a:ea typeface="+mn-ea"/>
                <a:cs typeface="+mn-cs"/>
              </a:rPr>
              <a:t>Output:</a:t>
            </a:r>
          </a:p>
          <a:p>
            <a:r>
              <a:rPr lang="en-US" dirty="0" smtClean="0">
                <a:solidFill>
                  <a:srgbClr val="000000"/>
                </a:solidFill>
              </a:rPr>
              <a:t>display3 method</a:t>
            </a:r>
          </a:p>
          <a:p>
            <a:endParaRPr lang="en-US" dirty="0" smtClean="0">
              <a:solidFill>
                <a:srgbClr val="000000"/>
              </a:solidFill>
            </a:endParaRPr>
          </a:p>
          <a:p>
            <a:r>
              <a:rPr lang="en-US" sz="1200" b="1" i="0" kern="1200" dirty="0" smtClean="0">
                <a:solidFill>
                  <a:srgbClr val="000000"/>
                </a:solidFill>
                <a:latin typeface="Times New Roman" pitchFamily="16" charset="0"/>
                <a:ea typeface="+mn-ea"/>
                <a:cs typeface="+mn-cs"/>
              </a:rPr>
              <a:t>Interface can extend any number of interfaces at a time </a:t>
            </a:r>
            <a:endParaRPr lang="en-US" sz="1200" b="0" i="0" kern="1200" dirty="0" smtClean="0">
              <a:solidFill>
                <a:srgbClr val="000000"/>
              </a:solidFill>
              <a:latin typeface="Times New Roman" pitchFamily="16" charset="0"/>
              <a:ea typeface="+mn-ea"/>
              <a:cs typeface="+mn-cs"/>
            </a:endParaRPr>
          </a:p>
          <a:p>
            <a:r>
              <a:rPr lang="en-US" sz="1200" kern="1200" dirty="0" smtClean="0">
                <a:solidFill>
                  <a:srgbClr val="000000"/>
                </a:solidFill>
                <a:latin typeface="Times New Roman" pitchFamily="16" charset="0"/>
                <a:ea typeface="+mn-ea"/>
                <a:cs typeface="+mn-cs"/>
              </a:rPr>
              <a:t>//first interface</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interface</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Example1</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display1(); </a:t>
            </a:r>
          </a:p>
          <a:p>
            <a:r>
              <a:rPr lang="en-US" dirty="0" smtClean="0">
                <a:solidFill>
                  <a:srgbClr val="000000"/>
                </a:solidFill>
              </a:rPr>
              <a:t>} </a:t>
            </a:r>
          </a:p>
          <a:p>
            <a:r>
              <a:rPr lang="en-US" sz="1200" b="1" kern="1200" dirty="0" smtClean="0">
                <a:solidFill>
                  <a:srgbClr val="000000"/>
                </a:solidFill>
                <a:latin typeface="Times New Roman" pitchFamily="16" charset="0"/>
                <a:ea typeface="+mn-ea"/>
                <a:cs typeface="+mn-cs"/>
              </a:rPr>
              <a:t>//second interface</a:t>
            </a:r>
            <a:r>
              <a:rPr lang="en-US" b="1" dirty="0" smtClean="0">
                <a:solidFill>
                  <a:srgbClr val="000000"/>
                </a:solidFill>
              </a:rPr>
              <a:t> </a:t>
            </a:r>
          </a:p>
          <a:p>
            <a:r>
              <a:rPr lang="en-US" sz="1200" kern="1200" dirty="0" smtClean="0">
                <a:solidFill>
                  <a:srgbClr val="000000"/>
                </a:solidFill>
                <a:latin typeface="Times New Roman" pitchFamily="16" charset="0"/>
                <a:ea typeface="+mn-ea"/>
                <a:cs typeface="+mn-cs"/>
              </a:rPr>
              <a:t>interface</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display2(); </a:t>
            </a:r>
          </a:p>
          <a:p>
            <a:r>
              <a:rPr lang="en-US" dirty="0" smtClean="0">
                <a:solidFill>
                  <a:srgbClr val="000000"/>
                </a:solidFill>
              </a:rPr>
              <a:t>} </a:t>
            </a:r>
          </a:p>
          <a:p>
            <a:r>
              <a:rPr lang="en-US" sz="1200" b="1" kern="1200" dirty="0" smtClean="0">
                <a:solidFill>
                  <a:srgbClr val="000000"/>
                </a:solidFill>
                <a:latin typeface="Times New Roman" pitchFamily="16" charset="0"/>
                <a:ea typeface="+mn-ea"/>
                <a:cs typeface="+mn-cs"/>
              </a:rPr>
              <a:t>//This interface is extending both the above interfaces</a:t>
            </a:r>
            <a:r>
              <a:rPr lang="en-US" b="1" dirty="0" smtClean="0">
                <a:solidFill>
                  <a:srgbClr val="000000"/>
                </a:solidFill>
              </a:rPr>
              <a:t> </a:t>
            </a:r>
          </a:p>
          <a:p>
            <a:r>
              <a:rPr lang="en-US" sz="1200" kern="1200" dirty="0" smtClean="0">
                <a:solidFill>
                  <a:srgbClr val="000000"/>
                </a:solidFill>
                <a:latin typeface="Times New Roman" pitchFamily="16" charset="0"/>
                <a:ea typeface="+mn-ea"/>
                <a:cs typeface="+mn-cs"/>
              </a:rPr>
              <a:t>interface</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Example3</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extends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Example1</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Example4</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implements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Example3</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display1(){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"display2 method"</a:t>
            </a:r>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display2(){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"display3 method"</a:t>
            </a:r>
            <a:r>
              <a:rPr lang="en-US" dirty="0" smtClean="0">
                <a:solidFill>
                  <a:srgbClr val="000000"/>
                </a:solidFill>
              </a:rPr>
              <a:t>); </a:t>
            </a:r>
          </a:p>
          <a:p>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Demo</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static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main(</a:t>
            </a:r>
            <a:r>
              <a:rPr lang="en-US" sz="1200" kern="1200" dirty="0" smtClean="0">
                <a:solidFill>
                  <a:srgbClr val="000000"/>
                </a:solidFill>
                <a:latin typeface="Times New Roman" pitchFamily="16" charset="0"/>
                <a:ea typeface="+mn-ea"/>
                <a:cs typeface="+mn-cs"/>
              </a:rPr>
              <a:t>String</a:t>
            </a:r>
            <a:r>
              <a:rPr lang="en-US" dirty="0" smtClean="0">
                <a:solidFill>
                  <a:srgbClr val="000000"/>
                </a:solidFill>
              </a:rPr>
              <a:t> </a:t>
            </a:r>
            <a:r>
              <a:rPr lang="en-US" dirty="0" err="1" smtClean="0">
                <a:solidFill>
                  <a:srgbClr val="000000"/>
                </a:solidFill>
              </a:rPr>
              <a:t>args</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Example4</a:t>
            </a:r>
            <a:r>
              <a:rPr lang="en-US" dirty="0" smtClean="0">
                <a:solidFill>
                  <a:srgbClr val="000000"/>
                </a:solidFill>
              </a:rPr>
              <a:t> </a:t>
            </a:r>
            <a:r>
              <a:rPr lang="en-US" dirty="0" err="1" smtClean="0">
                <a:solidFill>
                  <a:srgbClr val="000000"/>
                </a:solidFill>
              </a:rPr>
              <a:t>obj</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new</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Example4</a:t>
            </a:r>
            <a:r>
              <a:rPr lang="en-US" dirty="0" smtClean="0">
                <a:solidFill>
                  <a:srgbClr val="000000"/>
                </a:solidFill>
              </a:rPr>
              <a:t>(); </a:t>
            </a:r>
          </a:p>
          <a:p>
            <a:r>
              <a:rPr lang="en-US" dirty="0" smtClean="0">
                <a:solidFill>
                  <a:srgbClr val="000000"/>
                </a:solidFill>
              </a:rPr>
              <a:t>obj.display1(); </a:t>
            </a:r>
          </a:p>
          <a:p>
            <a:r>
              <a:rPr lang="en-US" dirty="0" smtClean="0">
                <a:solidFill>
                  <a:srgbClr val="000000"/>
                </a:solidFill>
              </a:rPr>
              <a:t>} </a:t>
            </a:r>
          </a:p>
          <a:p>
            <a:r>
              <a:rPr lang="en-US" dirty="0" smtClean="0">
                <a:solidFill>
                  <a:srgbClr val="000000"/>
                </a:solidFill>
              </a:rPr>
              <a:t>}</a:t>
            </a:r>
          </a:p>
          <a:p>
            <a:r>
              <a:rPr lang="en-US" sz="1200" b="1" i="0" kern="1200" dirty="0" smtClean="0">
                <a:solidFill>
                  <a:srgbClr val="000000"/>
                </a:solidFill>
                <a:latin typeface="Times New Roman" pitchFamily="16" charset="0"/>
                <a:ea typeface="+mn-ea"/>
                <a:cs typeface="+mn-cs"/>
              </a:rPr>
              <a:t>Output:</a:t>
            </a:r>
          </a:p>
          <a:p>
            <a:r>
              <a:rPr lang="en-US" dirty="0" smtClean="0">
                <a:solidFill>
                  <a:srgbClr val="000000"/>
                </a:solidFill>
              </a:rPr>
              <a:t>display2 method</a:t>
            </a:r>
          </a:p>
          <a:p>
            <a:endParaRPr lang="en-US" dirty="0" smtClean="0">
              <a:solidFill>
                <a:srgbClr val="000000"/>
              </a:solidFill>
            </a:endParaRPr>
          </a:p>
          <a:p>
            <a:r>
              <a:rPr lang="en-US" sz="1200" b="1" i="0" kern="1200" dirty="0" smtClean="0">
                <a:solidFill>
                  <a:srgbClr val="000000"/>
                </a:solidFill>
                <a:latin typeface="Times New Roman" pitchFamily="16" charset="0"/>
                <a:ea typeface="+mn-ea"/>
                <a:cs typeface="+mn-cs"/>
              </a:rPr>
              <a:t>Difference No.2:</a:t>
            </a:r>
          </a:p>
          <a:p>
            <a:r>
              <a:rPr lang="en-US" sz="1200" b="1" i="0" kern="1200" dirty="0" smtClean="0">
                <a:solidFill>
                  <a:srgbClr val="000000"/>
                </a:solidFill>
                <a:latin typeface="Times New Roman" pitchFamily="16" charset="0"/>
                <a:ea typeface="+mn-ea"/>
                <a:cs typeface="+mn-cs"/>
              </a:rPr>
              <a:t>Abstract class can be inherited by a class or an abstract class</a:t>
            </a:r>
            <a:endParaRPr lang="en-US" sz="1200" b="0" i="0" kern="1200" dirty="0" smtClean="0">
              <a:solidFill>
                <a:srgbClr val="000000"/>
              </a:solidFill>
              <a:latin typeface="Times New Roman" pitchFamily="16" charset="0"/>
              <a:ea typeface="+mn-ea"/>
              <a:cs typeface="+mn-cs"/>
            </a:endParaRP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Example1</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display1(){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"display1 method"</a:t>
            </a:r>
            <a:r>
              <a:rPr lang="en-US" dirty="0" smtClean="0">
                <a:solidFill>
                  <a:srgbClr val="000000"/>
                </a:solidFill>
              </a:rPr>
              <a:t>); </a:t>
            </a:r>
          </a:p>
          <a:p>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abstract</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display2(){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"display2 method"</a:t>
            </a:r>
            <a:r>
              <a:rPr lang="en-US" dirty="0" smtClean="0">
                <a:solidFill>
                  <a:srgbClr val="000000"/>
                </a:solidFill>
              </a:rPr>
              <a:t>); </a:t>
            </a:r>
          </a:p>
          <a:p>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abstract</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Example3</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extends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abstract</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display3();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Example4</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extends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Example3</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display2(){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"Example4-display2 method"</a:t>
            </a:r>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display3(){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"display3 method"</a:t>
            </a:r>
            <a:r>
              <a:rPr lang="en-US" dirty="0" smtClean="0">
                <a:solidFill>
                  <a:srgbClr val="000000"/>
                </a:solidFill>
              </a:rPr>
              <a:t>); </a:t>
            </a:r>
          </a:p>
          <a:p>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Demo</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static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main(</a:t>
            </a:r>
            <a:r>
              <a:rPr lang="en-US" sz="1200" kern="1200" dirty="0" smtClean="0">
                <a:solidFill>
                  <a:srgbClr val="000000"/>
                </a:solidFill>
                <a:latin typeface="Times New Roman" pitchFamily="16" charset="0"/>
                <a:ea typeface="+mn-ea"/>
                <a:cs typeface="+mn-cs"/>
              </a:rPr>
              <a:t>String</a:t>
            </a:r>
            <a:r>
              <a:rPr lang="en-US" dirty="0" smtClean="0">
                <a:solidFill>
                  <a:srgbClr val="000000"/>
                </a:solidFill>
              </a:rPr>
              <a:t> </a:t>
            </a:r>
            <a:r>
              <a:rPr lang="en-US" dirty="0" err="1" smtClean="0">
                <a:solidFill>
                  <a:srgbClr val="000000"/>
                </a:solidFill>
              </a:rPr>
              <a:t>args</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Example4</a:t>
            </a:r>
            <a:r>
              <a:rPr lang="en-US" dirty="0" smtClean="0">
                <a:solidFill>
                  <a:srgbClr val="000000"/>
                </a:solidFill>
              </a:rPr>
              <a:t> </a:t>
            </a:r>
            <a:r>
              <a:rPr lang="en-US" dirty="0" err="1" smtClean="0">
                <a:solidFill>
                  <a:srgbClr val="000000"/>
                </a:solidFill>
              </a:rPr>
              <a:t>obj</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new</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Example4</a:t>
            </a:r>
            <a:r>
              <a:rPr lang="en-US" dirty="0" smtClean="0">
                <a:solidFill>
                  <a:srgbClr val="000000"/>
                </a:solidFill>
              </a:rPr>
              <a:t>(); </a:t>
            </a:r>
          </a:p>
          <a:p>
            <a:r>
              <a:rPr lang="en-US" dirty="0" smtClean="0">
                <a:solidFill>
                  <a:srgbClr val="000000"/>
                </a:solidFill>
              </a:rPr>
              <a:t>obj.display2(); </a:t>
            </a:r>
          </a:p>
          <a:p>
            <a:r>
              <a:rPr lang="en-US" dirty="0" smtClean="0">
                <a:solidFill>
                  <a:srgbClr val="000000"/>
                </a:solidFill>
              </a:rPr>
              <a:t>} </a:t>
            </a:r>
          </a:p>
          <a:p>
            <a:r>
              <a:rPr lang="en-US" dirty="0" smtClean="0">
                <a:solidFill>
                  <a:srgbClr val="000000"/>
                </a:solidFill>
              </a:rPr>
              <a:t>}</a:t>
            </a:r>
          </a:p>
          <a:p>
            <a:r>
              <a:rPr lang="en-US" sz="1200" b="1" i="0" kern="1200" dirty="0" smtClean="0">
                <a:solidFill>
                  <a:srgbClr val="000000"/>
                </a:solidFill>
                <a:latin typeface="Times New Roman" pitchFamily="16" charset="0"/>
                <a:ea typeface="+mn-ea"/>
                <a:cs typeface="+mn-cs"/>
              </a:rPr>
              <a:t>Output:</a:t>
            </a:r>
          </a:p>
          <a:p>
            <a:r>
              <a:rPr lang="en-US" sz="1200" kern="1200" dirty="0" smtClean="0">
                <a:solidFill>
                  <a:srgbClr val="000000"/>
                </a:solidFill>
                <a:latin typeface="Times New Roman" pitchFamily="16" charset="0"/>
                <a:ea typeface="+mn-ea"/>
                <a:cs typeface="+mn-cs"/>
              </a:rPr>
              <a:t>Example4</a:t>
            </a:r>
            <a:r>
              <a:rPr lang="en-US" dirty="0" smtClean="0">
                <a:solidFill>
                  <a:srgbClr val="000000"/>
                </a:solidFill>
              </a:rPr>
              <a:t>-display2 method</a:t>
            </a:r>
          </a:p>
          <a:p>
            <a:endParaRPr lang="en-US" dirty="0" smtClean="0">
              <a:solidFill>
                <a:srgbClr val="000000"/>
              </a:solidFill>
            </a:endParaRPr>
          </a:p>
          <a:p>
            <a:r>
              <a:rPr lang="en-US" sz="1200" b="1" i="0" kern="1200" dirty="0" smtClean="0">
                <a:solidFill>
                  <a:srgbClr val="000000"/>
                </a:solidFill>
                <a:latin typeface="Times New Roman" pitchFamily="16" charset="0"/>
                <a:ea typeface="+mn-ea"/>
                <a:cs typeface="+mn-cs"/>
              </a:rPr>
              <a:t>Interfaces can be extended only by interfaces. Classes has to implement them instead of extend</a:t>
            </a:r>
            <a:endParaRPr lang="en-US" sz="1200" b="0" i="0" kern="1200" dirty="0" smtClean="0">
              <a:solidFill>
                <a:srgbClr val="000000"/>
              </a:solidFill>
              <a:latin typeface="Times New Roman" pitchFamily="16" charset="0"/>
              <a:ea typeface="+mn-ea"/>
              <a:cs typeface="+mn-cs"/>
            </a:endParaRPr>
          </a:p>
          <a:p>
            <a:r>
              <a:rPr lang="en-US" sz="1200" kern="1200" dirty="0" smtClean="0">
                <a:solidFill>
                  <a:srgbClr val="000000"/>
                </a:solidFill>
                <a:latin typeface="Times New Roman" pitchFamily="16" charset="0"/>
                <a:ea typeface="+mn-ea"/>
                <a:cs typeface="+mn-cs"/>
              </a:rPr>
              <a:t>interface</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Example1</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display1();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interface</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extends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Example1</a:t>
            </a:r>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Example3</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implements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display1(){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"display1 method"</a:t>
            </a:r>
            <a:r>
              <a:rPr lang="en-US" dirty="0" smtClean="0">
                <a:solidFill>
                  <a:srgbClr val="000000"/>
                </a:solidFill>
              </a:rPr>
              <a:t>); </a:t>
            </a:r>
          </a:p>
          <a:p>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Demo</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static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main(</a:t>
            </a:r>
            <a:r>
              <a:rPr lang="en-US" sz="1200" kern="1200" dirty="0" smtClean="0">
                <a:solidFill>
                  <a:srgbClr val="000000"/>
                </a:solidFill>
                <a:latin typeface="Times New Roman" pitchFamily="16" charset="0"/>
                <a:ea typeface="+mn-ea"/>
                <a:cs typeface="+mn-cs"/>
              </a:rPr>
              <a:t>String</a:t>
            </a:r>
            <a:r>
              <a:rPr lang="en-US" dirty="0" smtClean="0">
                <a:solidFill>
                  <a:srgbClr val="000000"/>
                </a:solidFill>
              </a:rPr>
              <a:t> </a:t>
            </a:r>
            <a:r>
              <a:rPr lang="en-US" dirty="0" err="1" smtClean="0">
                <a:solidFill>
                  <a:srgbClr val="000000"/>
                </a:solidFill>
              </a:rPr>
              <a:t>args</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Example3</a:t>
            </a:r>
            <a:r>
              <a:rPr lang="en-US" dirty="0" smtClean="0">
                <a:solidFill>
                  <a:srgbClr val="000000"/>
                </a:solidFill>
              </a:rPr>
              <a:t> </a:t>
            </a:r>
            <a:r>
              <a:rPr lang="en-US" dirty="0" err="1" smtClean="0">
                <a:solidFill>
                  <a:srgbClr val="000000"/>
                </a:solidFill>
              </a:rPr>
              <a:t>obj</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new</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Example3</a:t>
            </a:r>
            <a:r>
              <a:rPr lang="en-US" dirty="0" smtClean="0">
                <a:solidFill>
                  <a:srgbClr val="000000"/>
                </a:solidFill>
              </a:rPr>
              <a:t>(); obj.display1(); </a:t>
            </a:r>
          </a:p>
          <a:p>
            <a:r>
              <a:rPr lang="en-US" dirty="0" smtClean="0">
                <a:solidFill>
                  <a:srgbClr val="000000"/>
                </a:solidFill>
              </a:rPr>
              <a:t>} </a:t>
            </a:r>
          </a:p>
          <a:p>
            <a:r>
              <a:rPr lang="en-US" dirty="0" smtClean="0">
                <a:solidFill>
                  <a:srgbClr val="000000"/>
                </a:solidFill>
              </a:rPr>
              <a:t>}</a:t>
            </a:r>
          </a:p>
          <a:p>
            <a:r>
              <a:rPr lang="en-US" sz="1200" b="1" i="0" kern="1200" dirty="0" smtClean="0">
                <a:solidFill>
                  <a:srgbClr val="000000"/>
                </a:solidFill>
                <a:latin typeface="Times New Roman" pitchFamily="16" charset="0"/>
                <a:ea typeface="+mn-ea"/>
                <a:cs typeface="+mn-cs"/>
              </a:rPr>
              <a:t>Output:</a:t>
            </a:r>
          </a:p>
          <a:p>
            <a:r>
              <a:rPr lang="en-US" dirty="0" smtClean="0">
                <a:solidFill>
                  <a:srgbClr val="000000"/>
                </a:solidFill>
              </a:rPr>
              <a:t>display1 method</a:t>
            </a:r>
          </a:p>
          <a:p>
            <a:endParaRPr lang="en-US" dirty="0" smtClean="0">
              <a:solidFill>
                <a:srgbClr val="000000"/>
              </a:solidFill>
            </a:endParaRPr>
          </a:p>
          <a:p>
            <a:r>
              <a:rPr lang="en-US" sz="1200" b="1" i="0" kern="1200" dirty="0" smtClean="0">
                <a:solidFill>
                  <a:srgbClr val="000000"/>
                </a:solidFill>
                <a:latin typeface="Times New Roman" pitchFamily="16" charset="0"/>
                <a:ea typeface="+mn-ea"/>
                <a:cs typeface="+mn-cs"/>
              </a:rPr>
              <a:t>Difference No.4</a:t>
            </a:r>
          </a:p>
          <a:p>
            <a:r>
              <a:rPr lang="en-US" sz="1200" b="1" i="0" kern="1200" dirty="0" smtClean="0">
                <a:solidFill>
                  <a:srgbClr val="000000"/>
                </a:solidFill>
                <a:latin typeface="Times New Roman" pitchFamily="16" charset="0"/>
                <a:ea typeface="+mn-ea"/>
                <a:cs typeface="+mn-cs"/>
              </a:rPr>
              <a:t>A class can extend only one abstract class at a time</a:t>
            </a:r>
            <a:endParaRPr lang="en-US" sz="1200" b="0" i="0" kern="1200" dirty="0" smtClean="0">
              <a:solidFill>
                <a:srgbClr val="000000"/>
              </a:solidFill>
              <a:latin typeface="Times New Roman" pitchFamily="16" charset="0"/>
              <a:ea typeface="+mn-ea"/>
              <a:cs typeface="+mn-cs"/>
            </a:endParaRPr>
          </a:p>
          <a:p>
            <a:r>
              <a:rPr lang="en-US" sz="1200" kern="1200" dirty="0" smtClean="0">
                <a:solidFill>
                  <a:srgbClr val="000000"/>
                </a:solidFill>
                <a:latin typeface="Times New Roman" pitchFamily="16" charset="0"/>
                <a:ea typeface="+mn-ea"/>
                <a:cs typeface="+mn-cs"/>
              </a:rPr>
              <a:t>abstract</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Example1</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display1(){ </a:t>
            </a:r>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"display1 method"</a:t>
            </a:r>
            <a:r>
              <a:rPr lang="en-US" dirty="0" smtClean="0">
                <a:solidFill>
                  <a:srgbClr val="000000"/>
                </a:solidFill>
              </a:rPr>
              <a:t>); </a:t>
            </a:r>
          </a:p>
          <a:p>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abstract</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abstract</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display2();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Example3</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extends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Example1</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display3(){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"display3 method"</a:t>
            </a:r>
            <a:r>
              <a:rPr lang="en-US" dirty="0" smtClean="0">
                <a:solidFill>
                  <a:srgbClr val="000000"/>
                </a:solidFill>
              </a:rPr>
              <a:t>); </a:t>
            </a:r>
          </a:p>
          <a:p>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Demo</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static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main(</a:t>
            </a:r>
            <a:r>
              <a:rPr lang="en-US" sz="1200" kern="1200" dirty="0" smtClean="0">
                <a:solidFill>
                  <a:srgbClr val="000000"/>
                </a:solidFill>
                <a:latin typeface="Times New Roman" pitchFamily="16" charset="0"/>
                <a:ea typeface="+mn-ea"/>
                <a:cs typeface="+mn-cs"/>
              </a:rPr>
              <a:t>String</a:t>
            </a:r>
            <a:r>
              <a:rPr lang="en-US" dirty="0" smtClean="0">
                <a:solidFill>
                  <a:srgbClr val="000000"/>
                </a:solidFill>
              </a:rPr>
              <a:t> </a:t>
            </a:r>
            <a:r>
              <a:rPr lang="en-US" dirty="0" err="1" smtClean="0">
                <a:solidFill>
                  <a:srgbClr val="000000"/>
                </a:solidFill>
              </a:rPr>
              <a:t>args</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Example3</a:t>
            </a:r>
            <a:r>
              <a:rPr lang="en-US" dirty="0" smtClean="0">
                <a:solidFill>
                  <a:srgbClr val="000000"/>
                </a:solidFill>
              </a:rPr>
              <a:t> </a:t>
            </a:r>
            <a:r>
              <a:rPr lang="en-US" dirty="0" err="1" smtClean="0">
                <a:solidFill>
                  <a:srgbClr val="000000"/>
                </a:solidFill>
              </a:rPr>
              <a:t>obj</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new</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Example3</a:t>
            </a:r>
            <a:r>
              <a:rPr lang="en-US" dirty="0" smtClean="0">
                <a:solidFill>
                  <a:srgbClr val="000000"/>
                </a:solidFill>
              </a:rPr>
              <a:t>(); </a:t>
            </a:r>
          </a:p>
          <a:p>
            <a:r>
              <a:rPr lang="en-US" dirty="0" smtClean="0">
                <a:solidFill>
                  <a:srgbClr val="000000"/>
                </a:solidFill>
              </a:rPr>
              <a:t>obj.display3(); </a:t>
            </a:r>
          </a:p>
          <a:p>
            <a:r>
              <a:rPr lang="en-US" dirty="0" smtClean="0">
                <a:solidFill>
                  <a:srgbClr val="000000"/>
                </a:solidFill>
              </a:rPr>
              <a:t>} </a:t>
            </a:r>
          </a:p>
          <a:p>
            <a:r>
              <a:rPr lang="en-US" dirty="0" smtClean="0">
                <a:solidFill>
                  <a:srgbClr val="000000"/>
                </a:solidFill>
              </a:rPr>
              <a:t>}</a:t>
            </a:r>
          </a:p>
          <a:p>
            <a:r>
              <a:rPr lang="en-US" sz="1200" b="1" i="0" kern="1200" dirty="0" smtClean="0">
                <a:solidFill>
                  <a:srgbClr val="000000"/>
                </a:solidFill>
                <a:latin typeface="Times New Roman" pitchFamily="16" charset="0"/>
                <a:ea typeface="+mn-ea"/>
                <a:cs typeface="+mn-cs"/>
              </a:rPr>
              <a:t>A class can implement any number of interfaces at a time</a:t>
            </a:r>
            <a:endParaRPr lang="en-US" sz="1200" b="0" i="0" kern="1200" dirty="0" smtClean="0">
              <a:solidFill>
                <a:srgbClr val="000000"/>
              </a:solidFill>
              <a:latin typeface="Times New Roman" pitchFamily="16" charset="0"/>
              <a:ea typeface="+mn-ea"/>
              <a:cs typeface="+mn-cs"/>
            </a:endParaRPr>
          </a:p>
          <a:p>
            <a:r>
              <a:rPr lang="en-US" sz="1200" kern="1200" dirty="0" smtClean="0">
                <a:solidFill>
                  <a:srgbClr val="000000"/>
                </a:solidFill>
                <a:latin typeface="Times New Roman" pitchFamily="16" charset="0"/>
                <a:ea typeface="+mn-ea"/>
                <a:cs typeface="+mn-cs"/>
              </a:rPr>
              <a:t>interface</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Example1</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display1();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interface</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display2();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Example3</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implements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Example1</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display1(){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"display1 method"</a:t>
            </a:r>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display2(){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"display2 method"</a:t>
            </a:r>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display3(){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"display3 method"</a:t>
            </a:r>
            <a:r>
              <a:rPr lang="en-US" dirty="0" smtClean="0">
                <a:solidFill>
                  <a:srgbClr val="000000"/>
                </a:solidFill>
              </a:rPr>
              <a:t>); </a:t>
            </a:r>
          </a:p>
          <a:p>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Demo</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static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main(</a:t>
            </a:r>
            <a:r>
              <a:rPr lang="en-US" sz="1200" kern="1200" dirty="0" smtClean="0">
                <a:solidFill>
                  <a:srgbClr val="000000"/>
                </a:solidFill>
                <a:latin typeface="Times New Roman" pitchFamily="16" charset="0"/>
                <a:ea typeface="+mn-ea"/>
                <a:cs typeface="+mn-cs"/>
              </a:rPr>
              <a:t>String</a:t>
            </a:r>
            <a:r>
              <a:rPr lang="en-US" dirty="0" smtClean="0">
                <a:solidFill>
                  <a:srgbClr val="000000"/>
                </a:solidFill>
              </a:rPr>
              <a:t> </a:t>
            </a:r>
            <a:r>
              <a:rPr lang="en-US" dirty="0" err="1" smtClean="0">
                <a:solidFill>
                  <a:srgbClr val="000000"/>
                </a:solidFill>
              </a:rPr>
              <a:t>args</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Example3</a:t>
            </a:r>
            <a:r>
              <a:rPr lang="en-US" dirty="0" smtClean="0">
                <a:solidFill>
                  <a:srgbClr val="000000"/>
                </a:solidFill>
              </a:rPr>
              <a:t> </a:t>
            </a:r>
            <a:r>
              <a:rPr lang="en-US" dirty="0" err="1" smtClean="0">
                <a:solidFill>
                  <a:srgbClr val="000000"/>
                </a:solidFill>
              </a:rPr>
              <a:t>obj</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new</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Example3</a:t>
            </a:r>
            <a:r>
              <a:rPr lang="en-US" dirty="0" smtClean="0">
                <a:solidFill>
                  <a:srgbClr val="000000"/>
                </a:solidFill>
              </a:rPr>
              <a:t>(); </a:t>
            </a:r>
          </a:p>
          <a:p>
            <a:r>
              <a:rPr lang="en-US" dirty="0" smtClean="0">
                <a:solidFill>
                  <a:srgbClr val="000000"/>
                </a:solidFill>
              </a:rPr>
              <a:t>obj.display1(); obj.display3(); </a:t>
            </a:r>
          </a:p>
          <a:p>
            <a:r>
              <a:rPr lang="en-US" dirty="0" smtClean="0">
                <a:solidFill>
                  <a:srgbClr val="000000"/>
                </a:solidFill>
              </a:rPr>
              <a:t>} </a:t>
            </a:r>
          </a:p>
          <a:p>
            <a:r>
              <a:rPr lang="en-US" dirty="0" smtClean="0">
                <a:solidFill>
                  <a:srgbClr val="000000"/>
                </a:solidFill>
              </a:rPr>
              <a:t>}</a:t>
            </a:r>
          </a:p>
          <a:p>
            <a:endParaRPr lang="en-US" dirty="0" smtClean="0">
              <a:solidFill>
                <a:srgbClr val="000000"/>
              </a:solidFill>
            </a:endParaRPr>
          </a:p>
          <a:p>
            <a:r>
              <a:rPr lang="en-US" sz="1200" b="1" i="0" kern="1200" dirty="0" smtClean="0">
                <a:solidFill>
                  <a:srgbClr val="000000"/>
                </a:solidFill>
                <a:latin typeface="Times New Roman" pitchFamily="16" charset="0"/>
                <a:ea typeface="+mn-ea"/>
                <a:cs typeface="+mn-cs"/>
              </a:rPr>
              <a:t>Difference No.5</a:t>
            </a:r>
          </a:p>
          <a:p>
            <a:r>
              <a:rPr lang="en-US" sz="1200" b="1" i="0" kern="1200" dirty="0" smtClean="0">
                <a:solidFill>
                  <a:srgbClr val="000000"/>
                </a:solidFill>
                <a:latin typeface="Times New Roman" pitchFamily="16" charset="0"/>
                <a:ea typeface="+mn-ea"/>
                <a:cs typeface="+mn-cs"/>
              </a:rPr>
              <a:t>In abstract class, the keyword ‘abstract’ is mandatory to declare a method as an abstract</a:t>
            </a:r>
            <a:endParaRPr lang="en-US" sz="1200" b="0" i="0" kern="1200" dirty="0" smtClean="0">
              <a:solidFill>
                <a:srgbClr val="000000"/>
              </a:solidFill>
              <a:latin typeface="Times New Roman" pitchFamily="16" charset="0"/>
              <a:ea typeface="+mn-ea"/>
              <a:cs typeface="+mn-cs"/>
            </a:endParaRPr>
          </a:p>
          <a:p>
            <a:r>
              <a:rPr lang="en-US" sz="1200" kern="1200" dirty="0" smtClean="0">
                <a:solidFill>
                  <a:srgbClr val="000000"/>
                </a:solidFill>
                <a:latin typeface="Times New Roman" pitchFamily="16" charset="0"/>
                <a:ea typeface="+mn-ea"/>
                <a:cs typeface="+mn-cs"/>
              </a:rPr>
              <a:t>abstract</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Example1</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abstract</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display1();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extends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Example1</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display1(){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"display1 method"</a:t>
            </a:r>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display2(){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"display2 method"</a:t>
            </a:r>
            <a:r>
              <a:rPr lang="en-US" dirty="0" smtClean="0">
                <a:solidFill>
                  <a:srgbClr val="000000"/>
                </a:solidFill>
              </a:rPr>
              <a:t>); </a:t>
            </a:r>
          </a:p>
          <a:p>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Demo</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static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main(</a:t>
            </a:r>
            <a:r>
              <a:rPr lang="en-US" sz="1200" kern="1200" dirty="0" smtClean="0">
                <a:solidFill>
                  <a:srgbClr val="000000"/>
                </a:solidFill>
                <a:latin typeface="Times New Roman" pitchFamily="16" charset="0"/>
                <a:ea typeface="+mn-ea"/>
                <a:cs typeface="+mn-cs"/>
              </a:rPr>
              <a:t>String</a:t>
            </a:r>
            <a:r>
              <a:rPr lang="en-US" dirty="0" smtClean="0">
                <a:solidFill>
                  <a:srgbClr val="000000"/>
                </a:solidFill>
              </a:rPr>
              <a:t> </a:t>
            </a:r>
            <a:r>
              <a:rPr lang="en-US" dirty="0" err="1" smtClean="0">
                <a:solidFill>
                  <a:srgbClr val="000000"/>
                </a:solidFill>
              </a:rPr>
              <a:t>args</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r>
              <a:rPr lang="en-US" dirty="0" err="1" smtClean="0">
                <a:solidFill>
                  <a:srgbClr val="000000"/>
                </a:solidFill>
              </a:rPr>
              <a:t>obj</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new</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p>
          <a:p>
            <a:r>
              <a:rPr lang="en-US" dirty="0" smtClean="0">
                <a:solidFill>
                  <a:srgbClr val="000000"/>
                </a:solidFill>
              </a:rPr>
              <a:t>obj.display1(); </a:t>
            </a:r>
          </a:p>
          <a:p>
            <a:r>
              <a:rPr lang="en-US" dirty="0" smtClean="0">
                <a:solidFill>
                  <a:srgbClr val="000000"/>
                </a:solidFill>
              </a:rPr>
              <a:t>} </a:t>
            </a:r>
          </a:p>
          <a:p>
            <a:r>
              <a:rPr lang="en-US" dirty="0" smtClean="0">
                <a:solidFill>
                  <a:srgbClr val="000000"/>
                </a:solidFill>
              </a:rPr>
              <a:t>}</a:t>
            </a:r>
          </a:p>
          <a:p>
            <a:r>
              <a:rPr lang="en-US" sz="1200" b="1" i="0" kern="1200" dirty="0" smtClean="0">
                <a:solidFill>
                  <a:srgbClr val="000000"/>
                </a:solidFill>
                <a:latin typeface="Times New Roman" pitchFamily="16" charset="0"/>
                <a:ea typeface="+mn-ea"/>
                <a:cs typeface="+mn-cs"/>
              </a:rPr>
              <a:t>In interfaces, the keyword ‘abstract’ is optional to declare a method as an abstract because all the methods are abstract by default</a:t>
            </a:r>
            <a:endParaRPr lang="en-US" sz="1200" b="0" i="0" kern="1200" dirty="0" smtClean="0">
              <a:solidFill>
                <a:srgbClr val="000000"/>
              </a:solidFill>
              <a:latin typeface="Times New Roman" pitchFamily="16" charset="0"/>
              <a:ea typeface="+mn-ea"/>
              <a:cs typeface="+mn-cs"/>
            </a:endParaRPr>
          </a:p>
          <a:p>
            <a:r>
              <a:rPr lang="en-US" sz="1200" kern="1200" dirty="0" smtClean="0">
                <a:solidFill>
                  <a:srgbClr val="000000"/>
                </a:solidFill>
                <a:latin typeface="Times New Roman" pitchFamily="16" charset="0"/>
                <a:ea typeface="+mn-ea"/>
                <a:cs typeface="+mn-cs"/>
              </a:rPr>
              <a:t>interface</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Example1</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display1();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implements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Example1</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display1(){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"display1 method"</a:t>
            </a:r>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display2(){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"display2 method"</a:t>
            </a:r>
            <a:r>
              <a:rPr lang="en-US" dirty="0" smtClean="0">
                <a:solidFill>
                  <a:srgbClr val="000000"/>
                </a:solidFill>
              </a:rPr>
              <a:t>); </a:t>
            </a:r>
          </a:p>
          <a:p>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Demo</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static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main(</a:t>
            </a:r>
            <a:r>
              <a:rPr lang="en-US" sz="1200" kern="1200" dirty="0" smtClean="0">
                <a:solidFill>
                  <a:srgbClr val="000000"/>
                </a:solidFill>
                <a:latin typeface="Times New Roman" pitchFamily="16" charset="0"/>
                <a:ea typeface="+mn-ea"/>
                <a:cs typeface="+mn-cs"/>
              </a:rPr>
              <a:t>String</a:t>
            </a:r>
            <a:r>
              <a:rPr lang="en-US" dirty="0" smtClean="0">
                <a:solidFill>
                  <a:srgbClr val="000000"/>
                </a:solidFill>
              </a:rPr>
              <a:t> </a:t>
            </a:r>
            <a:r>
              <a:rPr lang="en-US" dirty="0" err="1" smtClean="0">
                <a:solidFill>
                  <a:srgbClr val="000000"/>
                </a:solidFill>
              </a:rPr>
              <a:t>args</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r>
              <a:rPr lang="en-US" dirty="0" err="1" smtClean="0">
                <a:solidFill>
                  <a:srgbClr val="000000"/>
                </a:solidFill>
              </a:rPr>
              <a:t>obj</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new</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p>
          <a:p>
            <a:r>
              <a:rPr lang="en-US" dirty="0" smtClean="0">
                <a:solidFill>
                  <a:srgbClr val="000000"/>
                </a:solidFill>
              </a:rPr>
              <a:t>obj.display1(); </a:t>
            </a:r>
          </a:p>
          <a:p>
            <a:r>
              <a:rPr lang="en-US" dirty="0" smtClean="0">
                <a:solidFill>
                  <a:srgbClr val="000000"/>
                </a:solidFill>
              </a:rPr>
              <a:t>} </a:t>
            </a:r>
          </a:p>
          <a:p>
            <a:r>
              <a:rPr lang="en-US" dirty="0" smtClean="0">
                <a:solidFill>
                  <a:srgbClr val="000000"/>
                </a:solidFill>
              </a:rPr>
              <a:t>}</a:t>
            </a:r>
          </a:p>
          <a:p>
            <a:endParaRPr lang="en-US" sz="1200" b="1" i="0" kern="1200" dirty="0" smtClean="0">
              <a:solidFill>
                <a:srgbClr val="000000"/>
              </a:solidFill>
              <a:latin typeface="Times New Roman" pitchFamily="16" charset="0"/>
              <a:ea typeface="+mn-ea"/>
              <a:cs typeface="+mn-cs"/>
            </a:endParaRPr>
          </a:p>
          <a:p>
            <a:r>
              <a:rPr lang="en-US" sz="1200" b="1" i="0" kern="1200" dirty="0" smtClean="0">
                <a:solidFill>
                  <a:srgbClr val="000000"/>
                </a:solidFill>
                <a:latin typeface="Times New Roman" pitchFamily="16" charset="0"/>
                <a:ea typeface="+mn-ea"/>
                <a:cs typeface="+mn-cs"/>
              </a:rPr>
              <a:t>Difference No.6</a:t>
            </a:r>
          </a:p>
          <a:p>
            <a:endParaRPr lang="en-US" sz="1200" b="1" i="0" kern="1200" dirty="0" smtClean="0">
              <a:solidFill>
                <a:srgbClr val="000000"/>
              </a:solidFill>
              <a:latin typeface="Times New Roman" pitchFamily="16" charset="0"/>
              <a:ea typeface="+mn-ea"/>
              <a:cs typeface="+mn-cs"/>
            </a:endParaRPr>
          </a:p>
          <a:p>
            <a:r>
              <a:rPr lang="en-US" sz="1200" b="1" i="0" kern="1200" dirty="0" smtClean="0">
                <a:solidFill>
                  <a:srgbClr val="000000"/>
                </a:solidFill>
                <a:latin typeface="Times New Roman" pitchFamily="16" charset="0"/>
                <a:ea typeface="+mn-ea"/>
                <a:cs typeface="+mn-cs"/>
              </a:rPr>
              <a:t>Difference No.6</a:t>
            </a:r>
          </a:p>
          <a:p>
            <a:r>
              <a:rPr lang="en-US" sz="1200" b="1" i="0" kern="1200" dirty="0" smtClean="0">
                <a:solidFill>
                  <a:srgbClr val="000000"/>
                </a:solidFill>
                <a:latin typeface="Times New Roman" pitchFamily="16" charset="0"/>
                <a:ea typeface="+mn-ea"/>
                <a:cs typeface="+mn-cs"/>
              </a:rPr>
              <a:t>Abstract class can have protected , public and public abstract methods</a:t>
            </a:r>
            <a:endParaRPr lang="en-US" sz="1200" b="0" i="0" kern="1200" dirty="0" smtClean="0">
              <a:solidFill>
                <a:srgbClr val="000000"/>
              </a:solidFill>
              <a:latin typeface="Times New Roman" pitchFamily="16" charset="0"/>
              <a:ea typeface="+mn-ea"/>
              <a:cs typeface="+mn-cs"/>
            </a:endParaRPr>
          </a:p>
          <a:p>
            <a:r>
              <a:rPr lang="en-US" sz="1200" kern="1200" dirty="0" smtClean="0">
                <a:solidFill>
                  <a:srgbClr val="000000"/>
                </a:solidFill>
                <a:latin typeface="Times New Roman" pitchFamily="16" charset="0"/>
                <a:ea typeface="+mn-ea"/>
                <a:cs typeface="+mn-cs"/>
              </a:rPr>
              <a:t>abstract</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Example1</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protected</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abstract</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display1();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abstract</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display2();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abstract</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display3();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extends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Example1</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display1(){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"display1 method"</a:t>
            </a:r>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display2(){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"display2 method"</a:t>
            </a:r>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display3(){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"display3 method"</a:t>
            </a:r>
            <a:r>
              <a:rPr lang="en-US" dirty="0" smtClean="0">
                <a:solidFill>
                  <a:srgbClr val="000000"/>
                </a:solidFill>
              </a:rPr>
              <a:t>); </a:t>
            </a:r>
          </a:p>
          <a:p>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Demo</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static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main(</a:t>
            </a:r>
            <a:r>
              <a:rPr lang="en-US" sz="1200" kern="1200" dirty="0" smtClean="0">
                <a:solidFill>
                  <a:srgbClr val="000000"/>
                </a:solidFill>
                <a:latin typeface="Times New Roman" pitchFamily="16" charset="0"/>
                <a:ea typeface="+mn-ea"/>
                <a:cs typeface="+mn-cs"/>
              </a:rPr>
              <a:t>String</a:t>
            </a:r>
            <a:r>
              <a:rPr lang="en-US" dirty="0" smtClean="0">
                <a:solidFill>
                  <a:srgbClr val="000000"/>
                </a:solidFill>
              </a:rPr>
              <a:t> </a:t>
            </a:r>
            <a:r>
              <a:rPr lang="en-US" dirty="0" err="1" smtClean="0">
                <a:solidFill>
                  <a:srgbClr val="000000"/>
                </a:solidFill>
              </a:rPr>
              <a:t>args</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r>
              <a:rPr lang="en-US" dirty="0" err="1" smtClean="0">
                <a:solidFill>
                  <a:srgbClr val="000000"/>
                </a:solidFill>
              </a:rPr>
              <a:t>obj</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new</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p>
          <a:p>
            <a:r>
              <a:rPr lang="en-US" dirty="0" smtClean="0">
                <a:solidFill>
                  <a:srgbClr val="000000"/>
                </a:solidFill>
              </a:rPr>
              <a:t>obj.display1(); </a:t>
            </a:r>
          </a:p>
          <a:p>
            <a:r>
              <a:rPr lang="en-US" dirty="0" smtClean="0">
                <a:solidFill>
                  <a:srgbClr val="000000"/>
                </a:solidFill>
              </a:rPr>
              <a:t>} </a:t>
            </a:r>
          </a:p>
          <a:p>
            <a:r>
              <a:rPr lang="en-US" dirty="0" smtClean="0">
                <a:solidFill>
                  <a:srgbClr val="000000"/>
                </a:solidFill>
              </a:rPr>
              <a:t>}</a:t>
            </a:r>
          </a:p>
          <a:p>
            <a:r>
              <a:rPr lang="en-US" sz="1200" b="1" i="0" kern="1200" dirty="0" smtClean="0">
                <a:solidFill>
                  <a:srgbClr val="000000"/>
                </a:solidFill>
                <a:latin typeface="Times New Roman" pitchFamily="16" charset="0"/>
                <a:ea typeface="+mn-ea"/>
                <a:cs typeface="+mn-cs"/>
              </a:rPr>
              <a:t>Interface can have only public abstract methods i.e. by default</a:t>
            </a:r>
            <a:endParaRPr lang="en-US" sz="1200" b="0" i="0" kern="1200" dirty="0" smtClean="0">
              <a:solidFill>
                <a:srgbClr val="000000"/>
              </a:solidFill>
              <a:latin typeface="Times New Roman" pitchFamily="16" charset="0"/>
              <a:ea typeface="+mn-ea"/>
              <a:cs typeface="+mn-cs"/>
            </a:endParaRPr>
          </a:p>
          <a:p>
            <a:r>
              <a:rPr lang="en-US" sz="1200" kern="1200" dirty="0" smtClean="0">
                <a:solidFill>
                  <a:srgbClr val="000000"/>
                </a:solidFill>
                <a:latin typeface="Times New Roman" pitchFamily="16" charset="0"/>
                <a:ea typeface="+mn-ea"/>
                <a:cs typeface="+mn-cs"/>
              </a:rPr>
              <a:t>interface</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Example1</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display1();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implements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Example1</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display1(){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"display1 method"</a:t>
            </a:r>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display2(){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"display2 method"</a:t>
            </a:r>
            <a:r>
              <a:rPr lang="en-US" dirty="0" smtClean="0">
                <a:solidFill>
                  <a:srgbClr val="000000"/>
                </a:solidFill>
              </a:rPr>
              <a:t>); </a:t>
            </a:r>
          </a:p>
          <a:p>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Demo</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static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main(</a:t>
            </a:r>
            <a:r>
              <a:rPr lang="en-US" sz="1200" kern="1200" dirty="0" smtClean="0">
                <a:solidFill>
                  <a:srgbClr val="000000"/>
                </a:solidFill>
                <a:latin typeface="Times New Roman" pitchFamily="16" charset="0"/>
                <a:ea typeface="+mn-ea"/>
                <a:cs typeface="+mn-cs"/>
              </a:rPr>
              <a:t>String</a:t>
            </a:r>
            <a:r>
              <a:rPr lang="en-US" dirty="0" smtClean="0">
                <a:solidFill>
                  <a:srgbClr val="000000"/>
                </a:solidFill>
              </a:rPr>
              <a:t> </a:t>
            </a:r>
            <a:r>
              <a:rPr lang="en-US" dirty="0" err="1" smtClean="0">
                <a:solidFill>
                  <a:srgbClr val="000000"/>
                </a:solidFill>
              </a:rPr>
              <a:t>args</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r>
              <a:rPr lang="en-US" dirty="0" err="1" smtClean="0">
                <a:solidFill>
                  <a:srgbClr val="000000"/>
                </a:solidFill>
              </a:rPr>
              <a:t>obj</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new</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p>
          <a:p>
            <a:r>
              <a:rPr lang="en-US" dirty="0" smtClean="0">
                <a:solidFill>
                  <a:srgbClr val="000000"/>
                </a:solidFill>
              </a:rPr>
              <a:t>obj.display1(); </a:t>
            </a:r>
          </a:p>
          <a:p>
            <a:r>
              <a:rPr lang="en-US" dirty="0" smtClean="0">
                <a:solidFill>
                  <a:srgbClr val="000000"/>
                </a:solidFill>
              </a:rPr>
              <a:t>} </a:t>
            </a:r>
          </a:p>
          <a:p>
            <a:r>
              <a:rPr lang="en-US" dirty="0" smtClean="0">
                <a:solidFill>
                  <a:srgbClr val="000000"/>
                </a:solidFill>
              </a:rPr>
              <a:t>}</a:t>
            </a:r>
            <a:endParaRPr lang="en-US" sz="1200" b="1" i="0" kern="1200" dirty="0" smtClean="0">
              <a:solidFill>
                <a:srgbClr val="000000"/>
              </a:solidFill>
              <a:latin typeface="Times New Roman" pitchFamily="16" charset="0"/>
              <a:ea typeface="+mn-ea"/>
              <a:cs typeface="+mn-cs"/>
            </a:endParaRPr>
          </a:p>
          <a:p>
            <a:endParaRPr lang="en-US" dirty="0" smtClean="0"/>
          </a:p>
          <a:p>
            <a:endParaRPr lang="en-US" dirty="0" smtClean="0"/>
          </a:p>
          <a:p>
            <a:r>
              <a:rPr lang="en-US" sz="1200" b="1" i="0" kern="1200" dirty="0" smtClean="0">
                <a:solidFill>
                  <a:srgbClr val="000000"/>
                </a:solidFill>
                <a:latin typeface="Times New Roman" pitchFamily="16" charset="0"/>
                <a:ea typeface="+mn-ea"/>
                <a:cs typeface="+mn-cs"/>
              </a:rPr>
              <a:t>Difference No.7</a:t>
            </a:r>
          </a:p>
          <a:p>
            <a:r>
              <a:rPr lang="en-US" sz="1200" b="1" i="0" kern="1200" dirty="0" smtClean="0">
                <a:solidFill>
                  <a:srgbClr val="000000"/>
                </a:solidFill>
                <a:latin typeface="Times New Roman" pitchFamily="16" charset="0"/>
                <a:ea typeface="+mn-ea"/>
                <a:cs typeface="+mn-cs"/>
              </a:rPr>
              <a:t>Abstract class can have static, final or static final variables with any access </a:t>
            </a:r>
            <a:r>
              <a:rPr lang="en-US" sz="1200" b="1" i="0" kern="1200" dirty="0" err="1" smtClean="0">
                <a:solidFill>
                  <a:srgbClr val="000000"/>
                </a:solidFill>
                <a:latin typeface="Times New Roman" pitchFamily="16" charset="0"/>
                <a:ea typeface="+mn-ea"/>
                <a:cs typeface="+mn-cs"/>
              </a:rPr>
              <a:t>specifier</a:t>
            </a:r>
            <a:endParaRPr lang="en-US" sz="1200" b="0" i="0" kern="1200" dirty="0" smtClean="0">
              <a:solidFill>
                <a:srgbClr val="000000"/>
              </a:solidFill>
              <a:latin typeface="Times New Roman" pitchFamily="16" charset="0"/>
              <a:ea typeface="+mn-ea"/>
              <a:cs typeface="+mn-cs"/>
            </a:endParaRPr>
          </a:p>
          <a:p>
            <a:r>
              <a:rPr lang="en-US" sz="1200" kern="1200" dirty="0" smtClean="0">
                <a:solidFill>
                  <a:srgbClr val="000000"/>
                </a:solidFill>
                <a:latin typeface="Times New Roman" pitchFamily="16" charset="0"/>
                <a:ea typeface="+mn-ea"/>
                <a:cs typeface="+mn-cs"/>
              </a:rPr>
              <a:t>abstract</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Example1</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private</a:t>
            </a:r>
            <a:r>
              <a:rPr lang="en-US" dirty="0" smtClean="0">
                <a:solidFill>
                  <a:srgbClr val="000000"/>
                </a:solidFill>
              </a:rPr>
              <a:t> </a:t>
            </a:r>
            <a:r>
              <a:rPr lang="en-US" sz="1200" kern="1200" dirty="0" err="1" smtClean="0">
                <a:solidFill>
                  <a:srgbClr val="000000"/>
                </a:solidFill>
                <a:latin typeface="Times New Roman" pitchFamily="16" charset="0"/>
                <a:ea typeface="+mn-ea"/>
                <a:cs typeface="+mn-cs"/>
              </a:rPr>
              <a:t>int</a:t>
            </a:r>
            <a:r>
              <a:rPr lang="en-US" dirty="0" smtClean="0">
                <a:solidFill>
                  <a:srgbClr val="000000"/>
                </a:solidFill>
              </a:rPr>
              <a:t> </a:t>
            </a:r>
            <a:r>
              <a:rPr lang="en-US" dirty="0" err="1" smtClean="0">
                <a:solidFill>
                  <a:srgbClr val="000000"/>
                </a:solidFill>
              </a:rPr>
              <a:t>numOne</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10</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protected</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final</a:t>
            </a:r>
            <a:r>
              <a:rPr lang="en-US" dirty="0" smtClean="0">
                <a:solidFill>
                  <a:srgbClr val="000000"/>
                </a:solidFill>
              </a:rPr>
              <a:t> </a:t>
            </a:r>
            <a:r>
              <a:rPr lang="en-US" sz="1200" kern="1200" dirty="0" err="1" smtClean="0">
                <a:solidFill>
                  <a:srgbClr val="000000"/>
                </a:solidFill>
                <a:latin typeface="Times New Roman" pitchFamily="16" charset="0"/>
                <a:ea typeface="+mn-ea"/>
                <a:cs typeface="+mn-cs"/>
              </a:rPr>
              <a:t>int</a:t>
            </a:r>
            <a:r>
              <a:rPr lang="en-US" dirty="0" smtClean="0">
                <a:solidFill>
                  <a:srgbClr val="000000"/>
                </a:solidFill>
              </a:rPr>
              <a:t> </a:t>
            </a:r>
            <a:r>
              <a:rPr lang="en-US" dirty="0" err="1" smtClean="0">
                <a:solidFill>
                  <a:srgbClr val="000000"/>
                </a:solidFill>
              </a:rPr>
              <a:t>numTwo</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20</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static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final</a:t>
            </a:r>
            <a:r>
              <a:rPr lang="en-US" dirty="0" smtClean="0">
                <a:solidFill>
                  <a:srgbClr val="000000"/>
                </a:solidFill>
              </a:rPr>
              <a:t> </a:t>
            </a:r>
            <a:r>
              <a:rPr lang="en-US" sz="1200" kern="1200" dirty="0" err="1" smtClean="0">
                <a:solidFill>
                  <a:srgbClr val="000000"/>
                </a:solidFill>
                <a:latin typeface="Times New Roman" pitchFamily="16" charset="0"/>
                <a:ea typeface="+mn-ea"/>
                <a:cs typeface="+mn-cs"/>
              </a:rPr>
              <a:t>int</a:t>
            </a:r>
            <a:r>
              <a:rPr lang="en-US" dirty="0" smtClean="0">
                <a:solidFill>
                  <a:srgbClr val="000000"/>
                </a:solidFill>
              </a:rPr>
              <a:t> </a:t>
            </a:r>
            <a:r>
              <a:rPr lang="en-US" dirty="0" err="1" smtClean="0">
                <a:solidFill>
                  <a:srgbClr val="000000"/>
                </a:solidFill>
              </a:rPr>
              <a:t>numThree</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500</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display1(){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"Num1="</a:t>
            </a:r>
            <a:r>
              <a:rPr lang="en-US" dirty="0" smtClean="0">
                <a:solidFill>
                  <a:srgbClr val="000000"/>
                </a:solidFill>
              </a:rPr>
              <a:t>+</a:t>
            </a:r>
            <a:r>
              <a:rPr lang="en-US" dirty="0" err="1" smtClean="0">
                <a:solidFill>
                  <a:srgbClr val="000000"/>
                </a:solidFill>
              </a:rPr>
              <a:t>numOne</a:t>
            </a:r>
            <a:r>
              <a:rPr lang="en-US" dirty="0" smtClean="0">
                <a:solidFill>
                  <a:srgbClr val="000000"/>
                </a:solidFill>
              </a:rPr>
              <a:t>); </a:t>
            </a:r>
          </a:p>
          <a:p>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extends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Example1</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display2(){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"Num2="</a:t>
            </a:r>
            <a:r>
              <a:rPr lang="en-US" dirty="0" smtClean="0">
                <a:solidFill>
                  <a:srgbClr val="000000"/>
                </a:solidFill>
              </a:rPr>
              <a:t>+</a:t>
            </a:r>
            <a:r>
              <a:rPr lang="en-US" dirty="0" err="1" smtClean="0">
                <a:solidFill>
                  <a:srgbClr val="000000"/>
                </a:solidFill>
              </a:rPr>
              <a:t>numTwo</a:t>
            </a:r>
            <a:r>
              <a:rPr lang="en-US" dirty="0" smtClean="0">
                <a:solidFill>
                  <a:srgbClr val="000000"/>
                </a:solidFill>
              </a:rPr>
              <a:t>);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"Num2="</a:t>
            </a:r>
            <a:r>
              <a:rPr lang="en-US" dirty="0" smtClean="0">
                <a:solidFill>
                  <a:srgbClr val="000000"/>
                </a:solidFill>
              </a:rPr>
              <a:t>+</a:t>
            </a:r>
            <a:r>
              <a:rPr lang="en-US" dirty="0" err="1" smtClean="0">
                <a:solidFill>
                  <a:srgbClr val="000000"/>
                </a:solidFill>
              </a:rPr>
              <a:t>numThree</a:t>
            </a:r>
            <a:r>
              <a:rPr lang="en-US" dirty="0" smtClean="0">
                <a:solidFill>
                  <a:srgbClr val="000000"/>
                </a:solidFill>
              </a:rPr>
              <a:t>); </a:t>
            </a:r>
          </a:p>
          <a:p>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Demo</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static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main(</a:t>
            </a:r>
            <a:r>
              <a:rPr lang="en-US" sz="1200" kern="1200" dirty="0" smtClean="0">
                <a:solidFill>
                  <a:srgbClr val="000000"/>
                </a:solidFill>
                <a:latin typeface="Times New Roman" pitchFamily="16" charset="0"/>
                <a:ea typeface="+mn-ea"/>
                <a:cs typeface="+mn-cs"/>
              </a:rPr>
              <a:t>String</a:t>
            </a:r>
            <a:r>
              <a:rPr lang="en-US" dirty="0" smtClean="0">
                <a:solidFill>
                  <a:srgbClr val="000000"/>
                </a:solidFill>
              </a:rPr>
              <a:t> </a:t>
            </a:r>
            <a:r>
              <a:rPr lang="en-US" dirty="0" err="1" smtClean="0">
                <a:solidFill>
                  <a:srgbClr val="000000"/>
                </a:solidFill>
              </a:rPr>
              <a:t>args</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r>
              <a:rPr lang="en-US" dirty="0" err="1" smtClean="0">
                <a:solidFill>
                  <a:srgbClr val="000000"/>
                </a:solidFill>
              </a:rPr>
              <a:t>obj</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new</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p>
          <a:p>
            <a:r>
              <a:rPr lang="en-US" dirty="0" smtClean="0">
                <a:solidFill>
                  <a:srgbClr val="000000"/>
                </a:solidFill>
              </a:rPr>
              <a:t>obj.display1(); </a:t>
            </a:r>
          </a:p>
          <a:p>
            <a:r>
              <a:rPr lang="en-US" dirty="0" smtClean="0">
                <a:solidFill>
                  <a:srgbClr val="000000"/>
                </a:solidFill>
              </a:rPr>
              <a:t>obj.display2(); </a:t>
            </a:r>
          </a:p>
          <a:p>
            <a:r>
              <a:rPr lang="en-US" dirty="0" smtClean="0">
                <a:solidFill>
                  <a:srgbClr val="000000"/>
                </a:solidFill>
              </a:rPr>
              <a:t>} </a:t>
            </a:r>
          </a:p>
          <a:p>
            <a:r>
              <a:rPr lang="en-US" dirty="0" smtClean="0">
                <a:solidFill>
                  <a:srgbClr val="000000"/>
                </a:solidFill>
              </a:rPr>
              <a:t>}</a:t>
            </a:r>
          </a:p>
          <a:p>
            <a:r>
              <a:rPr lang="en-US" sz="1200" b="1" i="0" kern="1200" dirty="0" smtClean="0">
                <a:solidFill>
                  <a:srgbClr val="000000"/>
                </a:solidFill>
                <a:latin typeface="Times New Roman" pitchFamily="16" charset="0"/>
                <a:ea typeface="+mn-ea"/>
                <a:cs typeface="+mn-cs"/>
              </a:rPr>
              <a:t>Interface can have only static final (constant) variable i.e. by default</a:t>
            </a:r>
            <a:endParaRPr lang="en-US" sz="1200" b="0" i="0" kern="1200" dirty="0" smtClean="0">
              <a:solidFill>
                <a:srgbClr val="000000"/>
              </a:solidFill>
              <a:latin typeface="Times New Roman" pitchFamily="16" charset="0"/>
              <a:ea typeface="+mn-ea"/>
              <a:cs typeface="+mn-cs"/>
            </a:endParaRPr>
          </a:p>
          <a:p>
            <a:r>
              <a:rPr lang="en-US" sz="1200" kern="1200" dirty="0" smtClean="0">
                <a:solidFill>
                  <a:srgbClr val="000000"/>
                </a:solidFill>
                <a:latin typeface="Times New Roman" pitchFamily="16" charset="0"/>
                <a:ea typeface="+mn-ea"/>
                <a:cs typeface="+mn-cs"/>
              </a:rPr>
              <a:t>interface</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Example1</a:t>
            </a:r>
            <a:r>
              <a:rPr lang="en-US" dirty="0" smtClean="0">
                <a:solidFill>
                  <a:srgbClr val="000000"/>
                </a:solidFill>
              </a:rPr>
              <a:t>{ </a:t>
            </a:r>
          </a:p>
          <a:p>
            <a:r>
              <a:rPr lang="en-US" sz="1200" kern="1200" dirty="0" err="1" smtClean="0">
                <a:solidFill>
                  <a:srgbClr val="000000"/>
                </a:solidFill>
                <a:latin typeface="Times New Roman" pitchFamily="16" charset="0"/>
                <a:ea typeface="+mn-ea"/>
                <a:cs typeface="+mn-cs"/>
              </a:rPr>
              <a:t>int</a:t>
            </a:r>
            <a:r>
              <a:rPr lang="en-US" dirty="0" smtClean="0">
                <a:solidFill>
                  <a:srgbClr val="000000"/>
                </a:solidFill>
              </a:rPr>
              <a:t> </a:t>
            </a:r>
            <a:r>
              <a:rPr lang="en-US" dirty="0" err="1" smtClean="0">
                <a:solidFill>
                  <a:srgbClr val="000000"/>
                </a:solidFill>
              </a:rPr>
              <a:t>numOne</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10</a:t>
            </a:r>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implements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Example1</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display1(){ </a:t>
            </a:r>
          </a:p>
          <a:p>
            <a:r>
              <a:rPr lang="en-US" sz="1200" kern="1200" dirty="0" err="1" smtClean="0">
                <a:solidFill>
                  <a:srgbClr val="000000"/>
                </a:solidFill>
                <a:latin typeface="Times New Roman" pitchFamily="16" charset="0"/>
                <a:ea typeface="+mn-ea"/>
                <a:cs typeface="+mn-cs"/>
              </a:rPr>
              <a:t>System</a:t>
            </a:r>
            <a:r>
              <a:rPr lang="en-US" dirty="0" err="1" smtClean="0">
                <a:solidFill>
                  <a:srgbClr val="000000"/>
                </a:solidFill>
              </a:rPr>
              <a:t>.</a:t>
            </a:r>
            <a:r>
              <a:rPr lang="en-US" sz="1200" kern="1200" dirty="0" err="1" smtClean="0">
                <a:solidFill>
                  <a:srgbClr val="000000"/>
                </a:solidFill>
                <a:latin typeface="Times New Roman" pitchFamily="16" charset="0"/>
                <a:ea typeface="+mn-ea"/>
                <a:cs typeface="+mn-cs"/>
              </a:rPr>
              <a:t>out</a:t>
            </a:r>
            <a:r>
              <a:rPr lang="en-US" dirty="0" err="1" smtClean="0">
                <a:solidFill>
                  <a:srgbClr val="000000"/>
                </a:solidFill>
              </a:rPr>
              <a:t>.println</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"Num1="</a:t>
            </a:r>
            <a:r>
              <a:rPr lang="en-US" dirty="0" smtClean="0">
                <a:solidFill>
                  <a:srgbClr val="000000"/>
                </a:solidFill>
              </a:rPr>
              <a:t>+</a:t>
            </a:r>
            <a:r>
              <a:rPr lang="en-US" dirty="0" err="1" smtClean="0">
                <a:solidFill>
                  <a:srgbClr val="000000"/>
                </a:solidFill>
              </a:rPr>
              <a:t>numOne</a:t>
            </a:r>
            <a:r>
              <a:rPr lang="en-US" dirty="0" smtClean="0">
                <a:solidFill>
                  <a:srgbClr val="000000"/>
                </a:solidFill>
              </a:rPr>
              <a:t>); </a:t>
            </a:r>
          </a:p>
          <a:p>
            <a:r>
              <a:rPr lang="en-US" dirty="0" smtClean="0">
                <a:solidFill>
                  <a:srgbClr val="000000"/>
                </a:solidFill>
              </a:rPr>
              <a:t>} </a:t>
            </a:r>
          </a:p>
          <a:p>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class</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Demo</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public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static</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void</a:t>
            </a:r>
            <a:r>
              <a:rPr lang="en-US" dirty="0" smtClean="0">
                <a:solidFill>
                  <a:srgbClr val="000000"/>
                </a:solidFill>
              </a:rPr>
              <a:t> main(</a:t>
            </a:r>
            <a:r>
              <a:rPr lang="en-US" sz="1200" kern="1200" dirty="0" smtClean="0">
                <a:solidFill>
                  <a:srgbClr val="000000"/>
                </a:solidFill>
                <a:latin typeface="Times New Roman" pitchFamily="16" charset="0"/>
                <a:ea typeface="+mn-ea"/>
                <a:cs typeface="+mn-cs"/>
              </a:rPr>
              <a:t>String</a:t>
            </a:r>
            <a:r>
              <a:rPr lang="en-US" dirty="0" smtClean="0">
                <a:solidFill>
                  <a:srgbClr val="000000"/>
                </a:solidFill>
              </a:rPr>
              <a:t> </a:t>
            </a:r>
            <a:r>
              <a:rPr lang="en-US" dirty="0" err="1" smtClean="0">
                <a:solidFill>
                  <a:srgbClr val="000000"/>
                </a:solidFill>
              </a:rPr>
              <a:t>args</a:t>
            </a:r>
            <a:r>
              <a:rPr lang="en-US" dirty="0" smtClean="0">
                <a:solidFill>
                  <a:srgbClr val="000000"/>
                </a:solidFill>
              </a:rPr>
              <a:t>[]){ </a:t>
            </a:r>
          </a:p>
          <a:p>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 </a:t>
            </a:r>
            <a:r>
              <a:rPr lang="en-US" dirty="0" err="1" smtClean="0">
                <a:solidFill>
                  <a:srgbClr val="000000"/>
                </a:solidFill>
              </a:rPr>
              <a:t>obj</a:t>
            </a:r>
            <a:r>
              <a:rPr lang="en-US" dirty="0" smtClean="0">
                <a:solidFill>
                  <a:srgbClr val="000000"/>
                </a:solidFill>
              </a:rPr>
              <a:t>=</a:t>
            </a:r>
            <a:r>
              <a:rPr lang="en-US" sz="1200" kern="1200" dirty="0" smtClean="0">
                <a:solidFill>
                  <a:srgbClr val="000000"/>
                </a:solidFill>
                <a:latin typeface="Times New Roman" pitchFamily="16" charset="0"/>
                <a:ea typeface="+mn-ea"/>
                <a:cs typeface="+mn-cs"/>
              </a:rPr>
              <a:t>new</a:t>
            </a:r>
            <a:r>
              <a:rPr lang="en-US" dirty="0" smtClean="0">
                <a:solidFill>
                  <a:srgbClr val="000000"/>
                </a:solidFill>
              </a:rPr>
              <a:t> </a:t>
            </a:r>
            <a:r>
              <a:rPr lang="en-US" sz="1200" kern="1200" dirty="0" smtClean="0">
                <a:solidFill>
                  <a:srgbClr val="000000"/>
                </a:solidFill>
                <a:latin typeface="Times New Roman" pitchFamily="16" charset="0"/>
                <a:ea typeface="+mn-ea"/>
                <a:cs typeface="+mn-cs"/>
              </a:rPr>
              <a:t>Example2</a:t>
            </a:r>
            <a:r>
              <a:rPr lang="en-US" dirty="0" smtClean="0">
                <a:solidFill>
                  <a:srgbClr val="000000"/>
                </a:solidFill>
              </a:rPr>
              <a:t>();</a:t>
            </a:r>
          </a:p>
          <a:p>
            <a:r>
              <a:rPr lang="en-US" dirty="0" smtClean="0">
                <a:solidFill>
                  <a:srgbClr val="000000"/>
                </a:solidFill>
              </a:rPr>
              <a:t> obj.display1(); </a:t>
            </a:r>
          </a:p>
          <a:p>
            <a:r>
              <a:rPr lang="en-US" dirty="0" smtClean="0">
                <a:solidFill>
                  <a:srgbClr val="000000"/>
                </a:solidFill>
              </a:rPr>
              <a:t>} </a:t>
            </a:r>
          </a:p>
          <a:p>
            <a:r>
              <a:rPr lang="en-US" dirty="0" smtClean="0">
                <a:solidFill>
                  <a:srgbClr val="000000"/>
                </a:solidFill>
              </a:rPr>
              <a:t>}</a:t>
            </a:r>
          </a:p>
          <a:p>
            <a:endParaRPr lang="en-US" smtClean="0">
              <a:solidFill>
                <a:srgbClr val="000000"/>
              </a:solidFill>
            </a:endParaRPr>
          </a:p>
          <a:p>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32"/>
          <p:cNvSpPr>
            <a:spLocks noGrp="1" noChangeArrowheads="1"/>
          </p:cNvSpPr>
          <p:nvPr>
            <p:ph type="sldNum" sz="quarter"/>
          </p:nvPr>
        </p:nvSpPr>
        <p:spPr>
          <a:noFill/>
          <a:ln/>
        </p:spPr>
        <p:txBody>
          <a:bodyPr/>
          <a:lstStyle/>
          <a:p>
            <a:pPr defTabSz="455613"/>
            <a:fld id="{01B292DE-AD40-4CD5-96EF-FD872407A26E}" type="slidenum">
              <a:rPr lang="en-US" smtClean="0">
                <a:latin typeface="Times New Roman" pitchFamily="18" charset="0"/>
                <a:ea typeface="Arial Unicode MS" pitchFamily="34" charset="-128"/>
                <a:cs typeface="Tahoma" pitchFamily="34" charset="0"/>
              </a:rPr>
              <a:pPr defTabSz="455613"/>
              <a:t>68</a:t>
            </a:fld>
            <a:endParaRPr lang="en-US" smtClean="0">
              <a:latin typeface="Times New Roman" pitchFamily="18" charset="0"/>
              <a:ea typeface="Arial Unicode MS" pitchFamily="34" charset="-128"/>
              <a:cs typeface="Tahoma" pitchFamily="34" charset="0"/>
            </a:endParaRPr>
          </a:p>
        </p:txBody>
      </p:sp>
      <p:sp>
        <p:nvSpPr>
          <p:cNvPr id="152579"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52580"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2" name="Rectangle 32"/>
          <p:cNvSpPr>
            <a:spLocks noGrp="1" noChangeArrowheads="1"/>
          </p:cNvSpPr>
          <p:nvPr>
            <p:ph type="sldNum" sz="quarter"/>
          </p:nvPr>
        </p:nvSpPr>
        <p:spPr>
          <a:noFill/>
          <a:ln/>
        </p:spPr>
        <p:txBody>
          <a:bodyPr/>
          <a:lstStyle/>
          <a:p>
            <a:pPr defTabSz="455613"/>
            <a:fld id="{21D6B047-74EF-43F3-994A-EAC07D9185F4}" type="slidenum">
              <a:rPr lang="en-US" smtClean="0">
                <a:latin typeface="Times New Roman" pitchFamily="18" charset="0"/>
                <a:ea typeface="Arial Unicode MS" pitchFamily="34" charset="-128"/>
                <a:cs typeface="Tahoma" pitchFamily="34" charset="0"/>
              </a:rPr>
              <a:pPr defTabSz="455613"/>
              <a:t>69</a:t>
            </a:fld>
            <a:endParaRPr lang="en-US" smtClean="0">
              <a:latin typeface="Times New Roman" pitchFamily="18" charset="0"/>
              <a:ea typeface="Arial Unicode MS" pitchFamily="34" charset="-128"/>
              <a:cs typeface="Tahoma" pitchFamily="34" charset="0"/>
            </a:endParaRPr>
          </a:p>
        </p:txBody>
      </p:sp>
      <p:sp>
        <p:nvSpPr>
          <p:cNvPr id="153603"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53604"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32"/>
          <p:cNvSpPr>
            <a:spLocks noGrp="1" noChangeArrowheads="1"/>
          </p:cNvSpPr>
          <p:nvPr>
            <p:ph type="sldNum" sz="quarter"/>
          </p:nvPr>
        </p:nvSpPr>
        <p:spPr>
          <a:noFill/>
          <a:ln/>
        </p:spPr>
        <p:txBody>
          <a:bodyPr/>
          <a:lstStyle/>
          <a:p>
            <a:pPr defTabSz="455613"/>
            <a:fld id="{82A1134A-CE63-467D-AF68-F5882D7377FD}" type="slidenum">
              <a:rPr lang="en-US" smtClean="0">
                <a:latin typeface="Times New Roman" pitchFamily="18" charset="0"/>
                <a:ea typeface="Arial Unicode MS" pitchFamily="34" charset="-128"/>
                <a:cs typeface="Tahoma" pitchFamily="34" charset="0"/>
              </a:rPr>
              <a:pPr defTabSz="455613"/>
              <a:t>70</a:t>
            </a:fld>
            <a:endParaRPr lang="en-US" smtClean="0">
              <a:latin typeface="Times New Roman" pitchFamily="18" charset="0"/>
              <a:ea typeface="Arial Unicode MS" pitchFamily="34" charset="-128"/>
              <a:cs typeface="Tahoma" pitchFamily="34" charset="0"/>
            </a:endParaRPr>
          </a:p>
        </p:txBody>
      </p:sp>
      <p:sp>
        <p:nvSpPr>
          <p:cNvPr id="154627"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54628"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50" name="Rectangle 32"/>
          <p:cNvSpPr>
            <a:spLocks noGrp="1" noChangeArrowheads="1"/>
          </p:cNvSpPr>
          <p:nvPr>
            <p:ph type="sldNum" sz="quarter"/>
          </p:nvPr>
        </p:nvSpPr>
        <p:spPr>
          <a:noFill/>
          <a:ln/>
        </p:spPr>
        <p:txBody>
          <a:bodyPr/>
          <a:lstStyle/>
          <a:p>
            <a:pPr defTabSz="455613"/>
            <a:fld id="{05E14D8D-1E06-4572-854A-09C49BD0F2D1}" type="slidenum">
              <a:rPr lang="en-US" smtClean="0">
                <a:latin typeface="Times New Roman" pitchFamily="18" charset="0"/>
                <a:ea typeface="Arial Unicode MS" pitchFamily="34" charset="-128"/>
                <a:cs typeface="Tahoma" pitchFamily="34" charset="0"/>
              </a:rPr>
              <a:pPr defTabSz="455613"/>
              <a:t>71</a:t>
            </a:fld>
            <a:endParaRPr lang="en-US" smtClean="0">
              <a:latin typeface="Times New Roman" pitchFamily="18" charset="0"/>
              <a:ea typeface="Arial Unicode MS" pitchFamily="34" charset="-128"/>
              <a:cs typeface="Tahoma" pitchFamily="34" charset="0"/>
            </a:endParaRPr>
          </a:p>
        </p:txBody>
      </p:sp>
      <p:sp>
        <p:nvSpPr>
          <p:cNvPr id="155651"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55652"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32"/>
          <p:cNvSpPr>
            <a:spLocks noGrp="1" noChangeArrowheads="1"/>
          </p:cNvSpPr>
          <p:nvPr>
            <p:ph type="sldNum" sz="quarter"/>
          </p:nvPr>
        </p:nvSpPr>
        <p:spPr>
          <a:noFill/>
          <a:ln/>
        </p:spPr>
        <p:txBody>
          <a:bodyPr/>
          <a:lstStyle/>
          <a:p>
            <a:pPr defTabSz="455613"/>
            <a:fld id="{4035A230-C9EE-4EAD-BBD8-4F595BE45FBC}" type="slidenum">
              <a:rPr lang="en-US" smtClean="0">
                <a:latin typeface="Times New Roman" pitchFamily="18" charset="0"/>
                <a:ea typeface="Arial Unicode MS" pitchFamily="34" charset="-128"/>
                <a:cs typeface="Tahoma" pitchFamily="34" charset="0"/>
              </a:rPr>
              <a:pPr defTabSz="455613"/>
              <a:t>72</a:t>
            </a:fld>
            <a:endParaRPr lang="en-US" smtClean="0">
              <a:latin typeface="Times New Roman" pitchFamily="18" charset="0"/>
              <a:ea typeface="Arial Unicode MS" pitchFamily="34" charset="-128"/>
              <a:cs typeface="Tahoma" pitchFamily="34" charset="0"/>
            </a:endParaRPr>
          </a:p>
        </p:txBody>
      </p:sp>
      <p:sp>
        <p:nvSpPr>
          <p:cNvPr id="156675"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56676"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8" name="Rectangle 32"/>
          <p:cNvSpPr>
            <a:spLocks noGrp="1" noChangeArrowheads="1"/>
          </p:cNvSpPr>
          <p:nvPr>
            <p:ph type="sldNum" sz="quarter"/>
          </p:nvPr>
        </p:nvSpPr>
        <p:spPr>
          <a:noFill/>
          <a:ln/>
        </p:spPr>
        <p:txBody>
          <a:bodyPr/>
          <a:lstStyle/>
          <a:p>
            <a:pPr defTabSz="455613"/>
            <a:fld id="{5B0171B7-9DC1-4846-9CF2-A533AD03D4DE}" type="slidenum">
              <a:rPr lang="en-US" smtClean="0">
                <a:latin typeface="Times New Roman" pitchFamily="18" charset="0"/>
                <a:ea typeface="Arial Unicode MS" pitchFamily="34" charset="-128"/>
                <a:cs typeface="Tahoma" pitchFamily="34" charset="0"/>
              </a:rPr>
              <a:pPr defTabSz="455613"/>
              <a:t>73</a:t>
            </a:fld>
            <a:endParaRPr lang="en-US" smtClean="0">
              <a:latin typeface="Times New Roman" pitchFamily="18" charset="0"/>
              <a:ea typeface="Arial Unicode MS" pitchFamily="34" charset="-128"/>
              <a:cs typeface="Tahoma" pitchFamily="34" charset="0"/>
            </a:endParaRPr>
          </a:p>
        </p:txBody>
      </p:sp>
      <p:sp>
        <p:nvSpPr>
          <p:cNvPr id="157699"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57700"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p:sp>
      <p:sp>
        <p:nvSpPr>
          <p:cNvPr id="94211" name="Notes Placeholder 2"/>
          <p:cNvSpPr>
            <a:spLocks noGrp="1"/>
          </p:cNvSpPr>
          <p:nvPr>
            <p:ph type="body" idx="1"/>
          </p:nvPr>
        </p:nvSpPr>
        <p:spPr>
          <a:noFill/>
          <a:ln/>
        </p:spPr>
        <p:txBody>
          <a:bodyPr/>
          <a:lstStyle/>
          <a:p>
            <a:endParaRPr lang="en-US" smtClean="0">
              <a:latin typeface="Times New Roman" pitchFamily="18" charset="0"/>
            </a:endParaRPr>
          </a:p>
          <a:p>
            <a:endParaRPr lang="en-US" smtClean="0">
              <a:latin typeface="Times New Roman" pitchFamily="18" charset="0"/>
            </a:endParaRPr>
          </a:p>
        </p:txBody>
      </p:sp>
      <p:sp>
        <p:nvSpPr>
          <p:cNvPr id="94212" name="Slide Number Placeholder 3"/>
          <p:cNvSpPr>
            <a:spLocks noGrp="1"/>
          </p:cNvSpPr>
          <p:nvPr>
            <p:ph type="sldNum" sz="quarter"/>
          </p:nvPr>
        </p:nvSpPr>
        <p:spPr>
          <a:noFill/>
          <a:ln/>
        </p:spPr>
        <p:txBody>
          <a:bodyPr/>
          <a:lstStyle/>
          <a:p>
            <a:pPr defTabSz="455613"/>
            <a:fld id="{F91747AD-93EF-4D5C-9D93-8517A008D4FF}" type="slidenum">
              <a:rPr lang="en-US" smtClean="0">
                <a:latin typeface="Times New Roman" pitchFamily="18" charset="0"/>
                <a:ea typeface="Arial Unicode MS" pitchFamily="34" charset="-128"/>
                <a:cs typeface="Tahoma" pitchFamily="34" charset="0"/>
              </a:rPr>
              <a:pPr defTabSz="455613"/>
              <a:t>7</a:t>
            </a:fld>
            <a:endParaRPr lang="en-US" smtClean="0">
              <a:latin typeface="Times New Roman" pitchFamily="18" charset="0"/>
              <a:ea typeface="Arial Unicode MS" pitchFamily="34" charset="-128"/>
              <a:cs typeface="Tahoma"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32"/>
          <p:cNvSpPr>
            <a:spLocks noGrp="1" noChangeArrowheads="1"/>
          </p:cNvSpPr>
          <p:nvPr>
            <p:ph type="sldNum" sz="quarter"/>
          </p:nvPr>
        </p:nvSpPr>
        <p:spPr>
          <a:noFill/>
          <a:ln/>
        </p:spPr>
        <p:txBody>
          <a:bodyPr/>
          <a:lstStyle/>
          <a:p>
            <a:pPr defTabSz="455613"/>
            <a:fld id="{2E24DB74-15D3-4F46-B9FD-2A7834D1DB2C}" type="slidenum">
              <a:rPr lang="en-US" smtClean="0">
                <a:latin typeface="Times New Roman" pitchFamily="18" charset="0"/>
                <a:ea typeface="Arial Unicode MS" pitchFamily="34" charset="-128"/>
                <a:cs typeface="Tahoma" pitchFamily="34" charset="0"/>
              </a:rPr>
              <a:pPr defTabSz="455613"/>
              <a:t>74</a:t>
            </a:fld>
            <a:endParaRPr lang="en-US" smtClean="0">
              <a:latin typeface="Times New Roman" pitchFamily="18" charset="0"/>
              <a:ea typeface="Arial Unicode MS" pitchFamily="34" charset="-128"/>
              <a:cs typeface="Tahoma" pitchFamily="34" charset="0"/>
            </a:endParaRPr>
          </a:p>
        </p:txBody>
      </p:sp>
      <p:sp>
        <p:nvSpPr>
          <p:cNvPr id="158723"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58724"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6" name="Rectangle 32"/>
          <p:cNvSpPr>
            <a:spLocks noGrp="1" noChangeArrowheads="1"/>
          </p:cNvSpPr>
          <p:nvPr>
            <p:ph type="sldNum" sz="quarter"/>
          </p:nvPr>
        </p:nvSpPr>
        <p:spPr>
          <a:noFill/>
          <a:ln/>
        </p:spPr>
        <p:txBody>
          <a:bodyPr/>
          <a:lstStyle/>
          <a:p>
            <a:pPr defTabSz="455613"/>
            <a:fld id="{C3D8E8CD-0E96-4712-ACDF-96AC917796A4}" type="slidenum">
              <a:rPr lang="en-US" smtClean="0">
                <a:latin typeface="Times New Roman" pitchFamily="18" charset="0"/>
                <a:ea typeface="Arial Unicode MS" pitchFamily="34" charset="-128"/>
                <a:cs typeface="Tahoma" pitchFamily="34" charset="0"/>
              </a:rPr>
              <a:pPr defTabSz="455613"/>
              <a:t>75</a:t>
            </a:fld>
            <a:endParaRPr lang="en-US" smtClean="0">
              <a:latin typeface="Times New Roman" pitchFamily="18" charset="0"/>
              <a:ea typeface="Arial Unicode MS" pitchFamily="34" charset="-128"/>
              <a:cs typeface="Tahoma" pitchFamily="34" charset="0"/>
            </a:endParaRPr>
          </a:p>
        </p:txBody>
      </p:sp>
      <p:sp>
        <p:nvSpPr>
          <p:cNvPr id="159747"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59748"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Rectangle 32"/>
          <p:cNvSpPr>
            <a:spLocks noGrp="1" noChangeArrowheads="1"/>
          </p:cNvSpPr>
          <p:nvPr>
            <p:ph type="sldNum" sz="quarter"/>
          </p:nvPr>
        </p:nvSpPr>
        <p:spPr>
          <a:noFill/>
          <a:ln/>
        </p:spPr>
        <p:txBody>
          <a:bodyPr/>
          <a:lstStyle/>
          <a:p>
            <a:pPr defTabSz="455613"/>
            <a:fld id="{8A7F8374-387E-4869-B358-30DD717FE4CC}" type="slidenum">
              <a:rPr lang="en-US" smtClean="0">
                <a:latin typeface="Times New Roman" pitchFamily="18" charset="0"/>
                <a:ea typeface="Arial Unicode MS" pitchFamily="34" charset="-128"/>
                <a:cs typeface="Tahoma" pitchFamily="34" charset="0"/>
              </a:rPr>
              <a:pPr defTabSz="455613"/>
              <a:t>76</a:t>
            </a:fld>
            <a:endParaRPr lang="en-US" smtClean="0">
              <a:latin typeface="Times New Roman" pitchFamily="18" charset="0"/>
              <a:ea typeface="Arial Unicode MS" pitchFamily="34" charset="-128"/>
              <a:cs typeface="Tahoma" pitchFamily="34" charset="0"/>
            </a:endParaRPr>
          </a:p>
        </p:txBody>
      </p:sp>
      <p:sp>
        <p:nvSpPr>
          <p:cNvPr id="160771"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60772"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32"/>
          <p:cNvSpPr>
            <a:spLocks noGrp="1" noChangeArrowheads="1"/>
          </p:cNvSpPr>
          <p:nvPr>
            <p:ph type="sldNum" sz="quarter"/>
          </p:nvPr>
        </p:nvSpPr>
        <p:spPr>
          <a:noFill/>
          <a:ln/>
        </p:spPr>
        <p:txBody>
          <a:bodyPr/>
          <a:lstStyle/>
          <a:p>
            <a:pPr defTabSz="455613"/>
            <a:fld id="{6F349868-C486-415D-927F-1A2FA498FF40}" type="slidenum">
              <a:rPr lang="en-US" smtClean="0">
                <a:latin typeface="Times New Roman" pitchFamily="18" charset="0"/>
                <a:ea typeface="Arial Unicode MS" pitchFamily="34" charset="-128"/>
                <a:cs typeface="Tahoma" pitchFamily="34" charset="0"/>
              </a:rPr>
              <a:pPr defTabSz="455613"/>
              <a:t>77</a:t>
            </a:fld>
            <a:endParaRPr lang="en-US" smtClean="0">
              <a:latin typeface="Times New Roman" pitchFamily="18" charset="0"/>
              <a:ea typeface="Arial Unicode MS" pitchFamily="34" charset="-128"/>
              <a:cs typeface="Tahoma" pitchFamily="34" charset="0"/>
            </a:endParaRPr>
          </a:p>
        </p:txBody>
      </p:sp>
      <p:sp>
        <p:nvSpPr>
          <p:cNvPr id="161795"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61796"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32"/>
          <p:cNvSpPr>
            <a:spLocks noGrp="1" noChangeArrowheads="1"/>
          </p:cNvSpPr>
          <p:nvPr>
            <p:ph type="sldNum" sz="quarter"/>
          </p:nvPr>
        </p:nvSpPr>
        <p:spPr>
          <a:noFill/>
          <a:ln/>
        </p:spPr>
        <p:txBody>
          <a:bodyPr/>
          <a:lstStyle/>
          <a:p>
            <a:pPr defTabSz="455613"/>
            <a:fld id="{8EA85714-42A7-48B1-865E-87A75CEBCCBD}" type="slidenum">
              <a:rPr lang="en-US" smtClean="0">
                <a:latin typeface="Times New Roman" pitchFamily="18" charset="0"/>
                <a:ea typeface="Arial Unicode MS" pitchFamily="34" charset="-128"/>
                <a:cs typeface="Tahoma" pitchFamily="34" charset="0"/>
              </a:rPr>
              <a:pPr defTabSz="455613"/>
              <a:t>78</a:t>
            </a:fld>
            <a:endParaRPr lang="en-US" smtClean="0">
              <a:latin typeface="Times New Roman" pitchFamily="18" charset="0"/>
              <a:ea typeface="Arial Unicode MS" pitchFamily="34" charset="-128"/>
              <a:cs typeface="Tahoma" pitchFamily="34" charset="0"/>
            </a:endParaRPr>
          </a:p>
        </p:txBody>
      </p:sp>
      <p:sp>
        <p:nvSpPr>
          <p:cNvPr id="162819"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62820"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2" name="Rectangle 32"/>
          <p:cNvSpPr>
            <a:spLocks noGrp="1" noChangeArrowheads="1"/>
          </p:cNvSpPr>
          <p:nvPr>
            <p:ph type="sldNum" sz="quarter"/>
          </p:nvPr>
        </p:nvSpPr>
        <p:spPr>
          <a:noFill/>
          <a:ln/>
        </p:spPr>
        <p:txBody>
          <a:bodyPr/>
          <a:lstStyle/>
          <a:p>
            <a:pPr defTabSz="455613"/>
            <a:fld id="{BD9F9AB2-9B0D-4E57-B6B6-27D9C00C7CF3}" type="slidenum">
              <a:rPr lang="en-US" smtClean="0">
                <a:latin typeface="Times New Roman" pitchFamily="18" charset="0"/>
                <a:ea typeface="Arial Unicode MS" pitchFamily="34" charset="-128"/>
                <a:cs typeface="Tahoma" pitchFamily="34" charset="0"/>
              </a:rPr>
              <a:pPr defTabSz="455613"/>
              <a:t>79</a:t>
            </a:fld>
            <a:endParaRPr lang="en-US" smtClean="0">
              <a:latin typeface="Times New Roman" pitchFamily="18" charset="0"/>
              <a:ea typeface="Arial Unicode MS" pitchFamily="34" charset="-128"/>
              <a:cs typeface="Tahoma" pitchFamily="34" charset="0"/>
            </a:endParaRPr>
          </a:p>
        </p:txBody>
      </p:sp>
      <p:sp>
        <p:nvSpPr>
          <p:cNvPr id="163843" name="Rectangle 1"/>
          <p:cNvSpPr>
            <a:spLocks noChangeArrowheads="1" noTextEdit="1"/>
          </p:cNvSpPr>
          <p:nvPr>
            <p:ph type="sldImg"/>
          </p:nvPr>
        </p:nvSpPr>
        <p:spPr>
          <a:xfrm>
            <a:off x="1012825" y="763588"/>
            <a:ext cx="5746750" cy="3771900"/>
          </a:xfrm>
          <a:solidFill>
            <a:srgbClr val="FFFFFF"/>
          </a:solidFill>
          <a:ln>
            <a:solidFill>
              <a:srgbClr val="000000"/>
            </a:solidFill>
            <a:miter lim="800000"/>
          </a:ln>
        </p:spPr>
      </p:sp>
      <p:sp>
        <p:nvSpPr>
          <p:cNvPr id="163844" name="Text Box 2"/>
          <p:cNvSpPr txBox="1">
            <a:spLocks noChangeArrowheads="1"/>
          </p:cNvSpPr>
          <p:nvPr/>
        </p:nvSpPr>
        <p:spPr bwMode="auto">
          <a:xfrm>
            <a:off x="777875" y="4776788"/>
            <a:ext cx="6218238" cy="4525962"/>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fontScale="92500" lnSpcReduction="10000"/>
          </a:bodyPr>
          <a:lstStyle/>
          <a:p>
            <a:pPr defTabSz="457176">
              <a:buFont typeface="Times New Roman" pitchFamily="16" charset="0"/>
              <a:buNone/>
              <a:defRPr/>
            </a:pPr>
            <a:r>
              <a:rPr lang="en-US" b="1" dirty="0" smtClean="0"/>
              <a:t>Default – </a:t>
            </a:r>
            <a:r>
              <a:rPr lang="en-US" dirty="0" smtClean="0"/>
              <a:t>Default modifier is when a class, method or field is not associated with an access control modifier or left without any addition of modifiers preceding the rest of the statement.</a:t>
            </a:r>
            <a:r>
              <a:rPr lang="en-US" b="1" dirty="0" smtClean="0"/>
              <a:t> </a:t>
            </a:r>
            <a:r>
              <a:rPr lang="en-US" dirty="0" smtClean="0"/>
              <a:t>And such a variable or method is available to any other class within the same package. The fields in an interface are implicitly public, static or final and the methods in an interface are by default public. </a:t>
            </a:r>
            <a:r>
              <a:rPr lang="en-US" b="1" dirty="0" err="1" smtClean="0"/>
              <a:t>Eg</a:t>
            </a:r>
            <a:r>
              <a:rPr lang="en-US" b="1" dirty="0" smtClean="0"/>
              <a:t>-</a:t>
            </a:r>
          </a:p>
          <a:p>
            <a:pPr defTabSz="457176">
              <a:buFont typeface="Times New Roman" pitchFamily="16" charset="0"/>
              <a:buNone/>
              <a:defRPr/>
            </a:pPr>
            <a:endParaRPr lang="en-US" dirty="0" smtClean="0"/>
          </a:p>
          <a:p>
            <a:pPr defTabSz="457176">
              <a:buFont typeface="Times New Roman" pitchFamily="16" charset="0"/>
              <a:buNone/>
              <a:defRPr/>
            </a:pPr>
            <a:r>
              <a:rPr lang="en-US" dirty="0" smtClean="0"/>
              <a:t>String version = "1.5.1";  </a:t>
            </a:r>
            <a:r>
              <a:rPr lang="en-US" b="1" dirty="0" smtClean="0"/>
              <a:t>OR	</a:t>
            </a:r>
            <a:r>
              <a:rPr lang="en-US" dirty="0" err="1" smtClean="0"/>
              <a:t>boolean</a:t>
            </a:r>
            <a:r>
              <a:rPr lang="en-US" dirty="0" smtClean="0"/>
              <a:t> </a:t>
            </a:r>
            <a:r>
              <a:rPr lang="en-US" dirty="0" err="1" smtClean="0"/>
              <a:t>processOrder</a:t>
            </a:r>
            <a:r>
              <a:rPr lang="en-US" dirty="0" smtClean="0"/>
              <a:t>() { return true; }		</a:t>
            </a:r>
            <a:r>
              <a:rPr lang="en-US" b="1" dirty="0" smtClean="0"/>
              <a:t>OR		</a:t>
            </a:r>
            <a:r>
              <a:rPr lang="en-US" dirty="0" smtClean="0"/>
              <a:t>class </a:t>
            </a:r>
            <a:r>
              <a:rPr lang="en-US" dirty="0" err="1" smtClean="0"/>
              <a:t>myDeafultClass</a:t>
            </a:r>
            <a:r>
              <a:rPr lang="en-US" dirty="0" smtClean="0"/>
              <a:t>{  …..}</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Public – </a:t>
            </a:r>
            <a:r>
              <a:rPr lang="en-US" dirty="0" smtClean="0"/>
              <a:t>A class, method, constructor, interface, etc. declared public can be accessed from any other class. Therefore, fields, methods, blocks declared inside a public class can be accessed from any class belonging to the Java Universe.</a:t>
            </a:r>
          </a:p>
          <a:p>
            <a:pPr defTabSz="457176">
              <a:buFont typeface="Times New Roman" pitchFamily="16" charset="0"/>
              <a:buNone/>
              <a:defRPr/>
            </a:pPr>
            <a:r>
              <a:rPr lang="en-US" dirty="0" smtClean="0"/>
              <a:t>However, if the public class we are trying to access is in a different package, then the public class still needs to be imported. Because of class inheritance, all public methods and variables of a class are inherited by its subclasses. </a:t>
            </a:r>
            <a:r>
              <a:rPr lang="en-US" b="1" dirty="0" err="1" smtClean="0"/>
              <a:t>Eg</a:t>
            </a:r>
            <a:r>
              <a:rPr lang="en-US" b="1" dirty="0" smtClean="0"/>
              <a:t>-</a:t>
            </a:r>
          </a:p>
          <a:p>
            <a:pPr defTabSz="457176">
              <a:buFont typeface="Times New Roman" pitchFamily="16" charset="0"/>
              <a:buNone/>
              <a:defRPr/>
            </a:pPr>
            <a:endParaRPr lang="en-US" b="1" dirty="0" smtClean="0"/>
          </a:p>
          <a:p>
            <a:pPr defTabSz="457176">
              <a:buFont typeface="Times New Roman" pitchFamily="16" charset="0"/>
              <a:buNone/>
              <a:defRPr/>
            </a:pPr>
            <a:r>
              <a:rPr lang="en-US" dirty="0" smtClean="0"/>
              <a:t>Example of public access modifier</a:t>
            </a:r>
          </a:p>
          <a:p>
            <a:pPr defTabSz="457176">
              <a:buFont typeface="Times New Roman" pitchFamily="16" charset="0"/>
              <a:buNone/>
              <a:defRPr/>
            </a:pPr>
            <a:r>
              <a:rPr lang="en-US" dirty="0" smtClean="0"/>
              <a:t>//saved by Sam.java  </a:t>
            </a:r>
          </a:p>
          <a:p>
            <a:pPr defTabSz="457176">
              <a:buFont typeface="Times New Roman" pitchFamily="16" charset="0"/>
              <a:buNone/>
              <a:defRPr/>
            </a:pPr>
            <a:r>
              <a:rPr lang="en-US" dirty="0" smtClean="0"/>
              <a:t>  </a:t>
            </a:r>
          </a:p>
          <a:p>
            <a:pPr defTabSz="457176">
              <a:buFont typeface="Times New Roman" pitchFamily="16" charset="0"/>
              <a:buNone/>
              <a:defRPr/>
            </a:pPr>
            <a:r>
              <a:rPr lang="en-US" b="1" dirty="0" smtClean="0"/>
              <a:t>package</a:t>
            </a:r>
            <a:r>
              <a:rPr lang="en-US" dirty="0" smtClean="0"/>
              <a:t> pack;  </a:t>
            </a:r>
          </a:p>
          <a:p>
            <a:pPr defTabSz="457176">
              <a:buFont typeface="Times New Roman" pitchFamily="16" charset="0"/>
              <a:buNone/>
              <a:defRPr/>
            </a:pPr>
            <a:r>
              <a:rPr lang="en-US" b="1" dirty="0" smtClean="0"/>
              <a:t>public</a:t>
            </a:r>
            <a:r>
              <a:rPr lang="en-US" dirty="0" smtClean="0"/>
              <a:t> </a:t>
            </a:r>
            <a:r>
              <a:rPr lang="en-US" b="1" dirty="0" smtClean="0"/>
              <a:t>class</a:t>
            </a:r>
            <a:r>
              <a:rPr lang="en-US" dirty="0" smtClean="0"/>
              <a:t> </a:t>
            </a:r>
            <a:r>
              <a:rPr lang="en-US" dirty="0" err="1" smtClean="0"/>
              <a:t>aClass</a:t>
            </a:r>
            <a:r>
              <a:rPr lang="en-US" dirty="0" smtClean="0"/>
              <a:t>{  </a:t>
            </a:r>
          </a:p>
          <a:p>
            <a:pPr defTabSz="457176">
              <a:buFont typeface="Times New Roman" pitchFamily="16" charset="0"/>
              <a:buNone/>
              <a:defRPr/>
            </a:pPr>
            <a:r>
              <a:rPr lang="en-US" b="1" dirty="0" smtClean="0"/>
              <a:t>public</a:t>
            </a:r>
            <a:r>
              <a:rPr lang="en-US" dirty="0" smtClean="0"/>
              <a:t> </a:t>
            </a:r>
            <a:r>
              <a:rPr lang="en-US" b="1" dirty="0" smtClean="0"/>
              <a:t>void</a:t>
            </a:r>
            <a:r>
              <a:rPr lang="en-US" dirty="0" smtClean="0"/>
              <a:t> </a:t>
            </a:r>
            <a:r>
              <a:rPr lang="en-US" dirty="0" err="1" smtClean="0"/>
              <a:t>msg</a:t>
            </a:r>
            <a:r>
              <a:rPr lang="en-US" dirty="0" smtClean="0"/>
              <a:t>(){System.out.println("Hello");}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//save by Pam.java  </a:t>
            </a:r>
          </a:p>
          <a:p>
            <a:pPr defTabSz="457176">
              <a:buFont typeface="Times New Roman" pitchFamily="16" charset="0"/>
              <a:buNone/>
              <a:defRPr/>
            </a:pPr>
            <a:r>
              <a:rPr lang="en-US" dirty="0" smtClean="0"/>
              <a:t>  </a:t>
            </a:r>
          </a:p>
          <a:p>
            <a:pPr defTabSz="457176">
              <a:buFont typeface="Times New Roman" pitchFamily="16" charset="0"/>
              <a:buNone/>
              <a:defRPr/>
            </a:pPr>
            <a:r>
              <a:rPr lang="en-US" b="1" dirty="0" smtClean="0"/>
              <a:t>package</a:t>
            </a:r>
            <a:r>
              <a:rPr lang="en-US" dirty="0" smtClean="0"/>
              <a:t> </a:t>
            </a:r>
            <a:r>
              <a:rPr lang="en-US" dirty="0" err="1" smtClean="0"/>
              <a:t>mypack</a:t>
            </a:r>
            <a:r>
              <a:rPr lang="en-US" dirty="0" smtClean="0"/>
              <a:t>;  </a:t>
            </a:r>
          </a:p>
          <a:p>
            <a:pPr defTabSz="457176">
              <a:buFont typeface="Times New Roman" pitchFamily="16" charset="0"/>
              <a:buNone/>
              <a:defRPr/>
            </a:pPr>
            <a:r>
              <a:rPr lang="en-US" b="1" dirty="0" smtClean="0"/>
              <a:t>import</a:t>
            </a:r>
            <a:r>
              <a:rPr lang="en-US" dirty="0" smtClean="0"/>
              <a:t> pack.*;  </a:t>
            </a:r>
          </a:p>
          <a:p>
            <a:pPr defTabSz="457176">
              <a:buFont typeface="Times New Roman" pitchFamily="16" charset="0"/>
              <a:buNone/>
              <a:defRPr/>
            </a:pPr>
            <a:r>
              <a:rPr lang="en-US" dirty="0" smtClean="0"/>
              <a:t>  </a:t>
            </a:r>
          </a:p>
          <a:p>
            <a:pPr defTabSz="457176">
              <a:buFont typeface="Times New Roman" pitchFamily="16" charset="0"/>
              <a:buNone/>
              <a:defRPr/>
            </a:pPr>
            <a:r>
              <a:rPr lang="en-US" b="1" dirty="0" smtClean="0"/>
              <a:t>class</a:t>
            </a:r>
            <a:r>
              <a:rPr lang="en-US" dirty="0" smtClean="0"/>
              <a:t> B{  </a:t>
            </a:r>
          </a:p>
          <a:p>
            <a:pPr defTabSz="457176">
              <a:buFont typeface="Times New Roman" pitchFamily="16" charset="0"/>
              <a:buNone/>
              <a:defRPr/>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defTabSz="457176">
              <a:buFont typeface="Times New Roman" pitchFamily="16" charset="0"/>
              <a:buNone/>
              <a:defRPr/>
            </a:pPr>
            <a:r>
              <a:rPr lang="en-US" dirty="0" smtClean="0"/>
              <a:t>   </a:t>
            </a:r>
            <a:r>
              <a:rPr lang="en-US" dirty="0" err="1" smtClean="0"/>
              <a:t>aClass</a:t>
            </a:r>
            <a:r>
              <a:rPr lang="en-US" dirty="0" smtClean="0"/>
              <a:t> </a:t>
            </a:r>
            <a:r>
              <a:rPr lang="en-US" dirty="0" err="1" smtClean="0"/>
              <a:t>obj</a:t>
            </a:r>
            <a:r>
              <a:rPr lang="en-US" dirty="0" smtClean="0"/>
              <a:t> = </a:t>
            </a:r>
            <a:r>
              <a:rPr lang="en-US" b="1" dirty="0" smtClean="0"/>
              <a:t>new</a:t>
            </a:r>
            <a:r>
              <a:rPr lang="en-US" dirty="0" smtClean="0"/>
              <a:t> </a:t>
            </a:r>
            <a:r>
              <a:rPr lang="en-US" dirty="0" err="1" smtClean="0"/>
              <a:t>aClass</a:t>
            </a:r>
            <a:r>
              <a:rPr lang="en-US" dirty="0" smtClean="0"/>
              <a:t>();  </a:t>
            </a:r>
          </a:p>
          <a:p>
            <a:pPr defTabSz="457176">
              <a:buFont typeface="Times New Roman" pitchFamily="16" charset="0"/>
              <a:buNone/>
              <a:defRPr/>
            </a:pPr>
            <a:r>
              <a:rPr lang="en-US" dirty="0" smtClean="0"/>
              <a:t>   obj.msg();  </a:t>
            </a:r>
          </a:p>
          <a:p>
            <a:pPr defTabSz="457176">
              <a:buFont typeface="Times New Roman" pitchFamily="16" charset="0"/>
              <a:buNone/>
              <a:defRPr/>
            </a:pPr>
            <a:r>
              <a:rPr lang="en-US" dirty="0" smtClean="0"/>
              <a:t>  }  </a:t>
            </a:r>
          </a:p>
          <a:p>
            <a:pPr defTabSz="457176">
              <a:buFont typeface="Times New Roman" pitchFamily="16" charset="0"/>
              <a:buNone/>
              <a:defRPr/>
            </a:pPr>
            <a:r>
              <a:rPr lang="en-US" dirty="0" smtClean="0"/>
              <a:t>}  </a:t>
            </a:r>
          </a:p>
          <a:p>
            <a:pPr defTabSz="457176">
              <a:buFont typeface="Times New Roman" pitchFamily="16" charset="0"/>
              <a:buNone/>
              <a:defRPr/>
            </a:pPr>
            <a:r>
              <a:rPr lang="en-US" b="1" dirty="0" smtClean="0"/>
              <a:t>Output:</a:t>
            </a:r>
          </a:p>
          <a:p>
            <a:pPr defTabSz="457176">
              <a:buFont typeface="Times New Roman" pitchFamily="16" charset="0"/>
              <a:buNone/>
              <a:defRPr/>
            </a:pPr>
            <a:r>
              <a:rPr lang="en-US" dirty="0" smtClean="0"/>
              <a:t>Hello</a:t>
            </a:r>
          </a:p>
          <a:p>
            <a:pPr defTabSz="457176">
              <a:buFont typeface="Times New Roman" pitchFamily="16" charset="0"/>
              <a:buNone/>
              <a:defRPr/>
            </a:pPr>
            <a:endParaRPr lang="en-US" b="1" dirty="0" smtClean="0"/>
          </a:p>
          <a:p>
            <a:pPr defTabSz="457176">
              <a:buFont typeface="Times New Roman" pitchFamily="16" charset="0"/>
              <a:buNone/>
              <a:defRPr/>
            </a:pPr>
            <a:r>
              <a:rPr lang="en-US" b="1" dirty="0" smtClean="0"/>
              <a:t>Protected - </a:t>
            </a:r>
            <a:r>
              <a:rPr lang="en-US" dirty="0" smtClean="0"/>
              <a:t>Variables, methods, and constructors, which are declared protected in a </a:t>
            </a:r>
            <a:r>
              <a:rPr lang="en-US" dirty="0" err="1" smtClean="0"/>
              <a:t>superclass</a:t>
            </a:r>
            <a:r>
              <a:rPr lang="en-US" dirty="0" smtClean="0"/>
              <a:t> can be accessed only by the subclasses in other package or any class within the package of the protected members' class.</a:t>
            </a:r>
          </a:p>
          <a:p>
            <a:pPr defTabSz="457176">
              <a:buFont typeface="Times New Roman" pitchFamily="16" charset="0"/>
              <a:buNone/>
              <a:defRPr/>
            </a:pPr>
            <a:r>
              <a:rPr lang="en-US" dirty="0" smtClean="0"/>
              <a:t>The protected access modifier cannot be applied to </a:t>
            </a:r>
            <a:r>
              <a:rPr lang="en-US" b="1" dirty="0" smtClean="0"/>
              <a:t>class</a:t>
            </a:r>
            <a:r>
              <a:rPr lang="en-US" dirty="0" smtClean="0"/>
              <a:t> and </a:t>
            </a:r>
            <a:r>
              <a:rPr lang="en-US" b="1" dirty="0" smtClean="0"/>
              <a:t>interfaces</a:t>
            </a:r>
            <a:r>
              <a:rPr lang="en-US" dirty="0" smtClean="0"/>
              <a:t>. Methods, fields can be declared protected, however methods and fields in an interface cannot be declared protected. Protected access gives the subclass a chance to use the helper method or variable, while preventing a nonrelated class from trying to use it. </a:t>
            </a:r>
            <a:r>
              <a:rPr lang="en-US" b="1" dirty="0" err="1" smtClean="0"/>
              <a:t>Eg</a:t>
            </a:r>
            <a:r>
              <a:rPr lang="en-US" b="1" dirty="0" smtClean="0"/>
              <a:t>-</a:t>
            </a:r>
          </a:p>
          <a:p>
            <a:pPr defTabSz="457176">
              <a:buFont typeface="Times New Roman" pitchFamily="16" charset="0"/>
              <a:buNone/>
              <a:defRPr/>
            </a:pPr>
            <a:endParaRPr lang="en-US" dirty="0" smtClean="0"/>
          </a:p>
          <a:p>
            <a:pPr defTabSz="457176">
              <a:buFont typeface="Times New Roman" pitchFamily="16" charset="0"/>
              <a:buNone/>
              <a:defRPr/>
            </a:pPr>
            <a:r>
              <a:rPr lang="en-US" dirty="0" smtClean="0"/>
              <a:t>In this example, we will create two packages p1 and p2. Class A in p1 is made public, to access it in p2. The method display in class A is protected and class B is inherited from class A and this protected method is then accessed by creating an object of class B.</a:t>
            </a:r>
          </a:p>
          <a:p>
            <a:pPr defTabSz="457176">
              <a:buFont typeface="Times New Roman" pitchFamily="16" charset="0"/>
              <a:buNone/>
              <a:defRPr/>
            </a:pPr>
            <a:endParaRPr lang="en-US" dirty="0" smtClean="0"/>
          </a:p>
          <a:p>
            <a:pPr defTabSz="457176">
              <a:buFont typeface="Times New Roman" pitchFamily="16" charset="0"/>
              <a:buNone/>
              <a:defRPr/>
            </a:pPr>
            <a:r>
              <a:rPr lang="en-US" dirty="0" smtClean="0"/>
              <a:t>//Java program to illustrate</a:t>
            </a:r>
          </a:p>
          <a:p>
            <a:pPr defTabSz="457176">
              <a:buFont typeface="Times New Roman" pitchFamily="16" charset="0"/>
              <a:buNone/>
              <a:defRPr/>
            </a:pPr>
            <a:r>
              <a:rPr lang="en-US" dirty="0" smtClean="0"/>
              <a:t>//protected modifier</a:t>
            </a:r>
          </a:p>
          <a:p>
            <a:pPr defTabSz="457176">
              <a:buFont typeface="Times New Roman" pitchFamily="16" charset="0"/>
              <a:buNone/>
              <a:defRPr/>
            </a:pPr>
            <a:r>
              <a:rPr lang="en-US" dirty="0" smtClean="0"/>
              <a:t>package p1;</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//Class A</a:t>
            </a:r>
          </a:p>
          <a:p>
            <a:pPr defTabSz="457176">
              <a:buFont typeface="Times New Roman" pitchFamily="16" charset="0"/>
              <a:buNone/>
              <a:defRPr/>
            </a:pPr>
            <a:r>
              <a:rPr lang="en-US" dirty="0" smtClean="0"/>
              <a:t>public class A</a:t>
            </a:r>
          </a:p>
          <a:p>
            <a:pPr defTabSz="457176">
              <a:buFont typeface="Times New Roman" pitchFamily="16" charset="0"/>
              <a:buNone/>
              <a:defRPr/>
            </a:pPr>
            <a:r>
              <a:rPr lang="en-US" dirty="0" smtClean="0"/>
              <a:t>{</a:t>
            </a:r>
          </a:p>
          <a:p>
            <a:pPr defTabSz="457176">
              <a:buFont typeface="Times New Roman" pitchFamily="16" charset="0"/>
              <a:buNone/>
              <a:defRPr/>
            </a:pPr>
            <a:r>
              <a:rPr lang="en-US" dirty="0" smtClean="0"/>
              <a:t>   protected void display()</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System.out.println(“</a:t>
            </a:r>
            <a:r>
              <a:rPr lang="en-US" dirty="0" err="1" smtClean="0"/>
              <a:t>Comsap</a:t>
            </a:r>
            <a:r>
              <a:rPr lang="en-US" dirty="0" smtClean="0"/>
              <a:t> Institute");</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a:t>
            </a:r>
          </a:p>
          <a:p>
            <a:pPr defTabSz="457176">
              <a:buFont typeface="Times New Roman" pitchFamily="16" charset="0"/>
              <a:buNone/>
              <a:defRPr/>
            </a:pPr>
            <a:r>
              <a:rPr lang="en-US" dirty="0" smtClean="0"/>
              <a:t> //Java program to illustrate</a:t>
            </a:r>
          </a:p>
          <a:p>
            <a:pPr defTabSz="457176">
              <a:buFont typeface="Times New Roman" pitchFamily="16" charset="0"/>
              <a:buNone/>
              <a:defRPr/>
            </a:pPr>
            <a:r>
              <a:rPr lang="en-US" dirty="0" smtClean="0"/>
              <a:t>//protected modifier</a:t>
            </a:r>
          </a:p>
          <a:p>
            <a:pPr defTabSz="457176">
              <a:buFont typeface="Times New Roman" pitchFamily="16" charset="0"/>
              <a:buNone/>
              <a:defRPr/>
            </a:pPr>
            <a:r>
              <a:rPr lang="en-US" dirty="0" smtClean="0"/>
              <a:t>package p2;</a:t>
            </a:r>
          </a:p>
          <a:p>
            <a:pPr defTabSz="457176">
              <a:buFont typeface="Times New Roman" pitchFamily="16" charset="0"/>
              <a:buNone/>
              <a:defRPr/>
            </a:pPr>
            <a:r>
              <a:rPr lang="en-US" dirty="0" smtClean="0"/>
              <a:t>import p1.*; //importing all classes in package p1</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//Class B is subclass of A</a:t>
            </a:r>
          </a:p>
          <a:p>
            <a:pPr defTabSz="457176">
              <a:buFont typeface="Times New Roman" pitchFamily="16" charset="0"/>
              <a:buNone/>
              <a:defRPr/>
            </a:pPr>
            <a:r>
              <a:rPr lang="en-US" dirty="0" smtClean="0"/>
              <a:t>class B extends A</a:t>
            </a:r>
          </a:p>
          <a:p>
            <a:pPr defTabSz="457176">
              <a:buFont typeface="Times New Roman" pitchFamily="16" charset="0"/>
              <a:buNone/>
              <a:defRPr/>
            </a:pPr>
            <a:r>
              <a:rPr lang="en-US" dirty="0" smtClean="0"/>
              <a:t>{</a:t>
            </a:r>
          </a:p>
          <a:p>
            <a:pPr defTabSz="457176">
              <a:buFont typeface="Times New Roman" pitchFamily="16" charset="0"/>
              <a:buNone/>
              <a:defRPr/>
            </a:pPr>
            <a:r>
              <a:rPr lang="en-US" dirty="0" smtClean="0"/>
              <a:t>   public static void main(String </a:t>
            </a:r>
            <a:r>
              <a:rPr lang="en-US" dirty="0" err="1" smtClean="0"/>
              <a:t>args</a:t>
            </a:r>
            <a:r>
              <a:rPr lang="en-US" dirty="0" smtClean="0"/>
              <a:t>[])</a:t>
            </a:r>
          </a:p>
          <a:p>
            <a:pPr defTabSz="457176">
              <a:buFont typeface="Times New Roman" pitchFamily="16" charset="0"/>
              <a:buNone/>
              <a:defRPr/>
            </a:pPr>
            <a:r>
              <a:rPr lang="en-US" dirty="0" smtClean="0"/>
              <a:t>   {  </a:t>
            </a:r>
          </a:p>
          <a:p>
            <a:pPr defTabSz="457176">
              <a:buFont typeface="Times New Roman" pitchFamily="16" charset="0"/>
              <a:buNone/>
              <a:defRPr/>
            </a:pPr>
            <a:r>
              <a:rPr lang="en-US" dirty="0" smtClean="0"/>
              <a:t>       B </a:t>
            </a:r>
            <a:r>
              <a:rPr lang="en-US" dirty="0" err="1" smtClean="0"/>
              <a:t>obj</a:t>
            </a:r>
            <a:r>
              <a:rPr lang="en-US" dirty="0" smtClean="0"/>
              <a:t> = new B();  </a:t>
            </a:r>
          </a:p>
          <a:p>
            <a:pPr defTabSz="457176">
              <a:buFont typeface="Times New Roman" pitchFamily="16" charset="0"/>
              <a:buNone/>
              <a:defRPr/>
            </a:pPr>
            <a:r>
              <a:rPr lang="en-US" dirty="0" smtClean="0"/>
              <a:t>       </a:t>
            </a:r>
            <a:r>
              <a:rPr lang="en-US" dirty="0" err="1" smtClean="0"/>
              <a:t>obj.display</a:t>
            </a:r>
            <a:r>
              <a:rPr lang="en-US" dirty="0" smtClean="0"/>
              <a:t>();  </a:t>
            </a:r>
          </a:p>
          <a:p>
            <a:pPr defTabSz="457176">
              <a:buFont typeface="Times New Roman" pitchFamily="16" charset="0"/>
              <a:buNone/>
              <a:defRPr/>
            </a:pPr>
            <a:r>
              <a:rPr lang="en-US" dirty="0" smtClean="0"/>
              <a:t>   }       </a:t>
            </a:r>
          </a:p>
          <a:p>
            <a:pPr defTabSz="457176">
              <a:buFont typeface="Times New Roman" pitchFamily="16" charset="0"/>
              <a:buNone/>
              <a:defRPr/>
            </a:pPr>
            <a:r>
              <a:rPr lang="en-US" dirty="0" smtClean="0"/>
              <a:t>}</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Output:</a:t>
            </a:r>
          </a:p>
          <a:p>
            <a:pPr defTabSz="457176">
              <a:buFont typeface="Times New Roman" pitchFamily="16" charset="0"/>
              <a:buNone/>
              <a:defRPr/>
            </a:pPr>
            <a:r>
              <a:rPr lang="en-US" dirty="0" err="1" smtClean="0"/>
              <a:t>Comsap</a:t>
            </a:r>
            <a:r>
              <a:rPr lang="en-US" dirty="0" smtClean="0"/>
              <a:t> Institute</a:t>
            </a:r>
          </a:p>
          <a:p>
            <a:pPr defTabSz="457176">
              <a:buFont typeface="Times New Roman" pitchFamily="16" charset="0"/>
              <a:buNone/>
              <a:defRPr/>
            </a:pPr>
            <a:endParaRPr lang="en-US" dirty="0" smtClean="0"/>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Private - </a:t>
            </a:r>
            <a:r>
              <a:rPr lang="en-US" dirty="0" smtClean="0"/>
              <a:t>Methods, variables, and constructors that are declared private can only be accessed within the declared class itself.</a:t>
            </a:r>
          </a:p>
          <a:p>
            <a:pPr defTabSz="457176">
              <a:buFont typeface="Times New Roman" pitchFamily="16" charset="0"/>
              <a:buNone/>
              <a:defRPr/>
            </a:pPr>
            <a:r>
              <a:rPr lang="en-US" dirty="0" smtClean="0"/>
              <a:t>Private access modifier is the most restrictive access level. Class and interfaces cannot be private.</a:t>
            </a:r>
          </a:p>
          <a:p>
            <a:pPr defTabSz="457176">
              <a:buFont typeface="Times New Roman" pitchFamily="16" charset="0"/>
              <a:buNone/>
              <a:defRPr/>
            </a:pPr>
            <a:r>
              <a:rPr lang="en-US" dirty="0" smtClean="0"/>
              <a:t>Variables that are declared private can be accessed outside the class, if public getter methods are present in the class.</a:t>
            </a:r>
          </a:p>
          <a:p>
            <a:pPr defTabSz="457176">
              <a:buFont typeface="Times New Roman" pitchFamily="16" charset="0"/>
              <a:buNone/>
              <a:defRPr/>
            </a:pPr>
            <a:r>
              <a:rPr lang="en-US" dirty="0" smtClean="0"/>
              <a:t>Using the private modifier is the main way that an object encapsulates itself and hides data from the outside world. </a:t>
            </a:r>
            <a:r>
              <a:rPr lang="en-US" b="1" dirty="0" err="1" smtClean="0"/>
              <a:t>Eg</a:t>
            </a:r>
            <a:r>
              <a:rPr lang="en-US" b="1" dirty="0" smtClean="0"/>
              <a:t>-</a:t>
            </a:r>
          </a:p>
          <a:p>
            <a:pPr defTabSz="457176">
              <a:buFont typeface="Times New Roman" pitchFamily="16" charset="0"/>
              <a:buNone/>
              <a:defRPr/>
            </a:pPr>
            <a:endParaRPr lang="en-US" b="1" dirty="0" smtClean="0"/>
          </a:p>
          <a:p>
            <a:pPr defTabSz="457176">
              <a:buFont typeface="Times New Roman" pitchFamily="16" charset="0"/>
              <a:buNone/>
              <a:defRPr/>
            </a:pPr>
            <a:r>
              <a:rPr lang="en-US" dirty="0" smtClean="0"/>
              <a:t>public class Logger { </a:t>
            </a:r>
          </a:p>
          <a:p>
            <a:pPr marL="742911" lvl="1" indent="-285735" defTabSz="457176">
              <a:buFont typeface="Times New Roman" pitchFamily="16" charset="0"/>
              <a:buNone/>
              <a:defRPr/>
            </a:pPr>
            <a:r>
              <a:rPr lang="en-US" dirty="0" smtClean="0"/>
              <a:t>private String format; </a:t>
            </a:r>
          </a:p>
          <a:p>
            <a:pPr marL="742911" lvl="1" indent="-285735" defTabSz="457176">
              <a:buFont typeface="Times New Roman" pitchFamily="16" charset="0"/>
              <a:buNone/>
              <a:defRPr/>
            </a:pPr>
            <a:r>
              <a:rPr lang="en-US" dirty="0" smtClean="0"/>
              <a:t>public String </a:t>
            </a:r>
            <a:r>
              <a:rPr lang="en-US" dirty="0" err="1" smtClean="0"/>
              <a:t>getFormat</a:t>
            </a:r>
            <a:r>
              <a:rPr lang="en-US" dirty="0" smtClean="0"/>
              <a:t>() { </a:t>
            </a:r>
          </a:p>
          <a:p>
            <a:pPr marL="742911" lvl="1" indent="-285735" defTabSz="457176">
              <a:buFont typeface="Times New Roman" pitchFamily="16" charset="0"/>
              <a:buNone/>
              <a:defRPr/>
            </a:pPr>
            <a:r>
              <a:rPr lang="en-US" dirty="0" smtClean="0"/>
              <a:t>return </a:t>
            </a:r>
            <a:r>
              <a:rPr lang="en-US" dirty="0" err="1" smtClean="0"/>
              <a:t>this.format</a:t>
            </a:r>
            <a:r>
              <a:rPr lang="en-US" dirty="0" smtClean="0"/>
              <a:t>; </a:t>
            </a:r>
          </a:p>
          <a:p>
            <a:pPr marL="742911" lvl="1" indent="-285735" defTabSz="457176">
              <a:buFont typeface="Times New Roman" pitchFamily="16" charset="0"/>
              <a:buNone/>
              <a:defRPr/>
            </a:pPr>
            <a:r>
              <a:rPr lang="en-US" dirty="0" smtClean="0"/>
              <a:t>} </a:t>
            </a:r>
          </a:p>
          <a:p>
            <a:pPr marL="742911" lvl="1" indent="-285735" defTabSz="457176">
              <a:buFont typeface="Times New Roman" pitchFamily="16" charset="0"/>
              <a:buNone/>
              <a:defRPr/>
            </a:pPr>
            <a:r>
              <a:rPr lang="en-US" dirty="0" smtClean="0"/>
              <a:t>public void </a:t>
            </a:r>
            <a:r>
              <a:rPr lang="en-US" dirty="0" err="1" smtClean="0"/>
              <a:t>setFormat</a:t>
            </a:r>
            <a:r>
              <a:rPr lang="en-US" dirty="0" smtClean="0"/>
              <a:t>(String format) </a:t>
            </a:r>
          </a:p>
          <a:p>
            <a:pPr marL="742911" lvl="1" indent="-285735" defTabSz="457176">
              <a:buFont typeface="Times New Roman" pitchFamily="16" charset="0"/>
              <a:buNone/>
              <a:defRPr/>
            </a:pPr>
            <a:r>
              <a:rPr lang="en-US" dirty="0" smtClean="0"/>
              <a:t>{ </a:t>
            </a:r>
          </a:p>
          <a:p>
            <a:pPr marL="742911" lvl="1" indent="-285735" defTabSz="457176">
              <a:buFont typeface="Times New Roman" pitchFamily="16" charset="0"/>
              <a:buNone/>
              <a:defRPr/>
            </a:pPr>
            <a:r>
              <a:rPr lang="en-US" dirty="0" err="1" smtClean="0"/>
              <a:t>this.format</a:t>
            </a:r>
            <a:r>
              <a:rPr lang="en-US" dirty="0" smtClean="0"/>
              <a:t> = format;</a:t>
            </a:r>
          </a:p>
          <a:p>
            <a:pPr marL="742911" lvl="1" indent="-285735" defTabSz="457176">
              <a:buFont typeface="Times New Roman" pitchFamily="16" charset="0"/>
              <a:buNone/>
              <a:defRPr/>
            </a:pPr>
            <a:r>
              <a:rPr lang="en-US" dirty="0" smtClean="0"/>
              <a:t>System.out.println(“This shows that private variables can be accessed using public methods”); </a:t>
            </a:r>
          </a:p>
          <a:p>
            <a:pPr marL="742911" lvl="1" indent="-285735" defTabSz="457176">
              <a:buFont typeface="Times New Roman" pitchFamily="16" charset="0"/>
              <a:buNone/>
              <a:defRPr/>
            </a:pPr>
            <a:r>
              <a:rPr lang="en-US" dirty="0" smtClean="0"/>
              <a:t>} </a:t>
            </a:r>
          </a:p>
          <a:p>
            <a:pPr defTabSz="457176">
              <a:buFont typeface="Times New Roman" pitchFamily="16" charset="0"/>
              <a:buNone/>
              <a:defRPr/>
            </a:pPr>
            <a:r>
              <a:rPr lang="en-US" dirty="0" smtClean="0"/>
              <a:t>}</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Output:</a:t>
            </a:r>
          </a:p>
          <a:p>
            <a:pPr defTabSz="457176">
              <a:buFont typeface="Times New Roman" pitchFamily="16" charset="0"/>
              <a:buNone/>
              <a:defRPr/>
            </a:pPr>
            <a:r>
              <a:rPr lang="en-US" dirty="0" smtClean="0"/>
              <a:t>This shows that private variables can be accessed using public methods</a:t>
            </a:r>
          </a:p>
          <a:p>
            <a:pPr defTabSz="457176">
              <a:buFont typeface="Times New Roman" pitchFamily="16" charset="0"/>
              <a:buNone/>
              <a:defRPr/>
            </a:pPr>
            <a:r>
              <a:rPr lang="en-US" b="1" dirty="0" smtClean="0"/>
              <a:t>=======================================</a:t>
            </a:r>
          </a:p>
          <a:p>
            <a:pPr defTabSz="457176">
              <a:buFont typeface="Times New Roman" pitchFamily="16" charset="0"/>
              <a:buNone/>
              <a:defRPr/>
            </a:pPr>
            <a:r>
              <a:rPr lang="en-US" dirty="0" smtClean="0"/>
              <a:t>Here, the </a:t>
            </a:r>
            <a:r>
              <a:rPr lang="en-US" i="1" dirty="0" smtClean="0"/>
              <a:t>format</a:t>
            </a:r>
            <a:r>
              <a:rPr lang="en-US" dirty="0" smtClean="0"/>
              <a:t> variable of the Logger class is private, so there's no way for other classes to retrieve or set its value directly.</a:t>
            </a:r>
          </a:p>
          <a:p>
            <a:pPr defTabSz="457176">
              <a:buFont typeface="Times New Roman" pitchFamily="16" charset="0"/>
              <a:buNone/>
              <a:defRPr/>
            </a:pPr>
            <a:r>
              <a:rPr lang="en-US" dirty="0" smtClean="0"/>
              <a:t>So, to make this variable available to the outside world, we defined two public methods: </a:t>
            </a:r>
            <a:r>
              <a:rPr lang="en-US" i="1" dirty="0" err="1" smtClean="0"/>
              <a:t>getFormat</a:t>
            </a:r>
            <a:r>
              <a:rPr lang="en-US" i="1" dirty="0" smtClean="0"/>
              <a:t>()</a:t>
            </a:r>
            <a:r>
              <a:rPr lang="en-US" dirty="0" smtClean="0"/>
              <a:t>, which returns the value of format, and </a:t>
            </a:r>
            <a:r>
              <a:rPr lang="en-US" i="1" dirty="0" err="1" smtClean="0"/>
              <a:t>setFormat</a:t>
            </a:r>
            <a:r>
              <a:rPr lang="en-US" i="1" dirty="0" smtClean="0"/>
              <a:t>(String)</a:t>
            </a:r>
            <a:r>
              <a:rPr lang="en-US" dirty="0" smtClean="0"/>
              <a:t>, which sets its value.</a:t>
            </a:r>
          </a:p>
          <a:p>
            <a:pPr defTabSz="457176">
              <a:buFont typeface="Times New Roman" pitchFamily="16" charset="0"/>
              <a:buNone/>
              <a:defRPr/>
            </a:pPr>
            <a:endParaRPr lang="en-US" b="1" dirty="0" smtClean="0"/>
          </a:p>
          <a:p>
            <a:pPr defTabSz="457176">
              <a:buFont typeface="Times New Roman" pitchFamily="16" charset="0"/>
              <a:buNone/>
              <a:defRPr/>
            </a:pPr>
            <a:endParaRPr lang="en-US" b="1" dirty="0" smtClean="0"/>
          </a:p>
        </p:txBody>
      </p:sp>
      <p:sp>
        <p:nvSpPr>
          <p:cNvPr id="95236" name="Slide Number Placeholder 3"/>
          <p:cNvSpPr>
            <a:spLocks noGrp="1"/>
          </p:cNvSpPr>
          <p:nvPr>
            <p:ph type="sldNum" sz="quarter"/>
          </p:nvPr>
        </p:nvSpPr>
        <p:spPr>
          <a:noFill/>
          <a:ln/>
        </p:spPr>
        <p:txBody>
          <a:bodyPr/>
          <a:lstStyle/>
          <a:p>
            <a:pPr defTabSz="455613"/>
            <a:fld id="{762B2157-17BA-4A2A-BA4C-5F487B546AD0}" type="slidenum">
              <a:rPr lang="en-US" smtClean="0">
                <a:latin typeface="Times New Roman" pitchFamily="18" charset="0"/>
                <a:ea typeface="Arial Unicode MS" pitchFamily="34" charset="-128"/>
                <a:cs typeface="Tahoma" pitchFamily="34" charset="0"/>
              </a:rPr>
              <a:pPr defTabSz="455613"/>
              <a:t>8</a:t>
            </a:fld>
            <a:endParaRPr lang="en-US" smtClean="0">
              <a:latin typeface="Times New Roman" pitchFamily="18" charset="0"/>
              <a:ea typeface="Arial Unicode MS" pitchFamily="34" charset="-128"/>
              <a:cs typeface="Tahoma"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fontScale="85000" lnSpcReduction="10000"/>
          </a:bodyPr>
          <a:lstStyle/>
          <a:p>
            <a:pPr defTabSz="457176">
              <a:buFont typeface="Times New Roman" pitchFamily="16" charset="0"/>
              <a:buNone/>
              <a:defRPr/>
            </a:pPr>
            <a:r>
              <a:rPr lang="en-US" b="1" dirty="0" smtClean="0"/>
              <a:t>Final</a:t>
            </a:r>
            <a:r>
              <a:rPr lang="en-US" dirty="0" smtClean="0"/>
              <a:t> - Final modifier is used to declare a field as final i.e. it prevents its content from being modified. Final field must be initialized when it is declared. </a:t>
            </a:r>
            <a:r>
              <a:rPr lang="en-US" b="1" dirty="0" err="1" smtClean="0"/>
              <a:t>Eg</a:t>
            </a:r>
            <a:r>
              <a:rPr lang="en-US" dirty="0" smtClean="0"/>
              <a:t> –</a:t>
            </a:r>
          </a:p>
          <a:p>
            <a:pPr defTabSz="457176">
              <a:buFont typeface="Times New Roman" pitchFamily="16" charset="0"/>
              <a:buNone/>
              <a:defRPr/>
            </a:pPr>
            <a:r>
              <a:rPr lang="en-US" dirty="0" smtClean="0"/>
              <a:t>class Cloth { </a:t>
            </a:r>
          </a:p>
          <a:p>
            <a:pPr marL="742911" lvl="1" indent="-285735" defTabSz="457176">
              <a:buFont typeface="Times New Roman" pitchFamily="16" charset="0"/>
              <a:buNone/>
              <a:defRPr/>
            </a:pPr>
            <a:r>
              <a:rPr lang="en-US" dirty="0" smtClean="0"/>
              <a:t>final </a:t>
            </a:r>
            <a:r>
              <a:rPr lang="en-US" dirty="0" err="1" smtClean="0"/>
              <a:t>int</a:t>
            </a:r>
            <a:r>
              <a:rPr lang="en-US" dirty="0" smtClean="0"/>
              <a:t> MAX_PRICE = 999; //final variable </a:t>
            </a:r>
          </a:p>
          <a:p>
            <a:pPr marL="742911" lvl="1" indent="-285735" defTabSz="457176">
              <a:buFont typeface="Times New Roman" pitchFamily="16" charset="0"/>
              <a:buNone/>
              <a:defRPr/>
            </a:pPr>
            <a:r>
              <a:rPr lang="en-US" dirty="0" smtClean="0"/>
              <a:t>final </a:t>
            </a:r>
            <a:r>
              <a:rPr lang="en-US" dirty="0" err="1" smtClean="0"/>
              <a:t>int</a:t>
            </a:r>
            <a:r>
              <a:rPr lang="en-US" dirty="0" smtClean="0"/>
              <a:t> MIN_PRICE = 699; </a:t>
            </a:r>
          </a:p>
          <a:p>
            <a:pPr marL="742911" lvl="1" indent="-285735" defTabSz="457176">
              <a:buFont typeface="Times New Roman" pitchFamily="16" charset="0"/>
              <a:buNone/>
              <a:defRPr/>
            </a:pPr>
            <a:r>
              <a:rPr lang="en-US" dirty="0" smtClean="0"/>
              <a:t>final void display() //final method { </a:t>
            </a:r>
          </a:p>
          <a:p>
            <a:pPr marL="742911" lvl="1" indent="-285735" defTabSz="457176">
              <a:buFont typeface="Times New Roman" pitchFamily="16" charset="0"/>
              <a:buNone/>
              <a:defRPr/>
            </a:pPr>
            <a:r>
              <a:rPr lang="en-US" dirty="0" smtClean="0"/>
              <a:t>System.out.println("</a:t>
            </a:r>
            <a:r>
              <a:rPr lang="en-US" dirty="0" err="1" smtClean="0"/>
              <a:t>Maxprice</a:t>
            </a:r>
            <a:r>
              <a:rPr lang="en-US" dirty="0" smtClean="0"/>
              <a:t> is" + MAX_PRICE ); </a:t>
            </a:r>
          </a:p>
          <a:p>
            <a:pPr marL="742911" lvl="1" indent="-285735" defTabSz="457176">
              <a:buFont typeface="Times New Roman" pitchFamily="16" charset="0"/>
              <a:buNone/>
              <a:defRPr/>
            </a:pPr>
            <a:r>
              <a:rPr lang="en-US" dirty="0" smtClean="0"/>
              <a:t>System.out.println("</a:t>
            </a:r>
            <a:r>
              <a:rPr lang="en-US" dirty="0" err="1" smtClean="0"/>
              <a:t>Minprice</a:t>
            </a:r>
            <a:r>
              <a:rPr lang="en-US" dirty="0" smtClean="0"/>
              <a:t> is" + MIN_PRICE); </a:t>
            </a:r>
          </a:p>
          <a:p>
            <a:pPr marL="742911" lvl="1" indent="-285735" defTabSz="457176">
              <a:buFont typeface="Times New Roman" pitchFamily="16" charset="0"/>
              <a:buNone/>
              <a:defRPr/>
            </a:pPr>
            <a:r>
              <a:rPr lang="en-US" dirty="0" smtClean="0"/>
              <a:t>} </a:t>
            </a:r>
          </a:p>
          <a:p>
            <a:pPr defTabSz="457176">
              <a:buFont typeface="Times New Roman" pitchFamily="16" charset="0"/>
              <a:buNone/>
              <a:defRPr/>
            </a:pPr>
            <a:r>
              <a:rPr lang="en-US" dirty="0" smtClean="0"/>
              <a:t>}</a:t>
            </a:r>
          </a:p>
          <a:p>
            <a:pPr defTabSz="457176">
              <a:buFont typeface="Times New Roman" pitchFamily="16" charset="0"/>
              <a:buNone/>
              <a:defRPr/>
            </a:pPr>
            <a:r>
              <a:rPr lang="en-US" dirty="0" smtClean="0"/>
              <a:t>A class can also be declared as final. A class declared as final cannot be inherited. </a:t>
            </a:r>
            <a:r>
              <a:rPr lang="en-US" b="1" dirty="0" smtClean="0"/>
              <a:t>String</a:t>
            </a:r>
            <a:r>
              <a:rPr lang="en-US" dirty="0" smtClean="0"/>
              <a:t> class in </a:t>
            </a:r>
            <a:r>
              <a:rPr lang="en-US" dirty="0" err="1" smtClean="0"/>
              <a:t>java.lang</a:t>
            </a:r>
            <a:r>
              <a:rPr lang="en-US" dirty="0" smtClean="0"/>
              <a:t> package is an example of final class. Method declared as final can be inherited but you cannot override(redefine) it.</a:t>
            </a:r>
          </a:p>
          <a:p>
            <a:pPr defTabSz="457176">
              <a:buFont typeface="Times New Roman" pitchFamily="16" charset="0"/>
              <a:buNone/>
              <a:defRPr/>
            </a:pPr>
            <a:r>
              <a:rPr lang="en-US" sz="1600" dirty="0" smtClean="0"/>
              <a:t>======================================================================================</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Static Modifier</a:t>
            </a:r>
          </a:p>
          <a:p>
            <a:pPr defTabSz="457176">
              <a:buFont typeface="Times New Roman" pitchFamily="16" charset="0"/>
              <a:buNone/>
              <a:defRPr/>
            </a:pPr>
            <a:r>
              <a:rPr lang="en-US" dirty="0" smtClean="0"/>
              <a:t>Static Modifiers are used to create class variable and class methods which can be accessed without instance of a class. Lets study how it works with variables and member functions.</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Static with Variables</a:t>
            </a:r>
          </a:p>
          <a:p>
            <a:pPr defTabSz="457176">
              <a:buFont typeface="Times New Roman" pitchFamily="16" charset="0"/>
              <a:buNone/>
              <a:defRPr/>
            </a:pPr>
            <a:r>
              <a:rPr lang="en-US" dirty="0" smtClean="0"/>
              <a:t>Static variables are defined as a class member that can be accessed without any object of that class. Static variable has only one single storage. All the object of the class having static variable will have the same instance of static variable. Static variables are initialized only once.</a:t>
            </a:r>
          </a:p>
          <a:p>
            <a:pPr defTabSz="457176">
              <a:buFont typeface="Times New Roman" pitchFamily="16" charset="0"/>
              <a:buNone/>
              <a:defRPr/>
            </a:pPr>
            <a:r>
              <a:rPr lang="en-US" dirty="0" smtClean="0"/>
              <a:t>Static variable are used to represent common property of a class. It saves memory. Suppose there are 100 employee in a company. All employee have its unique name and employee id but company name will be same all 100 employee. Here company name is the common property. So if you create a class to store employee detail, </a:t>
            </a:r>
            <a:r>
              <a:rPr lang="en-US" dirty="0" err="1" smtClean="0"/>
              <a:t>company_name</a:t>
            </a:r>
            <a:r>
              <a:rPr lang="en-US" dirty="0" smtClean="0"/>
              <a:t> field will be mark as static.</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Example</a:t>
            </a:r>
            <a:endParaRPr lang="en-US" dirty="0" smtClean="0"/>
          </a:p>
          <a:p>
            <a:pPr defTabSz="457176">
              <a:buFont typeface="Times New Roman" pitchFamily="16" charset="0"/>
              <a:buNone/>
              <a:defRPr/>
            </a:pPr>
            <a:r>
              <a:rPr lang="en-US" dirty="0" smtClean="0"/>
              <a:t>class Employee { </a:t>
            </a:r>
          </a:p>
          <a:p>
            <a:pPr defTabSz="457176">
              <a:buFont typeface="Times New Roman" pitchFamily="16" charset="0"/>
              <a:buNone/>
              <a:defRPr/>
            </a:pPr>
            <a:r>
              <a:rPr lang="en-US" dirty="0" err="1" smtClean="0"/>
              <a:t>int</a:t>
            </a:r>
            <a:r>
              <a:rPr lang="en-US" dirty="0" smtClean="0"/>
              <a:t> id; </a:t>
            </a:r>
          </a:p>
          <a:p>
            <a:pPr defTabSz="457176">
              <a:buFont typeface="Times New Roman" pitchFamily="16" charset="0"/>
              <a:buNone/>
              <a:defRPr/>
            </a:pPr>
            <a:r>
              <a:rPr lang="en-US" dirty="0" smtClean="0"/>
              <a:t>String name; </a:t>
            </a:r>
          </a:p>
          <a:p>
            <a:pPr defTabSz="457176">
              <a:buFont typeface="Times New Roman" pitchFamily="16" charset="0"/>
              <a:buNone/>
              <a:defRPr/>
            </a:pPr>
            <a:r>
              <a:rPr lang="en-US" dirty="0" smtClean="0"/>
              <a:t>static String company = “</a:t>
            </a:r>
            <a:r>
              <a:rPr lang="en-US" dirty="0" err="1" smtClean="0"/>
              <a:t>Comsap</a:t>
            </a:r>
            <a:r>
              <a:rPr lang="en-US" dirty="0" smtClean="0"/>
              <a:t> Computers"; </a:t>
            </a:r>
          </a:p>
          <a:p>
            <a:pPr defTabSz="457176">
              <a:buFont typeface="Times New Roman" pitchFamily="16" charset="0"/>
              <a:buNone/>
              <a:defRPr/>
            </a:pPr>
            <a:r>
              <a:rPr lang="en-US" dirty="0" smtClean="0"/>
              <a:t>}</a:t>
            </a:r>
          </a:p>
          <a:p>
            <a:pPr defTabSz="457176">
              <a:buFont typeface="Times New Roman" pitchFamily="16" charset="0"/>
              <a:buNone/>
              <a:defRPr/>
            </a:pPr>
            <a:endParaRPr lang="en-US" dirty="0" smtClean="0"/>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Example of static variable</a:t>
            </a:r>
          </a:p>
          <a:p>
            <a:pPr defTabSz="457176">
              <a:buFont typeface="Times New Roman" pitchFamily="16" charset="0"/>
              <a:buNone/>
              <a:defRPr/>
            </a:pPr>
            <a:r>
              <a:rPr lang="en-US" dirty="0" smtClean="0"/>
              <a:t>class </a:t>
            </a:r>
            <a:r>
              <a:rPr lang="en-US" dirty="0" err="1" smtClean="0"/>
              <a:t>ST_Employee</a:t>
            </a:r>
            <a:r>
              <a:rPr lang="en-US" dirty="0" smtClean="0"/>
              <a:t> { </a:t>
            </a:r>
          </a:p>
          <a:p>
            <a:pPr defTabSz="457176">
              <a:buFont typeface="Times New Roman" pitchFamily="16" charset="0"/>
              <a:buNone/>
              <a:defRPr/>
            </a:pPr>
            <a:r>
              <a:rPr lang="en-US" dirty="0" err="1" smtClean="0"/>
              <a:t>int</a:t>
            </a:r>
            <a:r>
              <a:rPr lang="en-US" dirty="0" smtClean="0"/>
              <a:t> id; </a:t>
            </a:r>
          </a:p>
          <a:p>
            <a:pPr defTabSz="457176">
              <a:buFont typeface="Times New Roman" pitchFamily="16" charset="0"/>
              <a:buNone/>
              <a:defRPr/>
            </a:pPr>
            <a:r>
              <a:rPr lang="en-US" dirty="0" smtClean="0"/>
              <a:t>String name; </a:t>
            </a:r>
          </a:p>
          <a:p>
            <a:pPr defTabSz="457176">
              <a:buFont typeface="Times New Roman" pitchFamily="16" charset="0"/>
              <a:buNone/>
              <a:defRPr/>
            </a:pPr>
            <a:r>
              <a:rPr lang="en-US" dirty="0" smtClean="0"/>
              <a:t>static String company =“</a:t>
            </a:r>
            <a:r>
              <a:rPr lang="en-US" dirty="0" err="1" smtClean="0"/>
              <a:t>Comsap</a:t>
            </a:r>
            <a:r>
              <a:rPr lang="en-US" dirty="0" smtClean="0"/>
              <a:t>"; </a:t>
            </a:r>
          </a:p>
          <a:p>
            <a:pPr defTabSz="457176">
              <a:buFont typeface="Times New Roman" pitchFamily="16" charset="0"/>
              <a:buNone/>
              <a:defRPr/>
            </a:pPr>
            <a:r>
              <a:rPr lang="en-US" dirty="0" smtClean="0"/>
              <a:t>public void show() { </a:t>
            </a:r>
          </a:p>
          <a:p>
            <a:pPr defTabSz="457176">
              <a:buFont typeface="Times New Roman" pitchFamily="16" charset="0"/>
              <a:buNone/>
              <a:defRPr/>
            </a:pPr>
            <a:r>
              <a:rPr lang="en-US" dirty="0" err="1" smtClean="0"/>
              <a:t>System.out.println</a:t>
            </a:r>
            <a:r>
              <a:rPr lang="en-US" dirty="0" smtClean="0"/>
              <a:t>(id+" "+name+" "+company);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public static void main( String[] </a:t>
            </a:r>
            <a:r>
              <a:rPr lang="en-US" dirty="0" err="1" smtClean="0"/>
              <a:t>args</a:t>
            </a:r>
            <a:r>
              <a:rPr lang="en-US" dirty="0" smtClean="0"/>
              <a:t> ) { </a:t>
            </a:r>
          </a:p>
          <a:p>
            <a:pPr defTabSz="457176">
              <a:buFont typeface="Times New Roman" pitchFamily="16" charset="0"/>
              <a:buNone/>
              <a:defRPr/>
            </a:pPr>
            <a:r>
              <a:rPr lang="en-US" dirty="0" err="1" smtClean="0"/>
              <a:t>ST_Employee</a:t>
            </a:r>
            <a:r>
              <a:rPr lang="en-US" dirty="0" smtClean="0"/>
              <a:t> se1 = new </a:t>
            </a:r>
            <a:r>
              <a:rPr lang="en-US" dirty="0" err="1" smtClean="0"/>
              <a:t>ST_Employee</a:t>
            </a:r>
            <a:r>
              <a:rPr lang="en-US" dirty="0" smtClean="0"/>
              <a:t>(); </a:t>
            </a:r>
          </a:p>
          <a:p>
            <a:pPr defTabSz="457176">
              <a:buFont typeface="Times New Roman" pitchFamily="16" charset="0"/>
              <a:buNone/>
              <a:defRPr/>
            </a:pPr>
            <a:r>
              <a:rPr lang="en-US" dirty="0" smtClean="0"/>
              <a:t>se1.id = 104; </a:t>
            </a:r>
          </a:p>
          <a:p>
            <a:pPr defTabSz="457176">
              <a:buFont typeface="Times New Roman" pitchFamily="16" charset="0"/>
              <a:buNone/>
              <a:defRPr/>
            </a:pPr>
            <a:r>
              <a:rPr lang="en-US" dirty="0" smtClean="0"/>
              <a:t>se1.name = “Sam"; </a:t>
            </a:r>
          </a:p>
          <a:p>
            <a:pPr defTabSz="457176">
              <a:buFont typeface="Times New Roman" pitchFamily="16" charset="0"/>
              <a:buNone/>
              <a:defRPr/>
            </a:pPr>
            <a:r>
              <a:rPr lang="en-US" dirty="0" smtClean="0"/>
              <a:t>se1.show(); </a:t>
            </a:r>
          </a:p>
          <a:p>
            <a:pPr defTabSz="457176">
              <a:buFont typeface="Times New Roman" pitchFamily="16" charset="0"/>
              <a:buNone/>
              <a:defRPr/>
            </a:pPr>
            <a:r>
              <a:rPr lang="en-US" dirty="0" err="1" smtClean="0"/>
              <a:t>ST_Employee</a:t>
            </a:r>
            <a:r>
              <a:rPr lang="en-US" dirty="0" smtClean="0"/>
              <a:t> se2 = new </a:t>
            </a:r>
            <a:r>
              <a:rPr lang="en-US" dirty="0" err="1" smtClean="0"/>
              <a:t>ST_Employee</a:t>
            </a:r>
            <a:r>
              <a:rPr lang="en-US" dirty="0" smtClean="0"/>
              <a:t>(); </a:t>
            </a:r>
          </a:p>
          <a:p>
            <a:pPr defTabSz="457176">
              <a:buFont typeface="Times New Roman" pitchFamily="16" charset="0"/>
              <a:buNone/>
              <a:defRPr/>
            </a:pPr>
            <a:r>
              <a:rPr lang="en-US" dirty="0" smtClean="0"/>
              <a:t>se2.eid = 108; </a:t>
            </a:r>
          </a:p>
          <a:p>
            <a:pPr defTabSz="457176">
              <a:buFont typeface="Times New Roman" pitchFamily="16" charset="0"/>
              <a:buNone/>
              <a:defRPr/>
            </a:pPr>
            <a:r>
              <a:rPr lang="en-US" dirty="0" smtClean="0"/>
              <a:t>se2.name = “Pam"; </a:t>
            </a:r>
          </a:p>
          <a:p>
            <a:pPr defTabSz="457176">
              <a:buFont typeface="Times New Roman" pitchFamily="16" charset="0"/>
              <a:buNone/>
              <a:defRPr/>
            </a:pPr>
            <a:r>
              <a:rPr lang="en-US" dirty="0" smtClean="0"/>
              <a:t>se2.show();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a:t>
            </a:r>
          </a:p>
          <a:p>
            <a:pPr defTabSz="457176">
              <a:buFont typeface="Times New Roman" pitchFamily="16" charset="0"/>
              <a:buNone/>
              <a:defRPr/>
            </a:pPr>
            <a:r>
              <a:rPr lang="en-US" b="1" dirty="0" smtClean="0"/>
              <a:t>Output :</a:t>
            </a:r>
            <a:endParaRPr lang="en-US" dirty="0" smtClean="0"/>
          </a:p>
          <a:p>
            <a:pPr defTabSz="457176">
              <a:buFont typeface="Times New Roman" pitchFamily="16" charset="0"/>
              <a:buNone/>
              <a:defRPr/>
            </a:pPr>
            <a:r>
              <a:rPr lang="en-US" dirty="0" smtClean="0"/>
              <a:t>104 Sam </a:t>
            </a:r>
            <a:r>
              <a:rPr lang="en-US" dirty="0" err="1" smtClean="0"/>
              <a:t>Comsap</a:t>
            </a:r>
            <a:endParaRPr lang="en-US" dirty="0" smtClean="0"/>
          </a:p>
          <a:p>
            <a:pPr defTabSz="457176">
              <a:buFont typeface="Times New Roman" pitchFamily="16" charset="0"/>
              <a:buNone/>
              <a:defRPr/>
            </a:pPr>
            <a:r>
              <a:rPr lang="en-US" dirty="0" smtClean="0"/>
              <a:t>108 Pam </a:t>
            </a:r>
            <a:r>
              <a:rPr lang="en-US" dirty="0" err="1" smtClean="0"/>
              <a:t>Comsap</a:t>
            </a:r>
            <a:r>
              <a:rPr lang="en-US" dirty="0" smtClean="0"/>
              <a:t/>
            </a:r>
            <a:br>
              <a:rPr lang="en-US" dirty="0" smtClean="0"/>
            </a:br>
            <a:endParaRPr lang="en-US" dirty="0" smtClean="0"/>
          </a:p>
          <a:p>
            <a:pPr defTabSz="457176">
              <a:buFont typeface="Times New Roman" pitchFamily="16" charset="0"/>
              <a:buNone/>
              <a:defRPr/>
            </a:pPr>
            <a:r>
              <a:rPr lang="en-US" b="1" dirty="0" smtClean="0"/>
              <a:t>Static variable </a:t>
            </a:r>
            <a:r>
              <a:rPr lang="en-US" b="1" dirty="0" err="1" smtClean="0"/>
              <a:t>vs</a:t>
            </a:r>
            <a:r>
              <a:rPr lang="en-US" b="1" dirty="0" smtClean="0"/>
              <a:t> Instance Variable</a:t>
            </a:r>
          </a:p>
          <a:p>
            <a:pPr defTabSz="457176">
              <a:buFont typeface="Times New Roman" pitchFamily="16" charset="0"/>
              <a:buNone/>
              <a:defRPr/>
            </a:pPr>
            <a:r>
              <a:rPr lang="en-US" b="1" dirty="0" smtClean="0"/>
              <a:t>______________________________________________________________________________________________</a:t>
            </a:r>
          </a:p>
          <a:p>
            <a:pPr defTabSz="457176">
              <a:buFont typeface="Times New Roman" pitchFamily="16" charset="0"/>
              <a:buNone/>
              <a:defRPr/>
            </a:pPr>
            <a:r>
              <a:rPr lang="en-US" dirty="0" smtClean="0"/>
              <a:t>		</a:t>
            </a:r>
            <a:r>
              <a:rPr lang="en-US" b="1" dirty="0" smtClean="0"/>
              <a:t>Static variable</a:t>
            </a:r>
            <a:r>
              <a:rPr lang="en-US" dirty="0" smtClean="0"/>
              <a:t>							</a:t>
            </a:r>
            <a:r>
              <a:rPr lang="en-US" b="1" dirty="0" smtClean="0"/>
              <a:t>Instance Variable</a:t>
            </a:r>
          </a:p>
          <a:p>
            <a:pPr defTabSz="457176">
              <a:buFont typeface="Times New Roman" pitchFamily="16" charset="0"/>
              <a:buNone/>
              <a:defRPr/>
            </a:pPr>
            <a:r>
              <a:rPr lang="en-US" dirty="0" smtClean="0"/>
              <a:t>	Represent common property					Represent unique property</a:t>
            </a:r>
          </a:p>
          <a:p>
            <a:pPr defTabSz="457176">
              <a:buFont typeface="Times New Roman" pitchFamily="16" charset="0"/>
              <a:buNone/>
              <a:defRPr/>
            </a:pPr>
            <a:r>
              <a:rPr lang="en-US" dirty="0" smtClean="0"/>
              <a:t>	Accessed using class name						Accessed using object</a:t>
            </a:r>
          </a:p>
          <a:p>
            <a:pPr defTabSz="457176">
              <a:buFont typeface="Times New Roman" pitchFamily="16" charset="0"/>
              <a:buNone/>
              <a:defRPr/>
            </a:pPr>
            <a:r>
              <a:rPr lang="en-US" dirty="0" smtClean="0"/>
              <a:t>	get memory only once						get new memory each time a new object is created</a:t>
            </a:r>
          </a:p>
          <a:p>
            <a:pPr defTabSz="457176">
              <a:buFont typeface="Times New Roman" pitchFamily="16" charset="0"/>
              <a:buNone/>
              <a:defRPr/>
            </a:pPr>
            <a:r>
              <a:rPr lang="en-US" b="1" dirty="0" smtClean="0"/>
              <a:t>Example</a:t>
            </a:r>
            <a:endParaRPr lang="en-US" dirty="0" smtClean="0"/>
          </a:p>
          <a:p>
            <a:pPr defTabSz="457176">
              <a:buFont typeface="Times New Roman" pitchFamily="16" charset="0"/>
              <a:buNone/>
              <a:defRPr/>
            </a:pPr>
            <a:r>
              <a:rPr lang="en-US" dirty="0" smtClean="0"/>
              <a:t>public class Test { </a:t>
            </a:r>
          </a:p>
          <a:p>
            <a:pPr defTabSz="457176">
              <a:buFont typeface="Times New Roman" pitchFamily="16" charset="0"/>
              <a:buNone/>
              <a:defRPr/>
            </a:pPr>
            <a:r>
              <a:rPr lang="en-US" dirty="0" smtClean="0"/>
              <a:t>static </a:t>
            </a:r>
            <a:r>
              <a:rPr lang="en-US" dirty="0" err="1" smtClean="0"/>
              <a:t>int</a:t>
            </a:r>
            <a:r>
              <a:rPr lang="en-US" dirty="0" smtClean="0"/>
              <a:t> x = 100; </a:t>
            </a:r>
          </a:p>
          <a:p>
            <a:pPr defTabSz="457176">
              <a:buFont typeface="Times New Roman" pitchFamily="16" charset="0"/>
              <a:buNone/>
              <a:defRPr/>
            </a:pPr>
            <a:r>
              <a:rPr lang="en-US" dirty="0" err="1" smtClean="0"/>
              <a:t>int</a:t>
            </a:r>
            <a:r>
              <a:rPr lang="en-US" dirty="0" smtClean="0"/>
              <a:t> y = 100; </a:t>
            </a:r>
          </a:p>
          <a:p>
            <a:pPr defTabSz="457176">
              <a:buFont typeface="Times New Roman" pitchFamily="16" charset="0"/>
              <a:buNone/>
              <a:defRPr/>
            </a:pPr>
            <a:r>
              <a:rPr lang="en-US" dirty="0" smtClean="0"/>
              <a:t>public void increment() { </a:t>
            </a:r>
          </a:p>
          <a:p>
            <a:pPr defTabSz="457176">
              <a:buFont typeface="Times New Roman" pitchFamily="16" charset="0"/>
              <a:buNone/>
              <a:defRPr/>
            </a:pPr>
            <a:r>
              <a:rPr lang="en-US" dirty="0" smtClean="0"/>
              <a:t>x++; y++; 		</a:t>
            </a:r>
            <a:r>
              <a:rPr lang="en-US" b="1" dirty="0" smtClean="0"/>
              <a:t>// ++ are increment operators which increase the initial value by 1 for each instance in this example</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public static void main( String[] </a:t>
            </a:r>
            <a:r>
              <a:rPr lang="en-US" dirty="0" err="1" smtClean="0"/>
              <a:t>args</a:t>
            </a:r>
            <a:r>
              <a:rPr lang="en-US" dirty="0" smtClean="0"/>
              <a:t> ) { </a:t>
            </a:r>
          </a:p>
          <a:p>
            <a:pPr defTabSz="457176">
              <a:buFont typeface="Times New Roman" pitchFamily="16" charset="0"/>
              <a:buNone/>
              <a:defRPr/>
            </a:pPr>
            <a:r>
              <a:rPr lang="en-US" dirty="0" smtClean="0"/>
              <a:t>Test t1 = new Test(); </a:t>
            </a:r>
            <a:r>
              <a:rPr lang="en-US" b="1" dirty="0" smtClean="0"/>
              <a:t>// 1</a:t>
            </a:r>
            <a:r>
              <a:rPr lang="en-US" b="1" baseline="30000" dirty="0" smtClean="0"/>
              <a:t>st</a:t>
            </a:r>
            <a:r>
              <a:rPr lang="en-US" b="1" dirty="0" smtClean="0"/>
              <a:t> instance of class</a:t>
            </a:r>
          </a:p>
          <a:p>
            <a:pPr defTabSz="457176">
              <a:buFont typeface="Times New Roman" pitchFamily="16" charset="0"/>
              <a:buNone/>
              <a:defRPr/>
            </a:pPr>
            <a:r>
              <a:rPr lang="en-US" dirty="0" smtClean="0"/>
              <a:t>Test t2 = new Test(); </a:t>
            </a:r>
            <a:r>
              <a:rPr lang="en-US" b="1" dirty="0" smtClean="0"/>
              <a:t>// 2</a:t>
            </a:r>
            <a:r>
              <a:rPr lang="en-US" b="1" baseline="30000" dirty="0" smtClean="0"/>
              <a:t>nd</a:t>
            </a:r>
            <a:r>
              <a:rPr lang="en-US" b="1" dirty="0" smtClean="0"/>
              <a:t> instance of class</a:t>
            </a:r>
          </a:p>
          <a:p>
            <a:pPr defTabSz="457176">
              <a:buFont typeface="Times New Roman" pitchFamily="16" charset="0"/>
              <a:buNone/>
              <a:defRPr/>
            </a:pPr>
            <a:r>
              <a:rPr lang="en-US" dirty="0" smtClean="0"/>
              <a:t>t1.increment(); </a:t>
            </a:r>
          </a:p>
          <a:p>
            <a:pPr defTabSz="457176">
              <a:buFont typeface="Times New Roman" pitchFamily="16" charset="0"/>
              <a:buNone/>
              <a:defRPr/>
            </a:pPr>
            <a:r>
              <a:rPr lang="en-US" dirty="0" smtClean="0"/>
              <a:t>t2.increment(); </a:t>
            </a:r>
          </a:p>
          <a:p>
            <a:pPr defTabSz="457176">
              <a:buFont typeface="Times New Roman" pitchFamily="16" charset="0"/>
              <a:buNone/>
              <a:defRPr/>
            </a:pPr>
            <a:r>
              <a:rPr lang="en-US" dirty="0" err="1" smtClean="0"/>
              <a:t>System.out.println</a:t>
            </a:r>
            <a:r>
              <a:rPr lang="en-US" dirty="0" smtClean="0"/>
              <a:t>(t2.y); </a:t>
            </a:r>
          </a:p>
          <a:p>
            <a:pPr defTabSz="457176">
              <a:buFont typeface="Times New Roman" pitchFamily="16" charset="0"/>
              <a:buNone/>
              <a:defRPr/>
            </a:pPr>
            <a:r>
              <a:rPr lang="en-US" dirty="0" err="1" smtClean="0"/>
              <a:t>System.out.println</a:t>
            </a:r>
            <a:r>
              <a:rPr lang="en-US" dirty="0" smtClean="0"/>
              <a:t>(</a:t>
            </a:r>
            <a:r>
              <a:rPr lang="en-US" dirty="0" err="1" smtClean="0"/>
              <a:t>Test.x</a:t>
            </a:r>
            <a:r>
              <a:rPr lang="en-US" dirty="0" smtClean="0"/>
              <a:t>); </a:t>
            </a:r>
            <a:r>
              <a:rPr lang="en-US" b="1" dirty="0" smtClean="0"/>
              <a:t>//accessed without any instance of class.</a:t>
            </a: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a:t>
            </a:r>
          </a:p>
          <a:p>
            <a:pPr defTabSz="457176">
              <a:buFont typeface="Times New Roman" pitchFamily="16" charset="0"/>
              <a:buNone/>
              <a:defRPr/>
            </a:pPr>
            <a:r>
              <a:rPr lang="en-US" b="1" dirty="0" smtClean="0"/>
              <a:t>Output :</a:t>
            </a:r>
            <a:endParaRPr lang="en-US" dirty="0" smtClean="0"/>
          </a:p>
          <a:p>
            <a:pPr defTabSz="457176">
              <a:buFont typeface="Times New Roman" pitchFamily="16" charset="0"/>
              <a:buNone/>
              <a:defRPr/>
            </a:pPr>
            <a:r>
              <a:rPr lang="en-US" dirty="0" smtClean="0"/>
              <a:t>101 </a:t>
            </a:r>
          </a:p>
          <a:p>
            <a:pPr defTabSz="457176">
              <a:buFont typeface="Times New Roman" pitchFamily="16" charset="0"/>
              <a:buNone/>
              <a:defRPr/>
            </a:pPr>
            <a:r>
              <a:rPr lang="en-US" dirty="0" smtClean="0"/>
              <a:t>102</a:t>
            </a:r>
          </a:p>
          <a:p>
            <a:pPr defTabSz="457176">
              <a:buFont typeface="Times New Roman" pitchFamily="16" charset="0"/>
              <a:buNone/>
              <a:defRPr/>
            </a:pPr>
            <a:endParaRPr lang="en-US" dirty="0" smtClean="0"/>
          </a:p>
          <a:p>
            <a:pPr defTabSz="457176">
              <a:buFont typeface="Times New Roman" pitchFamily="16" charset="0"/>
              <a:buNone/>
              <a:defRPr/>
            </a:pPr>
            <a:r>
              <a:rPr lang="en-US" dirty="0" smtClean="0"/>
              <a:t>See the difference in value of two variable. Static variable </a:t>
            </a:r>
            <a:r>
              <a:rPr lang="en-US" b="1" dirty="0" smtClean="0"/>
              <a:t>y</a:t>
            </a:r>
            <a:r>
              <a:rPr lang="en-US" dirty="0" smtClean="0"/>
              <a:t> shows the changes made to it by increment() method on the different object. While instance variable </a:t>
            </a:r>
            <a:r>
              <a:rPr lang="en-US" b="1" dirty="0" smtClean="0"/>
              <a:t>x</a:t>
            </a:r>
            <a:r>
              <a:rPr lang="en-US" dirty="0" smtClean="0"/>
              <a:t> show only the change made to it by increment() method on that particular instance.</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Static Method</a:t>
            </a:r>
          </a:p>
          <a:p>
            <a:pPr defTabSz="457176">
              <a:buFont typeface="Times New Roman" pitchFamily="16" charset="0"/>
              <a:buNone/>
              <a:defRPr/>
            </a:pPr>
            <a:r>
              <a:rPr lang="en-US" dirty="0" smtClean="0"/>
              <a:t>A method can also be declared as static. Static methods do not need instance of its class for being accessed. main() method is the most common example of static method. main() method is declared as static because it is called before any object of the class is created.</a:t>
            </a:r>
          </a:p>
          <a:p>
            <a:pPr defTabSz="457176">
              <a:buFont typeface="Times New Roman" pitchFamily="16" charset="0"/>
              <a:buNone/>
              <a:defRPr/>
            </a:pPr>
            <a:r>
              <a:rPr lang="en-US" i="1" dirty="0" smtClean="0"/>
              <a:t>Example :</a:t>
            </a:r>
            <a:endParaRPr lang="en-US" dirty="0" smtClean="0"/>
          </a:p>
          <a:p>
            <a:pPr defTabSz="457176">
              <a:buFont typeface="Times New Roman" pitchFamily="16" charset="0"/>
              <a:buNone/>
              <a:defRPr/>
            </a:pPr>
            <a:r>
              <a:rPr lang="en-US" dirty="0" smtClean="0"/>
              <a:t>class Test { </a:t>
            </a:r>
          </a:p>
          <a:p>
            <a:pPr defTabSz="457176">
              <a:buFont typeface="Times New Roman" pitchFamily="16" charset="0"/>
              <a:buNone/>
              <a:defRPr/>
            </a:pPr>
            <a:r>
              <a:rPr lang="en-US" dirty="0" smtClean="0"/>
              <a:t>public static void square(</a:t>
            </a:r>
            <a:r>
              <a:rPr lang="en-US" dirty="0" err="1" smtClean="0"/>
              <a:t>int</a:t>
            </a:r>
            <a:r>
              <a:rPr lang="en-US" dirty="0" smtClean="0"/>
              <a:t> x) { </a:t>
            </a:r>
          </a:p>
          <a:p>
            <a:pPr defTabSz="457176">
              <a:buFont typeface="Times New Roman" pitchFamily="16" charset="0"/>
              <a:buNone/>
              <a:defRPr/>
            </a:pPr>
            <a:r>
              <a:rPr lang="en-US" dirty="0" err="1" smtClean="0"/>
              <a:t>System.out.println</a:t>
            </a:r>
            <a:r>
              <a:rPr lang="en-US" dirty="0" smtClean="0"/>
              <a:t>(x*x);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public static void main (String[] </a:t>
            </a:r>
            <a:r>
              <a:rPr lang="en-US" dirty="0" err="1" smtClean="0"/>
              <a:t>arg</a:t>
            </a:r>
            <a:r>
              <a:rPr lang="en-US" dirty="0" smtClean="0"/>
              <a:t>) { </a:t>
            </a:r>
          </a:p>
          <a:p>
            <a:pPr defTabSz="457176">
              <a:buFont typeface="Times New Roman" pitchFamily="16" charset="0"/>
              <a:buNone/>
              <a:defRPr/>
            </a:pPr>
            <a:r>
              <a:rPr lang="en-US" dirty="0" smtClean="0"/>
              <a:t>square(8) </a:t>
            </a:r>
            <a:r>
              <a:rPr lang="en-US" b="1" dirty="0" smtClean="0"/>
              <a:t>//static method square () is called without any instance of class.</a:t>
            </a: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b="1" dirty="0" smtClean="0"/>
              <a:t>Output:</a:t>
            </a:r>
            <a:r>
              <a:rPr lang="en-US" dirty="0" smtClean="0"/>
              <a:t> 64</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Static block</a:t>
            </a:r>
          </a:p>
          <a:p>
            <a:pPr defTabSz="457176">
              <a:buFont typeface="Times New Roman" pitchFamily="16" charset="0"/>
              <a:buNone/>
              <a:defRPr/>
            </a:pPr>
            <a:r>
              <a:rPr lang="en-US" dirty="0" smtClean="0"/>
              <a:t>Static block is used to initialize static data member. Static block executes before main() method.</a:t>
            </a:r>
          </a:p>
          <a:p>
            <a:pPr defTabSz="457176">
              <a:buFont typeface="Times New Roman" pitchFamily="16" charset="0"/>
              <a:buNone/>
              <a:defRPr/>
            </a:pPr>
            <a:r>
              <a:rPr lang="en-US" b="1" dirty="0" smtClean="0"/>
              <a:t>Example</a:t>
            </a:r>
            <a:endParaRPr lang="en-US" dirty="0" smtClean="0"/>
          </a:p>
          <a:p>
            <a:pPr defTabSz="457176">
              <a:buFont typeface="Times New Roman" pitchFamily="16" charset="0"/>
              <a:buNone/>
              <a:defRPr/>
            </a:pPr>
            <a:r>
              <a:rPr lang="en-US" dirty="0" smtClean="0"/>
              <a:t>class </a:t>
            </a:r>
            <a:r>
              <a:rPr lang="en-US" dirty="0" err="1" smtClean="0"/>
              <a:t>ST_Employee</a:t>
            </a:r>
            <a:r>
              <a:rPr lang="en-US" dirty="0" smtClean="0"/>
              <a:t> { </a:t>
            </a:r>
          </a:p>
          <a:p>
            <a:pPr defTabSz="457176">
              <a:buFont typeface="Times New Roman" pitchFamily="16" charset="0"/>
              <a:buNone/>
              <a:defRPr/>
            </a:pPr>
            <a:r>
              <a:rPr lang="en-US" dirty="0" err="1" smtClean="0"/>
              <a:t>int</a:t>
            </a:r>
            <a:r>
              <a:rPr lang="en-US" dirty="0" smtClean="0"/>
              <a:t> id; </a:t>
            </a:r>
          </a:p>
          <a:p>
            <a:pPr defTabSz="457176">
              <a:buFont typeface="Times New Roman" pitchFamily="16" charset="0"/>
              <a:buNone/>
              <a:defRPr/>
            </a:pPr>
            <a:r>
              <a:rPr lang="en-US" dirty="0" smtClean="0"/>
              <a:t>String name; </a:t>
            </a:r>
          </a:p>
          <a:p>
            <a:pPr defTabSz="457176">
              <a:buFont typeface="Times New Roman" pitchFamily="16" charset="0"/>
              <a:buNone/>
              <a:defRPr/>
            </a:pPr>
            <a:r>
              <a:rPr lang="en-US" dirty="0" smtClean="0"/>
              <a:t>static String company; </a:t>
            </a:r>
          </a:p>
          <a:p>
            <a:pPr defTabSz="457176">
              <a:buFont typeface="Times New Roman" pitchFamily="16" charset="0"/>
              <a:buNone/>
              <a:defRPr/>
            </a:pPr>
            <a:r>
              <a:rPr lang="en-US" dirty="0" smtClean="0"/>
              <a:t>static { </a:t>
            </a:r>
          </a:p>
          <a:p>
            <a:pPr defTabSz="457176">
              <a:buFont typeface="Times New Roman" pitchFamily="16" charset="0"/>
              <a:buNone/>
              <a:defRPr/>
            </a:pPr>
            <a:r>
              <a:rPr lang="en-US" dirty="0" smtClean="0"/>
              <a:t>company =“</a:t>
            </a:r>
            <a:r>
              <a:rPr lang="en-US" dirty="0" err="1" smtClean="0"/>
              <a:t>Comsap</a:t>
            </a:r>
            <a:r>
              <a:rPr lang="en-US" dirty="0" smtClean="0"/>
              <a:t>"; </a:t>
            </a:r>
            <a:r>
              <a:rPr lang="en-US" b="1" dirty="0" smtClean="0"/>
              <a:t>//static block invoked before main() method</a:t>
            </a: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public void show() { </a:t>
            </a:r>
          </a:p>
          <a:p>
            <a:pPr defTabSz="457176">
              <a:buFont typeface="Times New Roman" pitchFamily="16" charset="0"/>
              <a:buNone/>
              <a:defRPr/>
            </a:pPr>
            <a:r>
              <a:rPr lang="en-US" dirty="0" err="1" smtClean="0"/>
              <a:t>System.out.println</a:t>
            </a:r>
            <a:r>
              <a:rPr lang="en-US" dirty="0" smtClean="0"/>
              <a:t>(id+" "+name+" "+company);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public static void main( String[] </a:t>
            </a:r>
            <a:r>
              <a:rPr lang="en-US" dirty="0" err="1" smtClean="0"/>
              <a:t>args</a:t>
            </a:r>
            <a:r>
              <a:rPr lang="en-US" dirty="0" smtClean="0"/>
              <a:t> ) { </a:t>
            </a:r>
          </a:p>
          <a:p>
            <a:pPr defTabSz="457176">
              <a:buFont typeface="Times New Roman" pitchFamily="16" charset="0"/>
              <a:buNone/>
              <a:defRPr/>
            </a:pPr>
            <a:r>
              <a:rPr lang="en-US" dirty="0" err="1" smtClean="0"/>
              <a:t>ST_Employee</a:t>
            </a:r>
            <a:r>
              <a:rPr lang="en-US" dirty="0" smtClean="0"/>
              <a:t> se1 = new </a:t>
            </a:r>
            <a:r>
              <a:rPr lang="en-US" dirty="0" err="1" smtClean="0"/>
              <a:t>ST_Employee</a:t>
            </a:r>
            <a:r>
              <a:rPr lang="en-US" dirty="0" smtClean="0"/>
              <a:t>(); </a:t>
            </a:r>
          </a:p>
          <a:p>
            <a:pPr defTabSz="457176">
              <a:buFont typeface="Times New Roman" pitchFamily="16" charset="0"/>
              <a:buNone/>
              <a:defRPr/>
            </a:pPr>
            <a:r>
              <a:rPr lang="en-US" dirty="0" smtClean="0"/>
              <a:t>se1.id = 104; </a:t>
            </a:r>
          </a:p>
          <a:p>
            <a:pPr defTabSz="457176">
              <a:buFont typeface="Times New Roman" pitchFamily="16" charset="0"/>
              <a:buNone/>
              <a:defRPr/>
            </a:pPr>
            <a:r>
              <a:rPr lang="en-US" dirty="0" smtClean="0"/>
              <a:t>se1.name = “Sam"; </a:t>
            </a:r>
          </a:p>
          <a:p>
            <a:pPr defTabSz="457176">
              <a:buFont typeface="Times New Roman" pitchFamily="16" charset="0"/>
              <a:buNone/>
              <a:defRPr/>
            </a:pPr>
            <a:r>
              <a:rPr lang="en-US" dirty="0" smtClean="0"/>
              <a:t>se1.show();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a:t>
            </a:r>
          </a:p>
          <a:p>
            <a:pPr defTabSz="457176">
              <a:buFont typeface="Times New Roman" pitchFamily="16" charset="0"/>
              <a:buNone/>
              <a:defRPr/>
            </a:pPr>
            <a:r>
              <a:rPr lang="en-US" b="1" dirty="0" smtClean="0"/>
              <a:t>Output :</a:t>
            </a:r>
            <a:endParaRPr lang="en-US" dirty="0" smtClean="0"/>
          </a:p>
          <a:p>
            <a:pPr defTabSz="457176">
              <a:buFont typeface="Times New Roman" pitchFamily="16" charset="0"/>
              <a:buNone/>
              <a:defRPr/>
            </a:pPr>
            <a:r>
              <a:rPr lang="en-US" dirty="0" smtClean="0"/>
              <a:t>104 Sam </a:t>
            </a:r>
            <a:r>
              <a:rPr lang="en-US" dirty="0" err="1" smtClean="0"/>
              <a:t>Comsap</a:t>
            </a:r>
            <a:endParaRPr lang="en-US" dirty="0" smtClean="0"/>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Q. Why a non-static variable cannot be referenced from a static context ?</a:t>
            </a:r>
          </a:p>
          <a:p>
            <a:pPr defTabSz="457176">
              <a:buFont typeface="Times New Roman" pitchFamily="16" charset="0"/>
              <a:buNone/>
              <a:defRPr/>
            </a:pPr>
            <a:r>
              <a:rPr lang="en-US" dirty="0" smtClean="0"/>
              <a:t>When you try to access a non-static variable from a static context like main method, java compiler throws a message like </a:t>
            </a:r>
            <a:r>
              <a:rPr lang="en-US" i="1" dirty="0" smtClean="0"/>
              <a:t>"a non-static variable cannot be referenced from a static context"</a:t>
            </a:r>
            <a:r>
              <a:rPr lang="en-US" dirty="0" smtClean="0"/>
              <a:t>. This is because non-static variables are related with instance of class(object) and they get created when instance of a class is created by using </a:t>
            </a:r>
            <a:r>
              <a:rPr lang="en-US" b="1" dirty="0" smtClean="0"/>
              <a:t>new</a:t>
            </a:r>
            <a:r>
              <a:rPr lang="en-US" dirty="0" smtClean="0"/>
              <a:t> operator. So if you try to access a non-static variable without any instance compiler will complain because those variables are not yet created and they don't have any existence until an instance is created and associated with it.</a:t>
            </a:r>
          </a:p>
          <a:p>
            <a:pPr defTabSz="457176">
              <a:buFont typeface="Times New Roman" pitchFamily="16" charset="0"/>
              <a:buNone/>
              <a:defRPr/>
            </a:pPr>
            <a:r>
              <a:rPr lang="en-US" b="1" dirty="0" smtClean="0"/>
              <a:t>Example of accessing non-static variable from a static context</a:t>
            </a:r>
            <a:endParaRPr lang="en-US" dirty="0" smtClean="0"/>
          </a:p>
          <a:p>
            <a:pPr defTabSz="457176">
              <a:buFont typeface="Times New Roman" pitchFamily="16" charset="0"/>
              <a:buNone/>
              <a:defRPr/>
            </a:pPr>
            <a:r>
              <a:rPr lang="en-US" dirty="0" smtClean="0"/>
              <a:t>class Test { </a:t>
            </a:r>
          </a:p>
          <a:p>
            <a:pPr defTabSz="457176">
              <a:buFont typeface="Times New Roman" pitchFamily="16" charset="0"/>
              <a:buNone/>
              <a:defRPr/>
            </a:pPr>
            <a:r>
              <a:rPr lang="en-US" dirty="0" err="1" smtClean="0"/>
              <a:t>int</a:t>
            </a:r>
            <a:r>
              <a:rPr lang="en-US" dirty="0" smtClean="0"/>
              <a:t> x; </a:t>
            </a:r>
          </a:p>
          <a:p>
            <a:pPr defTabSz="457176">
              <a:buFont typeface="Times New Roman" pitchFamily="16" charset="0"/>
              <a:buNone/>
              <a:defRPr/>
            </a:pPr>
            <a:r>
              <a:rPr lang="en-US" dirty="0" smtClean="0"/>
              <a:t>public static void main(String[] </a:t>
            </a:r>
            <a:r>
              <a:rPr lang="en-US" dirty="0" err="1" smtClean="0"/>
              <a:t>args</a:t>
            </a:r>
            <a:r>
              <a:rPr lang="en-US" dirty="0" smtClean="0"/>
              <a:t>) { </a:t>
            </a:r>
          </a:p>
          <a:p>
            <a:pPr defTabSz="457176">
              <a:buFont typeface="Times New Roman" pitchFamily="16" charset="0"/>
              <a:buNone/>
              <a:defRPr/>
            </a:pPr>
            <a:r>
              <a:rPr lang="en-US" dirty="0" smtClean="0"/>
              <a:t>x=10;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b="1" dirty="0" smtClean="0"/>
              <a:t>Output :</a:t>
            </a:r>
            <a:endParaRPr lang="en-US" dirty="0" smtClean="0"/>
          </a:p>
          <a:p>
            <a:pPr defTabSz="457176">
              <a:buFont typeface="Times New Roman" pitchFamily="16" charset="0"/>
              <a:buNone/>
              <a:defRPr/>
            </a:pPr>
            <a:r>
              <a:rPr lang="en-US" dirty="0" smtClean="0"/>
              <a:t>compiler error: non-static variable count cannot be referenced from a static context</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Same example using instance of class</a:t>
            </a:r>
            <a:endParaRPr lang="en-US" dirty="0" smtClean="0"/>
          </a:p>
          <a:p>
            <a:pPr defTabSz="457176">
              <a:buFont typeface="Times New Roman" pitchFamily="16" charset="0"/>
              <a:buNone/>
              <a:defRPr/>
            </a:pPr>
            <a:r>
              <a:rPr lang="en-US" dirty="0" smtClean="0"/>
              <a:t>class Test { </a:t>
            </a:r>
          </a:p>
          <a:p>
            <a:pPr defTabSz="457176">
              <a:buFont typeface="Times New Roman" pitchFamily="16" charset="0"/>
              <a:buNone/>
              <a:defRPr/>
            </a:pPr>
            <a:r>
              <a:rPr lang="en-US" dirty="0" err="1" smtClean="0"/>
              <a:t>int</a:t>
            </a:r>
            <a:r>
              <a:rPr lang="en-US" dirty="0" smtClean="0"/>
              <a:t> x; </a:t>
            </a:r>
          </a:p>
          <a:p>
            <a:pPr defTabSz="457176">
              <a:buFont typeface="Times New Roman" pitchFamily="16" charset="0"/>
              <a:buNone/>
              <a:defRPr/>
            </a:pPr>
            <a:r>
              <a:rPr lang="en-US" dirty="0" smtClean="0"/>
              <a:t>public static void main(String[] </a:t>
            </a:r>
            <a:r>
              <a:rPr lang="en-US" dirty="0" err="1" smtClean="0"/>
              <a:t>args</a:t>
            </a:r>
            <a:r>
              <a:rPr lang="en-US" dirty="0" smtClean="0"/>
              <a:t>) { </a:t>
            </a:r>
          </a:p>
          <a:p>
            <a:pPr defTabSz="457176">
              <a:buFont typeface="Times New Roman" pitchFamily="16" charset="0"/>
              <a:buNone/>
              <a:defRPr/>
            </a:pPr>
            <a:r>
              <a:rPr lang="en-US" dirty="0" smtClean="0"/>
              <a:t>Test </a:t>
            </a:r>
            <a:r>
              <a:rPr lang="en-US" dirty="0" err="1" smtClean="0"/>
              <a:t>tt</a:t>
            </a:r>
            <a:r>
              <a:rPr lang="en-US" dirty="0" smtClean="0"/>
              <a:t>=new Test(); </a:t>
            </a:r>
          </a:p>
          <a:p>
            <a:pPr defTabSz="457176">
              <a:buFont typeface="Times New Roman" pitchFamily="16" charset="0"/>
              <a:buNone/>
              <a:defRPr/>
            </a:pPr>
            <a:r>
              <a:rPr lang="en-US" dirty="0" err="1" smtClean="0"/>
              <a:t>tt.x</a:t>
            </a:r>
            <a:r>
              <a:rPr lang="en-US" dirty="0" smtClean="0"/>
              <a:t>=10; </a:t>
            </a:r>
            <a:r>
              <a:rPr lang="en-US" b="1" dirty="0" smtClean="0"/>
              <a:t>//works fine with instance of class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a:t>
            </a:r>
          </a:p>
          <a:p>
            <a:pPr defTabSz="457176">
              <a:buFont typeface="Times New Roman" pitchFamily="16" charset="0"/>
              <a:buNone/>
              <a:defRPr/>
            </a:pPr>
            <a:r>
              <a:rPr lang="en-US" dirty="0" smtClean="0"/>
              <a:t>======================================================================================</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Transient - </a:t>
            </a:r>
            <a:r>
              <a:rPr lang="en-US" dirty="0" smtClean="0"/>
              <a:t>The </a:t>
            </a:r>
            <a:r>
              <a:rPr lang="en-US" b="1" dirty="0" smtClean="0"/>
              <a:t>transient</a:t>
            </a:r>
            <a:r>
              <a:rPr lang="en-US" dirty="0" smtClean="0"/>
              <a:t> keyword may be used as a property modifier in Java and is directly related with serialization. In short the properties declared as </a:t>
            </a:r>
            <a:r>
              <a:rPr lang="en-US" b="1" dirty="0" smtClean="0"/>
              <a:t>transient</a:t>
            </a:r>
            <a:r>
              <a:rPr lang="en-US" dirty="0" smtClean="0"/>
              <a:t> are not serialized by the default serialization mechanism. This may be useful when we have properties that represent data that we don't want to persist or transmit over the network (when an object is sent over the network it's also serialized into a stream of bytes). We may think of dynamic data that was calculated after some instance initialization and is subject to change often, so it doesn't make sense to persist, or sensitive information like authentication tokens that only make sense in the current execution context. These conditions are only examples as the need of </a:t>
            </a:r>
            <a:r>
              <a:rPr lang="en-US" b="1" dirty="0" smtClean="0"/>
              <a:t>transient</a:t>
            </a:r>
            <a:r>
              <a:rPr lang="en-US" dirty="0" smtClean="0"/>
              <a:t> usage is very specific for different scenarios.</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A simple class</a:t>
            </a:r>
          </a:p>
          <a:p>
            <a:pPr defTabSz="457176">
              <a:buFont typeface="Times New Roman" pitchFamily="16" charset="0"/>
              <a:buNone/>
              <a:defRPr/>
            </a:pPr>
            <a:r>
              <a:rPr lang="en-US" dirty="0" smtClean="0"/>
              <a:t>Let's define a simple class containing a </a:t>
            </a:r>
            <a:r>
              <a:rPr lang="en-US" b="1" dirty="0" smtClean="0"/>
              <a:t>transient</a:t>
            </a:r>
            <a:r>
              <a:rPr lang="en-US" dirty="0" smtClean="0"/>
              <a:t> property:</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TestClass.java</a:t>
            </a:r>
          </a:p>
          <a:p>
            <a:pPr defTabSz="457176">
              <a:buFont typeface="Times New Roman" pitchFamily="16" charset="0"/>
              <a:buNone/>
              <a:defRPr/>
            </a:pPr>
            <a:r>
              <a:rPr lang="en-US" dirty="0" smtClean="0"/>
              <a:t>package </a:t>
            </a:r>
            <a:r>
              <a:rPr lang="en-US" dirty="0" err="1" smtClean="0"/>
              <a:t>com.byteslounge.serialization</a:t>
            </a:r>
            <a:r>
              <a:rPr lang="en-US" dirty="0" smtClean="0"/>
              <a:t>; </a:t>
            </a:r>
          </a:p>
          <a:p>
            <a:pPr defTabSz="457176">
              <a:buFont typeface="Times New Roman" pitchFamily="16" charset="0"/>
              <a:buNone/>
              <a:defRPr/>
            </a:pPr>
            <a:r>
              <a:rPr lang="en-US" dirty="0" smtClean="0"/>
              <a:t>import </a:t>
            </a:r>
            <a:r>
              <a:rPr lang="en-US" dirty="0" err="1" smtClean="0"/>
              <a:t>java.io.Serializable</a:t>
            </a:r>
            <a:r>
              <a:rPr lang="en-US" dirty="0" smtClean="0"/>
              <a:t>;</a:t>
            </a:r>
          </a:p>
          <a:p>
            <a:pPr defTabSz="457176">
              <a:buFont typeface="Times New Roman" pitchFamily="16" charset="0"/>
              <a:buNone/>
              <a:defRPr/>
            </a:pPr>
            <a:endParaRPr lang="en-US" dirty="0" smtClean="0"/>
          </a:p>
          <a:p>
            <a:pPr defTabSz="457176">
              <a:buFont typeface="Times New Roman" pitchFamily="16" charset="0"/>
              <a:buNone/>
              <a:defRPr/>
            </a:pPr>
            <a:r>
              <a:rPr lang="en-US" dirty="0" smtClean="0"/>
              <a:t>public class </a:t>
            </a:r>
            <a:r>
              <a:rPr lang="en-US" dirty="0" err="1" smtClean="0"/>
              <a:t>TestClass</a:t>
            </a:r>
            <a:r>
              <a:rPr lang="en-US" dirty="0" smtClean="0"/>
              <a:t> implements </a:t>
            </a:r>
            <a:r>
              <a:rPr lang="en-US" dirty="0" err="1" smtClean="0"/>
              <a:t>Serializable</a:t>
            </a:r>
            <a:r>
              <a:rPr lang="en-US" dirty="0" smtClean="0"/>
              <a:t> { </a:t>
            </a:r>
          </a:p>
          <a:p>
            <a:pPr defTabSz="457176">
              <a:buFont typeface="Times New Roman" pitchFamily="16" charset="0"/>
              <a:buNone/>
              <a:defRPr/>
            </a:pPr>
            <a:r>
              <a:rPr lang="en-US" dirty="0" smtClean="0"/>
              <a:t>private static final long </a:t>
            </a:r>
            <a:r>
              <a:rPr lang="en-US" dirty="0" err="1" smtClean="0"/>
              <a:t>serialVersionUID</a:t>
            </a:r>
            <a:r>
              <a:rPr lang="en-US" dirty="0" smtClean="0"/>
              <a:t> = 8191670218412460916L; </a:t>
            </a:r>
          </a:p>
          <a:p>
            <a:pPr defTabSz="457176">
              <a:buFont typeface="Times New Roman" pitchFamily="16" charset="0"/>
              <a:buNone/>
              <a:defRPr/>
            </a:pPr>
            <a:r>
              <a:rPr lang="en-US" dirty="0" smtClean="0"/>
              <a:t>private String </a:t>
            </a:r>
            <a:r>
              <a:rPr lang="en-US" dirty="0" err="1" smtClean="0"/>
              <a:t>propertyOne</a:t>
            </a:r>
            <a:r>
              <a:rPr lang="en-US" dirty="0" smtClean="0"/>
              <a:t>;</a:t>
            </a:r>
            <a:endParaRPr lang="en-US" b="1" dirty="0" smtClean="0"/>
          </a:p>
          <a:p>
            <a:pPr defTabSz="457176">
              <a:buFont typeface="Times New Roman" pitchFamily="16" charset="0"/>
              <a:buNone/>
              <a:defRPr/>
            </a:pPr>
            <a:r>
              <a:rPr lang="en-US" dirty="0" smtClean="0"/>
              <a:t>private transient String </a:t>
            </a:r>
            <a:r>
              <a:rPr lang="en-US" dirty="0" err="1" smtClean="0"/>
              <a:t>propertyTwo</a:t>
            </a:r>
            <a:r>
              <a:rPr lang="en-US" dirty="0" smtClean="0"/>
              <a:t>; </a:t>
            </a:r>
            <a:r>
              <a:rPr lang="en-US" b="1" dirty="0" smtClean="0"/>
              <a:t>// will not be serialized </a:t>
            </a:r>
          </a:p>
          <a:p>
            <a:pPr defTabSz="457176">
              <a:buFont typeface="Times New Roman" pitchFamily="16" charset="0"/>
              <a:buNone/>
              <a:defRPr/>
            </a:pPr>
            <a:r>
              <a:rPr lang="en-US" dirty="0" smtClean="0"/>
              <a:t>public </a:t>
            </a:r>
            <a:r>
              <a:rPr lang="en-US" dirty="0" err="1" smtClean="0"/>
              <a:t>TestClass</a:t>
            </a:r>
            <a:r>
              <a:rPr lang="en-US" dirty="0" smtClean="0"/>
              <a:t>(String </a:t>
            </a:r>
            <a:r>
              <a:rPr lang="en-US" dirty="0" err="1" smtClean="0"/>
              <a:t>propertyOne</a:t>
            </a:r>
            <a:r>
              <a:rPr lang="en-US" dirty="0" smtClean="0"/>
              <a:t>, String </a:t>
            </a:r>
            <a:r>
              <a:rPr lang="en-US" dirty="0" err="1" smtClean="0"/>
              <a:t>propertyTwo</a:t>
            </a:r>
            <a:r>
              <a:rPr lang="en-US" dirty="0" smtClean="0"/>
              <a:t>) { </a:t>
            </a:r>
          </a:p>
          <a:p>
            <a:pPr defTabSz="457176">
              <a:buFont typeface="Times New Roman" pitchFamily="16" charset="0"/>
              <a:buNone/>
              <a:defRPr/>
            </a:pPr>
            <a:r>
              <a:rPr lang="en-US" dirty="0" err="1" smtClean="0"/>
              <a:t>this.propertyOne</a:t>
            </a:r>
            <a:r>
              <a:rPr lang="en-US" dirty="0" smtClean="0"/>
              <a:t> = </a:t>
            </a:r>
            <a:r>
              <a:rPr lang="en-US" dirty="0" err="1" smtClean="0"/>
              <a:t>propertyOne</a:t>
            </a:r>
            <a:r>
              <a:rPr lang="en-US" dirty="0" smtClean="0"/>
              <a:t>; </a:t>
            </a:r>
          </a:p>
          <a:p>
            <a:pPr defTabSz="457176">
              <a:buFont typeface="Times New Roman" pitchFamily="16" charset="0"/>
              <a:buNone/>
              <a:defRPr/>
            </a:pPr>
            <a:r>
              <a:rPr lang="en-US" dirty="0" err="1" smtClean="0"/>
              <a:t>this.propertyTwo</a:t>
            </a:r>
            <a:r>
              <a:rPr lang="en-US" dirty="0" smtClean="0"/>
              <a:t> = </a:t>
            </a:r>
            <a:r>
              <a:rPr lang="en-US" dirty="0" err="1" smtClean="0"/>
              <a:t>propertyTwo</a:t>
            </a: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public String </a:t>
            </a:r>
            <a:r>
              <a:rPr lang="en-US" dirty="0" err="1" smtClean="0"/>
              <a:t>getPropertyOne</a:t>
            </a:r>
            <a:r>
              <a:rPr lang="en-US" dirty="0" smtClean="0"/>
              <a:t>() { </a:t>
            </a:r>
          </a:p>
          <a:p>
            <a:pPr defTabSz="457176">
              <a:buFont typeface="Times New Roman" pitchFamily="16" charset="0"/>
              <a:buNone/>
              <a:defRPr/>
            </a:pPr>
            <a:r>
              <a:rPr lang="en-US" dirty="0" smtClean="0"/>
              <a:t>return </a:t>
            </a:r>
            <a:r>
              <a:rPr lang="en-US" dirty="0" err="1" smtClean="0"/>
              <a:t>propertyOne</a:t>
            </a: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public String </a:t>
            </a:r>
            <a:r>
              <a:rPr lang="en-US" dirty="0" err="1" smtClean="0"/>
              <a:t>getPropertyTwo</a:t>
            </a:r>
            <a:r>
              <a:rPr lang="en-US" dirty="0" smtClean="0"/>
              <a:t>() { </a:t>
            </a:r>
          </a:p>
          <a:p>
            <a:pPr defTabSz="457176">
              <a:buFont typeface="Times New Roman" pitchFamily="16" charset="0"/>
              <a:buNone/>
              <a:defRPr/>
            </a:pPr>
            <a:r>
              <a:rPr lang="en-US" dirty="0" smtClean="0"/>
              <a:t>return </a:t>
            </a:r>
            <a:r>
              <a:rPr lang="en-US" dirty="0" err="1" smtClean="0"/>
              <a:t>propertyTwo</a:t>
            </a: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a:t>
            </a:r>
          </a:p>
          <a:p>
            <a:pPr defTabSz="457176">
              <a:buFont typeface="Times New Roman" pitchFamily="16" charset="0"/>
              <a:buNone/>
              <a:defRPr/>
            </a:pPr>
            <a:endParaRPr lang="en-US" dirty="0" smtClean="0"/>
          </a:p>
          <a:p>
            <a:pPr defTabSz="457176">
              <a:buFont typeface="Times New Roman" pitchFamily="16" charset="0"/>
              <a:buNone/>
              <a:defRPr/>
            </a:pPr>
            <a:r>
              <a:rPr lang="en-US" dirty="0" smtClean="0"/>
              <a:t>Note that we are implementing the </a:t>
            </a:r>
            <a:r>
              <a:rPr lang="en-US" b="1" dirty="0" err="1" smtClean="0"/>
              <a:t>Serializable</a:t>
            </a:r>
            <a:r>
              <a:rPr lang="en-US" dirty="0" smtClean="0"/>
              <a:t> interface. This is required to make </a:t>
            </a:r>
            <a:r>
              <a:rPr lang="en-US" b="1" dirty="0" err="1" smtClean="0"/>
              <a:t>TestClass</a:t>
            </a:r>
            <a:r>
              <a:rPr lang="en-US" dirty="0" smtClean="0"/>
              <a:t> </a:t>
            </a:r>
            <a:r>
              <a:rPr lang="en-US" dirty="0" err="1" smtClean="0"/>
              <a:t>serializable</a:t>
            </a:r>
            <a:r>
              <a:rPr lang="en-US" dirty="0" smtClean="0"/>
              <a:t>. Property </a:t>
            </a:r>
            <a:r>
              <a:rPr lang="en-US" b="1" dirty="0" err="1" smtClean="0"/>
              <a:t>propertyTwo</a:t>
            </a:r>
            <a:r>
              <a:rPr lang="en-US" dirty="0" smtClean="0"/>
              <a:t> is declared as </a:t>
            </a:r>
            <a:r>
              <a:rPr lang="en-US" b="1" dirty="0" smtClean="0"/>
              <a:t>transient</a:t>
            </a:r>
            <a:r>
              <a:rPr lang="en-US" dirty="0" smtClean="0"/>
              <a:t> so it will not be serialized.</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Testing</a:t>
            </a:r>
          </a:p>
          <a:p>
            <a:pPr defTabSz="457176">
              <a:buFont typeface="Times New Roman" pitchFamily="16" charset="0"/>
              <a:buNone/>
              <a:defRPr/>
            </a:pPr>
            <a:r>
              <a:rPr lang="en-US" b="1" dirty="0" smtClean="0"/>
              <a:t>Let's create a simple test class:</a:t>
            </a:r>
          </a:p>
          <a:p>
            <a:pPr defTabSz="457176">
              <a:buFont typeface="Times New Roman" pitchFamily="16" charset="0"/>
              <a:buNone/>
              <a:defRPr/>
            </a:pPr>
            <a:r>
              <a:rPr lang="en-US" b="1" dirty="0" smtClean="0"/>
              <a:t>Main.java</a:t>
            </a:r>
          </a:p>
          <a:p>
            <a:pPr defTabSz="457176">
              <a:buFont typeface="Times New Roman" pitchFamily="16" charset="0"/>
              <a:buNone/>
              <a:defRPr/>
            </a:pPr>
            <a:r>
              <a:rPr lang="en-US" dirty="0" smtClean="0"/>
              <a:t>package </a:t>
            </a:r>
            <a:r>
              <a:rPr lang="en-US" dirty="0" err="1" smtClean="0"/>
              <a:t>com.byteslounge.serialization</a:t>
            </a:r>
            <a:r>
              <a:rPr lang="en-US" dirty="0" smtClean="0"/>
              <a:t>; </a:t>
            </a:r>
          </a:p>
          <a:p>
            <a:pPr defTabSz="457176">
              <a:buFont typeface="Times New Roman" pitchFamily="16" charset="0"/>
              <a:buNone/>
              <a:defRPr/>
            </a:pPr>
            <a:r>
              <a:rPr lang="en-US" dirty="0" smtClean="0"/>
              <a:t>import </a:t>
            </a:r>
            <a:r>
              <a:rPr lang="en-US" dirty="0" err="1" smtClean="0"/>
              <a:t>java.io.FileInputStream</a:t>
            </a:r>
            <a:r>
              <a:rPr lang="en-US" dirty="0" smtClean="0"/>
              <a:t>; </a:t>
            </a:r>
          </a:p>
          <a:p>
            <a:pPr defTabSz="457176">
              <a:buFont typeface="Times New Roman" pitchFamily="16" charset="0"/>
              <a:buNone/>
              <a:defRPr/>
            </a:pPr>
            <a:r>
              <a:rPr lang="en-US" dirty="0" smtClean="0"/>
              <a:t>import </a:t>
            </a:r>
            <a:r>
              <a:rPr lang="en-US" dirty="0" err="1" smtClean="0"/>
              <a:t>java.io.FileOutputStream</a:t>
            </a:r>
            <a:r>
              <a:rPr lang="en-US" dirty="0" smtClean="0"/>
              <a:t>; </a:t>
            </a:r>
          </a:p>
          <a:p>
            <a:pPr defTabSz="457176">
              <a:buFont typeface="Times New Roman" pitchFamily="16" charset="0"/>
              <a:buNone/>
              <a:defRPr/>
            </a:pPr>
            <a:r>
              <a:rPr lang="en-US" dirty="0" smtClean="0"/>
              <a:t>import </a:t>
            </a:r>
            <a:r>
              <a:rPr lang="en-US" dirty="0" err="1" smtClean="0"/>
              <a:t>java.io.ObjectInputStream</a:t>
            </a:r>
            <a:r>
              <a:rPr lang="en-US" dirty="0" smtClean="0"/>
              <a:t>; </a:t>
            </a:r>
          </a:p>
          <a:p>
            <a:pPr defTabSz="457176">
              <a:buFont typeface="Times New Roman" pitchFamily="16" charset="0"/>
              <a:buNone/>
              <a:defRPr/>
            </a:pPr>
            <a:r>
              <a:rPr lang="en-US" dirty="0" smtClean="0"/>
              <a:t>import </a:t>
            </a:r>
            <a:r>
              <a:rPr lang="en-US" dirty="0" err="1" smtClean="0"/>
              <a:t>java.io.ObjectOutputStream</a:t>
            </a:r>
            <a:r>
              <a:rPr lang="en-US" dirty="0" smtClean="0"/>
              <a:t>;</a:t>
            </a:r>
          </a:p>
          <a:p>
            <a:pPr defTabSz="457176">
              <a:buFont typeface="Times New Roman" pitchFamily="16" charset="0"/>
              <a:buNone/>
              <a:defRPr/>
            </a:pPr>
            <a:endParaRPr lang="en-US" dirty="0" smtClean="0"/>
          </a:p>
          <a:p>
            <a:pPr defTabSz="457176">
              <a:buFont typeface="Times New Roman" pitchFamily="16" charset="0"/>
              <a:buNone/>
              <a:defRPr/>
            </a:pPr>
            <a:r>
              <a:rPr lang="en-US" dirty="0" smtClean="0"/>
              <a:t>public class Main { </a:t>
            </a:r>
          </a:p>
          <a:p>
            <a:pPr defTabSz="457176">
              <a:buFont typeface="Times New Roman" pitchFamily="16" charset="0"/>
              <a:buNone/>
              <a:defRPr/>
            </a:pPr>
            <a:r>
              <a:rPr lang="en-US" dirty="0" smtClean="0"/>
              <a:t>public static void main(String[] </a:t>
            </a:r>
            <a:r>
              <a:rPr lang="en-US" dirty="0" err="1" smtClean="0"/>
              <a:t>args</a:t>
            </a:r>
            <a:r>
              <a:rPr lang="en-US" dirty="0" smtClean="0"/>
              <a:t>) throws Exception { </a:t>
            </a:r>
          </a:p>
          <a:p>
            <a:pPr defTabSz="457176">
              <a:buFont typeface="Times New Roman" pitchFamily="16" charset="0"/>
              <a:buNone/>
              <a:defRPr/>
            </a:pPr>
            <a:r>
              <a:rPr lang="en-US" dirty="0" err="1" smtClean="0"/>
              <a:t>TestClass</a:t>
            </a:r>
            <a:r>
              <a:rPr lang="en-US" dirty="0" smtClean="0"/>
              <a:t> </a:t>
            </a:r>
            <a:r>
              <a:rPr lang="en-US" dirty="0" err="1" smtClean="0"/>
              <a:t>testWrite</a:t>
            </a:r>
            <a:r>
              <a:rPr lang="en-US" dirty="0" smtClean="0"/>
              <a:t> = new </a:t>
            </a:r>
            <a:r>
              <a:rPr lang="en-US" dirty="0" err="1" smtClean="0"/>
              <a:t>TestClass</a:t>
            </a:r>
            <a:r>
              <a:rPr lang="en-US" dirty="0" smtClean="0"/>
              <a:t>("</a:t>
            </a:r>
            <a:r>
              <a:rPr lang="en-US" dirty="0" err="1" smtClean="0"/>
              <a:t>valueOne</a:t>
            </a:r>
            <a:r>
              <a:rPr lang="en-US" dirty="0" smtClean="0"/>
              <a:t>", "</a:t>
            </a:r>
            <a:r>
              <a:rPr lang="en-US" dirty="0" err="1" smtClean="0"/>
              <a:t>valueTwo</a:t>
            </a:r>
            <a:r>
              <a:rPr lang="en-US" dirty="0" smtClean="0"/>
              <a:t>"); </a:t>
            </a:r>
          </a:p>
          <a:p>
            <a:pPr defTabSz="457176">
              <a:buFont typeface="Times New Roman" pitchFamily="16" charset="0"/>
              <a:buNone/>
              <a:defRPr/>
            </a:pPr>
            <a:r>
              <a:rPr lang="en-US" dirty="0" err="1" smtClean="0"/>
              <a:t>FileOutputStream</a:t>
            </a:r>
            <a:r>
              <a:rPr lang="en-US" dirty="0" smtClean="0"/>
              <a:t> </a:t>
            </a:r>
            <a:r>
              <a:rPr lang="en-US" dirty="0" err="1" smtClean="0"/>
              <a:t>fos</a:t>
            </a:r>
            <a:r>
              <a:rPr lang="en-US" dirty="0" smtClean="0"/>
              <a:t> = new </a:t>
            </a:r>
            <a:r>
              <a:rPr lang="en-US" dirty="0" err="1" smtClean="0"/>
              <a:t>FileOutputStream</a:t>
            </a:r>
            <a:r>
              <a:rPr lang="en-US" dirty="0" smtClean="0"/>
              <a:t>("</a:t>
            </a:r>
            <a:r>
              <a:rPr lang="en-US" dirty="0" err="1" smtClean="0"/>
              <a:t>testfile</a:t>
            </a:r>
            <a:r>
              <a:rPr lang="en-US" dirty="0" smtClean="0"/>
              <a:t>"); </a:t>
            </a:r>
          </a:p>
          <a:p>
            <a:pPr defTabSz="457176">
              <a:buFont typeface="Times New Roman" pitchFamily="16" charset="0"/>
              <a:buNone/>
              <a:defRPr/>
            </a:pPr>
            <a:r>
              <a:rPr lang="en-US" dirty="0" err="1" smtClean="0"/>
              <a:t>ObjectOutputStream</a:t>
            </a:r>
            <a:r>
              <a:rPr lang="en-US" dirty="0" smtClean="0"/>
              <a:t> </a:t>
            </a:r>
            <a:r>
              <a:rPr lang="en-US" dirty="0" err="1" smtClean="0"/>
              <a:t>oos</a:t>
            </a:r>
            <a:r>
              <a:rPr lang="en-US" dirty="0" smtClean="0"/>
              <a:t> = new </a:t>
            </a:r>
            <a:r>
              <a:rPr lang="en-US" dirty="0" err="1" smtClean="0"/>
              <a:t>ObjectOutputStream</a:t>
            </a:r>
            <a:r>
              <a:rPr lang="en-US" dirty="0" smtClean="0"/>
              <a:t>(</a:t>
            </a:r>
            <a:r>
              <a:rPr lang="en-US" dirty="0" err="1" smtClean="0"/>
              <a:t>fos</a:t>
            </a:r>
            <a:r>
              <a:rPr lang="en-US" dirty="0" smtClean="0"/>
              <a:t>); </a:t>
            </a:r>
          </a:p>
          <a:p>
            <a:pPr defTabSz="457176">
              <a:buFont typeface="Times New Roman" pitchFamily="16" charset="0"/>
              <a:buNone/>
              <a:defRPr/>
            </a:pPr>
            <a:r>
              <a:rPr lang="en-US" dirty="0" err="1" smtClean="0"/>
              <a:t>oos.writeObject</a:t>
            </a:r>
            <a:r>
              <a:rPr lang="en-US" dirty="0" smtClean="0"/>
              <a:t>(</a:t>
            </a:r>
            <a:r>
              <a:rPr lang="en-US" dirty="0" err="1" smtClean="0"/>
              <a:t>testWrite</a:t>
            </a:r>
            <a:r>
              <a:rPr lang="en-US" dirty="0" smtClean="0"/>
              <a:t>); </a:t>
            </a:r>
          </a:p>
          <a:p>
            <a:pPr defTabSz="457176">
              <a:buFont typeface="Times New Roman" pitchFamily="16" charset="0"/>
              <a:buNone/>
              <a:defRPr/>
            </a:pPr>
            <a:r>
              <a:rPr lang="en-US" dirty="0" err="1" smtClean="0"/>
              <a:t>oos.flush</a:t>
            </a:r>
            <a:r>
              <a:rPr lang="en-US" dirty="0" smtClean="0"/>
              <a:t>(); </a:t>
            </a:r>
          </a:p>
          <a:p>
            <a:pPr defTabSz="457176">
              <a:buFont typeface="Times New Roman" pitchFamily="16" charset="0"/>
              <a:buNone/>
              <a:defRPr/>
            </a:pPr>
            <a:r>
              <a:rPr lang="en-US" dirty="0" err="1" smtClean="0"/>
              <a:t>oos.close</a:t>
            </a:r>
            <a:r>
              <a:rPr lang="en-US" dirty="0" smtClean="0"/>
              <a:t>(); </a:t>
            </a:r>
          </a:p>
          <a:p>
            <a:pPr defTabSz="457176">
              <a:buFont typeface="Times New Roman" pitchFamily="16" charset="0"/>
              <a:buNone/>
              <a:defRPr/>
            </a:pPr>
            <a:r>
              <a:rPr lang="en-US" dirty="0" err="1" smtClean="0"/>
              <a:t>TestClass</a:t>
            </a:r>
            <a:r>
              <a:rPr lang="en-US" dirty="0" smtClean="0"/>
              <a:t> </a:t>
            </a:r>
            <a:r>
              <a:rPr lang="en-US" dirty="0" err="1" smtClean="0"/>
              <a:t>testRead</a:t>
            </a:r>
            <a:r>
              <a:rPr lang="en-US" dirty="0" smtClean="0"/>
              <a:t>; </a:t>
            </a:r>
          </a:p>
          <a:p>
            <a:pPr defTabSz="457176">
              <a:buFont typeface="Times New Roman" pitchFamily="16" charset="0"/>
              <a:buNone/>
              <a:defRPr/>
            </a:pPr>
            <a:r>
              <a:rPr lang="en-US" dirty="0" err="1" smtClean="0"/>
              <a:t>FileInputStream</a:t>
            </a:r>
            <a:r>
              <a:rPr lang="en-US" dirty="0" smtClean="0"/>
              <a:t> </a:t>
            </a:r>
            <a:r>
              <a:rPr lang="en-US" dirty="0" err="1" smtClean="0"/>
              <a:t>fis</a:t>
            </a:r>
            <a:r>
              <a:rPr lang="en-US" dirty="0" smtClean="0"/>
              <a:t> = new </a:t>
            </a:r>
            <a:r>
              <a:rPr lang="en-US" dirty="0" err="1" smtClean="0"/>
              <a:t>FileInputStream</a:t>
            </a:r>
            <a:r>
              <a:rPr lang="en-US" dirty="0" smtClean="0"/>
              <a:t>("</a:t>
            </a:r>
            <a:r>
              <a:rPr lang="en-US" dirty="0" err="1" smtClean="0"/>
              <a:t>testfile</a:t>
            </a:r>
            <a:r>
              <a:rPr lang="en-US" dirty="0" smtClean="0"/>
              <a:t>"); </a:t>
            </a:r>
          </a:p>
          <a:p>
            <a:pPr defTabSz="457176">
              <a:buFont typeface="Times New Roman" pitchFamily="16" charset="0"/>
              <a:buNone/>
              <a:defRPr/>
            </a:pPr>
            <a:r>
              <a:rPr lang="en-US" dirty="0" err="1" smtClean="0"/>
              <a:t>ObjectInputStream</a:t>
            </a:r>
            <a:r>
              <a:rPr lang="en-US" dirty="0" smtClean="0"/>
              <a:t> </a:t>
            </a:r>
            <a:r>
              <a:rPr lang="en-US" dirty="0" err="1" smtClean="0"/>
              <a:t>ois</a:t>
            </a:r>
            <a:r>
              <a:rPr lang="en-US" dirty="0" smtClean="0"/>
              <a:t> = new </a:t>
            </a:r>
            <a:r>
              <a:rPr lang="en-US" dirty="0" err="1" smtClean="0"/>
              <a:t>ObjectInputStream</a:t>
            </a:r>
            <a:r>
              <a:rPr lang="en-US" dirty="0" smtClean="0"/>
              <a:t>(</a:t>
            </a:r>
            <a:r>
              <a:rPr lang="en-US" dirty="0" err="1" smtClean="0"/>
              <a:t>fis</a:t>
            </a:r>
            <a:r>
              <a:rPr lang="en-US" dirty="0" smtClean="0"/>
              <a:t>); </a:t>
            </a:r>
          </a:p>
          <a:p>
            <a:pPr defTabSz="457176">
              <a:buFont typeface="Times New Roman" pitchFamily="16" charset="0"/>
              <a:buNone/>
              <a:defRPr/>
            </a:pPr>
            <a:r>
              <a:rPr lang="en-US" dirty="0" err="1" smtClean="0"/>
              <a:t>testRead</a:t>
            </a:r>
            <a:r>
              <a:rPr lang="en-US" dirty="0" smtClean="0"/>
              <a:t> = (</a:t>
            </a:r>
            <a:r>
              <a:rPr lang="en-US" dirty="0" err="1" smtClean="0"/>
              <a:t>TestClass</a:t>
            </a:r>
            <a:r>
              <a:rPr lang="en-US" dirty="0" smtClean="0"/>
              <a:t>)</a:t>
            </a:r>
            <a:r>
              <a:rPr lang="en-US" dirty="0" err="1" smtClean="0"/>
              <a:t>ois.readObject</a:t>
            </a:r>
            <a:r>
              <a:rPr lang="en-US" dirty="0" smtClean="0"/>
              <a:t>(); </a:t>
            </a:r>
          </a:p>
          <a:p>
            <a:pPr defTabSz="457176">
              <a:buFont typeface="Times New Roman" pitchFamily="16" charset="0"/>
              <a:buNone/>
              <a:defRPr/>
            </a:pPr>
            <a:r>
              <a:rPr lang="en-US" dirty="0" err="1" smtClean="0"/>
              <a:t>ois.close</a:t>
            </a:r>
            <a:r>
              <a:rPr lang="en-US" dirty="0" smtClean="0"/>
              <a:t>(); </a:t>
            </a:r>
          </a:p>
          <a:p>
            <a:pPr defTabSz="457176">
              <a:buFont typeface="Times New Roman" pitchFamily="16" charset="0"/>
              <a:buNone/>
              <a:defRPr/>
            </a:pPr>
            <a:r>
              <a:rPr lang="en-US" dirty="0" smtClean="0"/>
              <a:t>System.out.println("--Serialized object--"); </a:t>
            </a:r>
          </a:p>
          <a:p>
            <a:pPr defTabSz="457176">
              <a:buFont typeface="Times New Roman" pitchFamily="16" charset="0"/>
              <a:buNone/>
              <a:defRPr/>
            </a:pPr>
            <a:r>
              <a:rPr lang="en-US" dirty="0" smtClean="0"/>
              <a:t>System.out.println("</a:t>
            </a:r>
            <a:r>
              <a:rPr lang="en-US" dirty="0" err="1" smtClean="0"/>
              <a:t>propertyOne</a:t>
            </a:r>
            <a:r>
              <a:rPr lang="en-US" dirty="0" smtClean="0"/>
              <a:t>: " + </a:t>
            </a:r>
            <a:r>
              <a:rPr lang="en-US" dirty="0" err="1" smtClean="0"/>
              <a:t>testWrite.getPropertyOne</a:t>
            </a:r>
            <a:r>
              <a:rPr lang="en-US" dirty="0" smtClean="0"/>
              <a:t>()); </a:t>
            </a:r>
          </a:p>
          <a:p>
            <a:pPr defTabSz="457176">
              <a:buFont typeface="Times New Roman" pitchFamily="16" charset="0"/>
              <a:buNone/>
              <a:defRPr/>
            </a:pPr>
            <a:r>
              <a:rPr lang="en-US" dirty="0" smtClean="0"/>
              <a:t>System.out.println("</a:t>
            </a:r>
            <a:r>
              <a:rPr lang="en-US" dirty="0" err="1" smtClean="0"/>
              <a:t>propertyTwo</a:t>
            </a:r>
            <a:r>
              <a:rPr lang="en-US" dirty="0" smtClean="0"/>
              <a:t>: " + </a:t>
            </a:r>
            <a:r>
              <a:rPr lang="en-US" dirty="0" err="1" smtClean="0"/>
              <a:t>testWrite.getPropertyTwo</a:t>
            </a:r>
            <a:r>
              <a:rPr lang="en-US" dirty="0" smtClean="0"/>
              <a:t>()); </a:t>
            </a:r>
          </a:p>
          <a:p>
            <a:pPr defTabSz="457176">
              <a:buFont typeface="Times New Roman" pitchFamily="16" charset="0"/>
              <a:buNone/>
              <a:defRPr/>
            </a:pPr>
            <a:r>
              <a:rPr lang="en-US" dirty="0" smtClean="0"/>
              <a:t>System.out.println(""); </a:t>
            </a:r>
          </a:p>
          <a:p>
            <a:pPr defTabSz="457176">
              <a:buFont typeface="Times New Roman" pitchFamily="16" charset="0"/>
              <a:buNone/>
              <a:defRPr/>
            </a:pPr>
            <a:r>
              <a:rPr lang="en-US" dirty="0" smtClean="0"/>
              <a:t>System.out.println("--Read object--"); </a:t>
            </a:r>
          </a:p>
          <a:p>
            <a:pPr defTabSz="457176">
              <a:buFont typeface="Times New Roman" pitchFamily="16" charset="0"/>
              <a:buNone/>
              <a:defRPr/>
            </a:pPr>
            <a:r>
              <a:rPr lang="en-US" dirty="0" smtClean="0"/>
              <a:t>System.out.println("</a:t>
            </a:r>
            <a:r>
              <a:rPr lang="en-US" dirty="0" err="1" smtClean="0"/>
              <a:t>propertyOne</a:t>
            </a:r>
            <a:r>
              <a:rPr lang="en-US" dirty="0" smtClean="0"/>
              <a:t>: " + </a:t>
            </a:r>
            <a:r>
              <a:rPr lang="en-US" dirty="0" err="1" smtClean="0"/>
              <a:t>testRead.getPropertyOne</a:t>
            </a:r>
            <a:r>
              <a:rPr lang="en-US" dirty="0" smtClean="0"/>
              <a:t>()); </a:t>
            </a:r>
          </a:p>
          <a:p>
            <a:pPr defTabSz="457176">
              <a:buFont typeface="Times New Roman" pitchFamily="16" charset="0"/>
              <a:buNone/>
              <a:defRPr/>
            </a:pPr>
            <a:r>
              <a:rPr lang="en-US" dirty="0" smtClean="0"/>
              <a:t>System.out.println("</a:t>
            </a:r>
            <a:r>
              <a:rPr lang="en-US" dirty="0" err="1" smtClean="0"/>
              <a:t>propertyTwo</a:t>
            </a:r>
            <a:r>
              <a:rPr lang="en-US" dirty="0" smtClean="0"/>
              <a:t>: " + </a:t>
            </a:r>
            <a:r>
              <a:rPr lang="en-US" dirty="0" err="1" smtClean="0"/>
              <a:t>testRead.getPropertyTwo</a:t>
            </a: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When we run the test the following output is generated:</a:t>
            </a:r>
          </a:p>
          <a:p>
            <a:pPr defTabSz="457176">
              <a:buFont typeface="Times New Roman" pitchFamily="16" charset="0"/>
              <a:buNone/>
              <a:defRPr/>
            </a:pPr>
            <a:r>
              <a:rPr lang="en-US" b="1" dirty="0" smtClean="0"/>
              <a:t>--Serialized object--</a:t>
            </a:r>
            <a:r>
              <a:rPr lang="en-US" dirty="0" smtClean="0"/>
              <a:t> </a:t>
            </a:r>
            <a:br>
              <a:rPr lang="en-US" dirty="0" smtClean="0"/>
            </a:br>
            <a:r>
              <a:rPr lang="en-US" b="1" dirty="0" err="1" smtClean="0"/>
              <a:t>propertyOne</a:t>
            </a:r>
            <a:r>
              <a:rPr lang="en-US" b="1" dirty="0" smtClean="0"/>
              <a:t>: </a:t>
            </a:r>
            <a:r>
              <a:rPr lang="en-US" b="1" dirty="0" err="1" smtClean="0"/>
              <a:t>valueOne</a:t>
            </a:r>
            <a:r>
              <a:rPr lang="en-US" dirty="0" smtClean="0"/>
              <a:t> </a:t>
            </a:r>
            <a:br>
              <a:rPr lang="en-US" dirty="0" smtClean="0"/>
            </a:br>
            <a:r>
              <a:rPr lang="en-US" b="1" dirty="0" err="1" smtClean="0"/>
              <a:t>propertyTwo</a:t>
            </a:r>
            <a:r>
              <a:rPr lang="en-US" b="1" dirty="0" smtClean="0"/>
              <a:t>: </a:t>
            </a:r>
            <a:r>
              <a:rPr lang="en-US" b="1" dirty="0" err="1" smtClean="0"/>
              <a:t>valueTwo</a:t>
            </a:r>
            <a:r>
              <a:rPr lang="en-US" dirty="0" smtClean="0"/>
              <a:t> </a:t>
            </a:r>
            <a:br>
              <a:rPr lang="en-US" dirty="0" smtClean="0"/>
            </a:br>
            <a:r>
              <a:rPr lang="en-US" dirty="0" smtClean="0"/>
              <a:t/>
            </a:r>
            <a:br>
              <a:rPr lang="en-US" dirty="0" smtClean="0"/>
            </a:br>
            <a:r>
              <a:rPr lang="en-US" b="1" dirty="0" smtClean="0"/>
              <a:t>--Read object--</a:t>
            </a:r>
            <a:r>
              <a:rPr lang="en-US" dirty="0" smtClean="0"/>
              <a:t> </a:t>
            </a:r>
            <a:br>
              <a:rPr lang="en-US" dirty="0" smtClean="0"/>
            </a:br>
            <a:r>
              <a:rPr lang="en-US" b="1" dirty="0" err="1" smtClean="0"/>
              <a:t>propertyOne</a:t>
            </a:r>
            <a:r>
              <a:rPr lang="en-US" b="1" dirty="0" smtClean="0"/>
              <a:t>: </a:t>
            </a:r>
            <a:r>
              <a:rPr lang="en-US" b="1" dirty="0" err="1" smtClean="0"/>
              <a:t>valueOne</a:t>
            </a:r>
            <a:r>
              <a:rPr lang="en-US" dirty="0" smtClean="0"/>
              <a:t> </a:t>
            </a:r>
            <a:br>
              <a:rPr lang="en-US" dirty="0" smtClean="0"/>
            </a:br>
            <a:r>
              <a:rPr lang="en-US" b="1" dirty="0" err="1" smtClean="0"/>
              <a:t>propertyTwo</a:t>
            </a:r>
            <a:r>
              <a:rPr lang="en-US" b="1" dirty="0" smtClean="0"/>
              <a:t>: null</a:t>
            </a:r>
          </a:p>
          <a:p>
            <a:pPr defTabSz="457176">
              <a:buFont typeface="Times New Roman" pitchFamily="16" charset="0"/>
              <a:buNone/>
              <a:defRPr/>
            </a:pPr>
            <a:endParaRPr lang="en-US" dirty="0" smtClean="0"/>
          </a:p>
          <a:p>
            <a:pPr defTabSz="457176">
              <a:buFont typeface="Times New Roman" pitchFamily="16" charset="0"/>
              <a:buNone/>
              <a:defRPr/>
            </a:pPr>
            <a:r>
              <a:rPr lang="en-US" dirty="0" smtClean="0"/>
              <a:t>Property </a:t>
            </a:r>
            <a:r>
              <a:rPr lang="en-US" b="1" dirty="0" err="1" smtClean="0"/>
              <a:t>propertyTwo</a:t>
            </a:r>
            <a:r>
              <a:rPr lang="en-US" dirty="0" smtClean="0"/>
              <a:t> was not serialized so when we read our instance back </a:t>
            </a:r>
            <a:r>
              <a:rPr lang="en-US" b="1" dirty="0" err="1" smtClean="0"/>
              <a:t>propertyTwo</a:t>
            </a:r>
            <a:r>
              <a:rPr lang="en-US" dirty="0" smtClean="0"/>
              <a:t> value is </a:t>
            </a:r>
            <a:r>
              <a:rPr lang="en-US" b="1" dirty="0" smtClean="0"/>
              <a:t>null</a:t>
            </a:r>
            <a:r>
              <a:rPr lang="en-US" dirty="0" smtClean="0"/>
              <a:t>.</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a:t>
            </a:r>
          </a:p>
          <a:p>
            <a:pPr defTabSz="457176">
              <a:buFont typeface="Times New Roman" pitchFamily="16" charset="0"/>
              <a:buNone/>
              <a:defRPr/>
            </a:pPr>
            <a:endParaRPr lang="en-US" b="1" dirty="0" smtClean="0"/>
          </a:p>
          <a:p>
            <a:pPr defTabSz="457176">
              <a:buFont typeface="Times New Roman" pitchFamily="16" charset="0"/>
              <a:buNone/>
              <a:defRPr/>
            </a:pPr>
            <a:r>
              <a:rPr lang="en-US" b="1" dirty="0" smtClean="0"/>
              <a:t>Synchronized modifier</a:t>
            </a:r>
          </a:p>
          <a:p>
            <a:pPr defTabSz="457176">
              <a:buFont typeface="Times New Roman" pitchFamily="16" charset="0"/>
              <a:buNone/>
              <a:defRPr/>
            </a:pPr>
            <a:r>
              <a:rPr lang="en-US" dirty="0" smtClean="0"/>
              <a:t>When a method is synchronized it can be accessed by only one thread at a time. We will discuss it in detail in Thread.</a:t>
            </a:r>
          </a:p>
          <a:p>
            <a:pPr defTabSz="457176">
              <a:buFont typeface="Times New Roman" pitchFamily="16" charset="0"/>
              <a:buNone/>
              <a:defRPr/>
            </a:pPr>
            <a:endParaRPr lang="en-US" b="1" dirty="0" smtClean="0"/>
          </a:p>
          <a:p>
            <a:pPr defTabSz="457176">
              <a:buFont typeface="Times New Roman" pitchFamily="16" charset="0"/>
              <a:buNone/>
              <a:defRPr/>
            </a:pPr>
            <a:r>
              <a:rPr lang="en-US" b="1" dirty="0" smtClean="0"/>
              <a:t>Synchronization in Java</a:t>
            </a:r>
          </a:p>
          <a:p>
            <a:pPr defTabSz="457176">
              <a:buFont typeface="Times New Roman" pitchFamily="16" charset="0"/>
              <a:buNone/>
              <a:defRPr/>
            </a:pPr>
            <a:r>
              <a:rPr lang="en-US" dirty="0" smtClean="0"/>
              <a:t>Synchronization in java is the capability </a:t>
            </a:r>
            <a:r>
              <a:rPr lang="en-US" i="1" dirty="0" smtClean="0"/>
              <a:t>to control the access of multiple threads to any shared resource</a:t>
            </a:r>
            <a:r>
              <a:rPr lang="en-US" dirty="0" smtClean="0"/>
              <a:t>.</a:t>
            </a:r>
          </a:p>
          <a:p>
            <a:pPr defTabSz="457176">
              <a:buFont typeface="Times New Roman" pitchFamily="16" charset="0"/>
              <a:buNone/>
              <a:defRPr/>
            </a:pPr>
            <a:r>
              <a:rPr lang="en-US" dirty="0" smtClean="0"/>
              <a:t>Java Synchronization is better option where we want to allow only one thread to access the shared resource.</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Why use Synchronization</a:t>
            </a:r>
          </a:p>
          <a:p>
            <a:pPr defTabSz="457176">
              <a:buFont typeface="Times New Roman" pitchFamily="16" charset="0"/>
              <a:buNone/>
              <a:defRPr/>
            </a:pPr>
            <a:r>
              <a:rPr lang="en-US" dirty="0" smtClean="0"/>
              <a:t>The synchronization is mainly used to - </a:t>
            </a:r>
          </a:p>
          <a:p>
            <a:pPr defTabSz="457176">
              <a:buFont typeface="Times New Roman" pitchFamily="16" charset="0"/>
              <a:buNone/>
              <a:defRPr/>
            </a:pPr>
            <a:r>
              <a:rPr lang="en-US" dirty="0" smtClean="0"/>
              <a:t>To prevent thread interference.</a:t>
            </a:r>
          </a:p>
          <a:p>
            <a:pPr defTabSz="457176">
              <a:buFont typeface="Times New Roman" pitchFamily="16" charset="0"/>
              <a:buNone/>
              <a:defRPr/>
            </a:pPr>
            <a:r>
              <a:rPr lang="en-US" dirty="0" smtClean="0"/>
              <a:t>To prevent consistency problem.</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Types of Synchronization</a:t>
            </a:r>
          </a:p>
          <a:p>
            <a:pPr defTabSz="457176">
              <a:buFont typeface="Times New Roman" pitchFamily="16" charset="0"/>
              <a:buNone/>
              <a:defRPr/>
            </a:pPr>
            <a:r>
              <a:rPr lang="en-US" dirty="0" smtClean="0"/>
              <a:t>There are two types of synchronization</a:t>
            </a:r>
          </a:p>
          <a:p>
            <a:pPr defTabSz="457176">
              <a:buFont typeface="Times New Roman" pitchFamily="16" charset="0"/>
              <a:buNone/>
              <a:defRPr/>
            </a:pPr>
            <a:r>
              <a:rPr lang="en-US" dirty="0" smtClean="0"/>
              <a:t>Process Synchronization</a:t>
            </a:r>
          </a:p>
          <a:p>
            <a:pPr defTabSz="457176">
              <a:buFont typeface="Times New Roman" pitchFamily="16" charset="0"/>
              <a:buNone/>
              <a:defRPr/>
            </a:pPr>
            <a:r>
              <a:rPr lang="en-US" dirty="0" smtClean="0"/>
              <a:t>Thread Synchronization</a:t>
            </a:r>
          </a:p>
          <a:p>
            <a:pPr defTabSz="457176">
              <a:buFont typeface="Times New Roman" pitchFamily="16" charset="0"/>
              <a:buNone/>
              <a:defRPr/>
            </a:pPr>
            <a:r>
              <a:rPr lang="en-US" dirty="0" smtClean="0"/>
              <a:t>Here, we will discuss only thread synchronization.</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Thread Synchronization</a:t>
            </a:r>
          </a:p>
          <a:p>
            <a:pPr defTabSz="457176">
              <a:buFont typeface="Times New Roman" pitchFamily="16" charset="0"/>
              <a:buNone/>
              <a:defRPr/>
            </a:pPr>
            <a:r>
              <a:rPr lang="en-US" dirty="0" smtClean="0"/>
              <a:t>There are two types of thread synchronization mutual exclusive and inter-thread communication.</a:t>
            </a:r>
          </a:p>
          <a:p>
            <a:pPr defTabSz="457176">
              <a:buFont typeface="Times New Roman" pitchFamily="16" charset="0"/>
              <a:buNone/>
              <a:defRPr/>
            </a:pPr>
            <a:r>
              <a:rPr lang="en-US" dirty="0" smtClean="0"/>
              <a:t>Mutual Exclusive</a:t>
            </a:r>
          </a:p>
          <a:p>
            <a:pPr marL="742911" lvl="1" indent="-285735" defTabSz="457176">
              <a:buFont typeface="Times New Roman" pitchFamily="16" charset="0"/>
              <a:buNone/>
              <a:defRPr/>
            </a:pPr>
            <a:r>
              <a:rPr lang="en-US" dirty="0" smtClean="0"/>
              <a:t>Synchronized method.</a:t>
            </a:r>
          </a:p>
          <a:p>
            <a:pPr marL="742911" lvl="1" indent="-285735" defTabSz="457176">
              <a:buFont typeface="Times New Roman" pitchFamily="16" charset="0"/>
              <a:buNone/>
              <a:defRPr/>
            </a:pPr>
            <a:r>
              <a:rPr lang="en-US" dirty="0" smtClean="0"/>
              <a:t>Synchronized block.</a:t>
            </a:r>
          </a:p>
          <a:p>
            <a:pPr marL="742911" lvl="1" indent="-285735" defTabSz="457176">
              <a:buFont typeface="Times New Roman" pitchFamily="16" charset="0"/>
              <a:buNone/>
              <a:defRPr/>
            </a:pPr>
            <a:r>
              <a:rPr lang="en-US" dirty="0" smtClean="0"/>
              <a:t>static synchronization.</a:t>
            </a:r>
          </a:p>
          <a:p>
            <a:pPr defTabSz="457176">
              <a:buFont typeface="Times New Roman" pitchFamily="16" charset="0"/>
              <a:buNone/>
              <a:defRPr/>
            </a:pPr>
            <a:r>
              <a:rPr lang="en-US" dirty="0" smtClean="0"/>
              <a:t>Cooperation (Inter-thread communication in java)</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Mutual Exclusive</a:t>
            </a:r>
          </a:p>
          <a:p>
            <a:pPr defTabSz="457176">
              <a:buFont typeface="Times New Roman" pitchFamily="16" charset="0"/>
              <a:buNone/>
              <a:defRPr/>
            </a:pPr>
            <a:r>
              <a:rPr lang="en-US" dirty="0" smtClean="0"/>
              <a:t>Mutual Exclusive helps keep threads from interfering with one another while sharing data. This can be done by three ways in java:</a:t>
            </a:r>
          </a:p>
          <a:p>
            <a:pPr defTabSz="457176">
              <a:buFont typeface="Times New Roman" pitchFamily="16" charset="0"/>
              <a:buNone/>
              <a:defRPr/>
            </a:pPr>
            <a:r>
              <a:rPr lang="en-US" b="1" i="1" dirty="0" smtClean="0"/>
              <a:t>by synchronized method</a:t>
            </a:r>
          </a:p>
          <a:p>
            <a:pPr defTabSz="457176">
              <a:buFont typeface="Times New Roman" pitchFamily="16" charset="0"/>
              <a:buNone/>
              <a:defRPr/>
            </a:pPr>
            <a:r>
              <a:rPr lang="en-US" b="1" i="1" dirty="0" smtClean="0"/>
              <a:t>by synchronized block</a:t>
            </a:r>
          </a:p>
          <a:p>
            <a:pPr defTabSz="457176">
              <a:buFont typeface="Times New Roman" pitchFamily="16" charset="0"/>
              <a:buNone/>
              <a:defRPr/>
            </a:pPr>
            <a:r>
              <a:rPr lang="en-US" b="1" i="1" dirty="0" smtClean="0"/>
              <a:t>by static synchronization</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Concept of Lock in Java</a:t>
            </a:r>
          </a:p>
          <a:p>
            <a:pPr defTabSz="457176">
              <a:buFont typeface="Times New Roman" pitchFamily="16" charset="0"/>
              <a:buNone/>
              <a:defRPr/>
            </a:pPr>
            <a:r>
              <a:rPr lang="en-US" dirty="0" smtClean="0"/>
              <a:t>Synchronization is built around an internal entity known as the lock or monitor. Every object has an lock associated with it. By convention, a thread that needs consistent access to an object's fields has to acquire the object's lock before accessing them, and then release the lock when it's done with them.</a:t>
            </a:r>
          </a:p>
          <a:p>
            <a:pPr defTabSz="457176">
              <a:buFont typeface="Times New Roman" pitchFamily="16" charset="0"/>
              <a:buNone/>
              <a:defRPr/>
            </a:pPr>
            <a:r>
              <a:rPr lang="en-US" dirty="0" smtClean="0"/>
              <a:t>From Java 5 the package </a:t>
            </a:r>
            <a:r>
              <a:rPr lang="en-US" dirty="0" err="1" smtClean="0"/>
              <a:t>java.util.concurrent.locks</a:t>
            </a:r>
            <a:r>
              <a:rPr lang="en-US" dirty="0" smtClean="0"/>
              <a:t> contains several lock implementations.</a:t>
            </a:r>
          </a:p>
          <a:p>
            <a:pPr defTabSz="457176">
              <a:buFont typeface="Times New Roman" pitchFamily="16" charset="0"/>
              <a:buNone/>
              <a:defRPr/>
            </a:pPr>
            <a:endParaRPr lang="en-US" dirty="0" smtClean="0"/>
          </a:p>
          <a:p>
            <a:pPr defTabSz="457176">
              <a:buFont typeface="Times New Roman" pitchFamily="16" charset="0"/>
              <a:buNone/>
              <a:defRPr/>
            </a:pPr>
            <a:r>
              <a:rPr lang="en-US" dirty="0" smtClean="0"/>
              <a:t>Understanding the problem without Synchronization</a:t>
            </a:r>
          </a:p>
          <a:p>
            <a:pPr defTabSz="457176">
              <a:buFont typeface="Times New Roman" pitchFamily="16" charset="0"/>
              <a:buNone/>
              <a:defRPr/>
            </a:pPr>
            <a:r>
              <a:rPr lang="en-US" dirty="0" smtClean="0"/>
              <a:t>In this example, there is no synchronization, so output is inconsistent. Let's see the example:</a:t>
            </a:r>
          </a:p>
          <a:p>
            <a:pPr defTabSz="457176">
              <a:buFont typeface="Times New Roman" pitchFamily="16" charset="0"/>
              <a:buNone/>
              <a:defRPr/>
            </a:pPr>
            <a:endParaRPr lang="en-US" dirty="0" smtClean="0"/>
          </a:p>
          <a:p>
            <a:pPr defTabSz="457176">
              <a:buFont typeface="Times New Roman" pitchFamily="16" charset="0"/>
              <a:buNone/>
              <a:defRPr/>
            </a:pPr>
            <a:r>
              <a:rPr lang="en-US" dirty="0" smtClean="0"/>
              <a:t>Class Table{  </a:t>
            </a:r>
          </a:p>
          <a:p>
            <a:pPr defTabSz="457176">
              <a:buFont typeface="Times New Roman" pitchFamily="16" charset="0"/>
              <a:buNone/>
              <a:defRPr/>
            </a:pPr>
            <a:r>
              <a:rPr lang="en-US" dirty="0" smtClean="0"/>
              <a:t>  </a:t>
            </a:r>
          </a:p>
          <a:p>
            <a:pPr defTabSz="457176">
              <a:buFont typeface="Times New Roman" pitchFamily="16" charset="0"/>
              <a:buNone/>
              <a:defRPr/>
            </a:pPr>
            <a:r>
              <a:rPr lang="en-US" b="1" dirty="0" smtClean="0"/>
              <a:t>void</a:t>
            </a:r>
            <a:r>
              <a:rPr lang="en-US" dirty="0" smtClean="0"/>
              <a:t> </a:t>
            </a:r>
            <a:r>
              <a:rPr lang="en-US" dirty="0" err="1" smtClean="0"/>
              <a:t>printTable</a:t>
            </a:r>
            <a:r>
              <a:rPr lang="en-US" dirty="0" smtClean="0"/>
              <a:t>(</a:t>
            </a:r>
            <a:r>
              <a:rPr lang="en-US" b="1" dirty="0" err="1" smtClean="0"/>
              <a:t>int</a:t>
            </a:r>
            <a:r>
              <a:rPr lang="en-US" dirty="0" smtClean="0"/>
              <a:t> n){//method not synchronized  </a:t>
            </a:r>
          </a:p>
          <a:p>
            <a:pPr defTabSz="457176">
              <a:buFont typeface="Times New Roman" pitchFamily="16" charset="0"/>
              <a:buNone/>
              <a:defRPr/>
            </a:pPr>
            <a:r>
              <a:rPr lang="en-US" dirty="0" smtClean="0"/>
              <a:t>   </a:t>
            </a:r>
            <a:r>
              <a:rPr lang="en-US" b="1" dirty="0" smtClean="0"/>
              <a:t>for</a:t>
            </a:r>
            <a:r>
              <a:rPr lang="en-US" dirty="0" smtClean="0"/>
              <a:t>(</a:t>
            </a:r>
            <a:r>
              <a:rPr lang="en-US" b="1" dirty="0" err="1" smtClean="0"/>
              <a:t>int</a:t>
            </a:r>
            <a:r>
              <a:rPr lang="en-US" dirty="0" smtClean="0"/>
              <a:t> </a:t>
            </a:r>
            <a:r>
              <a:rPr lang="en-US" dirty="0" err="1" smtClean="0"/>
              <a:t>i</a:t>
            </a:r>
            <a:r>
              <a:rPr lang="en-US" dirty="0" smtClean="0"/>
              <a:t>=1;i&lt;=5;i++){  </a:t>
            </a:r>
          </a:p>
          <a:p>
            <a:pPr defTabSz="457176">
              <a:buFont typeface="Times New Roman" pitchFamily="16" charset="0"/>
              <a:buNone/>
              <a:defRPr/>
            </a:pPr>
            <a:r>
              <a:rPr lang="en-US" dirty="0" smtClean="0"/>
              <a:t>     </a:t>
            </a:r>
            <a:r>
              <a:rPr lang="en-US" dirty="0" err="1" smtClean="0"/>
              <a:t>System.out.println</a:t>
            </a:r>
            <a:r>
              <a:rPr lang="en-US" dirty="0" smtClean="0"/>
              <a:t>(n*</a:t>
            </a:r>
            <a:r>
              <a:rPr lang="en-US" dirty="0" err="1" smtClean="0"/>
              <a:t>i</a:t>
            </a:r>
            <a:r>
              <a:rPr lang="en-US" dirty="0" smtClean="0"/>
              <a:t>);  </a:t>
            </a:r>
          </a:p>
          <a:p>
            <a:pPr defTabSz="457176">
              <a:buFont typeface="Times New Roman" pitchFamily="16" charset="0"/>
              <a:buNone/>
              <a:defRPr/>
            </a:pPr>
            <a:r>
              <a:rPr lang="en-US" dirty="0" smtClean="0"/>
              <a:t>     </a:t>
            </a:r>
            <a:r>
              <a:rPr lang="en-US" b="1" dirty="0" smtClean="0"/>
              <a:t>try</a:t>
            </a:r>
            <a:r>
              <a:rPr lang="en-US" dirty="0" smtClean="0"/>
              <a:t>{  </a:t>
            </a:r>
          </a:p>
          <a:p>
            <a:pPr defTabSz="457176">
              <a:buFont typeface="Times New Roman" pitchFamily="16" charset="0"/>
              <a:buNone/>
              <a:defRPr/>
            </a:pPr>
            <a:r>
              <a:rPr lang="en-US" dirty="0" smtClean="0"/>
              <a:t>      </a:t>
            </a:r>
            <a:r>
              <a:rPr lang="en-US" dirty="0" err="1" smtClean="0"/>
              <a:t>Thread.sleep</a:t>
            </a:r>
            <a:r>
              <a:rPr lang="en-US" dirty="0" smtClean="0"/>
              <a:t>(400);  </a:t>
            </a:r>
          </a:p>
          <a:p>
            <a:pPr defTabSz="457176">
              <a:buFont typeface="Times New Roman" pitchFamily="16" charset="0"/>
              <a:buNone/>
              <a:defRPr/>
            </a:pPr>
            <a:r>
              <a:rPr lang="en-US" dirty="0" smtClean="0"/>
              <a:t>     }</a:t>
            </a:r>
            <a:r>
              <a:rPr lang="en-US" b="1" dirty="0" smtClean="0"/>
              <a:t>catch</a:t>
            </a:r>
            <a:r>
              <a:rPr lang="en-US" dirty="0" smtClean="0"/>
              <a:t>(Exception e){</a:t>
            </a:r>
            <a:r>
              <a:rPr lang="en-US" dirty="0" err="1" smtClean="0"/>
              <a:t>System.out.println</a:t>
            </a:r>
            <a:r>
              <a:rPr lang="en-US" dirty="0" smtClean="0"/>
              <a:t>(e);}  </a:t>
            </a:r>
          </a:p>
          <a:p>
            <a:pPr defTabSz="457176">
              <a:buFont typeface="Times New Roman" pitchFamily="16" charset="0"/>
              <a:buNone/>
              <a:defRPr/>
            </a:pPr>
            <a:r>
              <a:rPr lang="en-US" dirty="0" smtClean="0"/>
              <a:t>   }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b="1" dirty="0" smtClean="0"/>
              <a:t>class</a:t>
            </a:r>
            <a:r>
              <a:rPr lang="en-US" dirty="0" smtClean="0"/>
              <a:t> MyThread1 </a:t>
            </a:r>
            <a:r>
              <a:rPr lang="en-US" b="1" dirty="0" smtClean="0"/>
              <a:t>extends</a:t>
            </a:r>
            <a:r>
              <a:rPr lang="en-US" dirty="0" smtClean="0"/>
              <a:t> Thread{  </a:t>
            </a:r>
          </a:p>
          <a:p>
            <a:pPr defTabSz="457176">
              <a:buFont typeface="Times New Roman" pitchFamily="16" charset="0"/>
              <a:buNone/>
              <a:defRPr/>
            </a:pPr>
            <a:r>
              <a:rPr lang="en-US" dirty="0" smtClean="0"/>
              <a:t>Table t;  </a:t>
            </a:r>
          </a:p>
          <a:p>
            <a:pPr defTabSz="457176">
              <a:buFont typeface="Times New Roman" pitchFamily="16" charset="0"/>
              <a:buNone/>
              <a:defRPr/>
            </a:pPr>
            <a:r>
              <a:rPr lang="en-US" dirty="0" smtClean="0"/>
              <a:t>MyThread1(Table t){  </a:t>
            </a:r>
          </a:p>
          <a:p>
            <a:pPr defTabSz="457176">
              <a:buFont typeface="Times New Roman" pitchFamily="16" charset="0"/>
              <a:buNone/>
              <a:defRPr/>
            </a:pPr>
            <a:r>
              <a:rPr lang="en-US" b="1" dirty="0" err="1" smtClean="0"/>
              <a:t>this</a:t>
            </a:r>
            <a:r>
              <a:rPr lang="en-US" dirty="0" err="1" smtClean="0"/>
              <a:t>.t</a:t>
            </a:r>
            <a:r>
              <a:rPr lang="en-US" dirty="0" smtClean="0"/>
              <a:t>=t;  </a:t>
            </a:r>
          </a:p>
          <a:p>
            <a:pPr defTabSz="457176">
              <a:buFont typeface="Times New Roman" pitchFamily="16" charset="0"/>
              <a:buNone/>
              <a:defRPr/>
            </a:pPr>
            <a:r>
              <a:rPr lang="en-US" dirty="0" smtClean="0"/>
              <a:t>}  </a:t>
            </a:r>
          </a:p>
          <a:p>
            <a:pPr defTabSz="457176">
              <a:buFont typeface="Times New Roman" pitchFamily="16" charset="0"/>
              <a:buNone/>
              <a:defRPr/>
            </a:pPr>
            <a:r>
              <a:rPr lang="en-US" b="1" dirty="0" smtClean="0"/>
              <a:t>public</a:t>
            </a:r>
            <a:r>
              <a:rPr lang="en-US" dirty="0" smtClean="0"/>
              <a:t> </a:t>
            </a:r>
            <a:r>
              <a:rPr lang="en-US" b="1" dirty="0" smtClean="0"/>
              <a:t>void</a:t>
            </a:r>
            <a:r>
              <a:rPr lang="en-US" dirty="0" smtClean="0"/>
              <a:t> run(){  </a:t>
            </a:r>
          </a:p>
          <a:p>
            <a:pPr defTabSz="457176">
              <a:buFont typeface="Times New Roman" pitchFamily="16" charset="0"/>
              <a:buNone/>
              <a:defRPr/>
            </a:pPr>
            <a:r>
              <a:rPr lang="en-US" dirty="0" err="1" smtClean="0"/>
              <a:t>t.printTable</a:t>
            </a:r>
            <a:r>
              <a:rPr lang="en-US" dirty="0" smtClean="0"/>
              <a:t>(5);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b="1" dirty="0" smtClean="0"/>
              <a:t>class</a:t>
            </a:r>
            <a:r>
              <a:rPr lang="en-US" dirty="0" smtClean="0"/>
              <a:t> MyThread2 </a:t>
            </a:r>
            <a:r>
              <a:rPr lang="en-US" b="1" dirty="0" smtClean="0"/>
              <a:t>extends</a:t>
            </a:r>
            <a:r>
              <a:rPr lang="en-US" dirty="0" smtClean="0"/>
              <a:t> Thread{  </a:t>
            </a:r>
          </a:p>
          <a:p>
            <a:pPr defTabSz="457176">
              <a:buFont typeface="Times New Roman" pitchFamily="16" charset="0"/>
              <a:buNone/>
              <a:defRPr/>
            </a:pPr>
            <a:r>
              <a:rPr lang="en-US" dirty="0" smtClean="0"/>
              <a:t>Table t;  </a:t>
            </a:r>
          </a:p>
          <a:p>
            <a:pPr defTabSz="457176">
              <a:buFont typeface="Times New Roman" pitchFamily="16" charset="0"/>
              <a:buNone/>
              <a:defRPr/>
            </a:pPr>
            <a:r>
              <a:rPr lang="en-US" dirty="0" smtClean="0"/>
              <a:t>MyThread2(Table t){  </a:t>
            </a:r>
          </a:p>
          <a:p>
            <a:pPr defTabSz="457176">
              <a:buFont typeface="Times New Roman" pitchFamily="16" charset="0"/>
              <a:buNone/>
              <a:defRPr/>
            </a:pPr>
            <a:r>
              <a:rPr lang="en-US" b="1" dirty="0" err="1" smtClean="0"/>
              <a:t>this</a:t>
            </a:r>
            <a:r>
              <a:rPr lang="en-US" dirty="0" err="1" smtClean="0"/>
              <a:t>.t</a:t>
            </a:r>
            <a:r>
              <a:rPr lang="en-US" dirty="0" smtClean="0"/>
              <a:t>=t;  </a:t>
            </a:r>
          </a:p>
          <a:p>
            <a:pPr defTabSz="457176">
              <a:buFont typeface="Times New Roman" pitchFamily="16" charset="0"/>
              <a:buNone/>
              <a:defRPr/>
            </a:pPr>
            <a:r>
              <a:rPr lang="en-US" dirty="0" smtClean="0"/>
              <a:t>}  </a:t>
            </a:r>
          </a:p>
          <a:p>
            <a:pPr defTabSz="457176">
              <a:buFont typeface="Times New Roman" pitchFamily="16" charset="0"/>
              <a:buNone/>
              <a:defRPr/>
            </a:pPr>
            <a:r>
              <a:rPr lang="en-US" b="1" dirty="0" smtClean="0"/>
              <a:t>public</a:t>
            </a:r>
            <a:r>
              <a:rPr lang="en-US" dirty="0" smtClean="0"/>
              <a:t> </a:t>
            </a:r>
            <a:r>
              <a:rPr lang="en-US" b="1" dirty="0" smtClean="0"/>
              <a:t>void</a:t>
            </a:r>
            <a:r>
              <a:rPr lang="en-US" dirty="0" smtClean="0"/>
              <a:t> run(){  </a:t>
            </a:r>
          </a:p>
          <a:p>
            <a:pPr defTabSz="457176">
              <a:buFont typeface="Times New Roman" pitchFamily="16" charset="0"/>
              <a:buNone/>
              <a:defRPr/>
            </a:pPr>
            <a:r>
              <a:rPr lang="en-US" dirty="0" err="1" smtClean="0"/>
              <a:t>t.printTable</a:t>
            </a:r>
            <a:r>
              <a:rPr lang="en-US" dirty="0" smtClean="0"/>
              <a:t>(100);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b="1" dirty="0" smtClean="0"/>
              <a:t>class</a:t>
            </a:r>
            <a:r>
              <a:rPr lang="en-US" dirty="0" smtClean="0"/>
              <a:t> TestSynchronization1{  </a:t>
            </a:r>
          </a:p>
          <a:p>
            <a:pPr defTabSz="457176">
              <a:buFont typeface="Times New Roman" pitchFamily="16" charset="0"/>
              <a:buNone/>
              <a:defRPr/>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defTabSz="457176">
              <a:buFont typeface="Times New Roman" pitchFamily="16" charset="0"/>
              <a:buNone/>
              <a:defRPr/>
            </a:pPr>
            <a:r>
              <a:rPr lang="en-US" dirty="0" smtClean="0"/>
              <a:t>Table </a:t>
            </a:r>
            <a:r>
              <a:rPr lang="en-US" dirty="0" err="1" smtClean="0"/>
              <a:t>obj</a:t>
            </a:r>
            <a:r>
              <a:rPr lang="en-US" dirty="0" smtClean="0"/>
              <a:t> = </a:t>
            </a:r>
            <a:r>
              <a:rPr lang="en-US" b="1" dirty="0" smtClean="0"/>
              <a:t>new</a:t>
            </a:r>
            <a:r>
              <a:rPr lang="en-US" dirty="0" smtClean="0"/>
              <a:t> Table();//only one object  </a:t>
            </a:r>
          </a:p>
          <a:p>
            <a:pPr defTabSz="457176">
              <a:buFont typeface="Times New Roman" pitchFamily="16" charset="0"/>
              <a:buNone/>
              <a:defRPr/>
            </a:pPr>
            <a:r>
              <a:rPr lang="en-US" dirty="0" smtClean="0"/>
              <a:t>MyThread1 t1=</a:t>
            </a:r>
            <a:r>
              <a:rPr lang="en-US" b="1" dirty="0" smtClean="0"/>
              <a:t>new</a:t>
            </a:r>
            <a:r>
              <a:rPr lang="en-US" dirty="0" smtClean="0"/>
              <a:t> MyThread1(</a:t>
            </a:r>
            <a:r>
              <a:rPr lang="en-US" dirty="0" err="1" smtClean="0"/>
              <a:t>obj</a:t>
            </a:r>
            <a:r>
              <a:rPr lang="en-US" dirty="0" smtClean="0"/>
              <a:t>);  </a:t>
            </a:r>
          </a:p>
          <a:p>
            <a:pPr defTabSz="457176">
              <a:buFont typeface="Times New Roman" pitchFamily="16" charset="0"/>
              <a:buNone/>
              <a:defRPr/>
            </a:pPr>
            <a:r>
              <a:rPr lang="en-US" dirty="0" smtClean="0"/>
              <a:t>MyThread2 t2=</a:t>
            </a:r>
            <a:r>
              <a:rPr lang="en-US" b="1" dirty="0" smtClean="0"/>
              <a:t>new</a:t>
            </a:r>
            <a:r>
              <a:rPr lang="en-US" dirty="0" smtClean="0"/>
              <a:t> MyThread2(</a:t>
            </a:r>
            <a:r>
              <a:rPr lang="en-US" dirty="0" err="1" smtClean="0"/>
              <a:t>obj</a:t>
            </a:r>
            <a:r>
              <a:rPr lang="en-US" dirty="0" smtClean="0"/>
              <a:t>);  </a:t>
            </a:r>
          </a:p>
          <a:p>
            <a:pPr defTabSz="457176">
              <a:buFont typeface="Times New Roman" pitchFamily="16" charset="0"/>
              <a:buNone/>
              <a:defRPr/>
            </a:pPr>
            <a:r>
              <a:rPr lang="en-US" dirty="0" smtClean="0"/>
              <a:t>t1.start();  </a:t>
            </a:r>
          </a:p>
          <a:p>
            <a:pPr defTabSz="457176">
              <a:buFont typeface="Times New Roman" pitchFamily="16" charset="0"/>
              <a:buNone/>
              <a:defRPr/>
            </a:pPr>
            <a:r>
              <a:rPr lang="en-US" dirty="0" smtClean="0"/>
              <a:t>t2.start();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b="1" dirty="0" smtClean="0"/>
              <a:t>Output: </a:t>
            </a:r>
          </a:p>
          <a:p>
            <a:pPr defTabSz="457176">
              <a:buFont typeface="Times New Roman" pitchFamily="16" charset="0"/>
              <a:buNone/>
              <a:defRPr/>
            </a:pPr>
            <a:r>
              <a:rPr lang="en-US" dirty="0" smtClean="0"/>
              <a:t>5 </a:t>
            </a:r>
          </a:p>
          <a:p>
            <a:pPr defTabSz="457176">
              <a:buFont typeface="Times New Roman" pitchFamily="16" charset="0"/>
              <a:buNone/>
              <a:defRPr/>
            </a:pPr>
            <a:r>
              <a:rPr lang="en-US" dirty="0" smtClean="0"/>
              <a:t>100 </a:t>
            </a:r>
          </a:p>
          <a:p>
            <a:pPr defTabSz="457176">
              <a:buFont typeface="Times New Roman" pitchFamily="16" charset="0"/>
              <a:buNone/>
              <a:defRPr/>
            </a:pPr>
            <a:r>
              <a:rPr lang="en-US" dirty="0" smtClean="0"/>
              <a:t>10 </a:t>
            </a:r>
          </a:p>
          <a:p>
            <a:pPr defTabSz="457176">
              <a:buFont typeface="Times New Roman" pitchFamily="16" charset="0"/>
              <a:buNone/>
              <a:defRPr/>
            </a:pPr>
            <a:r>
              <a:rPr lang="en-US" dirty="0" smtClean="0"/>
              <a:t>200 </a:t>
            </a:r>
          </a:p>
          <a:p>
            <a:pPr defTabSz="457176">
              <a:buFont typeface="Times New Roman" pitchFamily="16" charset="0"/>
              <a:buNone/>
              <a:defRPr/>
            </a:pPr>
            <a:r>
              <a:rPr lang="en-US" dirty="0" smtClean="0"/>
              <a:t>15 </a:t>
            </a:r>
          </a:p>
          <a:p>
            <a:pPr defTabSz="457176">
              <a:buFont typeface="Times New Roman" pitchFamily="16" charset="0"/>
              <a:buNone/>
              <a:defRPr/>
            </a:pPr>
            <a:r>
              <a:rPr lang="en-US" dirty="0" smtClean="0"/>
              <a:t>300 </a:t>
            </a:r>
          </a:p>
          <a:p>
            <a:pPr defTabSz="457176">
              <a:buFont typeface="Times New Roman" pitchFamily="16" charset="0"/>
              <a:buNone/>
              <a:defRPr/>
            </a:pPr>
            <a:r>
              <a:rPr lang="en-US" dirty="0" smtClean="0"/>
              <a:t>20 </a:t>
            </a:r>
          </a:p>
          <a:p>
            <a:pPr defTabSz="457176">
              <a:buFont typeface="Times New Roman" pitchFamily="16" charset="0"/>
              <a:buNone/>
              <a:defRPr/>
            </a:pPr>
            <a:r>
              <a:rPr lang="en-US" dirty="0" smtClean="0"/>
              <a:t>400 </a:t>
            </a:r>
          </a:p>
          <a:p>
            <a:pPr defTabSz="457176">
              <a:buFont typeface="Times New Roman" pitchFamily="16" charset="0"/>
              <a:buNone/>
              <a:defRPr/>
            </a:pPr>
            <a:r>
              <a:rPr lang="en-US" dirty="0" smtClean="0"/>
              <a:t>25 </a:t>
            </a:r>
          </a:p>
          <a:p>
            <a:pPr defTabSz="457176">
              <a:buFont typeface="Times New Roman" pitchFamily="16" charset="0"/>
              <a:buNone/>
              <a:defRPr/>
            </a:pPr>
            <a:r>
              <a:rPr lang="en-US" dirty="0" smtClean="0"/>
              <a:t>500 </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Example of synchronized method by using </a:t>
            </a:r>
            <a:r>
              <a:rPr lang="en-US" b="1" dirty="0" err="1" smtClean="0"/>
              <a:t>annonymous</a:t>
            </a:r>
            <a:r>
              <a:rPr lang="en-US" b="1" dirty="0" smtClean="0"/>
              <a:t> class</a:t>
            </a:r>
          </a:p>
          <a:p>
            <a:pPr defTabSz="457176">
              <a:buFont typeface="Times New Roman" pitchFamily="16" charset="0"/>
              <a:buNone/>
              <a:defRPr/>
            </a:pPr>
            <a:r>
              <a:rPr lang="en-US" dirty="0" smtClean="0"/>
              <a:t>In this program, we have created the two threads by anonymous class, so less coding is required.</a:t>
            </a:r>
          </a:p>
          <a:p>
            <a:pPr defTabSz="457176">
              <a:buFont typeface="Times New Roman" pitchFamily="16" charset="0"/>
              <a:buNone/>
              <a:defRPr/>
            </a:pPr>
            <a:r>
              <a:rPr lang="en-US" dirty="0" smtClean="0"/>
              <a:t>//Program of synchronized method by using anonymous class  </a:t>
            </a:r>
          </a:p>
          <a:p>
            <a:pPr defTabSz="457176">
              <a:buFont typeface="Times New Roman" pitchFamily="16" charset="0"/>
              <a:buNone/>
              <a:defRPr/>
            </a:pPr>
            <a:r>
              <a:rPr lang="en-US" b="1" dirty="0" smtClean="0"/>
              <a:t>class</a:t>
            </a:r>
            <a:r>
              <a:rPr lang="en-US" dirty="0" smtClean="0"/>
              <a:t> Table{  </a:t>
            </a:r>
          </a:p>
          <a:p>
            <a:pPr defTabSz="457176">
              <a:buFont typeface="Times New Roman" pitchFamily="16" charset="0"/>
              <a:buNone/>
              <a:defRPr/>
            </a:pPr>
            <a:r>
              <a:rPr lang="en-US" dirty="0" smtClean="0"/>
              <a:t> </a:t>
            </a:r>
            <a:r>
              <a:rPr lang="en-US" b="1" dirty="0" smtClean="0"/>
              <a:t>synchronized</a:t>
            </a:r>
            <a:r>
              <a:rPr lang="en-US" dirty="0" smtClean="0"/>
              <a:t> </a:t>
            </a:r>
            <a:r>
              <a:rPr lang="en-US" b="1" dirty="0" smtClean="0"/>
              <a:t>void</a:t>
            </a:r>
            <a:r>
              <a:rPr lang="en-US" dirty="0" smtClean="0"/>
              <a:t> </a:t>
            </a:r>
            <a:r>
              <a:rPr lang="en-US" dirty="0" err="1" smtClean="0"/>
              <a:t>printTable</a:t>
            </a:r>
            <a:r>
              <a:rPr lang="en-US" dirty="0" smtClean="0"/>
              <a:t>(</a:t>
            </a:r>
            <a:r>
              <a:rPr lang="en-US" b="1" dirty="0" err="1" smtClean="0"/>
              <a:t>int</a:t>
            </a:r>
            <a:r>
              <a:rPr lang="en-US" dirty="0" smtClean="0"/>
              <a:t> n){//synchronized method  </a:t>
            </a:r>
          </a:p>
          <a:p>
            <a:pPr defTabSz="457176">
              <a:buFont typeface="Times New Roman" pitchFamily="16" charset="0"/>
              <a:buNone/>
              <a:defRPr/>
            </a:pPr>
            <a:r>
              <a:rPr lang="en-US" dirty="0" smtClean="0"/>
              <a:t>   </a:t>
            </a:r>
            <a:r>
              <a:rPr lang="en-US" b="1" dirty="0" smtClean="0"/>
              <a:t>for</a:t>
            </a:r>
            <a:r>
              <a:rPr lang="en-US" dirty="0" smtClean="0"/>
              <a:t>(</a:t>
            </a:r>
            <a:r>
              <a:rPr lang="en-US" b="1" dirty="0" err="1" smtClean="0"/>
              <a:t>int</a:t>
            </a:r>
            <a:r>
              <a:rPr lang="en-US" dirty="0" smtClean="0"/>
              <a:t> </a:t>
            </a:r>
            <a:r>
              <a:rPr lang="en-US" dirty="0" err="1" smtClean="0"/>
              <a:t>i</a:t>
            </a:r>
            <a:r>
              <a:rPr lang="en-US" dirty="0" smtClean="0"/>
              <a:t>=1;i&lt;=5;i++){  </a:t>
            </a:r>
          </a:p>
          <a:p>
            <a:pPr defTabSz="457176">
              <a:buFont typeface="Times New Roman" pitchFamily="16" charset="0"/>
              <a:buNone/>
              <a:defRPr/>
            </a:pPr>
            <a:r>
              <a:rPr lang="en-US" dirty="0" smtClean="0"/>
              <a:t>     </a:t>
            </a:r>
            <a:r>
              <a:rPr lang="en-US" dirty="0" err="1" smtClean="0"/>
              <a:t>System.out.println</a:t>
            </a:r>
            <a:r>
              <a:rPr lang="en-US" dirty="0" smtClean="0"/>
              <a:t>(n*</a:t>
            </a:r>
            <a:r>
              <a:rPr lang="en-US" dirty="0" err="1" smtClean="0"/>
              <a:t>i</a:t>
            </a:r>
            <a:r>
              <a:rPr lang="en-US" dirty="0" smtClean="0"/>
              <a:t>);  </a:t>
            </a:r>
          </a:p>
          <a:p>
            <a:pPr defTabSz="457176">
              <a:buFont typeface="Times New Roman" pitchFamily="16" charset="0"/>
              <a:buNone/>
              <a:defRPr/>
            </a:pPr>
            <a:r>
              <a:rPr lang="en-US" dirty="0" smtClean="0"/>
              <a:t>     </a:t>
            </a:r>
            <a:r>
              <a:rPr lang="en-US" b="1" dirty="0" smtClean="0"/>
              <a:t>try</a:t>
            </a:r>
            <a:r>
              <a:rPr lang="en-US" dirty="0" smtClean="0"/>
              <a:t>{  </a:t>
            </a:r>
          </a:p>
          <a:p>
            <a:pPr defTabSz="457176">
              <a:buFont typeface="Times New Roman" pitchFamily="16" charset="0"/>
              <a:buNone/>
              <a:defRPr/>
            </a:pPr>
            <a:r>
              <a:rPr lang="en-US" dirty="0" smtClean="0"/>
              <a:t>      </a:t>
            </a:r>
            <a:r>
              <a:rPr lang="en-US" dirty="0" err="1" smtClean="0"/>
              <a:t>Thread.sleep</a:t>
            </a:r>
            <a:r>
              <a:rPr lang="en-US" dirty="0" smtClean="0"/>
              <a:t>(400);  </a:t>
            </a:r>
          </a:p>
          <a:p>
            <a:pPr defTabSz="457176">
              <a:buFont typeface="Times New Roman" pitchFamily="16" charset="0"/>
              <a:buNone/>
              <a:defRPr/>
            </a:pPr>
            <a:r>
              <a:rPr lang="en-US" dirty="0" smtClean="0"/>
              <a:t>     }</a:t>
            </a:r>
            <a:r>
              <a:rPr lang="en-US" b="1" dirty="0" smtClean="0"/>
              <a:t>catch</a:t>
            </a:r>
            <a:r>
              <a:rPr lang="en-US" dirty="0" smtClean="0"/>
              <a:t>(Exception e){</a:t>
            </a:r>
            <a:r>
              <a:rPr lang="en-US" dirty="0" err="1" smtClean="0"/>
              <a:t>System.out.println</a:t>
            </a:r>
            <a:r>
              <a:rPr lang="en-US" dirty="0" smtClean="0"/>
              <a:t>(e);}  </a:t>
            </a:r>
          </a:p>
          <a:p>
            <a:pPr defTabSz="457176">
              <a:buFont typeface="Times New Roman" pitchFamily="16" charset="0"/>
              <a:buNone/>
              <a:defRPr/>
            </a:pPr>
            <a:r>
              <a:rPr lang="en-US" dirty="0" smtClean="0"/>
              <a:t>   }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  </a:t>
            </a:r>
          </a:p>
          <a:p>
            <a:pPr defTabSz="457176">
              <a:buFont typeface="Times New Roman" pitchFamily="16" charset="0"/>
              <a:buNone/>
              <a:defRPr/>
            </a:pPr>
            <a:r>
              <a:rPr lang="en-US" dirty="0" smtClean="0"/>
              <a:t>}  </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Output: </a:t>
            </a:r>
          </a:p>
          <a:p>
            <a:pPr defTabSz="457176">
              <a:buFont typeface="Times New Roman" pitchFamily="16" charset="0"/>
              <a:buNone/>
              <a:defRPr/>
            </a:pPr>
            <a:r>
              <a:rPr lang="en-US" dirty="0" smtClean="0"/>
              <a:t>5 </a:t>
            </a:r>
          </a:p>
          <a:p>
            <a:pPr defTabSz="457176">
              <a:buFont typeface="Times New Roman" pitchFamily="16" charset="0"/>
              <a:buNone/>
              <a:defRPr/>
            </a:pPr>
            <a:r>
              <a:rPr lang="en-US" dirty="0" smtClean="0"/>
              <a:t>10 </a:t>
            </a:r>
          </a:p>
          <a:p>
            <a:pPr defTabSz="457176">
              <a:buFont typeface="Times New Roman" pitchFamily="16" charset="0"/>
              <a:buNone/>
              <a:defRPr/>
            </a:pPr>
            <a:r>
              <a:rPr lang="en-US" dirty="0" smtClean="0"/>
              <a:t>15 </a:t>
            </a:r>
          </a:p>
          <a:p>
            <a:pPr defTabSz="457176">
              <a:buFont typeface="Times New Roman" pitchFamily="16" charset="0"/>
              <a:buNone/>
              <a:defRPr/>
            </a:pPr>
            <a:r>
              <a:rPr lang="en-US" dirty="0" smtClean="0"/>
              <a:t>20 </a:t>
            </a:r>
          </a:p>
          <a:p>
            <a:pPr defTabSz="457176">
              <a:buFont typeface="Times New Roman" pitchFamily="16" charset="0"/>
              <a:buNone/>
              <a:defRPr/>
            </a:pPr>
            <a:r>
              <a:rPr lang="en-US" dirty="0" smtClean="0"/>
              <a:t>25 </a:t>
            </a:r>
          </a:p>
          <a:p>
            <a:pPr defTabSz="457176">
              <a:buFont typeface="Times New Roman" pitchFamily="16" charset="0"/>
              <a:buNone/>
              <a:defRPr/>
            </a:pPr>
            <a:r>
              <a:rPr lang="en-US" dirty="0" smtClean="0"/>
              <a:t>100 </a:t>
            </a:r>
          </a:p>
          <a:p>
            <a:pPr defTabSz="457176">
              <a:buFont typeface="Times New Roman" pitchFamily="16" charset="0"/>
              <a:buNone/>
              <a:defRPr/>
            </a:pPr>
            <a:r>
              <a:rPr lang="en-US" dirty="0" smtClean="0"/>
              <a:t>200 </a:t>
            </a:r>
          </a:p>
          <a:p>
            <a:pPr defTabSz="457176">
              <a:buFont typeface="Times New Roman" pitchFamily="16" charset="0"/>
              <a:buNone/>
              <a:defRPr/>
            </a:pPr>
            <a:r>
              <a:rPr lang="en-US" dirty="0" smtClean="0"/>
              <a:t>300 </a:t>
            </a:r>
          </a:p>
          <a:p>
            <a:pPr defTabSz="457176">
              <a:buFont typeface="Times New Roman" pitchFamily="16" charset="0"/>
              <a:buNone/>
              <a:defRPr/>
            </a:pPr>
            <a:r>
              <a:rPr lang="en-US" dirty="0" smtClean="0"/>
              <a:t>400 </a:t>
            </a:r>
          </a:p>
          <a:p>
            <a:pPr defTabSz="457176">
              <a:buFont typeface="Times New Roman" pitchFamily="16" charset="0"/>
              <a:buNone/>
              <a:defRPr/>
            </a:pPr>
            <a:r>
              <a:rPr lang="en-US" dirty="0" smtClean="0"/>
              <a:t>500</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P.S </a:t>
            </a:r>
            <a:r>
              <a:rPr lang="en-US" dirty="0" smtClean="0"/>
              <a:t>– Thus you can see the difference in output between synchronized </a:t>
            </a:r>
            <a:r>
              <a:rPr lang="en-US" dirty="0" err="1" smtClean="0"/>
              <a:t>printTable</a:t>
            </a:r>
            <a:r>
              <a:rPr lang="en-US" dirty="0" smtClean="0"/>
              <a:t> method and the one without the use of synchronization</a:t>
            </a:r>
          </a:p>
          <a:p>
            <a:pPr defTabSz="457176">
              <a:buFont typeface="Times New Roman" pitchFamily="16" charset="0"/>
              <a:buNone/>
              <a:defRPr/>
            </a:pPr>
            <a:r>
              <a:rPr lang="en-US" dirty="0" smtClean="0"/>
              <a:t>======================================================================================</a:t>
            </a:r>
          </a:p>
          <a:p>
            <a:pPr defTabSz="457176">
              <a:buFont typeface="Times New Roman" pitchFamily="16" charset="0"/>
              <a:buNone/>
              <a:defRPr/>
            </a:pPr>
            <a:r>
              <a:rPr lang="en-US" b="1" dirty="0" smtClean="0"/>
              <a:t>Volatile modifier</a:t>
            </a:r>
          </a:p>
          <a:p>
            <a:pPr defTabSz="457176">
              <a:buFont typeface="Times New Roman" pitchFamily="16" charset="0"/>
              <a:buNone/>
              <a:defRPr/>
            </a:pPr>
            <a:r>
              <a:rPr lang="en-US" dirty="0" smtClean="0"/>
              <a:t>Volatile modifier tells the compiler that the volatile variable can be changed unexpectedly by other parts of your program. Volatile variables are used in case of multithreading program</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Basic Example</a:t>
            </a:r>
          </a:p>
          <a:p>
            <a:pPr defTabSz="457176">
              <a:buFont typeface="Times New Roman" pitchFamily="16" charset="0"/>
              <a:buNone/>
              <a:defRPr/>
            </a:pPr>
            <a:r>
              <a:rPr lang="en-US" dirty="0" smtClean="0"/>
              <a:t>The following show a basic example where volatile is required</a:t>
            </a:r>
          </a:p>
          <a:p>
            <a:pPr defTabSz="457176">
              <a:buFont typeface="Times New Roman" pitchFamily="16" charset="0"/>
              <a:buNone/>
              <a:defRPr/>
            </a:pPr>
            <a:r>
              <a:rPr lang="en-US" dirty="0" smtClean="0"/>
              <a:t>public class </a:t>
            </a:r>
            <a:r>
              <a:rPr lang="en-US" dirty="0" err="1" smtClean="0"/>
              <a:t>VolatileTest</a:t>
            </a:r>
            <a:r>
              <a:rPr lang="en-US" dirty="0" smtClean="0"/>
              <a:t> { </a:t>
            </a:r>
          </a:p>
          <a:p>
            <a:pPr defTabSz="457176">
              <a:buFont typeface="Times New Roman" pitchFamily="16" charset="0"/>
              <a:buNone/>
              <a:defRPr/>
            </a:pPr>
            <a:r>
              <a:rPr lang="en-US" dirty="0" smtClean="0"/>
              <a:t>private static final Logger </a:t>
            </a:r>
            <a:r>
              <a:rPr lang="en-US" dirty="0" err="1" smtClean="0"/>
              <a:t>LOGGER</a:t>
            </a:r>
            <a:r>
              <a:rPr lang="en-US" dirty="0" smtClean="0"/>
              <a:t> = </a:t>
            </a:r>
            <a:r>
              <a:rPr lang="en-US" dirty="0" err="1" smtClean="0"/>
              <a:t>MyLoggerFactory.getSimplestLogger</a:t>
            </a:r>
            <a:r>
              <a:rPr lang="en-US" dirty="0" smtClean="0"/>
              <a:t>(); </a:t>
            </a:r>
          </a:p>
          <a:p>
            <a:pPr defTabSz="457176">
              <a:buFont typeface="Times New Roman" pitchFamily="16" charset="0"/>
              <a:buNone/>
              <a:defRPr/>
            </a:pPr>
            <a:r>
              <a:rPr lang="en-US" dirty="0" smtClean="0"/>
              <a:t>private static volatile </a:t>
            </a:r>
            <a:r>
              <a:rPr lang="en-US" dirty="0" err="1" smtClean="0"/>
              <a:t>int</a:t>
            </a:r>
            <a:r>
              <a:rPr lang="en-US" dirty="0" smtClean="0"/>
              <a:t> MY_INT = 0; </a:t>
            </a:r>
          </a:p>
          <a:p>
            <a:pPr defTabSz="457176">
              <a:buFont typeface="Times New Roman" pitchFamily="16" charset="0"/>
              <a:buNone/>
              <a:defRPr/>
            </a:pPr>
            <a:r>
              <a:rPr lang="en-US" dirty="0" smtClean="0"/>
              <a:t>public static void main(String[] </a:t>
            </a:r>
            <a:r>
              <a:rPr lang="en-US" dirty="0" err="1" smtClean="0"/>
              <a:t>args</a:t>
            </a:r>
            <a:r>
              <a:rPr lang="en-US" dirty="0" smtClean="0"/>
              <a:t>) { </a:t>
            </a:r>
          </a:p>
          <a:p>
            <a:pPr defTabSz="457176">
              <a:buFont typeface="Times New Roman" pitchFamily="16" charset="0"/>
              <a:buNone/>
              <a:defRPr/>
            </a:pPr>
            <a:r>
              <a:rPr lang="en-US" dirty="0" smtClean="0"/>
              <a:t>new </a:t>
            </a:r>
            <a:r>
              <a:rPr lang="en-US" dirty="0" err="1" smtClean="0"/>
              <a:t>ChangeListener</a:t>
            </a:r>
            <a:r>
              <a:rPr lang="en-US" dirty="0" smtClean="0"/>
              <a:t>().start(); </a:t>
            </a:r>
          </a:p>
          <a:p>
            <a:pPr defTabSz="457176">
              <a:buFont typeface="Times New Roman" pitchFamily="16" charset="0"/>
              <a:buNone/>
              <a:defRPr/>
            </a:pPr>
            <a:r>
              <a:rPr lang="en-US" dirty="0" smtClean="0"/>
              <a:t>new </a:t>
            </a:r>
            <a:r>
              <a:rPr lang="en-US" dirty="0" err="1" smtClean="0"/>
              <a:t>ChangeMaker</a:t>
            </a:r>
            <a:r>
              <a:rPr lang="en-US" dirty="0" smtClean="0"/>
              <a:t>().start();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static class </a:t>
            </a:r>
            <a:r>
              <a:rPr lang="en-US" dirty="0" err="1" smtClean="0"/>
              <a:t>ChangeListener</a:t>
            </a:r>
            <a:r>
              <a:rPr lang="en-US" dirty="0" smtClean="0"/>
              <a:t> extends Thread { </a:t>
            </a:r>
          </a:p>
          <a:p>
            <a:pPr defTabSz="457176">
              <a:buFont typeface="Times New Roman" pitchFamily="16" charset="0"/>
              <a:buNone/>
              <a:defRPr/>
            </a:pPr>
            <a:r>
              <a:rPr lang="en-US" dirty="0" smtClean="0"/>
              <a:t>@Override </a:t>
            </a:r>
          </a:p>
          <a:p>
            <a:pPr defTabSz="457176">
              <a:buFont typeface="Times New Roman" pitchFamily="16" charset="0"/>
              <a:buNone/>
              <a:defRPr/>
            </a:pPr>
            <a:r>
              <a:rPr lang="en-US" dirty="0" smtClean="0"/>
              <a:t>public void run() { </a:t>
            </a:r>
          </a:p>
          <a:p>
            <a:pPr defTabSz="457176">
              <a:buFont typeface="Times New Roman" pitchFamily="16" charset="0"/>
              <a:buNone/>
              <a:defRPr/>
            </a:pPr>
            <a:r>
              <a:rPr lang="en-US" dirty="0" err="1" smtClean="0"/>
              <a:t>int</a:t>
            </a:r>
            <a:r>
              <a:rPr lang="en-US" dirty="0" smtClean="0"/>
              <a:t> </a:t>
            </a:r>
            <a:r>
              <a:rPr lang="en-US" dirty="0" err="1" smtClean="0"/>
              <a:t>local_value</a:t>
            </a:r>
            <a:r>
              <a:rPr lang="en-US" dirty="0" smtClean="0"/>
              <a:t> = MY_INT; </a:t>
            </a:r>
          </a:p>
          <a:p>
            <a:pPr defTabSz="457176">
              <a:buFont typeface="Times New Roman" pitchFamily="16" charset="0"/>
              <a:buNone/>
              <a:defRPr/>
            </a:pPr>
            <a:r>
              <a:rPr lang="en-US" dirty="0" smtClean="0"/>
              <a:t>while ( </a:t>
            </a:r>
            <a:r>
              <a:rPr lang="en-US" dirty="0" err="1" smtClean="0"/>
              <a:t>local_value</a:t>
            </a:r>
            <a:r>
              <a:rPr lang="en-US" dirty="0" smtClean="0"/>
              <a:t> &lt; 5){ </a:t>
            </a:r>
          </a:p>
          <a:p>
            <a:pPr defTabSz="457176">
              <a:buFont typeface="Times New Roman" pitchFamily="16" charset="0"/>
              <a:buNone/>
              <a:defRPr/>
            </a:pPr>
            <a:r>
              <a:rPr lang="en-US" dirty="0" smtClean="0"/>
              <a:t>if( </a:t>
            </a:r>
            <a:r>
              <a:rPr lang="en-US" dirty="0" err="1" smtClean="0"/>
              <a:t>local_value</a:t>
            </a:r>
            <a:r>
              <a:rPr lang="en-US" dirty="0" smtClean="0"/>
              <a:t>!= MY_INT){ </a:t>
            </a:r>
          </a:p>
          <a:p>
            <a:pPr defTabSz="457176">
              <a:buFont typeface="Times New Roman" pitchFamily="16" charset="0"/>
              <a:buNone/>
              <a:defRPr/>
            </a:pPr>
            <a:r>
              <a:rPr lang="en-US" dirty="0" smtClean="0"/>
              <a:t>LOGGER.log(</a:t>
            </a:r>
            <a:r>
              <a:rPr lang="en-US" dirty="0" err="1" smtClean="0"/>
              <a:t>Level.INFO,"Got</a:t>
            </a:r>
            <a:r>
              <a:rPr lang="en-US" dirty="0" smtClean="0"/>
              <a:t> Change for MY_INT : {0}", MY_INT); </a:t>
            </a:r>
          </a:p>
          <a:p>
            <a:pPr defTabSz="457176">
              <a:buFont typeface="Times New Roman" pitchFamily="16" charset="0"/>
              <a:buNone/>
              <a:defRPr/>
            </a:pPr>
            <a:r>
              <a:rPr lang="en-US" dirty="0" err="1" smtClean="0"/>
              <a:t>local_value</a:t>
            </a:r>
            <a:r>
              <a:rPr lang="en-US" dirty="0" smtClean="0"/>
              <a:t>= MY_INT;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static class </a:t>
            </a:r>
            <a:r>
              <a:rPr lang="en-US" dirty="0" err="1" smtClean="0"/>
              <a:t>ChangeMaker</a:t>
            </a:r>
            <a:r>
              <a:rPr lang="en-US" dirty="0" smtClean="0"/>
              <a:t> extends Thread{ </a:t>
            </a:r>
          </a:p>
          <a:p>
            <a:pPr defTabSz="457176">
              <a:buFont typeface="Times New Roman" pitchFamily="16" charset="0"/>
              <a:buNone/>
              <a:defRPr/>
            </a:pPr>
            <a:r>
              <a:rPr lang="en-US" dirty="0" smtClean="0"/>
              <a:t>@Override </a:t>
            </a:r>
          </a:p>
          <a:p>
            <a:pPr defTabSz="457176">
              <a:buFont typeface="Times New Roman" pitchFamily="16" charset="0"/>
              <a:buNone/>
              <a:defRPr/>
            </a:pPr>
            <a:r>
              <a:rPr lang="en-US" dirty="0" smtClean="0"/>
              <a:t>public void run() { </a:t>
            </a:r>
          </a:p>
          <a:p>
            <a:pPr defTabSz="457176">
              <a:buFont typeface="Times New Roman" pitchFamily="16" charset="0"/>
              <a:buNone/>
              <a:defRPr/>
            </a:pPr>
            <a:r>
              <a:rPr lang="en-US" dirty="0" err="1" smtClean="0"/>
              <a:t>int</a:t>
            </a:r>
            <a:r>
              <a:rPr lang="en-US" dirty="0" smtClean="0"/>
              <a:t> </a:t>
            </a:r>
            <a:r>
              <a:rPr lang="en-US" dirty="0" err="1" smtClean="0"/>
              <a:t>local_value</a:t>
            </a:r>
            <a:r>
              <a:rPr lang="en-US" dirty="0" smtClean="0"/>
              <a:t> = MY_INT; </a:t>
            </a:r>
          </a:p>
          <a:p>
            <a:pPr defTabSz="457176">
              <a:buFont typeface="Times New Roman" pitchFamily="16" charset="0"/>
              <a:buNone/>
              <a:defRPr/>
            </a:pPr>
            <a:r>
              <a:rPr lang="en-US" dirty="0" smtClean="0"/>
              <a:t>while (MY_INT &lt;5){ </a:t>
            </a:r>
          </a:p>
          <a:p>
            <a:pPr defTabSz="457176">
              <a:buFont typeface="Times New Roman" pitchFamily="16" charset="0"/>
              <a:buNone/>
              <a:defRPr/>
            </a:pPr>
            <a:r>
              <a:rPr lang="en-US" dirty="0" smtClean="0"/>
              <a:t>LOGGER.log(Level.INFO, "Incrementing MY_INT to {0}", local_value+1); </a:t>
            </a:r>
          </a:p>
          <a:p>
            <a:pPr defTabSz="457176">
              <a:buFont typeface="Times New Roman" pitchFamily="16" charset="0"/>
              <a:buNone/>
              <a:defRPr/>
            </a:pPr>
            <a:r>
              <a:rPr lang="en-US" dirty="0" smtClean="0"/>
              <a:t>MY_INT = ++</a:t>
            </a:r>
            <a:r>
              <a:rPr lang="en-US" dirty="0" err="1" smtClean="0"/>
              <a:t>local_value</a:t>
            </a:r>
            <a:r>
              <a:rPr lang="en-US" dirty="0" smtClean="0"/>
              <a:t>; </a:t>
            </a:r>
          </a:p>
          <a:p>
            <a:pPr defTabSz="457176">
              <a:buFont typeface="Times New Roman" pitchFamily="16" charset="0"/>
              <a:buNone/>
              <a:defRPr/>
            </a:pPr>
            <a:r>
              <a:rPr lang="en-US" dirty="0" smtClean="0"/>
              <a:t>try { </a:t>
            </a:r>
          </a:p>
          <a:p>
            <a:pPr defTabSz="457176">
              <a:buFont typeface="Times New Roman" pitchFamily="16" charset="0"/>
              <a:buNone/>
              <a:defRPr/>
            </a:pPr>
            <a:r>
              <a:rPr lang="en-US" dirty="0" err="1" smtClean="0"/>
              <a:t>Thread.sleep</a:t>
            </a:r>
            <a:r>
              <a:rPr lang="en-US" dirty="0" smtClean="0"/>
              <a:t>(500); </a:t>
            </a:r>
          </a:p>
          <a:p>
            <a:pPr defTabSz="457176">
              <a:buFont typeface="Times New Roman" pitchFamily="16" charset="0"/>
              <a:buNone/>
              <a:defRPr/>
            </a:pPr>
            <a:r>
              <a:rPr lang="en-US" dirty="0" smtClean="0"/>
              <a:t>} catch (</a:t>
            </a:r>
            <a:r>
              <a:rPr lang="en-US" dirty="0" err="1" smtClean="0"/>
              <a:t>InterruptedException</a:t>
            </a:r>
            <a:r>
              <a:rPr lang="en-US" dirty="0" smtClean="0"/>
              <a:t> e) { </a:t>
            </a:r>
          </a:p>
          <a:p>
            <a:pPr defTabSz="457176">
              <a:buFont typeface="Times New Roman" pitchFamily="16" charset="0"/>
              <a:buNone/>
              <a:defRPr/>
            </a:pPr>
            <a:r>
              <a:rPr lang="en-US" dirty="0" err="1" smtClean="0"/>
              <a:t>e.printStackTrace</a:t>
            </a: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a:t>
            </a:r>
          </a:p>
          <a:p>
            <a:pPr defTabSz="457176">
              <a:buFont typeface="Times New Roman" pitchFamily="16" charset="0"/>
              <a:buNone/>
              <a:defRPr/>
            </a:pPr>
            <a:r>
              <a:rPr lang="en-US" dirty="0" smtClean="0"/>
              <a:t>  </a:t>
            </a:r>
          </a:p>
          <a:p>
            <a:pPr defTabSz="457176">
              <a:buFont typeface="Times New Roman" pitchFamily="16" charset="0"/>
              <a:buNone/>
              <a:defRPr/>
            </a:pPr>
            <a:r>
              <a:rPr lang="en-US" b="1" dirty="0" smtClean="0"/>
              <a:t>public</a:t>
            </a:r>
            <a:r>
              <a:rPr lang="en-US" dirty="0" smtClean="0"/>
              <a:t> </a:t>
            </a:r>
            <a:r>
              <a:rPr lang="en-US" b="1" dirty="0" smtClean="0"/>
              <a:t>class</a:t>
            </a:r>
            <a:r>
              <a:rPr lang="en-US" dirty="0" smtClean="0"/>
              <a:t> TestSynchronization3{  </a:t>
            </a:r>
          </a:p>
          <a:p>
            <a:pPr defTabSz="457176">
              <a:buFont typeface="Times New Roman" pitchFamily="16" charset="0"/>
              <a:buNone/>
              <a:defRPr/>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defTabSz="457176">
              <a:buFont typeface="Times New Roman" pitchFamily="16" charset="0"/>
              <a:buNone/>
              <a:defRPr/>
            </a:pPr>
            <a:r>
              <a:rPr lang="en-US" b="1" dirty="0" smtClean="0"/>
              <a:t>final</a:t>
            </a:r>
            <a:r>
              <a:rPr lang="en-US" dirty="0" smtClean="0"/>
              <a:t> Table </a:t>
            </a:r>
            <a:r>
              <a:rPr lang="en-US" dirty="0" err="1" smtClean="0"/>
              <a:t>obj</a:t>
            </a:r>
            <a:r>
              <a:rPr lang="en-US" dirty="0" smtClean="0"/>
              <a:t> = </a:t>
            </a:r>
            <a:r>
              <a:rPr lang="en-US" b="1" dirty="0" smtClean="0"/>
              <a:t>new</a:t>
            </a:r>
            <a:r>
              <a:rPr lang="en-US" dirty="0" smtClean="0"/>
              <a:t> Table();//only one object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Thread t1=</a:t>
            </a:r>
            <a:r>
              <a:rPr lang="en-US" b="1" dirty="0" smtClean="0"/>
              <a:t>new</a:t>
            </a:r>
            <a:r>
              <a:rPr lang="en-US" dirty="0" smtClean="0"/>
              <a:t> Thread(){  </a:t>
            </a:r>
          </a:p>
          <a:p>
            <a:pPr defTabSz="457176">
              <a:buFont typeface="Times New Roman" pitchFamily="16" charset="0"/>
              <a:buNone/>
              <a:defRPr/>
            </a:pPr>
            <a:r>
              <a:rPr lang="en-US" b="1" dirty="0" smtClean="0"/>
              <a:t>public</a:t>
            </a:r>
            <a:r>
              <a:rPr lang="en-US" dirty="0" smtClean="0"/>
              <a:t> </a:t>
            </a:r>
            <a:r>
              <a:rPr lang="en-US" b="1" dirty="0" smtClean="0"/>
              <a:t>void</a:t>
            </a:r>
            <a:r>
              <a:rPr lang="en-US" dirty="0" smtClean="0"/>
              <a:t> run(){  </a:t>
            </a:r>
          </a:p>
          <a:p>
            <a:pPr defTabSz="457176">
              <a:buFont typeface="Times New Roman" pitchFamily="16" charset="0"/>
              <a:buNone/>
              <a:defRPr/>
            </a:pPr>
            <a:r>
              <a:rPr lang="en-US" dirty="0" err="1" smtClean="0"/>
              <a:t>obj.printTable</a:t>
            </a:r>
            <a:r>
              <a:rPr lang="en-US" dirty="0" smtClean="0"/>
              <a:t>(5);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Thread t2=</a:t>
            </a:r>
            <a:r>
              <a:rPr lang="en-US" b="1" dirty="0" smtClean="0"/>
              <a:t>new</a:t>
            </a:r>
            <a:r>
              <a:rPr lang="en-US" dirty="0" smtClean="0"/>
              <a:t> Thread(){  </a:t>
            </a:r>
          </a:p>
          <a:p>
            <a:pPr defTabSz="457176">
              <a:buFont typeface="Times New Roman" pitchFamily="16" charset="0"/>
              <a:buNone/>
              <a:defRPr/>
            </a:pPr>
            <a:r>
              <a:rPr lang="en-US" b="1" dirty="0" smtClean="0"/>
              <a:t>public</a:t>
            </a:r>
            <a:r>
              <a:rPr lang="en-US" dirty="0" smtClean="0"/>
              <a:t> </a:t>
            </a:r>
            <a:r>
              <a:rPr lang="en-US" b="1" dirty="0" smtClean="0"/>
              <a:t>void</a:t>
            </a:r>
            <a:r>
              <a:rPr lang="en-US" dirty="0" smtClean="0"/>
              <a:t> run(){  </a:t>
            </a:r>
          </a:p>
          <a:p>
            <a:pPr defTabSz="457176">
              <a:buFont typeface="Times New Roman" pitchFamily="16" charset="0"/>
              <a:buNone/>
              <a:defRPr/>
            </a:pPr>
            <a:r>
              <a:rPr lang="en-US" dirty="0" err="1" smtClean="0"/>
              <a:t>obj.printTable</a:t>
            </a:r>
            <a:r>
              <a:rPr lang="en-US" dirty="0" smtClean="0"/>
              <a:t>(100);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t1.start();  </a:t>
            </a:r>
          </a:p>
          <a:p>
            <a:pPr defTabSz="457176">
              <a:buFont typeface="Times New Roman" pitchFamily="16" charset="0"/>
              <a:buNone/>
              <a:defRPr/>
            </a:pPr>
            <a:r>
              <a:rPr lang="en-US" dirty="0" smtClean="0"/>
              <a:t>t2.start();  </a:t>
            </a:r>
          </a:p>
          <a:p>
            <a:pPr defTabSz="457176">
              <a:buFont typeface="Times New Roman" pitchFamily="16" charset="0"/>
              <a:buNone/>
              <a:defRPr/>
            </a:pPr>
            <a:r>
              <a:rPr lang="en-US" dirty="0" smtClean="0"/>
              <a:t>}  </a:t>
            </a:r>
          </a:p>
          <a:p>
            <a:pPr defTabSz="457176">
              <a:buFont typeface="Times New Roman" pitchFamily="16" charset="0"/>
              <a:buNone/>
              <a:defRPr/>
            </a:pPr>
            <a:r>
              <a:rPr lang="en-US" dirty="0" smtClean="0"/>
              <a:t>}  </a:t>
            </a:r>
          </a:p>
          <a:p>
            <a:pPr defTabSz="457176">
              <a:buFont typeface="Times New Roman" pitchFamily="16" charset="0"/>
              <a:buNone/>
              <a:defRPr/>
            </a:pPr>
            <a:r>
              <a:rPr lang="en-US" b="1" dirty="0" smtClean="0"/>
              <a:t>Output: </a:t>
            </a:r>
          </a:p>
          <a:p>
            <a:pPr defTabSz="457176">
              <a:buFont typeface="Times New Roman" pitchFamily="16" charset="0"/>
              <a:buNone/>
              <a:defRPr/>
            </a:pPr>
            <a:r>
              <a:rPr lang="en-US" dirty="0" smtClean="0"/>
              <a:t>5 </a:t>
            </a:r>
          </a:p>
          <a:p>
            <a:pPr defTabSz="457176">
              <a:buFont typeface="Times New Roman" pitchFamily="16" charset="0"/>
              <a:buNone/>
              <a:defRPr/>
            </a:pPr>
            <a:r>
              <a:rPr lang="en-US" dirty="0" smtClean="0"/>
              <a:t>10 </a:t>
            </a:r>
          </a:p>
          <a:p>
            <a:pPr defTabSz="457176">
              <a:buFont typeface="Times New Roman" pitchFamily="16" charset="0"/>
              <a:buNone/>
              <a:defRPr/>
            </a:pPr>
            <a:r>
              <a:rPr lang="en-US" dirty="0" smtClean="0"/>
              <a:t>15 </a:t>
            </a:r>
          </a:p>
          <a:p>
            <a:pPr defTabSz="457176">
              <a:buFont typeface="Times New Roman" pitchFamily="16" charset="0"/>
              <a:buNone/>
              <a:defRPr/>
            </a:pPr>
            <a:r>
              <a:rPr lang="en-US" dirty="0" smtClean="0"/>
              <a:t>20 </a:t>
            </a:r>
          </a:p>
          <a:p>
            <a:pPr defTabSz="457176">
              <a:buFont typeface="Times New Roman" pitchFamily="16" charset="0"/>
              <a:buNone/>
              <a:defRPr/>
            </a:pPr>
            <a:r>
              <a:rPr lang="en-US" dirty="0" smtClean="0"/>
              <a:t>25 </a:t>
            </a:r>
          </a:p>
          <a:p>
            <a:pPr defTabSz="457176">
              <a:buFont typeface="Times New Roman" pitchFamily="16" charset="0"/>
              <a:buNone/>
              <a:defRPr/>
            </a:pPr>
            <a:r>
              <a:rPr lang="en-US" dirty="0" smtClean="0"/>
              <a:t>100 </a:t>
            </a:r>
          </a:p>
          <a:p>
            <a:pPr defTabSz="457176">
              <a:buFont typeface="Times New Roman" pitchFamily="16" charset="0"/>
              <a:buNone/>
              <a:defRPr/>
            </a:pPr>
            <a:r>
              <a:rPr lang="en-US" dirty="0" smtClean="0"/>
              <a:t>200 </a:t>
            </a:r>
          </a:p>
          <a:p>
            <a:pPr defTabSz="457176">
              <a:buFont typeface="Times New Roman" pitchFamily="16" charset="0"/>
              <a:buNone/>
              <a:defRPr/>
            </a:pPr>
            <a:r>
              <a:rPr lang="en-US" dirty="0" smtClean="0"/>
              <a:t>300 </a:t>
            </a:r>
          </a:p>
          <a:p>
            <a:pPr defTabSz="457176">
              <a:buFont typeface="Times New Roman" pitchFamily="16" charset="0"/>
              <a:buNone/>
              <a:defRPr/>
            </a:pPr>
            <a:r>
              <a:rPr lang="en-US" dirty="0" smtClean="0"/>
              <a:t>400 </a:t>
            </a:r>
          </a:p>
          <a:p>
            <a:pPr defTabSz="457176">
              <a:buFont typeface="Times New Roman" pitchFamily="16" charset="0"/>
              <a:buNone/>
              <a:defRPr/>
            </a:pPr>
            <a:r>
              <a:rPr lang="en-US" dirty="0" smtClean="0"/>
              <a:t>500 </a:t>
            </a:r>
          </a:p>
          <a:p>
            <a:pPr defTabSz="457176">
              <a:buFont typeface="Times New Roman" pitchFamily="16" charset="0"/>
              <a:buNone/>
              <a:defRPr/>
            </a:pPr>
            <a:endParaRPr lang="en-US" dirty="0" smtClean="0"/>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With the volatile keyword</a:t>
            </a:r>
            <a:r>
              <a:rPr lang="en-US" dirty="0" smtClean="0"/>
              <a:t> the output is :</a:t>
            </a:r>
          </a:p>
          <a:p>
            <a:pPr defTabSz="457176">
              <a:buFont typeface="Times New Roman" pitchFamily="16" charset="0"/>
              <a:buNone/>
              <a:defRPr/>
            </a:pPr>
            <a:r>
              <a:rPr lang="en-US" dirty="0" smtClean="0"/>
              <a:t>Incrementing MY_INT to 1 Got Change for MY_INT : 1 Incrementing MY_INT to 2 Got Change for MY_INT : 2 Incrementing MY_INT to 3 Got Change for MY_INT : 3 Incrementing MY_INT to 4 Got Change for MY_INT : 4 Incrementing MY_INT to 5 Got Change for MY_INT : 5 </a:t>
            </a:r>
            <a:r>
              <a:rPr lang="en-US" b="1" dirty="0" smtClean="0"/>
              <a:t>Without the volatile keyword</a:t>
            </a:r>
            <a:r>
              <a:rPr lang="en-US" dirty="0" smtClean="0"/>
              <a:t> the output is :</a:t>
            </a:r>
          </a:p>
          <a:p>
            <a:pPr defTabSz="457176">
              <a:buFont typeface="Times New Roman" pitchFamily="16" charset="0"/>
              <a:buNone/>
              <a:defRPr/>
            </a:pPr>
            <a:r>
              <a:rPr lang="en-US" dirty="0" smtClean="0"/>
              <a:t>Incrementing MY_INT to 1 Incrementing MY_INT to 2 Incrementing MY_INT to 3 Incrementing MY_INT to 4 Incrementing MY_INT to 5</a:t>
            </a:r>
            <a:br>
              <a:rPr lang="en-US" dirty="0" smtClean="0"/>
            </a:br>
            <a:endParaRPr lang="en-US" dirty="0" smtClean="0"/>
          </a:p>
          <a:p>
            <a:pPr defTabSz="457176">
              <a:buFont typeface="Times New Roman" pitchFamily="16" charset="0"/>
              <a:buNone/>
              <a:defRPr/>
            </a:pPr>
            <a:r>
              <a:rPr lang="en-US" dirty="0" smtClean="0"/>
              <a:t>.....And the change listener loop infinitely... </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Explanation</a:t>
            </a:r>
          </a:p>
          <a:p>
            <a:pPr defTabSz="457176">
              <a:buFont typeface="Times New Roman" pitchFamily="16" charset="0"/>
              <a:buNone/>
              <a:defRPr/>
            </a:pPr>
            <a:r>
              <a:rPr lang="en-US" dirty="0" smtClean="0"/>
              <a:t>So what happens? Each thread has its own stack, and so its own copy of variables it can access. When the thread is created, it copies the value of all accessible variables in its own memory. The volatile keyword is used to say to the </a:t>
            </a:r>
            <a:r>
              <a:rPr lang="en-US" dirty="0" err="1" smtClean="0"/>
              <a:t>jvm</a:t>
            </a:r>
            <a:r>
              <a:rPr lang="en-US" dirty="0" smtClean="0"/>
              <a:t> "Warning, this variable may be modified in an other Thread". Without this keyword the JVM is free to make some optimizations, like never refreshing those local copies in some threads. The volatile force the thread to update the original variable for each variable. The volatile keyword could be used on every kind of variable, either primitive or objects! Maybe the subject of another article, more detailed...</a:t>
            </a:r>
          </a:p>
          <a:p>
            <a:pPr defTabSz="457176">
              <a:buFont typeface="Times New Roman" pitchFamily="16" charset="0"/>
              <a:buNone/>
              <a:defRPr/>
            </a:pPr>
            <a:endParaRPr lang="en-US" dirty="0" smtClean="0"/>
          </a:p>
          <a:p>
            <a:pPr defTabSz="457176">
              <a:buFont typeface="Times New Roman" pitchFamily="16" charset="0"/>
              <a:buNone/>
              <a:defRPr/>
            </a:pPr>
            <a:r>
              <a:rPr lang="en-US" b="1" dirty="0" smtClean="0"/>
              <a:t>Never used volatile and never met this problem...</a:t>
            </a:r>
            <a:endParaRPr lang="en-US" dirty="0" smtClean="0"/>
          </a:p>
          <a:p>
            <a:pPr defTabSz="457176">
              <a:buFont typeface="Times New Roman" pitchFamily="16" charset="0"/>
              <a:buNone/>
              <a:defRPr/>
            </a:pPr>
            <a:r>
              <a:rPr lang="en-US" dirty="0" smtClean="0"/>
              <a:t>Like all threads issues, it happens under specials circumstances. Really special for this one... My example has big chances to show mainly because the </a:t>
            </a:r>
            <a:r>
              <a:rPr lang="en-US" dirty="0" err="1" smtClean="0"/>
              <a:t>ChangeListener</a:t>
            </a:r>
            <a:r>
              <a:rPr lang="en-US" dirty="0" smtClean="0"/>
              <a:t> thread is busy, thanks to the loop, and the JVM consider that this thread has no time for updating the local variables. Executing some synchronized methods or adding an other variable which is volatile (or even executing some simple lines of code) could modify the JVM behavior and "correct" this problem...</a:t>
            </a:r>
          </a:p>
          <a:p>
            <a:pPr defTabSz="457176">
              <a:buFont typeface="Times New Roman" pitchFamily="16" charset="0"/>
              <a:buNone/>
              <a:defRPr/>
            </a:pPr>
            <a:endParaRPr lang="en-US" dirty="0" smtClean="0"/>
          </a:p>
          <a:p>
            <a:pPr defTabSz="457176">
              <a:buFont typeface="Times New Roman" pitchFamily="16" charset="0"/>
              <a:buNone/>
              <a:defRPr/>
            </a:pPr>
            <a:r>
              <a:rPr lang="en-US" dirty="0" smtClean="0"/>
              <a:t>======================================================================================</a:t>
            </a:r>
          </a:p>
          <a:p>
            <a:pPr defTabSz="457176">
              <a:buFont typeface="Times New Roman" pitchFamily="16" charset="0"/>
              <a:buNone/>
              <a:defRPr/>
            </a:pPr>
            <a:endParaRPr lang="en-US" dirty="0" smtClean="0"/>
          </a:p>
          <a:p>
            <a:pPr defTabSz="457176">
              <a:buFont typeface="Times New Roman" pitchFamily="16" charset="0"/>
              <a:buNone/>
              <a:defRPr/>
            </a:pPr>
            <a:endParaRPr lang="en-US" dirty="0" smtClean="0"/>
          </a:p>
          <a:p>
            <a:pPr defTabSz="457176">
              <a:buFont typeface="Times New Roman" pitchFamily="16" charset="0"/>
              <a:buNone/>
              <a:defRPr/>
            </a:pPr>
            <a:endParaRPr lang="en-US" b="1" dirty="0" smtClean="0"/>
          </a:p>
          <a:p>
            <a:pPr defTabSz="457176">
              <a:buFont typeface="Times New Roman" pitchFamily="16" charset="0"/>
              <a:buNone/>
              <a:defRPr/>
            </a:pPr>
            <a:endParaRPr lang="en-US" b="1" dirty="0" smtClean="0"/>
          </a:p>
          <a:p>
            <a:pPr defTabSz="457176">
              <a:buFont typeface="Times New Roman" pitchFamily="16" charset="0"/>
              <a:buNone/>
              <a:defRPr/>
            </a:pPr>
            <a:endParaRPr lang="en-US" dirty="0"/>
          </a:p>
        </p:txBody>
      </p:sp>
      <p:sp>
        <p:nvSpPr>
          <p:cNvPr id="96260" name="Slide Number Placeholder 3"/>
          <p:cNvSpPr>
            <a:spLocks noGrp="1"/>
          </p:cNvSpPr>
          <p:nvPr>
            <p:ph type="sldNum" sz="quarter"/>
          </p:nvPr>
        </p:nvSpPr>
        <p:spPr>
          <a:noFill/>
          <a:ln/>
        </p:spPr>
        <p:txBody>
          <a:bodyPr/>
          <a:lstStyle/>
          <a:p>
            <a:pPr defTabSz="455613"/>
            <a:fld id="{79F83126-28CB-4A1D-969C-BB1F26D6CA14}" type="slidenum">
              <a:rPr lang="en-US" smtClean="0">
                <a:latin typeface="Times New Roman" pitchFamily="18" charset="0"/>
                <a:ea typeface="Arial Unicode MS" pitchFamily="34" charset="-128"/>
                <a:cs typeface="Tahoma" pitchFamily="34" charset="0"/>
              </a:rPr>
              <a:pPr defTabSz="455613"/>
              <a:t>9</a:t>
            </a:fld>
            <a:endParaRPr lang="en-US" smtClean="0">
              <a:latin typeface="Times New Roman" pitchFamily="18" charset="0"/>
              <a:ea typeface="Arial Unicode MS" pitchFamily="34" charset="-128"/>
              <a:cs typeface="Tahoma"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4" name="Rectangle 3"/>
          <p:cNvSpPr/>
          <p:nvPr/>
        </p:nvSpPr>
        <p:spPr>
          <a:xfrm flipH="1">
            <a:off x="3360605" y="0"/>
            <a:ext cx="8161470" cy="7559675"/>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extLst/>
          </a:lstStyle>
          <a:p>
            <a:pPr algn="ctr" hangingPunct="1">
              <a:defRPr/>
            </a:pPr>
            <a:endParaRPr lang="en-US"/>
          </a:p>
        </p:txBody>
      </p:sp>
      <p:sp>
        <p:nvSpPr>
          <p:cNvPr id="5" name="Straight Connector 4"/>
          <p:cNvSpPr>
            <a:spLocks noChangeShapeType="1"/>
          </p:cNvSpPr>
          <p:nvPr/>
        </p:nvSpPr>
        <p:spPr bwMode="auto">
          <a:xfrm rot="16200000">
            <a:off x="-419100" y="3779838"/>
            <a:ext cx="7559675"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lIns="109033" tIns="54517" rIns="109033" bIns="54517"/>
          <a:lstStyle>
            <a:extLst/>
          </a:lstStyle>
          <a:p>
            <a:pPr>
              <a:defRPr/>
            </a:pPr>
            <a:endParaRPr lang="en-US"/>
          </a:p>
        </p:txBody>
      </p:sp>
      <p:sp>
        <p:nvSpPr>
          <p:cNvPr id="12" name="Title 11"/>
          <p:cNvSpPr>
            <a:spLocks noGrp="1"/>
          </p:cNvSpPr>
          <p:nvPr>
            <p:ph type="ctrTitle"/>
          </p:nvPr>
        </p:nvSpPr>
        <p:spPr>
          <a:xfrm>
            <a:off x="4242487" y="587975"/>
            <a:ext cx="6433159" cy="3161624"/>
          </a:xfrm>
        </p:spPr>
        <p:txBody>
          <a:bodyPr>
            <a:noAutofit/>
          </a:bodyPr>
          <a:lstStyle>
            <a:lvl1pPr algn="r">
              <a:defRPr sz="5000" b="1"/>
            </a:lvl1pPr>
            <a:extLst/>
          </a:lstStyle>
          <a:p>
            <a:r>
              <a:rPr lang="en-US" smtClean="0"/>
              <a:t>Click to edit Master title style</a:t>
            </a:r>
            <a:endParaRPr lang="en-US"/>
          </a:p>
        </p:txBody>
      </p:sp>
      <p:sp>
        <p:nvSpPr>
          <p:cNvPr id="25" name="Subtitle 24"/>
          <p:cNvSpPr>
            <a:spLocks noGrp="1"/>
          </p:cNvSpPr>
          <p:nvPr>
            <p:ph type="subTitle" idx="1"/>
          </p:nvPr>
        </p:nvSpPr>
        <p:spPr>
          <a:xfrm>
            <a:off x="4226830" y="3902045"/>
            <a:ext cx="6444975" cy="1213922"/>
          </a:xfrm>
        </p:spPr>
        <p:txBody>
          <a:bodyPr lIns="54517" tIns="0" rIns="54517" bIns="0"/>
          <a:lstStyle>
            <a:lvl1pPr marL="0" indent="0" algn="r">
              <a:buNone/>
              <a:defRPr sz="2600">
                <a:solidFill>
                  <a:srgbClr val="FFFFFF"/>
                </a:solidFill>
                <a:effectLst/>
              </a:defRPr>
            </a:lvl1pPr>
            <a:lvl2pPr marL="545165" indent="0" algn="ctr">
              <a:buNone/>
            </a:lvl2pPr>
            <a:lvl3pPr marL="1090331" indent="0" algn="ctr">
              <a:buNone/>
            </a:lvl3pPr>
            <a:lvl4pPr marL="1635496" indent="0" algn="ctr">
              <a:buNone/>
            </a:lvl4pPr>
            <a:lvl5pPr marL="2180661" indent="0" algn="ctr">
              <a:buNone/>
            </a:lvl5pPr>
            <a:lvl6pPr marL="2725826" indent="0" algn="ctr">
              <a:buNone/>
            </a:lvl6pPr>
            <a:lvl7pPr marL="3270992" indent="0" algn="ctr">
              <a:buNone/>
            </a:lvl7pPr>
            <a:lvl8pPr marL="3816157" indent="0" algn="ctr">
              <a:buNone/>
            </a:lvl8pPr>
            <a:lvl9pPr marL="4361322" indent="0" algn="ctr">
              <a:buNone/>
            </a:lvl9pPr>
            <a:extLst/>
          </a:lstStyle>
          <a:p>
            <a:r>
              <a:rPr lang="en-US" smtClean="0"/>
              <a:t>Click to edit Master subtitle style</a:t>
            </a:r>
            <a:endParaRPr lang="en-US"/>
          </a:p>
        </p:txBody>
      </p:sp>
      <p:sp>
        <p:nvSpPr>
          <p:cNvPr id="6" name="Date Placeholder 30"/>
          <p:cNvSpPr>
            <a:spLocks noGrp="1"/>
          </p:cNvSpPr>
          <p:nvPr>
            <p:ph type="dt" sz="half" idx="10"/>
          </p:nvPr>
        </p:nvSpPr>
        <p:spPr>
          <a:xfrm>
            <a:off x="7397750" y="7229475"/>
            <a:ext cx="2524125" cy="249238"/>
          </a:xfrm>
        </p:spPr>
        <p:txBody>
          <a:bodyPr/>
          <a:lstStyle>
            <a:lvl1pPr>
              <a:defRPr lang="en-US">
                <a:solidFill>
                  <a:srgbClr val="FFFFFF"/>
                </a:solidFill>
              </a:defRPr>
            </a:lvl1pPr>
            <a:extLst/>
          </a:lstStyle>
          <a:p>
            <a:pPr>
              <a:defRPr/>
            </a:pPr>
            <a:endParaRPr/>
          </a:p>
        </p:txBody>
      </p:sp>
      <p:sp>
        <p:nvSpPr>
          <p:cNvPr id="7" name="Footer Placeholder 17"/>
          <p:cNvSpPr>
            <a:spLocks noGrp="1"/>
          </p:cNvSpPr>
          <p:nvPr>
            <p:ph type="ftr" sz="quarter" idx="11"/>
          </p:nvPr>
        </p:nvSpPr>
        <p:spPr>
          <a:xfrm>
            <a:off x="3552825" y="7229475"/>
            <a:ext cx="3689350" cy="250825"/>
          </a:xfrm>
        </p:spPr>
        <p:txBody>
          <a:bodyPr/>
          <a:lstStyle>
            <a:lvl1pPr>
              <a:defRPr lang="en-US">
                <a:solidFill>
                  <a:srgbClr val="FFFFFF"/>
                </a:solidFill>
              </a:defRPr>
            </a:lvl1pPr>
            <a:extLst/>
          </a:lstStyle>
          <a:p>
            <a:pPr>
              <a:defRPr/>
            </a:pPr>
            <a:endParaRPr/>
          </a:p>
        </p:txBody>
      </p:sp>
      <p:sp>
        <p:nvSpPr>
          <p:cNvPr id="8" name="Slide Number Placeholder 28"/>
          <p:cNvSpPr>
            <a:spLocks noGrp="1"/>
          </p:cNvSpPr>
          <p:nvPr>
            <p:ph type="sldNum" sz="quarter" idx="12"/>
          </p:nvPr>
        </p:nvSpPr>
        <p:spPr>
          <a:xfrm>
            <a:off x="9929813" y="7226300"/>
            <a:ext cx="741362" cy="252413"/>
          </a:xfrm>
        </p:spPr>
        <p:txBody>
          <a:bodyPr/>
          <a:lstStyle>
            <a:lvl1pPr>
              <a:defRPr lang="en-US">
                <a:solidFill>
                  <a:srgbClr val="FFFFFF"/>
                </a:solidFill>
              </a:defRPr>
            </a:lvl1pPr>
            <a:extLst/>
          </a:lstStyle>
          <a:p>
            <a:pPr>
              <a:defRPr/>
            </a:pPr>
            <a:fld id="{D2B6D99E-64BE-47EA-A1BB-A2AF9C8E6E94}" type="slidenum">
              <a:rPr/>
              <a:pPr>
                <a:def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15"/>
          <p:cNvSpPr>
            <a:spLocks noGrp="1"/>
          </p:cNvSpPr>
          <p:nvPr>
            <p:ph type="sldNum" sz="quarter" idx="12"/>
          </p:nvPr>
        </p:nvSpPr>
        <p:spPr/>
        <p:txBody>
          <a:bodyPr/>
          <a:lstStyle>
            <a:lvl1pPr>
              <a:defRPr/>
            </a:lvl1pPr>
          </a:lstStyle>
          <a:p>
            <a:pPr>
              <a:defRPr/>
            </a:pPr>
            <a:fld id="{02E35E78-452E-4F0F-956E-BC75E8049E8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57487" y="303087"/>
            <a:ext cx="1920346" cy="6450223"/>
          </a:xfrm>
        </p:spPr>
        <p:txBody>
          <a:bodyPr vert="eaVert" ancho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76104" y="302742"/>
            <a:ext cx="7585366" cy="6450223"/>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346700" y="7229475"/>
            <a:ext cx="2522538" cy="249238"/>
          </a:xfrm>
        </p:spPr>
        <p:txBody>
          <a:bodyPr/>
          <a:lstStyle>
            <a:lvl1pPr>
              <a:defRPr/>
            </a:lvl1pPr>
            <a:extLst/>
          </a:lstStyle>
          <a:p>
            <a:pPr>
              <a:defRPr/>
            </a:pPr>
            <a:endParaRPr lang="en-US"/>
          </a:p>
        </p:txBody>
      </p:sp>
      <p:sp>
        <p:nvSpPr>
          <p:cNvPr id="5" name="Footer Placeholder 4"/>
          <p:cNvSpPr>
            <a:spLocks noGrp="1"/>
          </p:cNvSpPr>
          <p:nvPr>
            <p:ph type="ftr" sz="quarter" idx="11"/>
          </p:nvPr>
        </p:nvSpPr>
        <p:spPr>
          <a:xfrm>
            <a:off x="576263" y="7226300"/>
            <a:ext cx="4608512" cy="252413"/>
          </a:xfrm>
        </p:spPr>
        <p:txBody>
          <a:bodyPr/>
          <a:lstStyle>
            <a:lvl1pPr>
              <a:defRPr/>
            </a:lvl1pPr>
            <a:extLst/>
          </a:lstStyle>
          <a:p>
            <a:pPr>
              <a:defRPr/>
            </a:pPr>
            <a:endParaRPr lang="en-US"/>
          </a:p>
        </p:txBody>
      </p:sp>
      <p:sp>
        <p:nvSpPr>
          <p:cNvPr id="6" name="Slide Number Placeholder 5"/>
          <p:cNvSpPr>
            <a:spLocks noGrp="1"/>
          </p:cNvSpPr>
          <p:nvPr>
            <p:ph type="sldNum" sz="quarter" idx="12"/>
          </p:nvPr>
        </p:nvSpPr>
        <p:spPr>
          <a:xfrm>
            <a:off x="7880350" y="7223125"/>
            <a:ext cx="741363" cy="252413"/>
          </a:xfrm>
        </p:spPr>
        <p:txBody>
          <a:bodyPr/>
          <a:lstStyle>
            <a:lvl1pPr>
              <a:defRPr>
                <a:solidFill>
                  <a:schemeClr val="tx2"/>
                </a:solidFill>
              </a:defRPr>
            </a:lvl1pPr>
            <a:extLst/>
          </a:lstStyle>
          <a:p>
            <a:pPr>
              <a:defRPr/>
            </a:pPr>
            <a:fld id="{EE145771-C70D-4A36-A332-D155EF28DB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75198" y="301625"/>
            <a:ext cx="10319062" cy="1219200"/>
          </a:xfrm>
        </p:spPr>
        <p:txBody>
          <a:bodyPr/>
          <a:lstStyle/>
          <a:p>
            <a:r>
              <a:rPr lang="en-US" smtClean="0"/>
              <a:t>Click to edit Master title style</a:t>
            </a:r>
            <a:endParaRPr lang="en-US"/>
          </a:p>
        </p:txBody>
      </p:sp>
      <p:sp>
        <p:nvSpPr>
          <p:cNvPr id="3" name="Date Placeholder 26"/>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15"/>
          <p:cNvSpPr>
            <a:spLocks noGrp="1"/>
          </p:cNvSpPr>
          <p:nvPr>
            <p:ph type="sldNum" sz="quarter" idx="12"/>
          </p:nvPr>
        </p:nvSpPr>
        <p:spPr/>
        <p:txBody>
          <a:bodyPr/>
          <a:lstStyle>
            <a:lvl1pPr>
              <a:defRPr/>
            </a:lvl1pPr>
          </a:lstStyle>
          <a:p>
            <a:pPr>
              <a:defRPr/>
            </a:pPr>
            <a:fld id="{F9C629CA-E29C-4CD1-99AC-38B6C1B2BB0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15"/>
          <p:cNvSpPr>
            <a:spLocks noGrp="1"/>
          </p:cNvSpPr>
          <p:nvPr>
            <p:ph type="sldNum" sz="quarter" idx="12"/>
          </p:nvPr>
        </p:nvSpPr>
        <p:spPr/>
        <p:txBody>
          <a:bodyPr/>
          <a:lstStyle>
            <a:lvl1pPr>
              <a:defRPr/>
            </a:lvl1pPr>
          </a:lstStyle>
          <a:p>
            <a:pPr>
              <a:defRPr/>
            </a:pPr>
            <a:fld id="{FE54092F-EEC8-4CF3-A88B-FC2DFB7179B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44242" y="3110554"/>
            <a:ext cx="7882349" cy="1501435"/>
          </a:xfrm>
        </p:spPr>
        <p:txBody>
          <a:bodyPr anchor="t"/>
          <a:lstStyle>
            <a:lvl1pPr algn="r">
              <a:buNone/>
              <a:defRPr sz="5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1344242" y="2099910"/>
            <a:ext cx="7882349" cy="819579"/>
          </a:xfrm>
        </p:spPr>
        <p:txBody>
          <a:bodyPr anchor="b"/>
          <a:lstStyle>
            <a:lvl1pPr marL="0" indent="0" algn="r">
              <a:buNone/>
              <a:defRPr sz="2400">
                <a:solidFill>
                  <a:schemeClr val="tx1"/>
                </a:solidFill>
                <a:effectLst/>
              </a:defRPr>
            </a:lvl1pPr>
            <a:lvl2pPr>
              <a:buNone/>
              <a:defRPr sz="21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a:xfrm>
            <a:off x="5953125" y="7227888"/>
            <a:ext cx="2522538" cy="249237"/>
          </a:xfrm>
        </p:spPr>
        <p:txBody>
          <a:bodyPr/>
          <a:lstStyle>
            <a:lvl1pPr>
              <a:defRPr>
                <a:solidFill>
                  <a:schemeClr val="tx2"/>
                </a:solidFill>
              </a:defRPr>
            </a:lvl1pPr>
            <a:extLst/>
          </a:lstStyle>
          <a:p>
            <a:pPr>
              <a:defRPr/>
            </a:pPr>
            <a:endParaRPr lang="en-US"/>
          </a:p>
        </p:txBody>
      </p:sp>
      <p:sp>
        <p:nvSpPr>
          <p:cNvPr id="5" name="Footer Placeholder 4"/>
          <p:cNvSpPr>
            <a:spLocks noGrp="1"/>
          </p:cNvSpPr>
          <p:nvPr>
            <p:ph type="ftr" sz="quarter" idx="11"/>
          </p:nvPr>
        </p:nvSpPr>
        <p:spPr>
          <a:xfrm>
            <a:off x="2185988" y="7227888"/>
            <a:ext cx="3649662" cy="252412"/>
          </a:xfrm>
        </p:spPr>
        <p:txBody>
          <a:bodyPr/>
          <a:lstStyle>
            <a:lvl1pPr>
              <a:defRPr>
                <a:solidFill>
                  <a:schemeClr val="tx2"/>
                </a:solidFill>
              </a:defRPr>
            </a:lvl1pPr>
            <a:extLst/>
          </a:lstStyle>
          <a:p>
            <a:pPr>
              <a:defRPr/>
            </a:pPr>
            <a:endParaRPr lang="en-US"/>
          </a:p>
        </p:txBody>
      </p:sp>
      <p:sp>
        <p:nvSpPr>
          <p:cNvPr id="6" name="Slide Number Placeholder 5"/>
          <p:cNvSpPr>
            <a:spLocks noGrp="1"/>
          </p:cNvSpPr>
          <p:nvPr>
            <p:ph type="sldNum" sz="quarter" idx="12"/>
          </p:nvPr>
        </p:nvSpPr>
        <p:spPr>
          <a:xfrm>
            <a:off x="8485188" y="7226300"/>
            <a:ext cx="741362" cy="250825"/>
          </a:xfrm>
        </p:spPr>
        <p:txBody>
          <a:bodyPr/>
          <a:lstStyle>
            <a:lvl1pPr>
              <a:defRPr/>
            </a:lvl1pPr>
            <a:extLst/>
          </a:lstStyle>
          <a:p>
            <a:pPr>
              <a:defRPr/>
            </a:pPr>
            <a:fld id="{7B3E98C1-24D7-4056-A71E-B60DAB76BAE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6104" y="352785"/>
            <a:ext cx="9125483" cy="1259946"/>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576104" y="1763925"/>
            <a:ext cx="4435999" cy="4989036"/>
          </a:xfrm>
        </p:spPr>
        <p:txBody>
          <a:bodyPr/>
          <a:lstStyle>
            <a:lvl1pPr>
              <a:defRPr sz="3300"/>
            </a:lvl1pPr>
            <a:lvl2pPr>
              <a:defRPr sz="2900"/>
            </a:lvl2pPr>
            <a:lvl3pPr>
              <a:defRPr sz="2400"/>
            </a:lvl3pPr>
            <a:lvl4pPr>
              <a:defRPr sz="2100"/>
            </a:lvl4pPr>
            <a:lvl5pPr>
              <a:defRPr sz="21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65588" y="1763925"/>
            <a:ext cx="4435999" cy="4989036"/>
          </a:xfrm>
        </p:spPr>
        <p:txBody>
          <a:bodyPr/>
          <a:lstStyle>
            <a:lvl1pPr>
              <a:defRPr sz="3300"/>
            </a:lvl1pPr>
            <a:lvl2pPr>
              <a:defRPr sz="2900"/>
            </a:lvl2pPr>
            <a:lvl3pPr>
              <a:defRPr sz="2400"/>
            </a:lvl3pPr>
            <a:lvl4pPr>
              <a:defRPr sz="2100"/>
            </a:lvl4pPr>
            <a:lvl5pPr>
              <a:defRPr sz="21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endParaRPr lang="en-US"/>
          </a:p>
        </p:txBody>
      </p:sp>
      <p:sp>
        <p:nvSpPr>
          <p:cNvPr id="6" name="Footer Placeholder 3"/>
          <p:cNvSpPr>
            <a:spLocks noGrp="1"/>
          </p:cNvSpPr>
          <p:nvPr>
            <p:ph type="ftr" sz="quarter" idx="11"/>
          </p:nvPr>
        </p:nvSpPr>
        <p:spPr/>
        <p:txBody>
          <a:bodyPr/>
          <a:lstStyle>
            <a:lvl1pPr>
              <a:defRPr/>
            </a:lvl1pPr>
          </a:lstStyle>
          <a:p>
            <a:pPr>
              <a:defRPr/>
            </a:pPr>
            <a:endParaRPr lang="en-US"/>
          </a:p>
        </p:txBody>
      </p:sp>
      <p:sp>
        <p:nvSpPr>
          <p:cNvPr id="7" name="Slide Number Placeholder 15"/>
          <p:cNvSpPr>
            <a:spLocks noGrp="1"/>
          </p:cNvSpPr>
          <p:nvPr>
            <p:ph type="sldNum" sz="quarter" idx="12"/>
          </p:nvPr>
        </p:nvSpPr>
        <p:spPr/>
        <p:txBody>
          <a:bodyPr/>
          <a:lstStyle>
            <a:lvl1pPr>
              <a:defRPr/>
            </a:lvl1pPr>
          </a:lstStyle>
          <a:p>
            <a:pPr>
              <a:defRPr/>
            </a:pPr>
            <a:fld id="{547E989F-E514-4DE8-B24F-99518B9AE79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6104" y="352785"/>
            <a:ext cx="9125483" cy="1259946"/>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576104" y="6467722"/>
            <a:ext cx="4435999" cy="503978"/>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2100" b="1">
                <a:solidFill>
                  <a:schemeClr val="tx2"/>
                </a:solidFill>
                <a:effectLst/>
              </a:defRPr>
            </a:lvl1pPr>
            <a:lvl2pPr>
              <a:buNone/>
              <a:defRPr sz="2400" b="1"/>
            </a:lvl2pPr>
            <a:lvl3pPr>
              <a:buNone/>
              <a:defRPr sz="2100" b="1"/>
            </a:lvl3pPr>
            <a:lvl4pPr>
              <a:buNone/>
              <a:defRPr sz="1900" b="1"/>
            </a:lvl4pPr>
            <a:lvl5pPr>
              <a:buNone/>
              <a:defRPr sz="1900" b="1"/>
            </a:lvl5pPr>
            <a:extLst/>
          </a:lstStyle>
          <a:p>
            <a:pPr lvl="0"/>
            <a:r>
              <a:rPr lang="en-US" smtClean="0"/>
              <a:t>Click to edit Master text styles</a:t>
            </a:r>
          </a:p>
        </p:txBody>
      </p:sp>
      <p:sp>
        <p:nvSpPr>
          <p:cNvPr id="4" name="Text Placeholder 3"/>
          <p:cNvSpPr>
            <a:spLocks noGrp="1"/>
          </p:cNvSpPr>
          <p:nvPr>
            <p:ph type="body" sz="half" idx="3"/>
          </p:nvPr>
        </p:nvSpPr>
        <p:spPr>
          <a:xfrm>
            <a:off x="5265588" y="6467722"/>
            <a:ext cx="4435999" cy="503978"/>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2100" b="1">
                <a:solidFill>
                  <a:schemeClr val="tx2"/>
                </a:solidFill>
                <a:effectLst/>
              </a:defRPr>
            </a:lvl1pPr>
            <a:lvl2pPr>
              <a:buNone/>
              <a:defRPr sz="2400" b="1"/>
            </a:lvl2pPr>
            <a:lvl3pPr>
              <a:buNone/>
              <a:defRPr sz="2100" b="1"/>
            </a:lvl3pPr>
            <a:lvl4pPr>
              <a:buNone/>
              <a:defRPr sz="1900" b="1"/>
            </a:lvl4pPr>
            <a:lvl5pPr>
              <a:buNone/>
              <a:defRPr sz="1900" b="1"/>
            </a:lvl5pPr>
            <a:extLst/>
          </a:lstStyle>
          <a:p>
            <a:pPr lvl="0"/>
            <a:r>
              <a:rPr lang="en-US" smtClean="0"/>
              <a:t>Click to edit Master text styles</a:t>
            </a:r>
          </a:p>
        </p:txBody>
      </p:sp>
      <p:sp>
        <p:nvSpPr>
          <p:cNvPr id="5" name="Content Placeholder 4"/>
          <p:cNvSpPr>
            <a:spLocks noGrp="1"/>
          </p:cNvSpPr>
          <p:nvPr>
            <p:ph sz="quarter" idx="2"/>
          </p:nvPr>
        </p:nvSpPr>
        <p:spPr>
          <a:xfrm>
            <a:off x="576104" y="1886987"/>
            <a:ext cx="4435999" cy="4535805"/>
          </a:xfrm>
        </p:spPr>
        <p:txBody>
          <a:bodyPr/>
          <a:lstStyle>
            <a:lvl1pPr>
              <a:defRPr sz="2900"/>
            </a:lvl1pPr>
            <a:lvl2pPr>
              <a:defRPr sz="2400"/>
            </a:lvl2pPr>
            <a:lvl3pPr>
              <a:defRPr sz="2100"/>
            </a:lvl3pPr>
            <a:lvl4pPr>
              <a:defRPr sz="1900"/>
            </a:lvl4pPr>
            <a:lvl5pPr>
              <a:defRPr sz="19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265588" y="1886987"/>
            <a:ext cx="4435999" cy="4535805"/>
          </a:xfrm>
        </p:spPr>
        <p:txBody>
          <a:bodyPr/>
          <a:lstStyle>
            <a:lvl1pPr>
              <a:defRPr sz="2900"/>
            </a:lvl1pPr>
            <a:lvl2pPr>
              <a:defRPr sz="2400"/>
            </a:lvl2pPr>
            <a:lvl3pPr>
              <a:defRPr sz="2100"/>
            </a:lvl3pPr>
            <a:lvl4pPr>
              <a:defRPr sz="1900"/>
            </a:lvl4pPr>
            <a:lvl5pPr>
              <a:defRPr sz="19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6"/>
          <p:cNvSpPr>
            <a:spLocks noGrp="1"/>
          </p:cNvSpPr>
          <p:nvPr>
            <p:ph type="dt" sz="half" idx="10"/>
          </p:nvPr>
        </p:nvSpPr>
        <p:spPr/>
        <p:txBody>
          <a:bodyPr/>
          <a:lstStyle>
            <a:lvl1pPr>
              <a:defRPr/>
            </a:lvl1pPr>
          </a:lstStyle>
          <a:p>
            <a:pPr>
              <a:defRPr/>
            </a:pPr>
            <a:endParaRPr lang="en-US"/>
          </a:p>
        </p:txBody>
      </p:sp>
      <p:sp>
        <p:nvSpPr>
          <p:cNvPr id="8" name="Footer Placeholder 3"/>
          <p:cNvSpPr>
            <a:spLocks noGrp="1"/>
          </p:cNvSpPr>
          <p:nvPr>
            <p:ph type="ftr" sz="quarter" idx="11"/>
          </p:nvPr>
        </p:nvSpPr>
        <p:spPr/>
        <p:txBody>
          <a:bodyPr/>
          <a:lstStyle>
            <a:lvl1pPr>
              <a:defRPr/>
            </a:lvl1pPr>
          </a:lstStyle>
          <a:p>
            <a:pPr>
              <a:defRPr/>
            </a:pPr>
            <a:endParaRPr lang="en-US"/>
          </a:p>
        </p:txBody>
      </p:sp>
      <p:sp>
        <p:nvSpPr>
          <p:cNvPr id="9" name="Slide Number Placeholder 15"/>
          <p:cNvSpPr>
            <a:spLocks noGrp="1"/>
          </p:cNvSpPr>
          <p:nvPr>
            <p:ph type="sldNum" sz="quarter" idx="12"/>
          </p:nvPr>
        </p:nvSpPr>
        <p:spPr/>
        <p:txBody>
          <a:bodyPr/>
          <a:lstStyle>
            <a:lvl1pPr>
              <a:defRPr/>
            </a:lvl1pPr>
          </a:lstStyle>
          <a:p>
            <a:pPr>
              <a:defRPr/>
            </a:pPr>
            <a:fld id="{57ACC987-973E-40F6-B410-58A4B113C28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6104" y="352785"/>
            <a:ext cx="9125483" cy="1259946"/>
          </a:xfrm>
        </p:spPr>
        <p:txBody>
          <a:bodyPr/>
          <a:lstStyle>
            <a:extLst/>
          </a:lstStyle>
          <a:p>
            <a:r>
              <a:rPr lang="en-US" smtClean="0"/>
              <a:t>Click to edit Master title style</a:t>
            </a:r>
            <a:endParaRPr lang="en-US"/>
          </a:p>
        </p:txBody>
      </p:sp>
      <p:sp>
        <p:nvSpPr>
          <p:cNvPr id="3" name="Date Placeholder 26"/>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15"/>
          <p:cNvSpPr>
            <a:spLocks noGrp="1"/>
          </p:cNvSpPr>
          <p:nvPr>
            <p:ph type="sldNum" sz="quarter" idx="12"/>
          </p:nvPr>
        </p:nvSpPr>
        <p:spPr/>
        <p:txBody>
          <a:bodyPr/>
          <a:lstStyle>
            <a:lvl1pPr>
              <a:defRPr/>
            </a:lvl1pPr>
          </a:lstStyle>
          <a:p>
            <a:pPr>
              <a:defRPr/>
            </a:pPr>
            <a:fld id="{CF948B03-33A7-4911-B4C2-FE416B3A5CE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6"/>
          <p:cNvSpPr>
            <a:spLocks noGrp="1"/>
          </p:cNvSpPr>
          <p:nvPr>
            <p:ph type="dt" sz="half" idx="10"/>
          </p:nvPr>
        </p:nvSpPr>
        <p:spPr/>
        <p:txBody>
          <a:bodyPr/>
          <a:lstStyle>
            <a:lvl1pPr>
              <a:defRPr/>
            </a:lvl1pPr>
          </a:lstStyle>
          <a:p>
            <a:pPr>
              <a:defRPr/>
            </a:pPr>
            <a:endParaRPr lang="en-US"/>
          </a:p>
        </p:txBody>
      </p:sp>
      <p:sp>
        <p:nvSpPr>
          <p:cNvPr id="3" name="Footer Placeholder 3"/>
          <p:cNvSpPr>
            <a:spLocks noGrp="1"/>
          </p:cNvSpPr>
          <p:nvPr>
            <p:ph type="ftr" sz="quarter" idx="11"/>
          </p:nvPr>
        </p:nvSpPr>
        <p:spPr/>
        <p:txBody>
          <a:bodyPr/>
          <a:lstStyle>
            <a:lvl1pPr>
              <a:defRPr/>
            </a:lvl1pPr>
          </a:lstStyle>
          <a:p>
            <a:pPr>
              <a:defRPr/>
            </a:pPr>
            <a:endParaRPr lang="en-US"/>
          </a:p>
        </p:txBody>
      </p:sp>
      <p:sp>
        <p:nvSpPr>
          <p:cNvPr id="4" name="Slide Number Placeholder 15"/>
          <p:cNvSpPr>
            <a:spLocks noGrp="1"/>
          </p:cNvSpPr>
          <p:nvPr>
            <p:ph type="sldNum" sz="quarter" idx="12"/>
          </p:nvPr>
        </p:nvSpPr>
        <p:spPr/>
        <p:txBody>
          <a:bodyPr/>
          <a:lstStyle>
            <a:lvl1pPr>
              <a:defRPr/>
            </a:lvl1pPr>
          </a:lstStyle>
          <a:p>
            <a:pPr>
              <a:defRPr/>
            </a:pPr>
            <a:fld id="{2064F9A3-863E-491F-86BB-189FF8EFA92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6104" y="251989"/>
            <a:ext cx="7431738" cy="1293544"/>
          </a:xfrm>
        </p:spPr>
        <p:txBody>
          <a:bodyPr wrap="square"/>
          <a:lstStyle>
            <a:lvl1pPr algn="l">
              <a:buNone/>
              <a:defRPr lang="en-US" sz="2900" baseline="0" smtClean="0"/>
            </a:lvl1pPr>
            <a:extLst/>
          </a:lstStyle>
          <a:p>
            <a:r>
              <a:rPr lang="en-US" smtClean="0"/>
              <a:t>Click to edit Master title style</a:t>
            </a:r>
            <a:endParaRPr lang="en-US"/>
          </a:p>
        </p:txBody>
      </p:sp>
      <p:sp>
        <p:nvSpPr>
          <p:cNvPr id="3" name="Text Placeholder 2"/>
          <p:cNvSpPr>
            <a:spLocks noGrp="1"/>
          </p:cNvSpPr>
          <p:nvPr>
            <p:ph type="body" idx="2"/>
          </p:nvPr>
        </p:nvSpPr>
        <p:spPr>
          <a:xfrm>
            <a:off x="576104" y="1650624"/>
            <a:ext cx="7431738" cy="664158"/>
          </a:xfrm>
        </p:spPr>
        <p:txBody>
          <a:bodyPr rot="0" spcFirstLastPara="0" vertOverflow="overflow" horzOverflow="overflow" lIns="54517" tIns="0" rIns="0" bIns="0" spcCol="0" rtlCol="0" fromWordArt="0" forceAA="0">
            <a:normAutofit/>
          </a:bodyPr>
          <a:lstStyle>
            <a:lvl1pPr marL="0" indent="0">
              <a:spcBef>
                <a:spcPts val="0"/>
              </a:spcBef>
              <a:spcAft>
                <a:spcPts val="0"/>
              </a:spcAft>
              <a:buNone/>
              <a:defRPr sz="1700"/>
            </a:lvl1pPr>
            <a:lvl2pPr>
              <a:buNone/>
              <a:defRPr sz="1400"/>
            </a:lvl2pPr>
            <a:lvl3pPr>
              <a:buNone/>
              <a:defRPr sz="1200"/>
            </a:lvl3pPr>
            <a:lvl4pPr>
              <a:buNone/>
              <a:defRPr sz="1100"/>
            </a:lvl4pPr>
            <a:lvl5pPr>
              <a:buNone/>
              <a:defRPr sz="1100"/>
            </a:lvl5pPr>
            <a:extLst/>
          </a:lstStyle>
          <a:p>
            <a:pPr lvl="0"/>
            <a:r>
              <a:rPr lang="en-US" smtClean="0"/>
              <a:t>Click to edit Master text styles</a:t>
            </a:r>
          </a:p>
        </p:txBody>
      </p:sp>
      <p:sp>
        <p:nvSpPr>
          <p:cNvPr id="4" name="Content Placeholder 3"/>
          <p:cNvSpPr>
            <a:spLocks noGrp="1"/>
          </p:cNvSpPr>
          <p:nvPr>
            <p:ph sz="half" idx="1"/>
          </p:nvPr>
        </p:nvSpPr>
        <p:spPr>
          <a:xfrm>
            <a:off x="576104" y="2351899"/>
            <a:ext cx="9121643" cy="4819047"/>
          </a:xfrm>
        </p:spPr>
        <p:txBody>
          <a:bodyPr/>
          <a:lstStyle>
            <a:lvl1pPr>
              <a:defRPr sz="3800"/>
            </a:lvl1pPr>
            <a:lvl2pPr>
              <a:defRPr sz="3300"/>
            </a:lvl2pPr>
            <a:lvl3pPr>
              <a:defRPr sz="2900"/>
            </a:lvl3pPr>
            <a:lvl4pPr>
              <a:defRPr sz="2400"/>
            </a:lvl4pPr>
            <a:lvl5pPr>
              <a:defRPr sz="24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endParaRPr lang="en-US"/>
          </a:p>
        </p:txBody>
      </p:sp>
      <p:sp>
        <p:nvSpPr>
          <p:cNvPr id="6" name="Footer Placeholder 3"/>
          <p:cNvSpPr>
            <a:spLocks noGrp="1"/>
          </p:cNvSpPr>
          <p:nvPr>
            <p:ph type="ftr" sz="quarter" idx="11"/>
          </p:nvPr>
        </p:nvSpPr>
        <p:spPr/>
        <p:txBody>
          <a:bodyPr/>
          <a:lstStyle>
            <a:lvl1pPr>
              <a:defRPr/>
            </a:lvl1pPr>
          </a:lstStyle>
          <a:p>
            <a:pPr>
              <a:defRPr/>
            </a:pPr>
            <a:endParaRPr lang="en-US"/>
          </a:p>
        </p:txBody>
      </p:sp>
      <p:sp>
        <p:nvSpPr>
          <p:cNvPr id="7" name="Slide Number Placeholder 15"/>
          <p:cNvSpPr>
            <a:spLocks noGrp="1"/>
          </p:cNvSpPr>
          <p:nvPr>
            <p:ph type="sldNum" sz="quarter" idx="12"/>
          </p:nvPr>
        </p:nvSpPr>
        <p:spPr/>
        <p:txBody>
          <a:bodyPr/>
          <a:lstStyle>
            <a:lvl1pPr>
              <a:defRPr/>
            </a:lvl1pPr>
          </a:lstStyle>
          <a:p>
            <a:pPr>
              <a:defRPr/>
            </a:pPr>
            <a:fld id="{F28BE2E4-7463-458D-A4F6-F8C7498E088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5" name="Rectangle 4"/>
          <p:cNvSpPr/>
          <p:nvPr/>
        </p:nvSpPr>
        <p:spPr>
          <a:xfrm rot="21240000">
            <a:off x="754063" y="1108075"/>
            <a:ext cx="5441950" cy="4752975"/>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lIns="109033" tIns="54517" rIns="109033" bIns="54517" anchor="ctr"/>
          <a:lstStyle>
            <a:extLst/>
          </a:lstStyle>
          <a:p>
            <a:pPr algn="ctr" hangingPunct="1">
              <a:defRPr/>
            </a:pPr>
            <a:endParaRPr lang="en-US"/>
          </a:p>
        </p:txBody>
      </p:sp>
      <p:sp>
        <p:nvSpPr>
          <p:cNvPr id="6" name="Rectangle 5"/>
          <p:cNvSpPr/>
          <p:nvPr/>
        </p:nvSpPr>
        <p:spPr>
          <a:xfrm rot="21420000">
            <a:off x="752475" y="1101725"/>
            <a:ext cx="5441950" cy="4752975"/>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lIns="109033" tIns="54517" rIns="109033" bIns="54517" anchor="ctr"/>
          <a:lstStyle>
            <a:extLst/>
          </a:lstStyle>
          <a:p>
            <a:pPr algn="ctr" hangingPunct="1">
              <a:defRPr/>
            </a:pPr>
            <a:endParaRPr lang="en-US"/>
          </a:p>
        </p:txBody>
      </p:sp>
      <p:sp>
        <p:nvSpPr>
          <p:cNvPr id="2" name="Title 1"/>
          <p:cNvSpPr>
            <a:spLocks noGrp="1"/>
          </p:cNvSpPr>
          <p:nvPr>
            <p:ph type="title"/>
          </p:nvPr>
        </p:nvSpPr>
        <p:spPr>
          <a:xfrm>
            <a:off x="6790638" y="1259946"/>
            <a:ext cx="4320778" cy="2267903"/>
          </a:xfrm>
        </p:spPr>
        <p:txBody>
          <a:bodyPr/>
          <a:lstStyle>
            <a:lvl1pPr algn="l">
              <a:buNone/>
              <a:defRPr sz="36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en-US" smtClean="0"/>
              <a:t>Click to edit Master title style</a:t>
            </a:r>
            <a:endParaRPr lang="en-US" dirty="0"/>
          </a:p>
        </p:txBody>
      </p:sp>
      <p:sp>
        <p:nvSpPr>
          <p:cNvPr id="4" name="Text Placeholder 3"/>
          <p:cNvSpPr>
            <a:spLocks noGrp="1"/>
          </p:cNvSpPr>
          <p:nvPr>
            <p:ph type="body" sz="half" idx="2"/>
          </p:nvPr>
        </p:nvSpPr>
        <p:spPr>
          <a:xfrm>
            <a:off x="6790638" y="3619598"/>
            <a:ext cx="4320778" cy="2116709"/>
          </a:xfrm>
        </p:spPr>
        <p:txBody>
          <a:bodyPr rot="0" spcFirstLastPara="0" vertOverflow="overflow" horzOverflow="overflow" lIns="98130" tIns="0" rIns="0" bIns="0" spcCol="0" rtlCol="0" fromWordArt="0" forceAA="0">
            <a:normAutofit/>
          </a:bodyPr>
          <a:lstStyle>
            <a:lvl1pPr marL="0" indent="0">
              <a:lnSpc>
                <a:spcPct val="100000"/>
              </a:lnSpc>
              <a:spcBef>
                <a:spcPts val="0"/>
              </a:spcBef>
              <a:buFontTx/>
              <a:buNone/>
              <a:defRPr sz="1700" baseline="0">
                <a:solidFill>
                  <a:schemeClr val="tx1"/>
                </a:solidFill>
              </a:defRPr>
            </a:lvl1pPr>
            <a:lvl2pPr>
              <a:defRPr sz="1400"/>
            </a:lvl2pPr>
            <a:lvl3pPr>
              <a:defRPr sz="1200"/>
            </a:lvl3pPr>
            <a:lvl4pPr>
              <a:defRPr sz="1100"/>
            </a:lvl4pPr>
            <a:lvl5pPr>
              <a:defRPr sz="1100"/>
            </a:lvl5pPr>
            <a:extLst/>
          </a:lstStyle>
          <a:p>
            <a:pPr lvl="0"/>
            <a:r>
              <a:rPr lang="en-US" smtClean="0"/>
              <a:t>Click to edit Master text styles</a:t>
            </a:r>
          </a:p>
        </p:txBody>
      </p:sp>
      <p:sp>
        <p:nvSpPr>
          <p:cNvPr id="10" name="Picture Placeholder 9"/>
          <p:cNvSpPr>
            <a:spLocks noGrp="1"/>
          </p:cNvSpPr>
          <p:nvPr>
            <p:ph type="pic" idx="1"/>
          </p:nvPr>
        </p:nvSpPr>
        <p:spPr>
          <a:xfrm>
            <a:off x="836285" y="1147512"/>
            <a:ext cx="5300155" cy="4636601"/>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800"/>
            </a:lvl1pPr>
            <a:extLst/>
          </a:lstStyle>
          <a:p>
            <a:pPr lvl="0"/>
            <a:r>
              <a:rPr lang="en-US" noProof="0" smtClean="0"/>
              <a:t>Click icon to add picture</a:t>
            </a:r>
            <a:endParaRPr lang="en-US" noProof="0" dirty="0"/>
          </a:p>
        </p:txBody>
      </p:sp>
      <p:sp>
        <p:nvSpPr>
          <p:cNvPr id="7" name="Date Placeholder 4"/>
          <p:cNvSpPr>
            <a:spLocks noGrp="1"/>
          </p:cNvSpPr>
          <p:nvPr>
            <p:ph type="dt" sz="half" idx="10"/>
          </p:nvPr>
        </p:nvSpPr>
        <p:spPr/>
        <p:txBody>
          <a:bodyPr/>
          <a:lstStyle>
            <a:lvl1pPr>
              <a:defRPr/>
            </a:lvl1pPr>
            <a:extLst/>
          </a:lstStyle>
          <a:p>
            <a:pPr>
              <a:defRPr/>
            </a:pPr>
            <a:endParaRPr lang="en-US"/>
          </a:p>
        </p:txBody>
      </p:sp>
      <p:sp>
        <p:nvSpPr>
          <p:cNvPr id="8" name="Footer Placeholder 5"/>
          <p:cNvSpPr>
            <a:spLocks noGrp="1"/>
          </p:cNvSpPr>
          <p:nvPr>
            <p:ph type="ftr" sz="quarter" idx="11"/>
          </p:nvPr>
        </p:nvSpPr>
        <p:spPr/>
        <p:txBody>
          <a:bodyPr/>
          <a:lstStyle>
            <a:lvl1pPr>
              <a:defRPr/>
            </a:lvl1pPr>
            <a:extLst/>
          </a:lstStyle>
          <a:p>
            <a:pPr>
              <a:defRPr/>
            </a:pPr>
            <a:endParaRPr lang="en-US"/>
          </a:p>
        </p:txBody>
      </p:sp>
      <p:sp>
        <p:nvSpPr>
          <p:cNvPr id="9" name="Slide Number Placeholder 6"/>
          <p:cNvSpPr>
            <a:spLocks noGrp="1"/>
          </p:cNvSpPr>
          <p:nvPr>
            <p:ph type="sldNum" sz="quarter" idx="12"/>
          </p:nvPr>
        </p:nvSpPr>
        <p:spPr/>
        <p:txBody>
          <a:bodyPr/>
          <a:lstStyle>
            <a:lvl1pPr>
              <a:defRPr/>
            </a:lvl1pPr>
            <a:extLst/>
          </a:lstStyle>
          <a:p>
            <a:pPr>
              <a:defRPr/>
            </a:pPr>
            <a:fld id="{209F7043-3C7E-4738-949A-C7D48D8F1FA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273850" y="0"/>
            <a:ext cx="1248225" cy="7559675"/>
          </a:xfrm>
          <a:prstGeom prst="rect">
            <a:avLst/>
          </a:prstGeom>
          <a:blipFill>
            <a:blip r:embed="rId14">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extLst/>
          </a:lstStyle>
          <a:p>
            <a:pPr algn="ctr" hangingPunct="1">
              <a:defRPr/>
            </a:pPr>
            <a:endParaRPr lang="en-US"/>
          </a:p>
        </p:txBody>
      </p:sp>
      <p:sp>
        <p:nvSpPr>
          <p:cNvPr id="3" name="Title Placeholder 2"/>
          <p:cNvSpPr>
            <a:spLocks noGrp="1"/>
          </p:cNvSpPr>
          <p:nvPr>
            <p:ph type="title"/>
          </p:nvPr>
        </p:nvSpPr>
        <p:spPr>
          <a:xfrm>
            <a:off x="576263" y="352425"/>
            <a:ext cx="9121775" cy="1260475"/>
          </a:xfrm>
          <a:prstGeom prst="rect">
            <a:avLst/>
          </a:prstGeom>
        </p:spPr>
        <p:txBody>
          <a:bodyPr vert="horz" lIns="54517" tIns="0" rIns="54517" bIns="0" anchor="b" anchorCtr="0">
            <a:normAutofit/>
          </a:bodyPr>
          <a:lstStyle>
            <a:extLst/>
          </a:lstStyle>
          <a:p>
            <a:r>
              <a:rPr lang="en-US" smtClean="0"/>
              <a:t>Click to edit Master title style</a:t>
            </a:r>
            <a:endParaRPr lang="en-US"/>
          </a:p>
        </p:txBody>
      </p:sp>
      <p:sp>
        <p:nvSpPr>
          <p:cNvPr id="1030" name="Text Placeholder 30"/>
          <p:cNvSpPr>
            <a:spLocks noGrp="1"/>
          </p:cNvSpPr>
          <p:nvPr>
            <p:ph type="body" idx="1"/>
          </p:nvPr>
        </p:nvSpPr>
        <p:spPr bwMode="auto">
          <a:xfrm>
            <a:off x="576263" y="1774825"/>
            <a:ext cx="9121775" cy="5341938"/>
          </a:xfrm>
          <a:prstGeom prst="rect">
            <a:avLst/>
          </a:prstGeom>
          <a:noFill/>
          <a:ln w="9525">
            <a:noFill/>
            <a:miter lim="800000"/>
            <a:headEnd/>
            <a:tailEnd/>
          </a:ln>
        </p:spPr>
        <p:txBody>
          <a:bodyPr vert="horz" wrap="square" lIns="109033" tIns="54517" rIns="109033" bIns="5451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Date Placeholder 26"/>
          <p:cNvSpPr>
            <a:spLocks noGrp="1"/>
          </p:cNvSpPr>
          <p:nvPr>
            <p:ph type="dt" sz="half" idx="2"/>
          </p:nvPr>
        </p:nvSpPr>
        <p:spPr>
          <a:xfrm>
            <a:off x="5349875" y="7229475"/>
            <a:ext cx="2524125" cy="249238"/>
          </a:xfrm>
          <a:prstGeom prst="rect">
            <a:avLst/>
          </a:prstGeom>
        </p:spPr>
        <p:txBody>
          <a:bodyPr vert="horz" lIns="109033" tIns="0" rIns="109033" bIns="0" anchor="b"/>
          <a:lstStyle>
            <a:lvl1pPr algn="l" eaLnBrk="1" latinLnBrk="0" hangingPunct="1">
              <a:defRPr kumimoji="0" sz="1200">
                <a:solidFill>
                  <a:schemeClr val="tx2"/>
                </a:solidFill>
              </a:defRPr>
            </a:lvl1pPr>
            <a:extLst/>
          </a:lstStyle>
          <a:p>
            <a:pPr>
              <a:defRPr/>
            </a:pPr>
            <a:endParaRPr lang="en-US"/>
          </a:p>
        </p:txBody>
      </p:sp>
      <p:sp>
        <p:nvSpPr>
          <p:cNvPr id="4" name="Footer Placeholder 3"/>
          <p:cNvSpPr>
            <a:spLocks noGrp="1"/>
          </p:cNvSpPr>
          <p:nvPr>
            <p:ph type="ftr" sz="quarter" idx="3"/>
          </p:nvPr>
        </p:nvSpPr>
        <p:spPr>
          <a:xfrm>
            <a:off x="576263" y="7229475"/>
            <a:ext cx="4608512" cy="250825"/>
          </a:xfrm>
          <a:prstGeom prst="rect">
            <a:avLst/>
          </a:prstGeom>
        </p:spPr>
        <p:txBody>
          <a:bodyPr vert="horz" lIns="109033" tIns="0" rIns="109033" bIns="0" anchor="b"/>
          <a:lstStyle>
            <a:lvl1pPr algn="r" eaLnBrk="1" latinLnBrk="0" hangingPunct="1">
              <a:defRPr kumimoji="0" sz="1200">
                <a:solidFill>
                  <a:schemeClr val="tx2"/>
                </a:solidFill>
              </a:defRPr>
            </a:lvl1pPr>
            <a:extLst/>
          </a:lstStyle>
          <a:p>
            <a:pPr>
              <a:defRPr/>
            </a:pPr>
            <a:endParaRPr lang="en-US"/>
          </a:p>
        </p:txBody>
      </p:sp>
      <p:sp>
        <p:nvSpPr>
          <p:cNvPr id="16" name="Slide Number Placeholder 15"/>
          <p:cNvSpPr>
            <a:spLocks noGrp="1"/>
          </p:cNvSpPr>
          <p:nvPr>
            <p:ph type="sldNum" sz="quarter" idx="4"/>
          </p:nvPr>
        </p:nvSpPr>
        <p:spPr>
          <a:xfrm>
            <a:off x="7877175" y="7226300"/>
            <a:ext cx="741363" cy="252413"/>
          </a:xfrm>
          <a:prstGeom prst="rect">
            <a:avLst/>
          </a:prstGeom>
        </p:spPr>
        <p:txBody>
          <a:bodyPr vert="horz" lIns="0" tIns="0" rIns="0" bIns="0" anchor="b"/>
          <a:lstStyle>
            <a:lvl1pPr algn="r" eaLnBrk="1" latinLnBrk="0" hangingPunct="1">
              <a:defRPr kumimoji="0" sz="1300">
                <a:solidFill>
                  <a:schemeClr val="tx2"/>
                </a:solidFill>
              </a:defRPr>
            </a:lvl1pPr>
            <a:extLst/>
          </a:lstStyle>
          <a:p>
            <a:pPr>
              <a:defRPr/>
            </a:pPr>
            <a:fld id="{158D8655-63E6-4105-B77B-C9821BFE2C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83" r:id="rId1"/>
    <p:sldLayoutId id="2147484175" r:id="rId2"/>
    <p:sldLayoutId id="2147484184" r:id="rId3"/>
    <p:sldLayoutId id="2147484176" r:id="rId4"/>
    <p:sldLayoutId id="2147484177" r:id="rId5"/>
    <p:sldLayoutId id="2147484178" r:id="rId6"/>
    <p:sldLayoutId id="2147484179" r:id="rId7"/>
    <p:sldLayoutId id="2147484180" r:id="rId8"/>
    <p:sldLayoutId id="2147484185" r:id="rId9"/>
    <p:sldLayoutId id="2147484181" r:id="rId10"/>
    <p:sldLayoutId id="2147484186" r:id="rId11"/>
    <p:sldLayoutId id="2147484182" r:id="rId12"/>
  </p:sldLayoutIdLst>
  <p:txStyles>
    <p:titleStyle>
      <a:lvl1pPr algn="l" rtl="0" eaLnBrk="0" fontAlgn="base" hangingPunct="0">
        <a:spcBef>
          <a:spcPct val="0"/>
        </a:spcBef>
        <a:spcAft>
          <a:spcPct val="0"/>
        </a:spcAft>
        <a:defRPr sz="4500" b="1" kern="1200" cap="all">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eaLnBrk="0" fontAlgn="base" hangingPunct="0">
        <a:spcBef>
          <a:spcPct val="0"/>
        </a:spcBef>
        <a:spcAft>
          <a:spcPct val="0"/>
        </a:spcAft>
        <a:defRPr sz="4500" b="1">
          <a:solidFill>
            <a:schemeClr val="tx1"/>
          </a:solidFill>
          <a:latin typeface="Trebuchet MS" pitchFamily="34" charset="0"/>
        </a:defRPr>
      </a:lvl2pPr>
      <a:lvl3pPr algn="l" rtl="0" eaLnBrk="0" fontAlgn="base" hangingPunct="0">
        <a:spcBef>
          <a:spcPct val="0"/>
        </a:spcBef>
        <a:spcAft>
          <a:spcPct val="0"/>
        </a:spcAft>
        <a:defRPr sz="4500" b="1">
          <a:solidFill>
            <a:schemeClr val="tx1"/>
          </a:solidFill>
          <a:latin typeface="Trebuchet MS" pitchFamily="34" charset="0"/>
        </a:defRPr>
      </a:lvl3pPr>
      <a:lvl4pPr algn="l" rtl="0" eaLnBrk="0" fontAlgn="base" hangingPunct="0">
        <a:spcBef>
          <a:spcPct val="0"/>
        </a:spcBef>
        <a:spcAft>
          <a:spcPct val="0"/>
        </a:spcAft>
        <a:defRPr sz="4500" b="1">
          <a:solidFill>
            <a:schemeClr val="tx1"/>
          </a:solidFill>
          <a:latin typeface="Trebuchet MS" pitchFamily="34" charset="0"/>
        </a:defRPr>
      </a:lvl4pPr>
      <a:lvl5pPr algn="l" rtl="0" eaLnBrk="0" fontAlgn="base" hangingPunct="0">
        <a:spcBef>
          <a:spcPct val="0"/>
        </a:spcBef>
        <a:spcAft>
          <a:spcPct val="0"/>
        </a:spcAft>
        <a:defRPr sz="4500" b="1">
          <a:solidFill>
            <a:schemeClr val="tx1"/>
          </a:solidFill>
          <a:latin typeface="Trebuchet MS" pitchFamily="34" charset="0"/>
        </a:defRPr>
      </a:lvl5pPr>
      <a:lvl6pPr marL="457200" algn="l" rtl="0" fontAlgn="base">
        <a:spcBef>
          <a:spcPct val="0"/>
        </a:spcBef>
        <a:spcAft>
          <a:spcPct val="0"/>
        </a:spcAft>
        <a:defRPr sz="4500" b="1">
          <a:solidFill>
            <a:schemeClr val="tx1"/>
          </a:solidFill>
          <a:latin typeface="Trebuchet MS" pitchFamily="34" charset="0"/>
        </a:defRPr>
      </a:lvl6pPr>
      <a:lvl7pPr marL="914400" algn="l" rtl="0" fontAlgn="base">
        <a:spcBef>
          <a:spcPct val="0"/>
        </a:spcBef>
        <a:spcAft>
          <a:spcPct val="0"/>
        </a:spcAft>
        <a:defRPr sz="4500" b="1">
          <a:solidFill>
            <a:schemeClr val="tx1"/>
          </a:solidFill>
          <a:latin typeface="Trebuchet MS" pitchFamily="34" charset="0"/>
        </a:defRPr>
      </a:lvl7pPr>
      <a:lvl8pPr marL="1371600" algn="l" rtl="0" fontAlgn="base">
        <a:spcBef>
          <a:spcPct val="0"/>
        </a:spcBef>
        <a:spcAft>
          <a:spcPct val="0"/>
        </a:spcAft>
        <a:defRPr sz="4500" b="1">
          <a:solidFill>
            <a:schemeClr val="tx1"/>
          </a:solidFill>
          <a:latin typeface="Trebuchet MS" pitchFamily="34" charset="0"/>
        </a:defRPr>
      </a:lvl8pPr>
      <a:lvl9pPr marL="1828800" algn="l" rtl="0" fontAlgn="base">
        <a:spcBef>
          <a:spcPct val="0"/>
        </a:spcBef>
        <a:spcAft>
          <a:spcPct val="0"/>
        </a:spcAft>
        <a:defRPr sz="4500" b="1">
          <a:solidFill>
            <a:schemeClr val="tx1"/>
          </a:solidFill>
          <a:latin typeface="Trebuchet MS" pitchFamily="34" charset="0"/>
        </a:defRPr>
      </a:lvl9pPr>
      <a:extLst/>
    </p:titleStyle>
    <p:bodyStyle>
      <a:lvl1pPr marL="327025" indent="-327025" algn="l" rtl="0" eaLnBrk="0" fontAlgn="base" hangingPunct="0">
        <a:spcBef>
          <a:spcPts val="713"/>
        </a:spcBef>
        <a:spcAft>
          <a:spcPct val="0"/>
        </a:spcAft>
        <a:buClr>
          <a:schemeClr val="tx2"/>
        </a:buClr>
        <a:buSzPct val="73000"/>
        <a:buFont typeface="Wingdings 2" pitchFamily="18" charset="2"/>
        <a:buChar char=""/>
        <a:defRPr sz="3100" kern="1200">
          <a:solidFill>
            <a:schemeClr val="tx1"/>
          </a:solidFill>
          <a:latin typeface="+mn-lt"/>
          <a:ea typeface="+mn-ea"/>
          <a:cs typeface="+mn-cs"/>
        </a:defRPr>
      </a:lvl1pPr>
      <a:lvl2pPr marL="620713" indent="-271463" algn="l" rtl="0" eaLnBrk="0" fontAlgn="base" hangingPunct="0">
        <a:spcBef>
          <a:spcPts val="600"/>
        </a:spcBef>
        <a:spcAft>
          <a:spcPct val="0"/>
        </a:spcAft>
        <a:buClr>
          <a:srgbClr val="F9B639"/>
        </a:buClr>
        <a:buSzPct val="80000"/>
        <a:buFont typeface="Wingdings 2" pitchFamily="18" charset="2"/>
        <a:buChar char=""/>
        <a:defRPr sz="2700" kern="1200">
          <a:solidFill>
            <a:srgbClr val="6C6C6C"/>
          </a:solidFill>
          <a:latin typeface="+mn-lt"/>
          <a:ea typeface="+mn-ea"/>
          <a:cs typeface="+mn-cs"/>
        </a:defRPr>
      </a:lvl2pPr>
      <a:lvl3pPr marL="904875" indent="-271463" algn="l" rtl="0" eaLnBrk="0" fontAlgn="base" hangingPunct="0">
        <a:spcBef>
          <a:spcPts val="475"/>
        </a:spcBef>
        <a:spcAft>
          <a:spcPct val="0"/>
        </a:spcAft>
        <a:buClr>
          <a:srgbClr val="F9B639"/>
        </a:buClr>
        <a:buSzPct val="60000"/>
        <a:buFont typeface="Wingdings" pitchFamily="2" charset="2"/>
        <a:buChar char=""/>
        <a:defRPr sz="2400" kern="1200">
          <a:solidFill>
            <a:schemeClr val="tx1"/>
          </a:solidFill>
          <a:latin typeface="+mn-lt"/>
          <a:ea typeface="+mn-ea"/>
          <a:cs typeface="+mn-cs"/>
        </a:defRPr>
      </a:lvl3pPr>
      <a:lvl4pPr marL="1198563" indent="-271463" algn="l" rtl="0" eaLnBrk="0" fontAlgn="base" hangingPunct="0">
        <a:spcBef>
          <a:spcPct val="20000"/>
        </a:spcBef>
        <a:spcAft>
          <a:spcPct val="0"/>
        </a:spcAft>
        <a:buClr>
          <a:srgbClr val="F9B639"/>
        </a:buClr>
        <a:buSzPct val="80000"/>
        <a:buFont typeface="Wingdings 2" pitchFamily="18" charset="2"/>
        <a:buChar char=""/>
        <a:defRPr sz="2400" kern="1200">
          <a:solidFill>
            <a:srgbClr val="6C6C6C"/>
          </a:solidFill>
          <a:latin typeface="+mn-lt"/>
          <a:ea typeface="+mn-ea"/>
          <a:cs typeface="+mn-cs"/>
        </a:defRPr>
      </a:lvl4pPr>
      <a:lvl5pPr marL="1525588" indent="-271463" algn="l" rtl="0" eaLnBrk="0" fontAlgn="base" hangingPunct="0">
        <a:spcBef>
          <a:spcPts val="475"/>
        </a:spcBef>
        <a:spcAft>
          <a:spcPct val="0"/>
        </a:spcAft>
        <a:buClr>
          <a:srgbClr val="F9B639"/>
        </a:buClr>
        <a:buSzPct val="70000"/>
        <a:buFont typeface="Wingdings" pitchFamily="2" charset="2"/>
        <a:buChar char=""/>
        <a:defRPr sz="2100" kern="1200">
          <a:solidFill>
            <a:schemeClr val="tx1"/>
          </a:solidFill>
          <a:latin typeface="+mn-lt"/>
          <a:ea typeface="+mn-ea"/>
          <a:cs typeface="+mn-cs"/>
        </a:defRPr>
      </a:lvl5pPr>
      <a:lvl6pPr marL="1755432" indent="-218066" algn="l" rtl="0" eaLnBrk="1" latinLnBrk="0" hangingPunct="1">
        <a:spcBef>
          <a:spcPts val="477"/>
        </a:spcBef>
        <a:buClr>
          <a:schemeClr val="accent4"/>
        </a:buClr>
        <a:buSzPct val="80000"/>
        <a:buFont typeface="Wingdings 2"/>
        <a:buChar char=""/>
        <a:defRPr kumimoji="0" sz="2100" kern="1200">
          <a:solidFill>
            <a:schemeClr val="tx1">
              <a:tint val="85000"/>
            </a:schemeClr>
          </a:solidFill>
          <a:latin typeface="+mn-lt"/>
          <a:ea typeface="+mn-ea"/>
          <a:cs typeface="+mn-cs"/>
        </a:defRPr>
      </a:lvl6pPr>
      <a:lvl7pPr marL="1995305" indent="-218066" algn="l" rtl="0" eaLnBrk="1" latinLnBrk="0" hangingPunct="1">
        <a:spcBef>
          <a:spcPct val="20000"/>
        </a:spcBef>
        <a:buClr>
          <a:schemeClr val="accent4"/>
        </a:buClr>
        <a:buSzPct val="80000"/>
        <a:buFont typeface="Wingdings 2"/>
        <a:buChar char=""/>
        <a:defRPr kumimoji="0" sz="1900" kern="1200" baseline="0">
          <a:solidFill>
            <a:schemeClr val="tx1"/>
          </a:solidFill>
          <a:latin typeface="+mn-lt"/>
          <a:ea typeface="+mn-ea"/>
          <a:cs typeface="+mn-cs"/>
        </a:defRPr>
      </a:lvl7pPr>
      <a:lvl8pPr marL="2202468" indent="-218066" algn="l" rtl="0" eaLnBrk="1" latinLnBrk="0" hangingPunct="1">
        <a:spcBef>
          <a:spcPts val="358"/>
        </a:spcBef>
        <a:buClr>
          <a:schemeClr val="accent4"/>
        </a:buClr>
        <a:buSzPct val="100000"/>
        <a:buChar char="•"/>
        <a:defRPr kumimoji="0" sz="1900" kern="1200" baseline="0">
          <a:solidFill>
            <a:schemeClr val="tx1">
              <a:tint val="85000"/>
            </a:schemeClr>
          </a:solidFill>
          <a:latin typeface="+mn-lt"/>
          <a:ea typeface="+mn-ea"/>
          <a:cs typeface="+mn-cs"/>
        </a:defRPr>
      </a:lvl8pPr>
      <a:lvl9pPr marL="2453244" indent="-218066" algn="l" rtl="0" eaLnBrk="1" latinLnBrk="0" hangingPunct="1">
        <a:spcBef>
          <a:spcPct val="20000"/>
        </a:spcBef>
        <a:buClr>
          <a:schemeClr val="accent4"/>
        </a:buClr>
        <a:buSzPct val="100000"/>
        <a:buFont typeface="Wingdings"/>
        <a:buChar char="§"/>
        <a:defRPr kumimoji="0" sz="17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45165" algn="l" rtl="0" eaLnBrk="1" latinLnBrk="0" hangingPunct="1">
        <a:defRPr kumimoji="0" kern="1200">
          <a:solidFill>
            <a:schemeClr val="tx1"/>
          </a:solidFill>
          <a:latin typeface="+mn-lt"/>
          <a:ea typeface="+mn-ea"/>
          <a:cs typeface="+mn-cs"/>
        </a:defRPr>
      </a:lvl2pPr>
      <a:lvl3pPr marL="1090331" algn="l" rtl="0" eaLnBrk="1" latinLnBrk="0" hangingPunct="1">
        <a:defRPr kumimoji="0" kern="1200">
          <a:solidFill>
            <a:schemeClr val="tx1"/>
          </a:solidFill>
          <a:latin typeface="+mn-lt"/>
          <a:ea typeface="+mn-ea"/>
          <a:cs typeface="+mn-cs"/>
        </a:defRPr>
      </a:lvl3pPr>
      <a:lvl4pPr marL="1635496" algn="l" rtl="0" eaLnBrk="1" latinLnBrk="0" hangingPunct="1">
        <a:defRPr kumimoji="0" kern="1200">
          <a:solidFill>
            <a:schemeClr val="tx1"/>
          </a:solidFill>
          <a:latin typeface="+mn-lt"/>
          <a:ea typeface="+mn-ea"/>
          <a:cs typeface="+mn-cs"/>
        </a:defRPr>
      </a:lvl4pPr>
      <a:lvl5pPr marL="2180661" algn="l" rtl="0" eaLnBrk="1" latinLnBrk="0" hangingPunct="1">
        <a:defRPr kumimoji="0" kern="1200">
          <a:solidFill>
            <a:schemeClr val="tx1"/>
          </a:solidFill>
          <a:latin typeface="+mn-lt"/>
          <a:ea typeface="+mn-ea"/>
          <a:cs typeface="+mn-cs"/>
        </a:defRPr>
      </a:lvl5pPr>
      <a:lvl6pPr marL="2725826" algn="l" rtl="0" eaLnBrk="1" latinLnBrk="0" hangingPunct="1">
        <a:defRPr kumimoji="0" kern="1200">
          <a:solidFill>
            <a:schemeClr val="tx1"/>
          </a:solidFill>
          <a:latin typeface="+mn-lt"/>
          <a:ea typeface="+mn-ea"/>
          <a:cs typeface="+mn-cs"/>
        </a:defRPr>
      </a:lvl6pPr>
      <a:lvl7pPr marL="3270992" algn="l" rtl="0" eaLnBrk="1" latinLnBrk="0" hangingPunct="1">
        <a:defRPr kumimoji="0" kern="1200">
          <a:solidFill>
            <a:schemeClr val="tx1"/>
          </a:solidFill>
          <a:latin typeface="+mn-lt"/>
          <a:ea typeface="+mn-ea"/>
          <a:cs typeface="+mn-cs"/>
        </a:defRPr>
      </a:lvl7pPr>
      <a:lvl8pPr marL="3816157" algn="l" rtl="0" eaLnBrk="1" latinLnBrk="0" hangingPunct="1">
        <a:defRPr kumimoji="0" kern="1200">
          <a:solidFill>
            <a:schemeClr val="tx1"/>
          </a:solidFill>
          <a:latin typeface="+mn-lt"/>
          <a:ea typeface="+mn-ea"/>
          <a:cs typeface="+mn-cs"/>
        </a:defRPr>
      </a:lvl8pPr>
      <a:lvl9pPr marL="436132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ava.com/en/download/"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eclipse.or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574675" y="301625"/>
            <a:ext cx="10367963" cy="1262063"/>
          </a:xfrm>
        </p:spPr>
        <p:txBody>
          <a:bodyPr tIns="39238"/>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Java Tutorials</a:t>
            </a:r>
          </a:p>
        </p:txBody>
      </p:sp>
      <p:sp>
        <p:nvSpPr>
          <p:cNvPr id="6147" name="Rectangle 2"/>
          <p:cNvSpPr>
            <a:spLocks noGrp="1" noChangeArrowheads="1"/>
          </p:cNvSpPr>
          <p:nvPr>
            <p:ph type="subTitle" idx="4294967295"/>
          </p:nvPr>
        </p:nvSpPr>
        <p:spPr>
          <a:xfrm>
            <a:off x="0" y="1768475"/>
            <a:ext cx="10367963" cy="4384675"/>
          </a:xfrm>
        </p:spPr>
        <p:txBody>
          <a:bodyPr anchor="ctr"/>
          <a:lstStyle/>
          <a:p>
            <a:pPr marL="0" indent="0" eaLnBrk="1" hangingPunct="1">
              <a:spcBef>
                <a:spcPct val="0"/>
              </a:spcBef>
              <a:buFont typeface="Arial" charset="0"/>
              <a:buNone/>
              <a:tabLst>
                <a:tab pos="0" algn="l"/>
                <a:tab pos="111125" algn="l"/>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Lst>
            </a:pPr>
            <a:r>
              <a:rPr lang="en-US" smtClean="0"/>
              <a:t>Let's Rock</a:t>
            </a:r>
          </a:p>
          <a:p>
            <a:pPr marL="0" indent="0" eaLnBrk="1" hangingPunct="1">
              <a:spcBef>
                <a:spcPct val="0"/>
              </a:spcBef>
              <a:buFont typeface="Arial" charset="0"/>
              <a:buNone/>
              <a:tabLst>
                <a:tab pos="0" algn="l"/>
                <a:tab pos="111125" algn="l"/>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Lst>
            </a:pPr>
            <a:endParaRPr lang="en-US" smtClean="0"/>
          </a:p>
          <a:p>
            <a:pPr marL="0" indent="0" eaLnBrk="1" hangingPunct="1">
              <a:spcBef>
                <a:spcPct val="0"/>
              </a:spcBef>
              <a:buFont typeface="Arial" charset="0"/>
              <a:buNone/>
              <a:tabLst>
                <a:tab pos="0" algn="l"/>
                <a:tab pos="111125" algn="l"/>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Lst>
            </a:pPr>
            <a:r>
              <a:rPr lang="en-US" smtClean="0"/>
              <a:t>First of all download latest version of java from</a:t>
            </a:r>
          </a:p>
          <a:p>
            <a:pPr marL="0" indent="0" eaLnBrk="1" hangingPunct="1">
              <a:spcBef>
                <a:spcPct val="0"/>
              </a:spcBef>
              <a:buFont typeface="Arial" charset="0"/>
              <a:buNone/>
              <a:tabLst>
                <a:tab pos="0" algn="l"/>
                <a:tab pos="111125" algn="l"/>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Lst>
            </a:pPr>
            <a:r>
              <a:rPr lang="en-US" smtClean="0">
                <a:solidFill>
                  <a:srgbClr val="CCCCFF"/>
                </a:solidFill>
                <a:hlinkClick r:id="rId3"/>
              </a:rPr>
              <a:t>https://java.com/en/download/</a:t>
            </a:r>
          </a:p>
          <a:p>
            <a:pPr marL="0" indent="0" eaLnBrk="1" hangingPunct="1">
              <a:spcBef>
                <a:spcPct val="0"/>
              </a:spcBef>
              <a:buFont typeface="Arial" charset="0"/>
              <a:buNone/>
              <a:tabLst>
                <a:tab pos="0" algn="l"/>
                <a:tab pos="111125" algn="l"/>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Lst>
            </a:pPr>
            <a:r>
              <a:rPr lang="en-US" smtClean="0"/>
              <a:t>&amp; Java IDE like Eclipse from</a:t>
            </a:r>
          </a:p>
          <a:p>
            <a:pPr marL="0" indent="0" eaLnBrk="1" hangingPunct="1">
              <a:spcBef>
                <a:spcPct val="0"/>
              </a:spcBef>
              <a:buFont typeface="Arial" charset="0"/>
              <a:buNone/>
              <a:tabLst>
                <a:tab pos="0" algn="l"/>
                <a:tab pos="111125" algn="l"/>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Lst>
            </a:pPr>
            <a:r>
              <a:rPr lang="en-US" smtClean="0">
                <a:solidFill>
                  <a:srgbClr val="CCCCFF"/>
                </a:solidFill>
                <a:hlinkClick r:id="rId4"/>
              </a:rPr>
              <a:t>https://eclipse.org/</a:t>
            </a:r>
          </a:p>
          <a:p>
            <a:pPr marL="0" indent="0" eaLnBrk="1" hangingPunct="1">
              <a:spcBef>
                <a:spcPct val="0"/>
              </a:spcBef>
              <a:buFont typeface="Arial" charset="0"/>
              <a:buNone/>
              <a:tabLst>
                <a:tab pos="0" algn="l"/>
                <a:tab pos="111125" algn="l"/>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Lst>
            </a:pPr>
            <a:r>
              <a:rPr lang="en-US" smtClean="0"/>
              <a: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76104" y="352785"/>
            <a:ext cx="9121643" cy="1259946"/>
          </a:xfrm>
        </p:spPr>
        <p:txBody>
          <a:bodyPr/>
          <a:lstStyle/>
          <a:p>
            <a:pPr eaLnBrk="1" fontAlgn="auto" hangingPunct="1">
              <a:spcAft>
                <a:spcPts val="0"/>
              </a:spcAft>
              <a:defRPr/>
            </a:pPr>
            <a:r>
              <a:rPr lang="en-US" smtClean="0"/>
              <a:t>Simple void method example</a:t>
            </a:r>
          </a:p>
        </p:txBody>
      </p:sp>
      <p:sp>
        <p:nvSpPr>
          <p:cNvPr id="3" name="Content Placeholder 2"/>
          <p:cNvSpPr>
            <a:spLocks noGrp="1"/>
          </p:cNvSpPr>
          <p:nvPr>
            <p:ph idx="1"/>
          </p:nvPr>
        </p:nvSpPr>
        <p:spPr>
          <a:xfrm>
            <a:off x="574675" y="1493838"/>
            <a:ext cx="10320338" cy="5867400"/>
          </a:xfrm>
        </p:spPr>
        <p:txBody>
          <a:bodyPr rtlCol="0">
            <a:normAutofit/>
          </a:bodyPr>
          <a:lstStyle/>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700" dirty="0"/>
              <a:t>p</a:t>
            </a:r>
            <a:r>
              <a:rPr lang="en-US" sz="2700" dirty="0" smtClean="0"/>
              <a:t>ublic class </a:t>
            </a:r>
            <a:r>
              <a:rPr lang="en-US" sz="2700" dirty="0" err="1"/>
              <a:t>letsLearnAddition</a:t>
            </a:r>
            <a:r>
              <a:rPr lang="en-US" sz="2700" dirty="0"/>
              <a:t>{</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700" dirty="0">
                <a:solidFill>
                  <a:srgbClr val="0000FF"/>
                </a:solidFill>
              </a:rPr>
              <a:t>public static void add(){</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700" dirty="0" err="1">
                <a:solidFill>
                  <a:srgbClr val="0000FF"/>
                </a:solidFill>
              </a:rPr>
              <a:t>int</a:t>
            </a:r>
            <a:r>
              <a:rPr lang="en-US" sz="2700" dirty="0">
                <a:solidFill>
                  <a:srgbClr val="0000FF"/>
                </a:solidFill>
              </a:rPr>
              <a:t> a = 5;</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700" dirty="0" err="1">
                <a:solidFill>
                  <a:srgbClr val="0000FF"/>
                </a:solidFill>
              </a:rPr>
              <a:t>int</a:t>
            </a:r>
            <a:r>
              <a:rPr lang="en-US" sz="2700" dirty="0">
                <a:solidFill>
                  <a:srgbClr val="0000FF"/>
                </a:solidFill>
              </a:rPr>
              <a:t> b = 7;</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700" dirty="0" err="1">
                <a:solidFill>
                  <a:srgbClr val="0000FF"/>
                </a:solidFill>
              </a:rPr>
              <a:t>System.out.println</a:t>
            </a:r>
            <a:r>
              <a:rPr lang="en-US" sz="2700" dirty="0">
                <a:solidFill>
                  <a:srgbClr val="0000FF"/>
                </a:solidFill>
              </a:rPr>
              <a:t>(</a:t>
            </a:r>
            <a:r>
              <a:rPr lang="en-US" sz="2700" dirty="0" err="1">
                <a:solidFill>
                  <a:srgbClr val="0000FF"/>
                </a:solidFill>
              </a:rPr>
              <a:t>a+b</a:t>
            </a:r>
            <a:r>
              <a:rPr lang="en-US" sz="2700" dirty="0">
                <a:solidFill>
                  <a:srgbClr val="0000FF"/>
                </a:solidFill>
              </a:rPr>
              <a:t>);</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700" dirty="0">
                <a:solidFill>
                  <a:srgbClr val="0000FF"/>
                </a:solidFill>
              </a:rPr>
              <a:t>}</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700" dirty="0">
                <a:solidFill>
                  <a:srgbClr val="FF3333"/>
                </a:solidFill>
              </a:rPr>
              <a:t>public static void main(String[] </a:t>
            </a:r>
            <a:r>
              <a:rPr lang="en-US" sz="2700" dirty="0" err="1">
                <a:solidFill>
                  <a:srgbClr val="FF3333"/>
                </a:solidFill>
              </a:rPr>
              <a:t>args</a:t>
            </a:r>
            <a:r>
              <a:rPr lang="en-US" sz="2700" dirty="0">
                <a:solidFill>
                  <a:srgbClr val="FF3333"/>
                </a:solidFill>
              </a:rPr>
              <a:t>){</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700" dirty="0">
                <a:solidFill>
                  <a:srgbClr val="0000FF"/>
                </a:solidFill>
              </a:rPr>
              <a:t>add();</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700" dirty="0">
                <a:solidFill>
                  <a:srgbClr val="FF3333"/>
                </a:solidFill>
              </a:rPr>
              <a:t>}</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700" dirty="0"/>
              <a:t>}</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endParaRPr lang="en-US" sz="2700" dirty="0"/>
          </a:p>
          <a:p>
            <a:pPr marL="408764" indent="-408764" defTabSz="1090040" eaLnBrk="1" fontAlgn="auto" hangingPunct="1">
              <a:spcBef>
                <a:spcPts val="715"/>
              </a:spcBef>
              <a:spcAft>
                <a:spcPts val="0"/>
              </a:spcAft>
              <a:buFont typeface="Times New Roman" pitchFamily="16" charset="0"/>
              <a:buNone/>
              <a:defRPr/>
            </a:pPr>
            <a:endParaRPr lang="en-US" sz="2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3200" smtClean="0"/>
              <a:t>method based on data type(eg. int or String) w/o using </a:t>
            </a:r>
            <a:r>
              <a:rPr lang="en-US" sz="3200" smtClean="0">
                <a:solidFill>
                  <a:srgbClr val="FF3300"/>
                </a:solidFill>
              </a:rPr>
              <a:t>void</a:t>
            </a:r>
            <a:r>
              <a:rPr lang="en-US" sz="3200" smtClean="0"/>
              <a:t> keyword </a:t>
            </a:r>
          </a:p>
        </p:txBody>
      </p:sp>
      <p:sp>
        <p:nvSpPr>
          <p:cNvPr id="16387" name="Rectangle 2"/>
          <p:cNvSpPr>
            <a:spLocks noGrp="1" noChangeArrowheads="1"/>
          </p:cNvSpPr>
          <p:nvPr>
            <p:ph idx="1"/>
          </p:nvPr>
        </p:nvSpPr>
        <p:spPr>
          <a:xfrm>
            <a:off x="574675" y="1768475"/>
            <a:ext cx="10367963" cy="5791200"/>
          </a:xfrm>
        </p:spPr>
        <p:txBody>
          <a:bodyPr/>
          <a:lstStyle/>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t>public  class letsLearnAddition{</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solidFill>
                  <a:srgbClr val="0000FF"/>
                </a:solidFill>
              </a:rPr>
              <a:t>public static int add(){</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solidFill>
                  <a:srgbClr val="0000FF"/>
                </a:solidFill>
              </a:rPr>
              <a:t>int a = 5;</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solidFill>
                  <a:srgbClr val="0000FF"/>
                </a:solidFill>
              </a:rPr>
              <a:t>int b = 7;</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solidFill>
                  <a:srgbClr val="0000FF"/>
                </a:solidFill>
              </a:rPr>
              <a:t>return a+b;</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solidFill>
                  <a:srgbClr val="0000FF"/>
                </a:solidFill>
              </a:rPr>
              <a:t>}</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solidFill>
                  <a:srgbClr val="FF3333"/>
                </a:solidFill>
              </a:rPr>
              <a:t>public static void main(String[] args){</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solidFill>
                  <a:srgbClr val="0000FF"/>
                </a:solidFill>
              </a:rPr>
              <a:t>System.out.println(add());</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solidFill>
                  <a:srgbClr val="FF3333"/>
                </a:solidFill>
              </a:rPr>
              <a:t>}</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t>}</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70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Method with parameters</a:t>
            </a:r>
          </a:p>
        </p:txBody>
      </p:sp>
      <p:sp>
        <p:nvSpPr>
          <p:cNvPr id="17411" name="Rectangle 2"/>
          <p:cNvSpPr>
            <a:spLocks noGrp="1" noChangeArrowheads="1"/>
          </p:cNvSpPr>
          <p:nvPr>
            <p:ph idx="1"/>
          </p:nvPr>
        </p:nvSpPr>
        <p:spPr>
          <a:xfrm>
            <a:off x="574675" y="1768475"/>
            <a:ext cx="10367963" cy="5791200"/>
          </a:xfrm>
        </p:spPr>
        <p:txBody>
          <a:bodyPr/>
          <a:lstStyle/>
          <a:p>
            <a:pPr marL="407988" indent="-304800"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class letsLearnAddition{</a:t>
            </a:r>
          </a:p>
          <a:p>
            <a:pPr marL="407988" indent="-304800"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solidFill>
                  <a:srgbClr val="0000FF"/>
                </a:solidFill>
              </a:rPr>
              <a:t>public static void add(int num1, int num2){   </a:t>
            </a:r>
          </a:p>
          <a:p>
            <a:pPr marL="407988" indent="-304800"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solidFill>
                  <a:srgbClr val="0000FF"/>
                </a:solidFill>
              </a:rPr>
              <a:t>System.out.println(num1 + num2); </a:t>
            </a:r>
          </a:p>
          <a:p>
            <a:pPr marL="407988" indent="-304800"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solidFill>
                  <a:srgbClr val="0000FF"/>
                </a:solidFill>
              </a:rPr>
              <a:t>}</a:t>
            </a:r>
          </a:p>
          <a:p>
            <a:pPr marL="407988" indent="-304800"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solidFill>
                  <a:srgbClr val="FF3333"/>
                </a:solidFill>
              </a:rPr>
              <a:t>public static void main(String[] args){</a:t>
            </a:r>
          </a:p>
          <a:p>
            <a:pPr marL="407988" indent="-304800"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solidFill>
                  <a:srgbClr val="0000FF"/>
                </a:solidFill>
              </a:rPr>
              <a:t>add(5, 7);</a:t>
            </a:r>
          </a:p>
          <a:p>
            <a:pPr marL="407988" indent="-304800"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solidFill>
                  <a:srgbClr val="FF3333"/>
                </a:solidFill>
              </a:rPr>
              <a:t>}</a:t>
            </a:r>
          </a:p>
          <a:p>
            <a:pPr marL="407988" indent="-304800"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a:t>
            </a:r>
          </a:p>
          <a:p>
            <a:pPr marL="407988" indent="-304800"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  Please refer  Slide 26(method overloading)</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574675" y="285750"/>
            <a:ext cx="10367963" cy="1293813"/>
          </a:xfrm>
        </p:spPr>
        <p:txBody>
          <a:bodyPr rtlCol="0">
            <a:normAutofit fontScale="90000"/>
          </a:bodyPr>
          <a:lstStyle/>
          <a:p>
            <a:pPr defTabSz="1090040" eaLnBrk="1" fontAlgn="auto" hangingPunct="1">
              <a:spcAft>
                <a:spcPts val="0"/>
              </a:spcAft>
              <a:tabLst>
                <a:tab pos="0" algn="l"/>
                <a:tab pos="457176" algn="l"/>
                <a:tab pos="914351" algn="l"/>
                <a:tab pos="1371527" algn="l"/>
                <a:tab pos="1828703" algn="l"/>
                <a:tab pos="2285878" algn="l"/>
                <a:tab pos="2743054" algn="l"/>
                <a:tab pos="3200229" algn="l"/>
                <a:tab pos="3657404" algn="l"/>
                <a:tab pos="4114580" algn="l"/>
                <a:tab pos="4571756" algn="l"/>
                <a:tab pos="5028931" algn="l"/>
                <a:tab pos="5486107" algn="l"/>
                <a:tab pos="5943283" algn="l"/>
                <a:tab pos="6400459" algn="l"/>
                <a:tab pos="6857634" algn="l"/>
                <a:tab pos="7314810" algn="l"/>
                <a:tab pos="7771986" algn="l"/>
                <a:tab pos="8229161" algn="l"/>
                <a:tab pos="8686336" algn="l"/>
                <a:tab pos="9143512" algn="l"/>
              </a:tabLst>
              <a:defRPr/>
            </a:pPr>
            <a:r>
              <a:rPr lang="en-US" dirty="0" smtClean="0"/>
              <a:t>Same implementation for String, short, float, double, long etc.</a:t>
            </a:r>
          </a:p>
        </p:txBody>
      </p:sp>
      <p:sp>
        <p:nvSpPr>
          <p:cNvPr id="10242" name="Rectangle 2"/>
          <p:cNvSpPr>
            <a:spLocks noGrp="1" noChangeArrowheads="1"/>
          </p:cNvSpPr>
          <p:nvPr>
            <p:ph idx="1"/>
          </p:nvPr>
        </p:nvSpPr>
        <p:spPr>
          <a:xfrm>
            <a:off x="574675" y="1768475"/>
            <a:ext cx="10367963" cy="5592763"/>
          </a:xfrm>
        </p:spPr>
        <p:txBody>
          <a:bodyPr rtlCol="0">
            <a:normAutofit lnSpcReduction="10000"/>
          </a:bodyPr>
          <a:lstStyle/>
          <a:p>
            <a:pPr marL="408764" indent="-315897"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1600" dirty="0"/>
              <a:t>You can change the data type in the above methods and even change the method/function name as you like. For example you can add 2 Strings as shown below-</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t>public </a:t>
            </a:r>
            <a:r>
              <a:rPr lang="en-US" sz="2400" dirty="0" smtClean="0"/>
              <a:t> class </a:t>
            </a:r>
            <a:r>
              <a:rPr lang="en-US" sz="2400" dirty="0"/>
              <a:t>letsLearnAddition{</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solidFill>
                  <a:srgbClr val="0000FF"/>
                </a:solidFill>
              </a:rPr>
              <a:t>public static void </a:t>
            </a:r>
            <a:r>
              <a:rPr lang="en-US" sz="2400" dirty="0" err="1">
                <a:solidFill>
                  <a:srgbClr val="0000FF"/>
                </a:solidFill>
              </a:rPr>
              <a:t>addStrings</a:t>
            </a:r>
            <a:r>
              <a:rPr lang="en-US" sz="2400" dirty="0">
                <a:solidFill>
                  <a:srgbClr val="0000FF"/>
                </a:solidFill>
              </a:rPr>
              <a:t>(){</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solidFill>
                  <a:srgbClr val="0000FF"/>
                </a:solidFill>
              </a:rPr>
              <a:t>String a = “Hi, I am your name,”;</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solidFill>
                  <a:srgbClr val="0000FF"/>
                </a:solidFill>
              </a:rPr>
              <a:t>String b = “ and I am learning Java”;</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err="1">
                <a:solidFill>
                  <a:srgbClr val="0000FF"/>
                </a:solidFill>
              </a:rPr>
              <a:t>System.out.println</a:t>
            </a:r>
            <a:r>
              <a:rPr lang="en-US" sz="2400" dirty="0">
                <a:solidFill>
                  <a:srgbClr val="0000FF"/>
                </a:solidFill>
              </a:rPr>
              <a:t>(</a:t>
            </a:r>
            <a:r>
              <a:rPr lang="en-US" sz="2400" dirty="0" err="1">
                <a:solidFill>
                  <a:srgbClr val="0000FF"/>
                </a:solidFill>
              </a:rPr>
              <a:t>a+b</a:t>
            </a:r>
            <a:r>
              <a:rPr lang="en-US" sz="2400" dirty="0">
                <a:solidFill>
                  <a:srgbClr val="0000FF"/>
                </a:solidFill>
              </a:rPr>
              <a:t>);</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solidFill>
                  <a:srgbClr val="0000FF"/>
                </a:solidFill>
              </a:rPr>
              <a:t>}</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solidFill>
                  <a:srgbClr val="FF3333"/>
                </a:solidFill>
              </a:rPr>
              <a:t>public static void main(String[] </a:t>
            </a:r>
            <a:r>
              <a:rPr lang="en-US" sz="2400" dirty="0" err="1">
                <a:solidFill>
                  <a:srgbClr val="FF3333"/>
                </a:solidFill>
              </a:rPr>
              <a:t>args</a:t>
            </a:r>
            <a:r>
              <a:rPr lang="en-US" sz="2400" dirty="0">
                <a:solidFill>
                  <a:srgbClr val="FF3333"/>
                </a:solidFill>
              </a:rPr>
              <a:t>){</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err="1">
                <a:solidFill>
                  <a:srgbClr val="0000FF"/>
                </a:solidFill>
              </a:rPr>
              <a:t>addStrings</a:t>
            </a:r>
            <a:r>
              <a:rPr lang="en-US" sz="2400" dirty="0">
                <a:solidFill>
                  <a:srgbClr val="0000FF"/>
                </a:solidFill>
              </a:rPr>
              <a:t>();</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solidFill>
                  <a:srgbClr val="FF3333"/>
                </a:solidFill>
              </a:rPr>
              <a:t>}</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t>}</a:t>
            </a:r>
          </a:p>
          <a:p>
            <a:pPr marL="408764" indent="-315897"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 </a:t>
            </a:r>
          </a:p>
        </p:txBody>
      </p:sp>
      <p:sp>
        <p:nvSpPr>
          <p:cNvPr id="19459" name="Rectangle 2"/>
          <p:cNvSpPr>
            <a:spLocks noGrp="1" noChangeArrowheads="1"/>
          </p:cNvSpPr>
          <p:nvPr>
            <p:ph idx="1"/>
          </p:nvPr>
        </p:nvSpPr>
        <p:spPr>
          <a:xfrm>
            <a:off x="574675" y="1768475"/>
            <a:ext cx="10367963" cy="5592763"/>
          </a:xfrm>
        </p:spPr>
        <p:txBody>
          <a:bodyPr/>
          <a:lstStyle/>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t>public  class letsAddStrings{</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solidFill>
                  <a:srgbClr val="0000FF"/>
                </a:solidFill>
              </a:rPr>
              <a:t>public static String addStrings(String a, String b){</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solidFill>
                  <a:srgbClr val="0000FF"/>
                </a:solidFill>
              </a:rPr>
              <a:t>return a+b;</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solidFill>
                  <a:srgbClr val="0000FF"/>
                </a:solidFill>
              </a:rPr>
              <a:t>}</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solidFill>
                  <a:srgbClr val="FF3333"/>
                </a:solidFill>
              </a:rPr>
              <a:t>public static void main(String[] args){</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solidFill>
                  <a:srgbClr val="0000FF"/>
                </a:solidFill>
              </a:rPr>
              <a:t>System.out.println(addStrings(“Hi, I am your name,”, “ and I am learning Java”);</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solidFill>
                  <a:srgbClr val="FF3333"/>
                </a:solidFill>
              </a:rPr>
              <a:t>}</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574675" y="301625"/>
            <a:ext cx="10348913" cy="1244600"/>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Char datatype</a:t>
            </a:r>
          </a:p>
        </p:txBody>
      </p:sp>
      <p:sp>
        <p:nvSpPr>
          <p:cNvPr id="20483" name="Rectangle 2"/>
          <p:cNvSpPr>
            <a:spLocks noGrp="1" noChangeArrowheads="1"/>
          </p:cNvSpPr>
          <p:nvPr>
            <p:ph idx="1"/>
          </p:nvPr>
        </p:nvSpPr>
        <p:spPr>
          <a:xfrm>
            <a:off x="574675" y="1768475"/>
            <a:ext cx="10348913" cy="5287963"/>
          </a:xfrm>
        </p:spPr>
        <p:txBody>
          <a:bodyPr/>
          <a:lstStyle/>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t>public class charDatatypeExample{</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solidFill>
                  <a:srgbClr val="0000FF"/>
                </a:solidFill>
              </a:rPr>
              <a:t>public static void charExample(){</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solidFill>
                  <a:srgbClr val="0000FF"/>
                </a:solidFill>
              </a:rPr>
              <a:t>char a = 'x';</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solidFill>
                  <a:srgbClr val="0000FF"/>
                </a:solidFill>
              </a:rPr>
              <a:t>System.out.println(a);</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solidFill>
                  <a:srgbClr val="0000FF"/>
                </a:solidFill>
              </a:rPr>
              <a:t>}</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solidFill>
                  <a:srgbClr val="FF3333"/>
                </a:solidFill>
              </a:rPr>
              <a:t>public static void main(String[] args){</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solidFill>
                  <a:srgbClr val="0000FF"/>
                </a:solidFill>
              </a:rPr>
              <a:t>add();</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solidFill>
                  <a:srgbClr val="FF3333"/>
                </a:solidFill>
              </a:rPr>
              <a:t>}</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574675" y="301625"/>
            <a:ext cx="10345738" cy="1241425"/>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Byte datatype</a:t>
            </a:r>
          </a:p>
        </p:txBody>
      </p:sp>
      <p:sp>
        <p:nvSpPr>
          <p:cNvPr id="21507" name="Rectangle 2"/>
          <p:cNvSpPr>
            <a:spLocks noGrp="1" noChangeArrowheads="1"/>
          </p:cNvSpPr>
          <p:nvPr>
            <p:ph idx="1"/>
          </p:nvPr>
        </p:nvSpPr>
        <p:spPr>
          <a:xfrm>
            <a:off x="574675" y="1768475"/>
            <a:ext cx="10345738" cy="5364163"/>
          </a:xfrm>
        </p:spPr>
        <p:txBody>
          <a:bodyPr/>
          <a:lstStyle/>
          <a:p>
            <a:pPr marL="407988" indent="-319088" algn="just"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byte is also a numerical datatype which has a minimum value of </a:t>
            </a:r>
            <a:r>
              <a:rPr lang="en-US" smtClean="0">
                <a:solidFill>
                  <a:srgbClr val="FF3333"/>
                </a:solidFill>
              </a:rPr>
              <a:t>-128</a:t>
            </a:r>
            <a:r>
              <a:rPr lang="en-US" smtClean="0"/>
              <a:t> and maximum value of </a:t>
            </a:r>
            <a:r>
              <a:rPr lang="en-US" smtClean="0">
                <a:solidFill>
                  <a:srgbClr val="FF3333"/>
                </a:solidFill>
              </a:rPr>
              <a:t>127</a:t>
            </a:r>
            <a:r>
              <a:rPr lang="en-US" smtClean="0"/>
              <a:t>. It is mostly used to prevent unwanted memory usage when we already know that the numbers in our program will not exceed the range between </a:t>
            </a:r>
            <a:r>
              <a:rPr lang="en-US" smtClean="0">
                <a:solidFill>
                  <a:srgbClr val="FF3333"/>
                </a:solidFill>
              </a:rPr>
              <a:t>-128</a:t>
            </a:r>
            <a:r>
              <a:rPr lang="en-US" smtClean="0"/>
              <a:t> and </a:t>
            </a:r>
            <a:r>
              <a:rPr lang="en-US" smtClean="0">
                <a:solidFill>
                  <a:srgbClr val="FF3333"/>
                </a:solidFill>
              </a:rPr>
              <a:t>127</a:t>
            </a:r>
            <a:r>
              <a:rPr lang="en-US" smtClean="0"/>
              <a:t> and can be used as an alternative to </a:t>
            </a:r>
            <a:r>
              <a:rPr lang="en-US" smtClean="0">
                <a:solidFill>
                  <a:srgbClr val="FF3333"/>
                </a:solidFill>
              </a:rPr>
              <a:t>int</a:t>
            </a:r>
            <a:r>
              <a:rPr lang="en-US" smtClean="0"/>
              <a:t> which has a range between </a:t>
            </a:r>
            <a:r>
              <a:rPr lang="en-US" smtClean="0">
                <a:solidFill>
                  <a:srgbClr val="FF3333"/>
                </a:solidFill>
              </a:rPr>
              <a:t>–2,147,483,648</a:t>
            </a:r>
            <a:r>
              <a:rPr lang="en-US" smtClean="0"/>
              <a:t> to </a:t>
            </a:r>
            <a:r>
              <a:rPr lang="en-US" smtClean="0">
                <a:solidFill>
                  <a:srgbClr val="FF3333"/>
                </a:solidFill>
              </a:rPr>
              <a:t>2,147,483,647</a:t>
            </a:r>
            <a:r>
              <a:rPr lang="en-US" smtClean="0"/>
              <a:t>.</a:t>
            </a:r>
          </a:p>
          <a:p>
            <a:pPr marL="407988" indent="-319088" algn="just"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Example-</a:t>
            </a:r>
          </a:p>
          <a:p>
            <a:pPr marL="407988" indent="-319088" algn="just"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solidFill>
                  <a:srgbClr val="FF3333"/>
                </a:solidFill>
              </a:rPr>
              <a:t>byte</a:t>
            </a:r>
            <a:r>
              <a:rPr lang="en-US" smtClean="0"/>
              <a:t> mybyte = 123;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More about arithmetic datatypes</a:t>
            </a:r>
          </a:p>
        </p:txBody>
      </p:sp>
      <p:sp>
        <p:nvSpPr>
          <p:cNvPr id="22531" name="Rectangle 2"/>
          <p:cNvSpPr>
            <a:spLocks noGrp="1" noChangeArrowheads="1"/>
          </p:cNvSpPr>
          <p:nvPr>
            <p:ph idx="1"/>
          </p:nvPr>
        </p:nvSpPr>
        <p:spPr>
          <a:xfrm>
            <a:off x="574675" y="1768475"/>
            <a:ext cx="10367963" cy="5440363"/>
          </a:xfrm>
        </p:spPr>
        <p:txBody>
          <a:bodyPr/>
          <a:lstStyle/>
          <a:p>
            <a:pPr marL="407988" indent="-314325"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smtClean="0">
                <a:solidFill>
                  <a:srgbClr val="FF3333"/>
                </a:solidFill>
              </a:rPr>
              <a:t>float</a:t>
            </a:r>
            <a:r>
              <a:rPr lang="en-US" sz="2800" smtClean="0"/>
              <a:t> and </a:t>
            </a:r>
            <a:r>
              <a:rPr lang="en-US" sz="2800" smtClean="0">
                <a:solidFill>
                  <a:srgbClr val="FF3333"/>
                </a:solidFill>
              </a:rPr>
              <a:t>double</a:t>
            </a:r>
            <a:r>
              <a:rPr lang="en-US" sz="2800" smtClean="0"/>
              <a:t> are both arithmetic datatypes just like </a:t>
            </a:r>
            <a:r>
              <a:rPr lang="en-US" sz="2800" smtClean="0">
                <a:solidFill>
                  <a:srgbClr val="FF3333"/>
                </a:solidFill>
              </a:rPr>
              <a:t>int; </a:t>
            </a:r>
            <a:r>
              <a:rPr lang="en-US" sz="2800" smtClean="0"/>
              <a:t>the only difference being </a:t>
            </a:r>
            <a:r>
              <a:rPr lang="en-US" sz="2800" smtClean="0">
                <a:solidFill>
                  <a:srgbClr val="FF3333"/>
                </a:solidFill>
              </a:rPr>
              <a:t>int </a:t>
            </a:r>
            <a:r>
              <a:rPr lang="en-US" sz="2800" smtClean="0"/>
              <a:t>is a whole number without any decimals while </a:t>
            </a:r>
            <a:r>
              <a:rPr lang="en-US" sz="2800" smtClean="0">
                <a:solidFill>
                  <a:srgbClr val="FF3333"/>
                </a:solidFill>
              </a:rPr>
              <a:t>float</a:t>
            </a:r>
            <a:r>
              <a:rPr lang="en-US" sz="2800" smtClean="0"/>
              <a:t> and </a:t>
            </a:r>
            <a:r>
              <a:rPr lang="en-US" sz="2800" smtClean="0">
                <a:solidFill>
                  <a:srgbClr val="FF3333"/>
                </a:solidFill>
              </a:rPr>
              <a:t>double</a:t>
            </a:r>
            <a:r>
              <a:rPr lang="en-US" sz="2800" smtClean="0"/>
              <a:t> keywords are specifically designed to meet the calculation requirements where input numbers or results run in decimal points. </a:t>
            </a:r>
          </a:p>
          <a:p>
            <a:pPr marL="407988" indent="-314325"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smtClean="0"/>
              <a:t>Now we know that float and double are for numbers with decimals but there is still a difference between the two and that is - </a:t>
            </a:r>
          </a:p>
          <a:p>
            <a:pPr marL="407988" indent="-314325"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smtClean="0">
                <a:solidFill>
                  <a:srgbClr val="FF3333"/>
                </a:solidFill>
              </a:rPr>
              <a:t>float</a:t>
            </a:r>
            <a:r>
              <a:rPr lang="en-US" sz="2800" smtClean="0"/>
              <a:t> – accepts 6 to 9 decimal digits, about 7 on average</a:t>
            </a:r>
          </a:p>
          <a:p>
            <a:pPr marL="407988" indent="-314325"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smtClean="0">
                <a:solidFill>
                  <a:srgbClr val="FF3333"/>
                </a:solidFill>
              </a:rPr>
              <a:t>double</a:t>
            </a:r>
            <a:r>
              <a:rPr lang="en-US" sz="2800" smtClean="0"/>
              <a:t> – accepts 15 to 17 decimal digits, about 16 on average</a:t>
            </a:r>
          </a:p>
          <a:p>
            <a:pPr marL="407988" indent="-314325"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smtClean="0"/>
              <a:t>Lets see 2 examples, one of each in next slide..</a:t>
            </a:r>
          </a:p>
          <a:p>
            <a:pPr marL="407988" indent="-314325"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80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Float example</a:t>
            </a:r>
          </a:p>
        </p:txBody>
      </p:sp>
      <p:sp>
        <p:nvSpPr>
          <p:cNvPr id="23555" name="Rectangle 2"/>
          <p:cNvSpPr>
            <a:spLocks noGrp="1" noChangeArrowheads="1"/>
          </p:cNvSpPr>
          <p:nvPr>
            <p:ph idx="1"/>
          </p:nvPr>
        </p:nvSpPr>
        <p:spPr>
          <a:xfrm>
            <a:off x="574675" y="1768475"/>
            <a:ext cx="10367963" cy="5592763"/>
          </a:xfrm>
        </p:spPr>
        <p:txBody>
          <a:bodyPr/>
          <a:lstStyle/>
          <a:p>
            <a:pPr indent="-3143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b="1" smtClean="0">
                <a:solidFill>
                  <a:srgbClr val="7F0055"/>
                </a:solidFill>
              </a:rPr>
              <a:t>public</a:t>
            </a:r>
            <a:r>
              <a:rPr lang="en-US" sz="2000" smtClean="0"/>
              <a:t> </a:t>
            </a:r>
            <a:r>
              <a:rPr lang="en-US" sz="2000" b="1" smtClean="0">
                <a:solidFill>
                  <a:srgbClr val="7F0055"/>
                </a:solidFill>
              </a:rPr>
              <a:t>class</a:t>
            </a:r>
            <a:r>
              <a:rPr lang="en-US" sz="2000" smtClean="0"/>
              <a:t> minusFloat {</a:t>
            </a:r>
          </a:p>
          <a:p>
            <a:pPr indent="-3143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b="1" smtClean="0">
                <a:solidFill>
                  <a:srgbClr val="7F0055"/>
                </a:solidFill>
              </a:rPr>
              <a:t>public</a:t>
            </a:r>
            <a:r>
              <a:rPr lang="en-US" sz="2000" smtClean="0"/>
              <a:t> </a:t>
            </a:r>
            <a:r>
              <a:rPr lang="en-US" sz="2000" b="1" smtClean="0">
                <a:solidFill>
                  <a:srgbClr val="7F0055"/>
                </a:solidFill>
              </a:rPr>
              <a:t>static</a:t>
            </a:r>
            <a:r>
              <a:rPr lang="en-US" sz="2000" smtClean="0"/>
              <a:t> </a:t>
            </a:r>
            <a:r>
              <a:rPr lang="en-US" sz="2000" b="1" smtClean="0">
                <a:solidFill>
                  <a:srgbClr val="7F0055"/>
                </a:solidFill>
              </a:rPr>
              <a:t>void</a:t>
            </a:r>
            <a:r>
              <a:rPr lang="en-US" sz="2000" smtClean="0"/>
              <a:t> addNum(</a:t>
            </a:r>
            <a:r>
              <a:rPr lang="en-US" sz="2000" b="1" smtClean="0">
                <a:solidFill>
                  <a:srgbClr val="7F0055"/>
                </a:solidFill>
              </a:rPr>
              <a:t>float</a:t>
            </a:r>
            <a:r>
              <a:rPr lang="en-US" sz="2000" smtClean="0"/>
              <a:t> </a:t>
            </a:r>
            <a:r>
              <a:rPr lang="en-US" sz="2000" smtClean="0">
                <a:solidFill>
                  <a:srgbClr val="6A3E3E"/>
                </a:solidFill>
              </a:rPr>
              <a:t>num1</a:t>
            </a:r>
            <a:r>
              <a:rPr lang="en-US" sz="2000" smtClean="0"/>
              <a:t>, </a:t>
            </a:r>
            <a:r>
              <a:rPr lang="en-US" sz="2000" b="1" smtClean="0">
                <a:solidFill>
                  <a:srgbClr val="7F0055"/>
                </a:solidFill>
              </a:rPr>
              <a:t>float</a:t>
            </a:r>
            <a:r>
              <a:rPr lang="en-US" sz="2000" smtClean="0"/>
              <a:t> </a:t>
            </a:r>
            <a:r>
              <a:rPr lang="en-US" sz="2000" smtClean="0">
                <a:solidFill>
                  <a:srgbClr val="6A3E3E"/>
                </a:solidFill>
              </a:rPr>
              <a:t>num2</a:t>
            </a:r>
            <a:r>
              <a:rPr lang="en-US" sz="2000" smtClean="0"/>
              <a:t>){</a:t>
            </a:r>
          </a:p>
          <a:p>
            <a:pPr indent="-3143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System.</a:t>
            </a:r>
            <a:r>
              <a:rPr lang="en-US" sz="2000" b="1" i="1" smtClean="0">
                <a:solidFill>
                  <a:srgbClr val="0000C0"/>
                </a:solidFill>
              </a:rPr>
              <a:t>out</a:t>
            </a:r>
            <a:r>
              <a:rPr lang="en-US" sz="2000" smtClean="0"/>
              <a:t>.println(</a:t>
            </a:r>
            <a:r>
              <a:rPr lang="en-US" sz="2000" smtClean="0">
                <a:solidFill>
                  <a:srgbClr val="6A3E3E"/>
                </a:solidFill>
              </a:rPr>
              <a:t>num1 </a:t>
            </a:r>
            <a:r>
              <a:rPr lang="en-US" sz="2000" smtClean="0"/>
              <a:t>- </a:t>
            </a:r>
            <a:r>
              <a:rPr lang="en-US" sz="2000" smtClean="0">
                <a:solidFill>
                  <a:srgbClr val="6A3E3E"/>
                </a:solidFill>
              </a:rPr>
              <a:t>num2</a:t>
            </a:r>
            <a:r>
              <a:rPr lang="en-US" sz="2000" smtClean="0"/>
              <a:t>);</a:t>
            </a:r>
          </a:p>
          <a:p>
            <a:pPr indent="-3143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a:t>
            </a:r>
          </a:p>
          <a:p>
            <a:pPr indent="-3143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b="1" smtClean="0">
                <a:solidFill>
                  <a:srgbClr val="7F0055"/>
                </a:solidFill>
              </a:rPr>
              <a:t>public</a:t>
            </a:r>
            <a:r>
              <a:rPr lang="en-US" sz="2000" smtClean="0"/>
              <a:t> </a:t>
            </a:r>
            <a:r>
              <a:rPr lang="en-US" sz="2000" b="1" smtClean="0">
                <a:solidFill>
                  <a:srgbClr val="7F0055"/>
                </a:solidFill>
              </a:rPr>
              <a:t>static</a:t>
            </a:r>
            <a:r>
              <a:rPr lang="en-US" sz="2000" smtClean="0"/>
              <a:t> </a:t>
            </a:r>
            <a:r>
              <a:rPr lang="en-US" sz="2000" b="1" smtClean="0">
                <a:solidFill>
                  <a:srgbClr val="7F0055"/>
                </a:solidFill>
              </a:rPr>
              <a:t>void</a:t>
            </a:r>
            <a:r>
              <a:rPr lang="en-US" sz="2000" smtClean="0"/>
              <a:t> main(String[] </a:t>
            </a:r>
            <a:r>
              <a:rPr lang="en-US" sz="2000" smtClean="0">
                <a:solidFill>
                  <a:srgbClr val="6A3E3E"/>
                </a:solidFill>
              </a:rPr>
              <a:t>args</a:t>
            </a:r>
            <a:r>
              <a:rPr lang="en-US" sz="2000" smtClean="0"/>
              <a:t>) {</a:t>
            </a:r>
          </a:p>
          <a:p>
            <a:pPr indent="-3143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i="1" smtClean="0"/>
              <a:t>addNum</a:t>
            </a:r>
            <a:r>
              <a:rPr lang="en-US" sz="2000" smtClean="0"/>
              <a:t>(5.987698768765876f, 0.1876587690876986587698767f);</a:t>
            </a:r>
          </a:p>
          <a:p>
            <a:pPr indent="-3143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a:t>
            </a:r>
          </a:p>
          <a:p>
            <a:pPr indent="-3143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a:t>
            </a:r>
          </a:p>
          <a:p>
            <a:pPr indent="-3143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Output-</a:t>
            </a:r>
          </a:p>
          <a:p>
            <a:pPr indent="-3143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5.80004  // notice there are 5 digits after the decimal though num2 has 25 digits                    	//after decimal and we have to add an </a:t>
            </a:r>
            <a:r>
              <a:rPr lang="en-US" sz="2000" b="1" smtClean="0">
                <a:solidFill>
                  <a:srgbClr val="FF0000"/>
                </a:solidFill>
              </a:rPr>
              <a:t>f</a:t>
            </a:r>
            <a:r>
              <a:rPr lang="en-US" sz="2000" smtClean="0"/>
              <a:t> at the end of each number to make it a float. Thus float has a range .1 to .00001 when it comes to digits after the </a:t>
            </a:r>
          </a:p>
          <a:p>
            <a:pPr indent="-3143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	decimal point</a:t>
            </a:r>
          </a:p>
          <a:p>
            <a:pPr indent="-3143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solidFill>
                  <a:srgbClr val="FF0000"/>
                </a:solidFill>
              </a:rPr>
              <a: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Double example</a:t>
            </a:r>
          </a:p>
        </p:txBody>
      </p:sp>
      <p:sp>
        <p:nvSpPr>
          <p:cNvPr id="24579" name="Rectangle 2"/>
          <p:cNvSpPr>
            <a:spLocks noGrp="1" noChangeArrowheads="1"/>
          </p:cNvSpPr>
          <p:nvPr>
            <p:ph idx="1"/>
          </p:nvPr>
        </p:nvSpPr>
        <p:spPr>
          <a:xfrm>
            <a:off x="574675" y="1341438"/>
            <a:ext cx="10367963" cy="5791200"/>
          </a:xfrm>
        </p:spPr>
        <p:txBody>
          <a:bodyPr/>
          <a:lstStyle/>
          <a:p>
            <a:pPr indent="-3143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b="1" smtClean="0">
                <a:solidFill>
                  <a:srgbClr val="7F0055"/>
                </a:solidFill>
              </a:rPr>
              <a:t>public</a:t>
            </a:r>
            <a:r>
              <a:rPr lang="en-US" sz="2400" smtClean="0"/>
              <a:t> </a:t>
            </a:r>
            <a:r>
              <a:rPr lang="en-US" sz="2400" b="1" smtClean="0">
                <a:solidFill>
                  <a:srgbClr val="7F0055"/>
                </a:solidFill>
              </a:rPr>
              <a:t>class</a:t>
            </a:r>
            <a:r>
              <a:rPr lang="en-US" sz="2400" smtClean="0"/>
              <a:t> minusDouble {</a:t>
            </a:r>
          </a:p>
          <a:p>
            <a:pPr indent="-3143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b="1" smtClean="0">
                <a:solidFill>
                  <a:srgbClr val="7F0055"/>
                </a:solidFill>
              </a:rPr>
              <a:t>public</a:t>
            </a:r>
            <a:r>
              <a:rPr lang="en-US" sz="2400" smtClean="0"/>
              <a:t> </a:t>
            </a:r>
            <a:r>
              <a:rPr lang="en-US" sz="2400" b="1" smtClean="0">
                <a:solidFill>
                  <a:srgbClr val="7F0055"/>
                </a:solidFill>
              </a:rPr>
              <a:t>static</a:t>
            </a:r>
            <a:r>
              <a:rPr lang="en-US" sz="2400" smtClean="0"/>
              <a:t> </a:t>
            </a:r>
            <a:r>
              <a:rPr lang="en-US" sz="2400" b="1" smtClean="0">
                <a:solidFill>
                  <a:srgbClr val="7F0055"/>
                </a:solidFill>
              </a:rPr>
              <a:t>void</a:t>
            </a:r>
            <a:r>
              <a:rPr lang="en-US" sz="2400" smtClean="0"/>
              <a:t> addNum(</a:t>
            </a:r>
            <a:r>
              <a:rPr lang="en-US" sz="2400" b="1" smtClean="0">
                <a:solidFill>
                  <a:srgbClr val="7F0055"/>
                </a:solidFill>
              </a:rPr>
              <a:t>double</a:t>
            </a:r>
            <a:r>
              <a:rPr lang="en-US" sz="2400" smtClean="0"/>
              <a:t> </a:t>
            </a:r>
            <a:r>
              <a:rPr lang="en-US" sz="2400" smtClean="0">
                <a:solidFill>
                  <a:srgbClr val="6A3E3E"/>
                </a:solidFill>
              </a:rPr>
              <a:t>num1</a:t>
            </a:r>
            <a:r>
              <a:rPr lang="en-US" sz="2400" smtClean="0"/>
              <a:t>, </a:t>
            </a:r>
            <a:r>
              <a:rPr lang="en-US" sz="2400" b="1" smtClean="0">
                <a:solidFill>
                  <a:srgbClr val="7F0055"/>
                </a:solidFill>
              </a:rPr>
              <a:t>double</a:t>
            </a:r>
            <a:r>
              <a:rPr lang="en-US" sz="2400" smtClean="0"/>
              <a:t> </a:t>
            </a:r>
            <a:r>
              <a:rPr lang="en-US" sz="2400" smtClean="0">
                <a:solidFill>
                  <a:srgbClr val="6A3E3E"/>
                </a:solidFill>
              </a:rPr>
              <a:t>num2</a:t>
            </a:r>
            <a:r>
              <a:rPr lang="en-US" sz="2400" smtClean="0"/>
              <a:t>){</a:t>
            </a:r>
          </a:p>
          <a:p>
            <a:pPr indent="-3143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System.</a:t>
            </a:r>
            <a:r>
              <a:rPr lang="en-US" sz="2400" b="1" i="1" smtClean="0">
                <a:solidFill>
                  <a:srgbClr val="0000C0"/>
                </a:solidFill>
              </a:rPr>
              <a:t>out</a:t>
            </a:r>
            <a:r>
              <a:rPr lang="en-US" sz="2400" smtClean="0"/>
              <a:t>.println(</a:t>
            </a:r>
            <a:r>
              <a:rPr lang="en-US" sz="2400" smtClean="0">
                <a:solidFill>
                  <a:srgbClr val="6A3E3E"/>
                </a:solidFill>
              </a:rPr>
              <a:t>num1</a:t>
            </a:r>
            <a:r>
              <a:rPr lang="en-US" sz="2400" smtClean="0"/>
              <a:t>- </a:t>
            </a:r>
            <a:r>
              <a:rPr lang="en-US" sz="2400" smtClean="0">
                <a:solidFill>
                  <a:srgbClr val="6A3E3E"/>
                </a:solidFill>
              </a:rPr>
              <a:t>num2</a:t>
            </a:r>
            <a:r>
              <a:rPr lang="en-US" sz="2400" smtClean="0"/>
              <a:t>);</a:t>
            </a:r>
          </a:p>
          <a:p>
            <a:pPr indent="-3143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a:t>
            </a:r>
          </a:p>
          <a:p>
            <a:pPr indent="-3143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b="1" smtClean="0">
                <a:solidFill>
                  <a:srgbClr val="7F0055"/>
                </a:solidFill>
              </a:rPr>
              <a:t>public</a:t>
            </a:r>
            <a:r>
              <a:rPr lang="en-US" sz="2400" smtClean="0"/>
              <a:t> </a:t>
            </a:r>
            <a:r>
              <a:rPr lang="en-US" sz="2400" b="1" smtClean="0">
                <a:solidFill>
                  <a:srgbClr val="7F0055"/>
                </a:solidFill>
              </a:rPr>
              <a:t>static</a:t>
            </a:r>
            <a:r>
              <a:rPr lang="en-US" sz="2400" smtClean="0"/>
              <a:t> </a:t>
            </a:r>
            <a:r>
              <a:rPr lang="en-US" sz="2400" b="1" smtClean="0">
                <a:solidFill>
                  <a:srgbClr val="7F0055"/>
                </a:solidFill>
              </a:rPr>
              <a:t>void</a:t>
            </a:r>
            <a:r>
              <a:rPr lang="en-US" sz="2400" smtClean="0"/>
              <a:t> main(String[] </a:t>
            </a:r>
            <a:r>
              <a:rPr lang="en-US" sz="2400" smtClean="0">
                <a:solidFill>
                  <a:srgbClr val="6A3E3E"/>
                </a:solidFill>
              </a:rPr>
              <a:t>args</a:t>
            </a:r>
            <a:r>
              <a:rPr lang="en-US" sz="2400" smtClean="0"/>
              <a:t>) {</a:t>
            </a:r>
          </a:p>
          <a:p>
            <a:pPr indent="-3143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i="1" smtClean="0"/>
              <a:t>addNum</a:t>
            </a:r>
            <a:r>
              <a:rPr lang="en-US" sz="2400" smtClean="0"/>
              <a:t>(5.987698768765876, 0.1876587690876986587698767);</a:t>
            </a:r>
          </a:p>
          <a:p>
            <a:pPr indent="-3143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a:t>
            </a:r>
          </a:p>
          <a:p>
            <a:pPr indent="-3143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a:t>
            </a:r>
          </a:p>
          <a:p>
            <a:pPr indent="-3143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Output-</a:t>
            </a:r>
          </a:p>
          <a:p>
            <a:pPr indent="-314325" eaLnBrk="1" hangingPunct="1">
              <a:buFont typeface="Wingdings 2" pitchFamily="18" charset="2"/>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5.8000399996781775  // notice there are  only16 digits after the decimal 								 // though num2 has 25 digits after decimal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574675" y="301625"/>
            <a:ext cx="10367963" cy="1262063"/>
          </a:xfrm>
        </p:spPr>
        <p:txBody>
          <a:bodyPr tIns="39238">
            <a:normAutofit fontScale="90000"/>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Lesson 1- java data types(primitive)</a:t>
            </a:r>
          </a:p>
        </p:txBody>
      </p:sp>
      <p:pic>
        <p:nvPicPr>
          <p:cNvPr id="7171" name="Picture 2"/>
          <p:cNvPicPr>
            <a:picLocks noChangeAspect="1" noChangeArrowheads="1"/>
          </p:cNvPicPr>
          <p:nvPr/>
        </p:nvPicPr>
        <p:blipFill>
          <a:blip r:embed="rId3"/>
          <a:srcRect/>
          <a:stretch>
            <a:fillRect/>
          </a:stretch>
        </p:blipFill>
        <p:spPr bwMode="auto">
          <a:xfrm>
            <a:off x="357188" y="1768475"/>
            <a:ext cx="10806112" cy="4632325"/>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574675" y="301625"/>
            <a:ext cx="10367963" cy="1262063"/>
          </a:xfrm>
        </p:spPr>
        <p:txBody>
          <a:bodyPr>
            <a:normAutofit fontScale="90000"/>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Long and Short datatype difference</a:t>
            </a:r>
          </a:p>
        </p:txBody>
      </p:sp>
      <p:sp>
        <p:nvSpPr>
          <p:cNvPr id="25603" name="Rectangle 2"/>
          <p:cNvSpPr>
            <a:spLocks noGrp="1" noChangeArrowheads="1"/>
          </p:cNvSpPr>
          <p:nvPr>
            <p:ph idx="1"/>
          </p:nvPr>
        </p:nvSpPr>
        <p:spPr>
          <a:xfrm>
            <a:off x="574675" y="1768475"/>
            <a:ext cx="10367963" cy="5440363"/>
          </a:xfrm>
        </p:spPr>
        <p:txBody>
          <a:bodyPr/>
          <a:lstStyle/>
          <a:p>
            <a:pPr indent="-315913"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700" smtClean="0">
                <a:solidFill>
                  <a:srgbClr val="FF3333"/>
                </a:solidFill>
              </a:rPr>
              <a:t>long</a:t>
            </a:r>
            <a:r>
              <a:rPr lang="en-US" sz="2700" smtClean="0"/>
              <a:t> and </a:t>
            </a:r>
            <a:r>
              <a:rPr lang="en-US" sz="2700" smtClean="0">
                <a:solidFill>
                  <a:srgbClr val="FF3333"/>
                </a:solidFill>
              </a:rPr>
              <a:t>short</a:t>
            </a:r>
            <a:r>
              <a:rPr lang="en-US" sz="2700" smtClean="0"/>
              <a:t> are also arithmetic datatypes which means they deal with numbers. They may sound like opposites of each other which is true to the extent that </a:t>
            </a:r>
            <a:r>
              <a:rPr lang="en-US" sz="2700" smtClean="0">
                <a:solidFill>
                  <a:srgbClr val="FF3333"/>
                </a:solidFill>
              </a:rPr>
              <a:t>long</a:t>
            </a:r>
            <a:r>
              <a:rPr lang="en-US" sz="2700" smtClean="0"/>
              <a:t> is of 8 byte which means it can store values ranging from -9,223,372,036,854,775,808 to 9,223,372,036,854,755,807 while </a:t>
            </a:r>
            <a:r>
              <a:rPr lang="en-US" sz="2700" smtClean="0">
                <a:solidFill>
                  <a:srgbClr val="FF3333"/>
                </a:solidFill>
              </a:rPr>
              <a:t>short</a:t>
            </a:r>
            <a:r>
              <a:rPr lang="en-US" sz="2700" smtClean="0"/>
              <a:t> is of 2 byte which means it can store values ranging from -32768 to 32767. Thus </a:t>
            </a:r>
            <a:r>
              <a:rPr lang="en-US" sz="2700" smtClean="0">
                <a:solidFill>
                  <a:srgbClr val="FF3333"/>
                </a:solidFill>
              </a:rPr>
              <a:t>long</a:t>
            </a:r>
            <a:r>
              <a:rPr lang="en-US" sz="2700" smtClean="0"/>
              <a:t> has higher capacity for number storage than </a:t>
            </a:r>
            <a:r>
              <a:rPr lang="en-US" sz="2700" smtClean="0">
                <a:solidFill>
                  <a:srgbClr val="FF3333"/>
                </a:solidFill>
              </a:rPr>
              <a:t>short. </a:t>
            </a:r>
            <a:r>
              <a:rPr lang="en-US" sz="2700" smtClean="0"/>
              <a:t>Just remember that if you want the value of numerical variable to be between -32768 and 32767 use </a:t>
            </a:r>
            <a:r>
              <a:rPr lang="en-US" sz="2700" smtClean="0">
                <a:solidFill>
                  <a:srgbClr val="FF3333"/>
                </a:solidFill>
              </a:rPr>
              <a:t>short</a:t>
            </a:r>
            <a:r>
              <a:rPr lang="en-US" sz="2700" smtClean="0"/>
              <a:t> otherwise use </a:t>
            </a:r>
            <a:r>
              <a:rPr lang="en-US" sz="2700" smtClean="0">
                <a:solidFill>
                  <a:srgbClr val="FF3333"/>
                </a:solidFill>
              </a:rPr>
              <a:t>long </a:t>
            </a:r>
            <a:r>
              <a:rPr lang="en-US" sz="2700" smtClean="0"/>
              <a:t>and also choice should be done for better memory management in a program or application. </a:t>
            </a:r>
          </a:p>
          <a:p>
            <a:pPr indent="-315913"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70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Boolean datatype</a:t>
            </a:r>
          </a:p>
        </p:txBody>
      </p:sp>
      <p:sp>
        <p:nvSpPr>
          <p:cNvPr id="22531" name="Rectangle 2"/>
          <p:cNvSpPr>
            <a:spLocks noGrp="1" noChangeArrowheads="1"/>
          </p:cNvSpPr>
          <p:nvPr>
            <p:ph idx="1"/>
          </p:nvPr>
        </p:nvSpPr>
        <p:spPr>
          <a:xfrm>
            <a:off x="574675" y="1768475"/>
            <a:ext cx="10367963" cy="5287963"/>
          </a:xfrm>
        </p:spPr>
        <p:txBody>
          <a:bodyPr>
            <a:normAutofit lnSpcReduction="10000"/>
          </a:bodyPr>
          <a:lstStyle/>
          <a:p>
            <a:pPr marL="327099" indent="-319088" eaLnBrk="1" fontAlgn="auto" hangingPunct="1">
              <a:spcBef>
                <a:spcPts val="715"/>
              </a:spcBef>
              <a:spcAft>
                <a:spcPts val="0"/>
              </a:spcAft>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400" dirty="0" smtClean="0"/>
              <a:t>Boolean is used to check whether a </a:t>
            </a:r>
            <a:r>
              <a:rPr lang="en-US" sz="2400" dirty="0" smtClean="0">
                <a:solidFill>
                  <a:srgbClr val="FF3333"/>
                </a:solidFill>
              </a:rPr>
              <a:t>statement</a:t>
            </a:r>
            <a:r>
              <a:rPr lang="en-US" sz="2400" dirty="0" smtClean="0"/>
              <a:t> is true or false. Below is an example of statement</a:t>
            </a:r>
            <a:r>
              <a:rPr lang="en-US" sz="2400" dirty="0" smtClean="0">
                <a:solidFill>
                  <a:srgbClr val="FF3333"/>
                </a:solidFill>
              </a:rPr>
              <a:t> -</a:t>
            </a:r>
          </a:p>
          <a:p>
            <a:pPr marL="327099" indent="-319088" eaLnBrk="1" fontAlgn="auto" hangingPunct="1">
              <a:spcBef>
                <a:spcPts val="715"/>
              </a:spcBef>
              <a:spcAft>
                <a:spcPts val="0"/>
              </a:spcAft>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400" b="1" dirty="0" smtClean="0"/>
              <a:t>(((((</a:t>
            </a:r>
            <a:r>
              <a:rPr lang="en-US" sz="2400" u="sng" dirty="0" smtClean="0">
                <a:solidFill>
                  <a:srgbClr val="FF3333"/>
                </a:solidFill>
              </a:rPr>
              <a:t>short d = 72;</a:t>
            </a:r>
          </a:p>
          <a:p>
            <a:pPr marL="327099" indent="-319088" eaLnBrk="1" fontAlgn="auto" hangingPunct="1">
              <a:spcBef>
                <a:spcPts val="715"/>
              </a:spcBef>
              <a:spcAft>
                <a:spcPts val="0"/>
              </a:spcAft>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400" u="sng" dirty="0" smtClean="0"/>
              <a:t>So the above example actually says that we are declaring a </a:t>
            </a:r>
            <a:r>
              <a:rPr lang="en-US" sz="2400" u="sng" dirty="0" smtClean="0">
                <a:solidFill>
                  <a:srgbClr val="FF3333"/>
                </a:solidFill>
              </a:rPr>
              <a:t>short</a:t>
            </a:r>
            <a:r>
              <a:rPr lang="en-US" sz="2400" u="sng" dirty="0" smtClean="0"/>
              <a:t> </a:t>
            </a:r>
            <a:r>
              <a:rPr lang="en-US" sz="2400" u="sng" dirty="0" err="1" smtClean="0"/>
              <a:t>datatype</a:t>
            </a:r>
            <a:r>
              <a:rPr lang="en-US" sz="2400" u="sng" dirty="0" smtClean="0">
                <a:solidFill>
                  <a:srgbClr val="FF3333"/>
                </a:solidFill>
              </a:rPr>
              <a:t> </a:t>
            </a:r>
            <a:r>
              <a:rPr lang="en-US" sz="2400" u="sng" dirty="0" smtClean="0"/>
              <a:t>with a value of 72. Hence it is called a statement.</a:t>
            </a:r>
            <a:r>
              <a:rPr lang="en-US" sz="2400" b="1" u="sng" dirty="0" smtClean="0"/>
              <a:t> </a:t>
            </a:r>
            <a:r>
              <a:rPr lang="en-US" sz="2400" b="1" dirty="0" smtClean="0"/>
              <a:t>))))</a:t>
            </a:r>
          </a:p>
          <a:p>
            <a:pPr marL="327099" indent="-319088" eaLnBrk="1" fontAlgn="auto" hangingPunct="1">
              <a:spcBef>
                <a:spcPts val="715"/>
              </a:spcBef>
              <a:spcAft>
                <a:spcPts val="0"/>
              </a:spcAft>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US" sz="2400" dirty="0" smtClean="0"/>
          </a:p>
          <a:p>
            <a:pPr marL="327099" indent="-319088" eaLnBrk="1" fontAlgn="auto" hangingPunct="1">
              <a:spcBef>
                <a:spcPts val="715"/>
              </a:spcBef>
              <a:spcAft>
                <a:spcPts val="0"/>
              </a:spcAft>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400" dirty="0" smtClean="0"/>
              <a:t>Now a </a:t>
            </a:r>
            <a:r>
              <a:rPr lang="en-US" sz="2400" dirty="0" err="1" smtClean="0"/>
              <a:t>boolean</a:t>
            </a:r>
            <a:r>
              <a:rPr lang="en-US" sz="2400" dirty="0" smtClean="0"/>
              <a:t> statement looks like - </a:t>
            </a:r>
          </a:p>
          <a:p>
            <a:pPr marL="327099" indent="-319088" eaLnBrk="1" fontAlgn="auto" hangingPunct="1">
              <a:spcBef>
                <a:spcPts val="715"/>
              </a:spcBef>
              <a:spcAft>
                <a:spcPts val="0"/>
              </a:spcAft>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400" dirty="0" err="1" smtClean="0">
                <a:solidFill>
                  <a:srgbClr val="FF3333"/>
                </a:solidFill>
              </a:rPr>
              <a:t>boolean</a:t>
            </a:r>
            <a:r>
              <a:rPr lang="en-US" sz="2400" dirty="0" smtClean="0">
                <a:solidFill>
                  <a:srgbClr val="FF3333"/>
                </a:solidFill>
              </a:rPr>
              <a:t> </a:t>
            </a:r>
            <a:r>
              <a:rPr lang="en-US" sz="2400" dirty="0" err="1" smtClean="0">
                <a:solidFill>
                  <a:srgbClr val="FF3333"/>
                </a:solidFill>
              </a:rPr>
              <a:t>exampleBoolean</a:t>
            </a:r>
            <a:r>
              <a:rPr lang="en-US" sz="2400" dirty="0" smtClean="0">
                <a:solidFill>
                  <a:srgbClr val="FF3333"/>
                </a:solidFill>
              </a:rPr>
              <a:t> = true;</a:t>
            </a:r>
          </a:p>
          <a:p>
            <a:pPr marL="327099" indent="-319088" eaLnBrk="1" fontAlgn="auto" hangingPunct="1">
              <a:spcBef>
                <a:spcPts val="715"/>
              </a:spcBef>
              <a:spcAft>
                <a:spcPts val="0"/>
              </a:spcAft>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400" dirty="0" smtClean="0"/>
              <a:t>By default a </a:t>
            </a:r>
            <a:r>
              <a:rPr lang="en-US" sz="2400" dirty="0" err="1" smtClean="0">
                <a:solidFill>
                  <a:srgbClr val="FF3333"/>
                </a:solidFill>
              </a:rPr>
              <a:t>boolean</a:t>
            </a:r>
            <a:r>
              <a:rPr lang="en-US" sz="2400" dirty="0" smtClean="0"/>
              <a:t> is false but you can set it to true at the time of declaration. Thus a </a:t>
            </a:r>
            <a:r>
              <a:rPr lang="en-US" sz="2400" dirty="0" err="1" smtClean="0"/>
              <a:t>boolean</a:t>
            </a:r>
            <a:r>
              <a:rPr lang="en-US" sz="2400" dirty="0" smtClean="0"/>
              <a:t> can either be </a:t>
            </a:r>
            <a:r>
              <a:rPr lang="en-US" sz="2400" dirty="0" smtClean="0">
                <a:solidFill>
                  <a:srgbClr val="FF3333"/>
                </a:solidFill>
              </a:rPr>
              <a:t>true</a:t>
            </a:r>
            <a:r>
              <a:rPr lang="en-US" sz="2400" dirty="0" smtClean="0"/>
              <a:t> or </a:t>
            </a:r>
            <a:r>
              <a:rPr lang="en-US" sz="2400" dirty="0" smtClean="0">
                <a:solidFill>
                  <a:srgbClr val="FF3333"/>
                </a:solidFill>
              </a:rPr>
              <a:t>false. </a:t>
            </a:r>
            <a:r>
              <a:rPr lang="en-US" sz="2400" dirty="0" smtClean="0"/>
              <a:t> </a:t>
            </a:r>
          </a:p>
          <a:p>
            <a:pPr marL="327099" indent="-319088" eaLnBrk="1" fontAlgn="auto" hangingPunct="1">
              <a:spcBef>
                <a:spcPts val="715"/>
              </a:spcBef>
              <a:spcAft>
                <a:spcPts val="0"/>
              </a:spcAft>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400" dirty="0" smtClean="0"/>
              <a:t>Also remember that </a:t>
            </a:r>
            <a:r>
              <a:rPr lang="en-US" sz="2400" dirty="0" err="1" smtClean="0">
                <a:solidFill>
                  <a:srgbClr val="FF3333"/>
                </a:solidFill>
              </a:rPr>
              <a:t>boolean</a:t>
            </a:r>
            <a:r>
              <a:rPr lang="en-US" sz="2400" dirty="0" smtClean="0"/>
              <a:t> is complementary with </a:t>
            </a:r>
            <a:r>
              <a:rPr lang="en-US" sz="2400" dirty="0" smtClean="0">
                <a:solidFill>
                  <a:srgbClr val="FF3333"/>
                </a:solidFill>
              </a:rPr>
              <a:t>if/else</a:t>
            </a:r>
            <a:r>
              <a:rPr lang="en-US" sz="2400" dirty="0" smtClean="0"/>
              <a:t> statements. Below is an example of </a:t>
            </a:r>
            <a:r>
              <a:rPr lang="en-US" sz="2400" dirty="0" smtClean="0">
                <a:solidFill>
                  <a:srgbClr val="FF3333"/>
                </a:solidFill>
              </a:rPr>
              <a:t>if/else </a:t>
            </a:r>
            <a:r>
              <a:rPr lang="en-US" sz="2400" dirty="0" smtClean="0"/>
              <a:t>with </a:t>
            </a:r>
            <a:r>
              <a:rPr lang="en-US" sz="2400" dirty="0" err="1" smtClean="0">
                <a:solidFill>
                  <a:srgbClr val="FF3333"/>
                </a:solidFill>
              </a:rPr>
              <a:t>boolean</a:t>
            </a:r>
            <a:r>
              <a:rPr lang="en-US" sz="2400" dirty="0" smtClean="0">
                <a:solidFill>
                  <a:srgbClr val="FF3333"/>
                </a:solidFill>
              </a:rPr>
              <a:t> -</a:t>
            </a:r>
          </a:p>
          <a:p>
            <a:pPr marL="327099" indent="-319088" eaLnBrk="1" fontAlgn="auto" hangingPunct="1">
              <a:spcBef>
                <a:spcPts val="715"/>
              </a:spcBef>
              <a:spcAft>
                <a:spcPts val="0"/>
              </a:spcAft>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400" dirty="0" smtClean="0">
                <a:solidFill>
                  <a:srgbClr val="FF3333"/>
                </a:solidFill>
              </a:rPr>
              <a:t>=========================================================</a:t>
            </a:r>
          </a:p>
          <a:p>
            <a:pPr marL="327099" indent="-319088" eaLnBrk="1" fontAlgn="auto" hangingPunct="1">
              <a:spcBef>
                <a:spcPts val="715"/>
              </a:spcBef>
              <a:spcAft>
                <a:spcPts val="0"/>
              </a:spcAft>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US" sz="2400" dirty="0" smtClean="0">
              <a:solidFill>
                <a:srgbClr val="FF3333"/>
              </a:solidFill>
            </a:endParaRPr>
          </a:p>
          <a:p>
            <a:pPr marL="327099" indent="-319088" eaLnBrk="1" fontAlgn="auto" hangingPunct="1">
              <a:spcBef>
                <a:spcPts val="715"/>
              </a:spcBef>
              <a:spcAft>
                <a:spcPts val="0"/>
              </a:spcAft>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US" sz="2400" dirty="0" smtClean="0">
              <a:solidFill>
                <a:srgbClr val="FF3333"/>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boolean example</a:t>
            </a:r>
          </a:p>
        </p:txBody>
      </p:sp>
      <p:sp>
        <p:nvSpPr>
          <p:cNvPr id="27651" name="Rectangle 2"/>
          <p:cNvSpPr>
            <a:spLocks noGrp="1" noChangeArrowheads="1"/>
          </p:cNvSpPr>
          <p:nvPr>
            <p:ph idx="1"/>
          </p:nvPr>
        </p:nvSpPr>
        <p:spPr>
          <a:xfrm>
            <a:off x="574675" y="1768475"/>
            <a:ext cx="10367963" cy="5516563"/>
          </a:xfrm>
        </p:spPr>
        <p:txBody>
          <a:bodyPr/>
          <a:lstStyle/>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public class booleanExample{  </a:t>
            </a:r>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public static void main(String[] args){</a:t>
            </a:r>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solidFill>
                  <a:srgbClr val="FF3333"/>
                </a:solidFill>
              </a:rPr>
              <a:t>boolean</a:t>
            </a:r>
            <a:r>
              <a:rPr lang="en-US" sz="2400" smtClean="0"/>
              <a:t> user = true;</a:t>
            </a:r>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solidFill>
                  <a:srgbClr val="FF3333"/>
                </a:solidFill>
              </a:rPr>
              <a:t>if</a:t>
            </a:r>
            <a:r>
              <a:rPr lang="en-US" sz="2400" smtClean="0"/>
              <a:t> ( user == </a:t>
            </a:r>
            <a:r>
              <a:rPr lang="en-US" sz="2400" smtClean="0">
                <a:solidFill>
                  <a:srgbClr val="FF3333"/>
                </a:solidFill>
              </a:rPr>
              <a:t>true</a:t>
            </a:r>
            <a:r>
              <a:rPr lang="en-US" sz="2400" smtClean="0"/>
              <a:t>) {</a:t>
            </a:r>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System.out.println("it's true");</a:t>
            </a:r>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a:t>
            </a:r>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solidFill>
                  <a:srgbClr val="FF3333"/>
                </a:solidFill>
              </a:rPr>
              <a:t>else</a:t>
            </a:r>
            <a:r>
              <a:rPr lang="en-US" sz="2400" smtClean="0"/>
              <a:t> {</a:t>
            </a:r>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System.out.println("it's false");</a:t>
            </a:r>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a:t>
            </a:r>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a:t>
            </a:r>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76104" y="352785"/>
            <a:ext cx="9121643" cy="1259946"/>
          </a:xfrm>
        </p:spPr>
        <p:txBody>
          <a:bodyPr/>
          <a:lstStyle/>
          <a:p>
            <a:pPr eaLnBrk="1" fontAlgn="auto" hangingPunct="1">
              <a:spcAft>
                <a:spcPts val="0"/>
              </a:spcAft>
              <a:defRPr/>
            </a:pPr>
            <a:r>
              <a:rPr lang="en-US" smtClean="0"/>
              <a:t>Cont….</a:t>
            </a:r>
          </a:p>
        </p:txBody>
      </p:sp>
      <p:sp>
        <p:nvSpPr>
          <p:cNvPr id="3" name="Content Placeholder 2"/>
          <p:cNvSpPr>
            <a:spLocks noGrp="1"/>
          </p:cNvSpPr>
          <p:nvPr>
            <p:ph idx="1"/>
          </p:nvPr>
        </p:nvSpPr>
        <p:spPr/>
        <p:txBody>
          <a:bodyPr rtlCol="0">
            <a:normAutofit/>
          </a:bodyPr>
          <a:lstStyle/>
          <a:p>
            <a:pPr marL="408764" indent="-320658"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t>So the first IF Statement checks if the user variable has a value of true. The else part checks if it is false. You don't need to say "else if ( user = = false)". After all, if something is not true then it's false. So you can just use else: there's only two choices with </a:t>
            </a:r>
            <a:r>
              <a:rPr lang="en-US" dirty="0" err="1" smtClean="0"/>
              <a:t>boolean</a:t>
            </a:r>
            <a:r>
              <a:rPr lang="en-US" dirty="0" smtClean="0"/>
              <a:t> values.</a:t>
            </a:r>
          </a:p>
          <a:p>
            <a:pPr marL="408764" indent="-320658"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endParaRPr lang="en-US" dirty="0" smtClean="0"/>
          </a:p>
          <a:p>
            <a:pPr marL="408764" indent="-320658"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t>Continued...</a:t>
            </a:r>
          </a:p>
          <a:p>
            <a:pPr marL="408764" indent="-408764" defTabSz="1090040" eaLnBrk="1" fontAlgn="auto" hangingPunct="1">
              <a:spcBef>
                <a:spcPts val="715"/>
              </a:spcBef>
              <a:spcAft>
                <a:spcPts val="0"/>
              </a:spcAft>
              <a:buFont typeface="Times New Roman" pitchFamily="16" charset="0"/>
              <a:buNone/>
              <a:defRPr/>
            </a:pPr>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574675" y="285750"/>
            <a:ext cx="10367963" cy="1293813"/>
          </a:xfrm>
        </p:spPr>
        <p:txBody>
          <a:bodyPr>
            <a:normAutofit fontScale="90000"/>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boolean example with not(</a:t>
            </a:r>
            <a:r>
              <a:rPr lang="en-US" smtClean="0">
                <a:solidFill>
                  <a:srgbClr val="FF3333"/>
                </a:solidFill>
              </a:rPr>
              <a:t>!</a:t>
            </a:r>
            <a:r>
              <a:rPr lang="en-US" smtClean="0"/>
              <a:t>) operator</a:t>
            </a:r>
          </a:p>
        </p:txBody>
      </p:sp>
      <p:sp>
        <p:nvSpPr>
          <p:cNvPr id="29699" name="Rectangle 2"/>
          <p:cNvSpPr>
            <a:spLocks noGrp="1" noChangeArrowheads="1"/>
          </p:cNvSpPr>
          <p:nvPr>
            <p:ph idx="1"/>
          </p:nvPr>
        </p:nvSpPr>
        <p:spPr>
          <a:xfrm>
            <a:off x="574675" y="1768475"/>
            <a:ext cx="10367963" cy="5516563"/>
          </a:xfrm>
        </p:spPr>
        <p:txBody>
          <a:bodyPr/>
          <a:lstStyle/>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600" smtClean="0"/>
              <a:t>The only other conditional operator on our lists is the NOT operator. You can use this with boolean values. Have a look at the following code:</a:t>
            </a:r>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public class booleanExample{  </a:t>
            </a:r>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public static void main(String[] args){</a:t>
            </a:r>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solidFill>
                  <a:srgbClr val="FF3333"/>
                </a:solidFill>
              </a:rPr>
              <a:t>boolean</a:t>
            </a:r>
            <a:r>
              <a:rPr lang="en-US" sz="2000" smtClean="0"/>
              <a:t>  user = true;</a:t>
            </a:r>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solidFill>
                  <a:srgbClr val="FF3333"/>
                </a:solidFill>
              </a:rPr>
              <a:t>if</a:t>
            </a:r>
            <a:r>
              <a:rPr lang="en-US" sz="2000" smtClean="0"/>
              <a:t> ( </a:t>
            </a:r>
            <a:r>
              <a:rPr lang="en-US" sz="2000" smtClean="0">
                <a:solidFill>
                  <a:srgbClr val="FF3333"/>
                </a:solidFill>
              </a:rPr>
              <a:t>!</a:t>
            </a:r>
            <a:r>
              <a:rPr lang="en-US" sz="2000" smtClean="0"/>
              <a:t>user) {</a:t>
            </a:r>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System.out.println("it's false");</a:t>
            </a:r>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a:t>
            </a:r>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solidFill>
                  <a:srgbClr val="FF3333"/>
                </a:solidFill>
              </a:rPr>
              <a:t>else</a:t>
            </a:r>
            <a:r>
              <a:rPr lang="en-US" sz="2000" smtClean="0"/>
              <a:t> {</a:t>
            </a:r>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System.out.println("it's true");</a:t>
            </a:r>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a:t>
            </a:r>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a:t>
            </a:r>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574675" y="285750"/>
            <a:ext cx="10367963" cy="1293813"/>
          </a:xfrm>
        </p:spPr>
        <p:txBody>
          <a:bodyPr>
            <a:normAutofit fontScale="90000"/>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boolean example with not(</a:t>
            </a:r>
            <a:r>
              <a:rPr lang="en-US" smtClean="0">
                <a:solidFill>
                  <a:srgbClr val="FF3333"/>
                </a:solidFill>
              </a:rPr>
              <a:t>!</a:t>
            </a:r>
            <a:r>
              <a:rPr lang="en-US" smtClean="0"/>
              <a:t>) operator</a:t>
            </a:r>
          </a:p>
        </p:txBody>
      </p:sp>
      <p:sp>
        <p:nvSpPr>
          <p:cNvPr id="30723" name="Rectangle 2"/>
          <p:cNvSpPr>
            <a:spLocks noGrp="1" noChangeArrowheads="1"/>
          </p:cNvSpPr>
          <p:nvPr>
            <p:ph idx="1"/>
          </p:nvPr>
        </p:nvSpPr>
        <p:spPr>
          <a:xfrm>
            <a:off x="574675" y="1768475"/>
            <a:ext cx="10367963" cy="5135563"/>
          </a:xfrm>
        </p:spPr>
        <p:txBody>
          <a:bodyPr/>
          <a:lstStyle/>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It's almost the same as the other boolean code, except for this line:</a:t>
            </a:r>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400" smtClean="0"/>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solidFill>
                  <a:srgbClr val="FF3333"/>
                </a:solidFill>
              </a:rPr>
              <a:t>if ( !user ) {</a:t>
            </a:r>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400" smtClean="0"/>
          </a:p>
          <a:p>
            <a:pPr indent="-3190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This time, we have our NOT operator before the user variable. The NOT operator is a single exclamation mark ( ! ) and it goes before the variable you're tying to test. It's testing for negation, which means that it's testing for the opposite of what the value actually is. Because the user variable is set to true then !user will test for false values. If user was set to false then !user would test for true values. Think of it like this: if something is NOT true then what is it? Or if it's NOT false then what?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76104" y="352785"/>
            <a:ext cx="9121643" cy="1259946"/>
          </a:xfrm>
        </p:spPr>
        <p:txBody>
          <a:bodyPr/>
          <a:lstStyle/>
          <a:p>
            <a:pPr eaLnBrk="1" fontAlgn="auto" hangingPunct="1">
              <a:spcAft>
                <a:spcPts val="0"/>
              </a:spcAft>
              <a:defRPr/>
            </a:pPr>
            <a:r>
              <a:rPr lang="en-US" smtClean="0"/>
              <a:t>Method overloading</a:t>
            </a:r>
          </a:p>
        </p:txBody>
      </p:sp>
      <p:sp>
        <p:nvSpPr>
          <p:cNvPr id="31747" name="Content Placeholder 2"/>
          <p:cNvSpPr>
            <a:spLocks noGrp="1"/>
          </p:cNvSpPr>
          <p:nvPr>
            <p:ph idx="1"/>
          </p:nvPr>
        </p:nvSpPr>
        <p:spPr/>
        <p:txBody>
          <a:bodyPr/>
          <a:lstStyle/>
          <a:p>
            <a:pPr marL="407988" indent="-407988" defTabSz="1089025" eaLnBrk="1" hangingPunct="1">
              <a:buFont typeface="Arial" charset="0"/>
              <a:buNone/>
            </a:pPr>
            <a:r>
              <a:rPr lang="en-US" smtClean="0"/>
              <a:t>Method overloading refers to more than one kind of execution for a single method, the difference in execution maybe of-</a:t>
            </a:r>
          </a:p>
          <a:p>
            <a:pPr marL="407988" indent="-407988" defTabSz="1089025" eaLnBrk="1" hangingPunct="1">
              <a:buFont typeface="Wingdings" pitchFamily="2" charset="2"/>
              <a:buChar char="v"/>
            </a:pPr>
            <a:r>
              <a:rPr lang="en-US" smtClean="0"/>
              <a:t>Difference in number of parameters/arguments specified in method</a:t>
            </a:r>
          </a:p>
          <a:p>
            <a:pPr marL="407988" indent="-407988" defTabSz="1089025" eaLnBrk="1" hangingPunct="1">
              <a:buFont typeface="Wingdings" pitchFamily="2" charset="2"/>
              <a:buChar char="v"/>
            </a:pPr>
            <a:r>
              <a:rPr lang="en-US" smtClean="0"/>
              <a:t>Difference in datatype of parameters/arguments specified in method</a:t>
            </a:r>
          </a:p>
          <a:p>
            <a:pPr marL="407988" indent="-407988" defTabSz="1089025" eaLnBrk="1" hangingPunct="1">
              <a:buFont typeface="Arial" charset="0"/>
              <a:buNone/>
            </a:pPr>
            <a:r>
              <a:rPr lang="en-US" b="1" smtClean="0"/>
              <a:t>Refer the example in notes-</a:t>
            </a:r>
            <a:endParaRPr lang="en-US" b="1" i="1" smtClean="0"/>
          </a:p>
          <a:p>
            <a:pPr marL="407988" indent="-407988" defTabSz="1089025" eaLnBrk="1" hangingPunct="1">
              <a:buFont typeface="Arial" charset="0"/>
              <a:buNone/>
            </a:pPr>
            <a:endParaRPr lang="en-US" smtClean="0"/>
          </a:p>
          <a:p>
            <a:pPr marL="407988" indent="-407988" defTabSz="1089025" eaLnBrk="1" hangingPunct="1">
              <a:buFont typeface="Arial" charset="0"/>
              <a:buNone/>
            </a:pPr>
            <a:endParaRPr 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104" y="352785"/>
            <a:ext cx="9121643" cy="1259946"/>
          </a:xfrm>
        </p:spPr>
        <p:txBody>
          <a:bodyPr rtlCol="0">
            <a:normAutofit fontScale="90000"/>
          </a:bodyPr>
          <a:lstStyle/>
          <a:p>
            <a:pPr defTabSz="1090040" eaLnBrk="1" fontAlgn="auto" hangingPunct="1">
              <a:spcAft>
                <a:spcPts val="0"/>
              </a:spcAft>
              <a:defRPr/>
            </a:pPr>
            <a:r>
              <a:rPr lang="en-US" dirty="0" smtClean="0"/>
              <a:t>Constructor and constructor overloading</a:t>
            </a:r>
          </a:p>
        </p:txBody>
      </p:sp>
      <p:sp>
        <p:nvSpPr>
          <p:cNvPr id="3" name="Content Placeholder 2"/>
          <p:cNvSpPr>
            <a:spLocks noGrp="1"/>
          </p:cNvSpPr>
          <p:nvPr>
            <p:ph idx="1"/>
          </p:nvPr>
        </p:nvSpPr>
        <p:spPr/>
        <p:txBody>
          <a:bodyPr rtlCol="0">
            <a:normAutofit fontScale="77500" lnSpcReduction="20000"/>
          </a:bodyPr>
          <a:lstStyle/>
          <a:p>
            <a:pPr marL="408764" indent="-408764" defTabSz="1090040" eaLnBrk="1" fontAlgn="auto" hangingPunct="1">
              <a:spcBef>
                <a:spcPts val="715"/>
              </a:spcBef>
              <a:spcAft>
                <a:spcPts val="0"/>
              </a:spcAft>
              <a:buFont typeface="Arial" pitchFamily="34" charset="0"/>
              <a:buNone/>
              <a:defRPr/>
            </a:pPr>
            <a:r>
              <a:rPr lang="en-US" dirty="0" smtClean="0"/>
              <a:t>A constructor is a </a:t>
            </a:r>
            <a:r>
              <a:rPr lang="en-US" dirty="0" err="1" smtClean="0"/>
              <a:t>barebone</a:t>
            </a:r>
            <a:r>
              <a:rPr lang="en-US" dirty="0" smtClean="0"/>
              <a:t> structure or template for creating an object and has the same name as the class. </a:t>
            </a:r>
            <a:r>
              <a:rPr lang="en-US" dirty="0" err="1" smtClean="0"/>
              <a:t>Eg</a:t>
            </a:r>
            <a:r>
              <a:rPr lang="en-US" dirty="0" smtClean="0"/>
              <a:t>-</a:t>
            </a:r>
          </a:p>
          <a:p>
            <a:pPr marL="408764" indent="-408764" defTabSz="1090040" eaLnBrk="1" fontAlgn="auto" hangingPunct="1">
              <a:spcBef>
                <a:spcPts val="715"/>
              </a:spcBef>
              <a:spcAft>
                <a:spcPts val="0"/>
              </a:spcAft>
              <a:buFont typeface="Arial" pitchFamily="34" charset="0"/>
              <a:buNone/>
              <a:defRPr/>
            </a:pPr>
            <a:r>
              <a:rPr lang="en-US" dirty="0" smtClean="0"/>
              <a:t>public class </a:t>
            </a:r>
            <a:r>
              <a:rPr lang="en-US" dirty="0" err="1" smtClean="0"/>
              <a:t>letsMakeConstructor</a:t>
            </a:r>
            <a:r>
              <a:rPr lang="en-US" dirty="0" smtClean="0"/>
              <a:t>{</a:t>
            </a:r>
          </a:p>
          <a:p>
            <a:pPr marL="408764" indent="-408764" defTabSz="1090040" eaLnBrk="1" fontAlgn="auto" hangingPunct="1">
              <a:spcBef>
                <a:spcPts val="715"/>
              </a:spcBef>
              <a:spcAft>
                <a:spcPts val="0"/>
              </a:spcAft>
              <a:buFont typeface="Arial" pitchFamily="34" charset="0"/>
              <a:buNone/>
              <a:defRPr/>
            </a:pPr>
            <a:r>
              <a:rPr lang="en-US" dirty="0" smtClean="0"/>
              <a:t>	public </a:t>
            </a:r>
            <a:r>
              <a:rPr lang="en-US" dirty="0" err="1" smtClean="0"/>
              <a:t>letsMakeConstructor</a:t>
            </a:r>
            <a:r>
              <a:rPr lang="en-US" dirty="0" smtClean="0"/>
              <a:t>(){</a:t>
            </a:r>
          </a:p>
          <a:p>
            <a:pPr marL="408764" indent="-408764" defTabSz="1090040" eaLnBrk="1" fontAlgn="auto" hangingPunct="1">
              <a:spcBef>
                <a:spcPts val="715"/>
              </a:spcBef>
              <a:spcAft>
                <a:spcPts val="0"/>
              </a:spcAft>
              <a:buFont typeface="Arial" pitchFamily="34" charset="0"/>
              <a:buNone/>
              <a:defRPr/>
            </a:pPr>
            <a:r>
              <a:rPr lang="en-US" dirty="0" smtClean="0"/>
              <a:t>	</a:t>
            </a:r>
            <a:r>
              <a:rPr lang="en-US" b="1" dirty="0" smtClean="0"/>
              <a:t>// refer notes of this slide for simple and</a:t>
            </a:r>
          </a:p>
          <a:p>
            <a:pPr marL="408764" indent="-408764" defTabSz="1090040" eaLnBrk="1" fontAlgn="auto" hangingPunct="1">
              <a:spcBef>
                <a:spcPts val="715"/>
              </a:spcBef>
              <a:spcAft>
                <a:spcPts val="0"/>
              </a:spcAft>
              <a:buFont typeface="Arial" pitchFamily="34" charset="0"/>
              <a:buNone/>
              <a:defRPr/>
            </a:pPr>
            <a:r>
              <a:rPr lang="en-US" b="1" dirty="0" smtClean="0"/>
              <a:t>   // </a:t>
            </a:r>
            <a:r>
              <a:rPr lang="en-US" b="1" dirty="0" err="1" smtClean="0"/>
              <a:t>parmeterized</a:t>
            </a:r>
            <a:r>
              <a:rPr lang="en-US" b="1" dirty="0" smtClean="0"/>
              <a:t> constructors</a:t>
            </a:r>
          </a:p>
          <a:p>
            <a:pPr marL="408764" indent="-408764" defTabSz="1090040" eaLnBrk="1" fontAlgn="auto" hangingPunct="1">
              <a:spcBef>
                <a:spcPts val="715"/>
              </a:spcBef>
              <a:spcAft>
                <a:spcPts val="0"/>
              </a:spcAft>
              <a:buFont typeface="Arial" pitchFamily="34" charset="0"/>
              <a:buNone/>
              <a:defRPr/>
            </a:pPr>
            <a:r>
              <a:rPr lang="en-US" dirty="0" smtClean="0"/>
              <a:t>}</a:t>
            </a:r>
          </a:p>
          <a:p>
            <a:pPr marL="408764" indent="-408764" defTabSz="1090040" eaLnBrk="1" fontAlgn="auto" hangingPunct="1">
              <a:spcBef>
                <a:spcPts val="715"/>
              </a:spcBef>
              <a:spcAft>
                <a:spcPts val="0"/>
              </a:spcAft>
              <a:buFont typeface="Arial" pitchFamily="34" charset="0"/>
              <a:buNone/>
              <a:defRPr/>
            </a:pPr>
            <a:r>
              <a:rPr lang="en-US" dirty="0" smtClean="0"/>
              <a:t>Public static void main(String[] </a:t>
            </a:r>
            <a:r>
              <a:rPr lang="en-US" dirty="0" err="1" smtClean="0"/>
              <a:t>args</a:t>
            </a:r>
            <a:r>
              <a:rPr lang="en-US" dirty="0" smtClean="0"/>
              <a:t>){</a:t>
            </a:r>
          </a:p>
          <a:p>
            <a:pPr marL="408764" indent="-408764" defTabSz="1090040" eaLnBrk="1" fontAlgn="auto" hangingPunct="1">
              <a:spcBef>
                <a:spcPts val="715"/>
              </a:spcBef>
              <a:spcAft>
                <a:spcPts val="0"/>
              </a:spcAft>
              <a:buFont typeface="Arial" pitchFamily="34" charset="0"/>
              <a:buNone/>
              <a:defRPr/>
            </a:pPr>
            <a:r>
              <a:rPr lang="en-US" dirty="0" smtClean="0"/>
              <a:t>	// the below line is called invoking/invocation of Object creation in Java</a:t>
            </a:r>
          </a:p>
          <a:p>
            <a:pPr marL="408764" indent="-408764" defTabSz="1090040" eaLnBrk="1" fontAlgn="auto" hangingPunct="1">
              <a:spcBef>
                <a:spcPts val="715"/>
              </a:spcBef>
              <a:spcAft>
                <a:spcPts val="0"/>
              </a:spcAft>
              <a:buFont typeface="Arial" pitchFamily="34" charset="0"/>
              <a:buNone/>
              <a:defRPr/>
            </a:pPr>
            <a:r>
              <a:rPr lang="en-US" dirty="0" smtClean="0"/>
              <a:t>	</a:t>
            </a:r>
            <a:r>
              <a:rPr lang="en-US" b="1" dirty="0" err="1" smtClean="0"/>
              <a:t>letsMakeConstructor</a:t>
            </a:r>
            <a:r>
              <a:rPr lang="en-US" b="1" dirty="0" smtClean="0"/>
              <a:t> construct = new </a:t>
            </a:r>
            <a:r>
              <a:rPr lang="en-US" b="1" dirty="0" err="1" smtClean="0"/>
              <a:t>letsMakeConstructor</a:t>
            </a:r>
            <a:r>
              <a:rPr lang="en-US" b="1" dirty="0" smtClean="0"/>
              <a:t>(); </a:t>
            </a:r>
          </a:p>
          <a:p>
            <a:pPr marL="408764" indent="-408764" defTabSz="1090040" eaLnBrk="1" fontAlgn="auto" hangingPunct="1">
              <a:spcBef>
                <a:spcPts val="715"/>
              </a:spcBef>
              <a:spcAft>
                <a:spcPts val="0"/>
              </a:spcAft>
              <a:buFont typeface="Arial" pitchFamily="34" charset="0"/>
              <a:buNone/>
              <a:defRPr/>
            </a:pPr>
            <a:r>
              <a:rPr lang="en-US" dirty="0" smtClean="0"/>
              <a:t>}</a:t>
            </a:r>
          </a:p>
          <a:p>
            <a:pPr marL="408764" indent="-408764" defTabSz="1090040" eaLnBrk="1" fontAlgn="auto" hangingPunct="1">
              <a:spcBef>
                <a:spcPts val="715"/>
              </a:spcBef>
              <a:spcAft>
                <a:spcPts val="0"/>
              </a:spcAft>
              <a:buFont typeface="Arial" pitchFamily="34" charset="0"/>
              <a:buNone/>
              <a:defRPr/>
            </a:pPr>
            <a:r>
              <a:rPr lang="en-US" dirty="0" smtClean="0"/>
              <a:t>}</a:t>
            </a:r>
          </a:p>
          <a:p>
            <a:pPr marL="408764" indent="-408764" defTabSz="1090040" eaLnBrk="1" fontAlgn="auto" hangingPunct="1">
              <a:spcBef>
                <a:spcPts val="715"/>
              </a:spcBef>
              <a:spcAft>
                <a:spcPts val="0"/>
              </a:spcAft>
              <a:buFont typeface="Arial" pitchFamily="34" charset="0"/>
              <a:buNone/>
              <a:defRPr/>
            </a:pPr>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What are </a:t>
            </a:r>
            <a:r>
              <a:rPr lang="en-US" smtClean="0">
                <a:solidFill>
                  <a:srgbClr val="FF3333"/>
                </a:solidFill>
              </a:rPr>
              <a:t>Tokens</a:t>
            </a:r>
            <a:r>
              <a:rPr lang="en-US" smtClean="0"/>
              <a:t> in java?</a:t>
            </a:r>
          </a:p>
        </p:txBody>
      </p:sp>
      <p:sp>
        <p:nvSpPr>
          <p:cNvPr id="27651" name="Rectangle 2"/>
          <p:cNvSpPr>
            <a:spLocks noGrp="1" noChangeArrowheads="1"/>
          </p:cNvSpPr>
          <p:nvPr>
            <p:ph idx="1"/>
          </p:nvPr>
        </p:nvSpPr>
        <p:spPr>
          <a:xfrm>
            <a:off x="574675" y="1768475"/>
            <a:ext cx="10367963" cy="4384675"/>
          </a:xfrm>
        </p:spPr>
        <p:txBody>
          <a:bodyPr rtlCol="0">
            <a:normAutofit fontScale="92500" lnSpcReduction="10000"/>
          </a:bodyPr>
          <a:lstStyle/>
          <a:p>
            <a:pPr marL="408764" indent="-325420"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t>The smallest part or element of a java program is called a token. Thus in the below declaration- </a:t>
            </a:r>
          </a:p>
          <a:p>
            <a:pPr marL="408764" indent="-325420"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err="1" smtClean="0">
                <a:solidFill>
                  <a:srgbClr val="FF3333"/>
                </a:solidFill>
              </a:rPr>
              <a:t>int</a:t>
            </a:r>
            <a:r>
              <a:rPr lang="en-US" dirty="0" smtClean="0">
                <a:solidFill>
                  <a:srgbClr val="FF3333"/>
                </a:solidFill>
              </a:rPr>
              <a:t> a = 72;</a:t>
            </a:r>
            <a:r>
              <a:rPr lang="en-US" dirty="0" smtClean="0"/>
              <a:t> </a:t>
            </a:r>
          </a:p>
          <a:p>
            <a:pPr marL="408764" indent="-325420"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err="1" smtClean="0">
                <a:solidFill>
                  <a:srgbClr val="FF3333"/>
                </a:solidFill>
              </a:rPr>
              <a:t>int</a:t>
            </a:r>
            <a:r>
              <a:rPr lang="en-US" dirty="0" smtClean="0">
                <a:solidFill>
                  <a:srgbClr val="FF3333"/>
                </a:solidFill>
              </a:rPr>
              <a:t> </a:t>
            </a:r>
            <a:r>
              <a:rPr lang="en-US" dirty="0" smtClean="0"/>
              <a:t>(</a:t>
            </a:r>
            <a:r>
              <a:rPr lang="en-US" dirty="0" err="1" smtClean="0"/>
              <a:t>datatype</a:t>
            </a:r>
            <a:r>
              <a:rPr lang="en-US" dirty="0" smtClean="0"/>
              <a:t>/keyword) and </a:t>
            </a:r>
            <a:r>
              <a:rPr lang="en-US" dirty="0" smtClean="0">
                <a:solidFill>
                  <a:srgbClr val="FF3333"/>
                </a:solidFill>
              </a:rPr>
              <a:t>a </a:t>
            </a:r>
            <a:r>
              <a:rPr lang="en-US" dirty="0" smtClean="0"/>
              <a:t>(variable/identifier) are both </a:t>
            </a:r>
            <a:r>
              <a:rPr lang="en-US" dirty="0" smtClean="0">
                <a:solidFill>
                  <a:srgbClr val="FF3333"/>
                </a:solidFill>
              </a:rPr>
              <a:t>tokens</a:t>
            </a:r>
            <a:r>
              <a:rPr lang="en-US" dirty="0" smtClean="0"/>
              <a:t> as they let the java compiler know their own characteristics.</a:t>
            </a:r>
            <a:r>
              <a:rPr lang="en-US" dirty="0" smtClean="0">
                <a:solidFill>
                  <a:srgbClr val="FF3333"/>
                </a:solidFill>
              </a:rPr>
              <a:t> </a:t>
            </a:r>
          </a:p>
          <a:p>
            <a:pPr marL="408764" indent="-325420"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t>Thus depending on their characteristics </a:t>
            </a:r>
            <a:r>
              <a:rPr lang="en-US" dirty="0" smtClean="0">
                <a:solidFill>
                  <a:srgbClr val="FF3333"/>
                </a:solidFill>
              </a:rPr>
              <a:t>tokens</a:t>
            </a:r>
            <a:r>
              <a:rPr lang="en-US" dirty="0" smtClean="0"/>
              <a:t> in java can be categorized as – Identifiers, Keywords, Literals, Operators and Separators. Now lets look at each of these tokens in detail.</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Continued….</a:t>
            </a:r>
          </a:p>
        </p:txBody>
      </p:sp>
      <p:sp>
        <p:nvSpPr>
          <p:cNvPr id="34819" name="Rectangle 2"/>
          <p:cNvSpPr>
            <a:spLocks noGrp="1" noChangeArrowheads="1"/>
          </p:cNvSpPr>
          <p:nvPr>
            <p:ph idx="1"/>
          </p:nvPr>
        </p:nvSpPr>
        <p:spPr>
          <a:xfrm>
            <a:off x="574675" y="1768475"/>
            <a:ext cx="10367963" cy="4384675"/>
          </a:xfrm>
        </p:spPr>
        <p:txBody>
          <a:bodyPr/>
          <a:lstStyle/>
          <a:p>
            <a:pPr marL="407988" indent="-323850"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1. </a:t>
            </a:r>
            <a:r>
              <a:rPr lang="en-US" u="sng" smtClean="0"/>
              <a:t>Identifiers</a:t>
            </a:r>
          </a:p>
          <a:p>
            <a:pPr marL="407988" indent="-323850"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Identifiers are the names given by us to a class, variable or a method/functions. While naming identifiers one must avoid to name identifiers like keywords.</a:t>
            </a:r>
          </a:p>
          <a:p>
            <a:pPr marL="407988" indent="-323850"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e.g- Identifiers should never be named as </a:t>
            </a:r>
            <a:r>
              <a:rPr lang="en-US" smtClean="0">
                <a:solidFill>
                  <a:srgbClr val="FF3333"/>
                </a:solidFill>
              </a:rPr>
              <a:t>boolean, static, int, String, true, false</a:t>
            </a:r>
            <a:r>
              <a:rPr lang="en-US" smtClean="0"/>
              <a:t> etc.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574675" y="301625"/>
            <a:ext cx="10367963" cy="1262063"/>
          </a:xfrm>
        </p:spPr>
        <p:txBody>
          <a:bodyPr tIns="39238"/>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Lesson 1 continued</a:t>
            </a:r>
          </a:p>
        </p:txBody>
      </p:sp>
      <p:sp>
        <p:nvSpPr>
          <p:cNvPr id="8195" name="Rectangle 2"/>
          <p:cNvSpPr>
            <a:spLocks noGrp="1" noChangeArrowheads="1"/>
          </p:cNvSpPr>
          <p:nvPr>
            <p:ph idx="1"/>
          </p:nvPr>
        </p:nvSpPr>
        <p:spPr>
          <a:xfrm>
            <a:off x="574675" y="1768475"/>
            <a:ext cx="10367963" cy="4384675"/>
          </a:xfrm>
        </p:spPr>
        <p:txBody>
          <a:bodyPr/>
          <a:lstStyle/>
          <a:p>
            <a:pPr marL="430213" indent="-280988" eaLnBrk="1" hangingPunct="1">
              <a:buSzPct val="45000"/>
              <a:buFont typeface="Arial" charset="0"/>
              <a:buNone/>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sz="2700" smtClean="0"/>
              <a:t>In addition to the eight primitive data types listed above, the Java programming language also provides special support for character strings via the java.lang.String class. Enclosing your character string within double quotes will automatically create a new String object; for example, String s = "this is a string";. String objects are immutable, which means that once created, their values cannot be changed. The String class is not technically a primitive data type, but considering the special support given to it by the language, you'll probably tend to think of it as such.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Cont...</a:t>
            </a:r>
          </a:p>
        </p:txBody>
      </p:sp>
      <p:sp>
        <p:nvSpPr>
          <p:cNvPr id="35843" name="Rectangle 2"/>
          <p:cNvSpPr>
            <a:spLocks noGrp="1" noChangeArrowheads="1"/>
          </p:cNvSpPr>
          <p:nvPr>
            <p:ph idx="1"/>
          </p:nvPr>
        </p:nvSpPr>
        <p:spPr>
          <a:xfrm>
            <a:off x="574675" y="1768475"/>
            <a:ext cx="10367963" cy="4384675"/>
          </a:xfrm>
        </p:spPr>
        <p:txBody>
          <a:bodyPr/>
          <a:lstStyle/>
          <a:p>
            <a:pPr marL="407988" indent="-323850"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2. </a:t>
            </a:r>
            <a:r>
              <a:rPr lang="en-US" u="sng" smtClean="0"/>
              <a:t>Keywords</a:t>
            </a:r>
          </a:p>
          <a:p>
            <a:pPr marL="407988" indent="-323850"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Keywords are those words which have already been reserved to be used solely by compilers. Thus it is advisable not to use keywords as identifiers. </a:t>
            </a:r>
          </a:p>
          <a:p>
            <a:pPr marL="407988" indent="-323850"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examples are:</a:t>
            </a:r>
            <a:r>
              <a:rPr lang="en-US" smtClean="0">
                <a:solidFill>
                  <a:srgbClr val="FF3333"/>
                </a:solidFill>
              </a:rPr>
              <a:t> boolean, char, if, protected, new, this, try, catch, null, threadsafe etc.</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Cont...</a:t>
            </a:r>
          </a:p>
        </p:txBody>
      </p:sp>
      <p:sp>
        <p:nvSpPr>
          <p:cNvPr id="30723" name="Rectangle 2"/>
          <p:cNvSpPr>
            <a:spLocks noGrp="1" noChangeArrowheads="1"/>
          </p:cNvSpPr>
          <p:nvPr>
            <p:ph idx="1"/>
          </p:nvPr>
        </p:nvSpPr>
        <p:spPr>
          <a:xfrm>
            <a:off x="574675" y="1768475"/>
            <a:ext cx="10367963" cy="4384675"/>
          </a:xfrm>
        </p:spPr>
        <p:txBody>
          <a:bodyPr rtlCol="0">
            <a:normAutofit fontScale="92500" lnSpcReduction="10000"/>
          </a:bodyPr>
          <a:lstStyle/>
          <a:p>
            <a:pPr marL="408764" indent="-325420"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t>3. </a:t>
            </a:r>
            <a:r>
              <a:rPr lang="en-US" u="sng" dirty="0" smtClean="0"/>
              <a:t>Literals</a:t>
            </a:r>
          </a:p>
          <a:p>
            <a:pPr marL="408764" indent="-325420"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t>Literals are statements where variables are declared as well as initialized. Their values remain constant throughout the program and hence are also called Constants. Literals are of 4 types-</a:t>
            </a:r>
          </a:p>
          <a:p>
            <a:pPr marL="408764" indent="-325420"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t>I.  String Literals (refer Slide 8)</a:t>
            </a:r>
          </a:p>
          <a:p>
            <a:pPr marL="408764" indent="-325420"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t>II. Character Literals (refer Slide 16)</a:t>
            </a:r>
          </a:p>
          <a:p>
            <a:pPr marL="408764" indent="-325420"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t>III. Boolean Literals (refer Slide 22)</a:t>
            </a:r>
          </a:p>
          <a:p>
            <a:pPr marL="408764" indent="-325420"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t>IV. Numeric Literals (refer Slide 11-14)</a:t>
            </a:r>
          </a:p>
          <a:p>
            <a:pPr marL="408764" indent="-325420"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endParaRPr lang="en-US" dirty="0" smtClean="0"/>
          </a:p>
          <a:p>
            <a:pPr marL="408764" indent="-325420"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endParaRPr lang="en-US" dirty="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Cont...</a:t>
            </a:r>
          </a:p>
        </p:txBody>
      </p:sp>
      <p:sp>
        <p:nvSpPr>
          <p:cNvPr id="37891" name="Rectangle 2"/>
          <p:cNvSpPr>
            <a:spLocks noGrp="1" noChangeArrowheads="1"/>
          </p:cNvSpPr>
          <p:nvPr>
            <p:ph idx="1"/>
          </p:nvPr>
        </p:nvSpPr>
        <p:spPr>
          <a:xfrm>
            <a:off x="574675" y="1768475"/>
            <a:ext cx="10367963" cy="5135563"/>
          </a:xfrm>
        </p:spPr>
        <p:txBody>
          <a:bodyPr/>
          <a:lstStyle/>
          <a:p>
            <a:pPr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4. </a:t>
            </a:r>
            <a:r>
              <a:rPr lang="en-US" sz="2000" u="sng" smtClean="0"/>
              <a:t>Operators</a:t>
            </a:r>
          </a:p>
          <a:p>
            <a:pPr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Operators are symbols used for one or multiple operations in a java program to produce the arithmetic, relational or logical results. Operators are classified into -</a:t>
            </a:r>
          </a:p>
          <a:p>
            <a:pPr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I. Arithmetic Operators</a:t>
            </a:r>
          </a:p>
          <a:p>
            <a:pPr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II. Relational Operators</a:t>
            </a:r>
          </a:p>
          <a:p>
            <a:pPr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III. Bitwise Operators</a:t>
            </a:r>
          </a:p>
          <a:p>
            <a:pPr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IV. Logical Operators</a:t>
            </a:r>
          </a:p>
          <a:p>
            <a:pPr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V. Assignment Operators</a:t>
            </a:r>
          </a:p>
          <a:p>
            <a:pPr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VI. Miscellaneous Operators</a:t>
            </a:r>
          </a:p>
          <a:p>
            <a:pPr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000" smtClean="0"/>
          </a:p>
          <a:p>
            <a:pPr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Lets look at each of the categories of these operators-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574675" y="301625"/>
            <a:ext cx="10328275" cy="1227138"/>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I. Arithmetic Operators</a:t>
            </a:r>
          </a:p>
        </p:txBody>
      </p:sp>
      <p:pic>
        <p:nvPicPr>
          <p:cNvPr id="38915" name="Picture 2"/>
          <p:cNvPicPr>
            <a:picLocks noChangeAspect="1" noChangeArrowheads="1"/>
          </p:cNvPicPr>
          <p:nvPr/>
        </p:nvPicPr>
        <p:blipFill>
          <a:blip r:embed="rId3"/>
          <a:srcRect/>
          <a:stretch>
            <a:fillRect/>
          </a:stretch>
        </p:blipFill>
        <p:spPr bwMode="auto">
          <a:xfrm>
            <a:off x="238125" y="2254250"/>
            <a:ext cx="11002963" cy="3598863"/>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574675" y="301625"/>
            <a:ext cx="10328275" cy="1227138"/>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Cont...</a:t>
            </a:r>
          </a:p>
        </p:txBody>
      </p:sp>
      <p:pic>
        <p:nvPicPr>
          <p:cNvPr id="39939" name="Picture 2"/>
          <p:cNvPicPr>
            <a:picLocks noChangeAspect="1" noChangeArrowheads="1"/>
          </p:cNvPicPr>
          <p:nvPr/>
        </p:nvPicPr>
        <p:blipFill>
          <a:blip r:embed="rId3"/>
          <a:srcRect/>
          <a:stretch>
            <a:fillRect/>
          </a:stretch>
        </p:blipFill>
        <p:spPr bwMode="auto">
          <a:xfrm>
            <a:off x="188913" y="2201863"/>
            <a:ext cx="11099800" cy="3741737"/>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574675" y="301625"/>
            <a:ext cx="10328275" cy="1227138"/>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Arithmetic Operators example</a:t>
            </a:r>
          </a:p>
        </p:txBody>
      </p:sp>
      <p:sp>
        <p:nvSpPr>
          <p:cNvPr id="40963" name="Rectangle 2"/>
          <p:cNvSpPr>
            <a:spLocks noGrp="1" noChangeArrowheads="1"/>
          </p:cNvSpPr>
          <p:nvPr>
            <p:ph idx="1"/>
          </p:nvPr>
        </p:nvSpPr>
        <p:spPr>
          <a:xfrm>
            <a:off x="574675" y="1341438"/>
            <a:ext cx="10328275" cy="6477000"/>
          </a:xfrm>
        </p:spPr>
        <p:txBody>
          <a:bodyPr/>
          <a:lstStyle/>
          <a:p>
            <a:pPr indent="-33337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600" smtClean="0"/>
              <a:t>class arithmeticOperatorsClass{</a:t>
            </a:r>
          </a:p>
          <a:p>
            <a:pPr indent="-33337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600" smtClean="0">
                <a:solidFill>
                  <a:srgbClr val="FF3333"/>
                </a:solidFill>
              </a:rPr>
              <a:t>public static void main(String[] args){</a:t>
            </a:r>
          </a:p>
          <a:p>
            <a:pPr indent="-33337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600" smtClean="0"/>
              <a:t>Int a = 10; int b = 20; int c = 30; int d = 40;</a:t>
            </a:r>
          </a:p>
          <a:p>
            <a:pPr indent="-33337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600" smtClean="0"/>
              <a:t>System.out.println(a+b);</a:t>
            </a:r>
          </a:p>
          <a:p>
            <a:pPr indent="-33337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600" smtClean="0"/>
              <a:t>System.out.println(b-a);</a:t>
            </a:r>
          </a:p>
          <a:p>
            <a:pPr indent="-33337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600" smtClean="0"/>
              <a:t>System.out.println(a*b);</a:t>
            </a:r>
          </a:p>
          <a:p>
            <a:pPr indent="-33337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600" smtClean="0"/>
              <a:t>System.out.println(b/a);</a:t>
            </a:r>
          </a:p>
          <a:p>
            <a:pPr indent="-33337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600" smtClean="0"/>
              <a:t>System.out.println(a%b);</a:t>
            </a:r>
          </a:p>
          <a:p>
            <a:pPr indent="-33337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600" smtClean="0"/>
              <a:t>System.out.println(c%a);</a:t>
            </a:r>
          </a:p>
          <a:p>
            <a:pPr indent="-33337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600" smtClean="0"/>
              <a:t>System.out.println(a++);</a:t>
            </a:r>
          </a:p>
          <a:p>
            <a:pPr indent="-33337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600" smtClean="0"/>
              <a:t>System.out.println(a--);</a:t>
            </a:r>
          </a:p>
          <a:p>
            <a:pPr indent="-33337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600" smtClean="0">
                <a:solidFill>
                  <a:srgbClr val="0000FF"/>
                </a:solidFill>
              </a:rPr>
              <a:t>//Check the difference between the d++ and ++d in next slide's output of each </a:t>
            </a:r>
          </a:p>
          <a:p>
            <a:pPr indent="-33337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600" smtClean="0"/>
              <a:t>System.out.println(d++);</a:t>
            </a:r>
          </a:p>
          <a:p>
            <a:pPr indent="-33337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600" smtClean="0"/>
              <a:t>System.out.println(++d);</a:t>
            </a:r>
          </a:p>
          <a:p>
            <a:pPr indent="-33337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600" smtClean="0">
                <a:solidFill>
                  <a:srgbClr val="FF3333"/>
                </a:solidFill>
              </a:rPr>
              <a:t>}</a:t>
            </a:r>
          </a:p>
          <a:p>
            <a:pPr indent="-33337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600" smtClean="0"/>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574675" y="301625"/>
            <a:ext cx="10328275" cy="1227138"/>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Cont...</a:t>
            </a:r>
          </a:p>
        </p:txBody>
      </p:sp>
      <p:sp>
        <p:nvSpPr>
          <p:cNvPr id="35843" name="Rectangle 2"/>
          <p:cNvSpPr>
            <a:spLocks noGrp="1" noChangeArrowheads="1"/>
          </p:cNvSpPr>
          <p:nvPr>
            <p:ph idx="1"/>
          </p:nvPr>
        </p:nvSpPr>
        <p:spPr>
          <a:xfrm>
            <a:off x="574675" y="1768475"/>
            <a:ext cx="10328275" cy="4349750"/>
          </a:xfrm>
        </p:spPr>
        <p:txBody>
          <a:bodyPr rtlCol="0">
            <a:normAutofit lnSpcReduction="10000"/>
          </a:bodyPr>
          <a:lstStyle/>
          <a:p>
            <a:pPr marL="408764" indent="-336532" defTabSz="1090040" eaLnBrk="1" fontAlgn="auto" hangingPunct="1">
              <a:spcBef>
                <a:spcPts val="715"/>
              </a:spcBef>
              <a:spcAft>
                <a:spcPts val="0"/>
              </a:spcAft>
              <a:buFont typeface="Arial" pitchFamily="34" charset="0"/>
              <a:buNone/>
              <a:tabLst>
                <a:tab pos="342882" algn="l"/>
                <a:tab pos="450826" algn="l"/>
                <a:tab pos="908002" algn="l"/>
                <a:tab pos="1365178" algn="l"/>
                <a:tab pos="1822353" algn="l"/>
                <a:tab pos="2279528" algn="l"/>
                <a:tab pos="2736703" algn="l"/>
                <a:tab pos="3193879" algn="l"/>
                <a:tab pos="3651055" algn="l"/>
                <a:tab pos="4108231" algn="l"/>
                <a:tab pos="4565406" algn="l"/>
                <a:tab pos="5022582" algn="l"/>
                <a:tab pos="5479758" algn="l"/>
                <a:tab pos="5936933" algn="l"/>
                <a:tab pos="6394109" algn="l"/>
                <a:tab pos="6851285" algn="l"/>
                <a:tab pos="7308460" algn="l"/>
                <a:tab pos="7765636" algn="l"/>
                <a:tab pos="8222811" algn="l"/>
                <a:tab pos="8679986" algn="l"/>
                <a:tab pos="9137162" algn="l"/>
                <a:tab pos="9138750" algn="l"/>
                <a:tab pos="9595926" algn="l"/>
                <a:tab pos="10053102" algn="l"/>
                <a:tab pos="10510277" algn="l"/>
                <a:tab pos="10511865" algn="l"/>
                <a:tab pos="10513452" algn="l"/>
              </a:tabLst>
              <a:defRPr/>
            </a:pPr>
            <a:r>
              <a:rPr lang="en-US" sz="2400" dirty="0" smtClean="0"/>
              <a:t>30	    //10+20</a:t>
            </a:r>
          </a:p>
          <a:p>
            <a:pPr marL="408764" indent="-336532" defTabSz="1090040" eaLnBrk="1" fontAlgn="auto" hangingPunct="1">
              <a:spcBef>
                <a:spcPts val="715"/>
              </a:spcBef>
              <a:spcAft>
                <a:spcPts val="0"/>
              </a:spcAft>
              <a:buFont typeface="Arial" pitchFamily="34" charset="0"/>
              <a:buNone/>
              <a:tabLst>
                <a:tab pos="342882" algn="l"/>
                <a:tab pos="450826" algn="l"/>
                <a:tab pos="908002" algn="l"/>
                <a:tab pos="1365178" algn="l"/>
                <a:tab pos="1822353" algn="l"/>
                <a:tab pos="2279528" algn="l"/>
                <a:tab pos="2736703" algn="l"/>
                <a:tab pos="3193879" algn="l"/>
                <a:tab pos="3651055" algn="l"/>
                <a:tab pos="4108231" algn="l"/>
                <a:tab pos="4565406" algn="l"/>
                <a:tab pos="5022582" algn="l"/>
                <a:tab pos="5479758" algn="l"/>
                <a:tab pos="5936933" algn="l"/>
                <a:tab pos="6394109" algn="l"/>
                <a:tab pos="6851285" algn="l"/>
                <a:tab pos="7308460" algn="l"/>
                <a:tab pos="7765636" algn="l"/>
                <a:tab pos="8222811" algn="l"/>
                <a:tab pos="8679986" algn="l"/>
                <a:tab pos="9137162" algn="l"/>
                <a:tab pos="9138750" algn="l"/>
                <a:tab pos="9595926" algn="l"/>
                <a:tab pos="10053102" algn="l"/>
                <a:tab pos="10510277" algn="l"/>
                <a:tab pos="10511865" algn="l"/>
                <a:tab pos="10513452" algn="l"/>
              </a:tabLst>
              <a:defRPr/>
            </a:pPr>
            <a:r>
              <a:rPr lang="en-US" sz="2400" dirty="0" smtClean="0"/>
              <a:t>10   //20-10</a:t>
            </a:r>
          </a:p>
          <a:p>
            <a:pPr marL="408764" indent="-336532" defTabSz="1090040" eaLnBrk="1" fontAlgn="auto" hangingPunct="1">
              <a:spcBef>
                <a:spcPts val="715"/>
              </a:spcBef>
              <a:spcAft>
                <a:spcPts val="0"/>
              </a:spcAft>
              <a:buFont typeface="Arial" pitchFamily="34" charset="0"/>
              <a:buNone/>
              <a:tabLst>
                <a:tab pos="342882" algn="l"/>
                <a:tab pos="450826" algn="l"/>
                <a:tab pos="908002" algn="l"/>
                <a:tab pos="1365178" algn="l"/>
                <a:tab pos="1822353" algn="l"/>
                <a:tab pos="2279528" algn="l"/>
                <a:tab pos="2736703" algn="l"/>
                <a:tab pos="3193879" algn="l"/>
                <a:tab pos="3651055" algn="l"/>
                <a:tab pos="4108231" algn="l"/>
                <a:tab pos="4565406" algn="l"/>
                <a:tab pos="5022582" algn="l"/>
                <a:tab pos="5479758" algn="l"/>
                <a:tab pos="5936933" algn="l"/>
                <a:tab pos="6394109" algn="l"/>
                <a:tab pos="6851285" algn="l"/>
                <a:tab pos="7308460" algn="l"/>
                <a:tab pos="7765636" algn="l"/>
                <a:tab pos="8222811" algn="l"/>
                <a:tab pos="8679986" algn="l"/>
                <a:tab pos="9137162" algn="l"/>
                <a:tab pos="9138750" algn="l"/>
                <a:tab pos="9595926" algn="l"/>
                <a:tab pos="10053102" algn="l"/>
                <a:tab pos="10510277" algn="l"/>
                <a:tab pos="10511865" algn="l"/>
                <a:tab pos="10513452" algn="l"/>
              </a:tabLst>
              <a:defRPr/>
            </a:pPr>
            <a:r>
              <a:rPr lang="en-US" sz="2400" dirty="0" smtClean="0"/>
              <a:t>200  //10*20</a:t>
            </a:r>
          </a:p>
          <a:p>
            <a:pPr marL="408764" indent="-336532" defTabSz="1090040" eaLnBrk="1" fontAlgn="auto" hangingPunct="1">
              <a:spcBef>
                <a:spcPts val="715"/>
              </a:spcBef>
              <a:spcAft>
                <a:spcPts val="0"/>
              </a:spcAft>
              <a:buFont typeface="Arial" pitchFamily="34" charset="0"/>
              <a:buNone/>
              <a:tabLst>
                <a:tab pos="342882" algn="l"/>
                <a:tab pos="450826" algn="l"/>
                <a:tab pos="908002" algn="l"/>
                <a:tab pos="1365178" algn="l"/>
                <a:tab pos="1822353" algn="l"/>
                <a:tab pos="2279528" algn="l"/>
                <a:tab pos="2736703" algn="l"/>
                <a:tab pos="3193879" algn="l"/>
                <a:tab pos="3651055" algn="l"/>
                <a:tab pos="4108231" algn="l"/>
                <a:tab pos="4565406" algn="l"/>
                <a:tab pos="5022582" algn="l"/>
                <a:tab pos="5479758" algn="l"/>
                <a:tab pos="5936933" algn="l"/>
                <a:tab pos="6394109" algn="l"/>
                <a:tab pos="6851285" algn="l"/>
                <a:tab pos="7308460" algn="l"/>
                <a:tab pos="7765636" algn="l"/>
                <a:tab pos="8222811" algn="l"/>
                <a:tab pos="8679986" algn="l"/>
                <a:tab pos="9137162" algn="l"/>
                <a:tab pos="9138750" algn="l"/>
                <a:tab pos="9595926" algn="l"/>
                <a:tab pos="10053102" algn="l"/>
                <a:tab pos="10510277" algn="l"/>
                <a:tab pos="10511865" algn="l"/>
                <a:tab pos="10513452" algn="l"/>
              </a:tabLst>
              <a:defRPr/>
            </a:pPr>
            <a:r>
              <a:rPr lang="en-US" sz="2400" dirty="0" smtClean="0"/>
              <a:t>2     // 20/10</a:t>
            </a:r>
          </a:p>
          <a:p>
            <a:pPr marL="408764" indent="-336532" defTabSz="1090040" eaLnBrk="1" fontAlgn="auto" hangingPunct="1">
              <a:spcBef>
                <a:spcPts val="715"/>
              </a:spcBef>
              <a:spcAft>
                <a:spcPts val="0"/>
              </a:spcAft>
              <a:buFont typeface="Arial" pitchFamily="34" charset="0"/>
              <a:buNone/>
              <a:tabLst>
                <a:tab pos="342882" algn="l"/>
                <a:tab pos="450826" algn="l"/>
                <a:tab pos="908002" algn="l"/>
                <a:tab pos="1365178" algn="l"/>
                <a:tab pos="1822353" algn="l"/>
                <a:tab pos="2279528" algn="l"/>
                <a:tab pos="2736703" algn="l"/>
                <a:tab pos="3193879" algn="l"/>
                <a:tab pos="3651055" algn="l"/>
                <a:tab pos="4108231" algn="l"/>
                <a:tab pos="4565406" algn="l"/>
                <a:tab pos="5022582" algn="l"/>
                <a:tab pos="5479758" algn="l"/>
                <a:tab pos="5936933" algn="l"/>
                <a:tab pos="6394109" algn="l"/>
                <a:tab pos="6851285" algn="l"/>
                <a:tab pos="7308460" algn="l"/>
                <a:tab pos="7765636" algn="l"/>
                <a:tab pos="8222811" algn="l"/>
                <a:tab pos="8679986" algn="l"/>
                <a:tab pos="9137162" algn="l"/>
                <a:tab pos="9138750" algn="l"/>
                <a:tab pos="9595926" algn="l"/>
                <a:tab pos="10053102" algn="l"/>
                <a:tab pos="10510277" algn="l"/>
                <a:tab pos="10511865" algn="l"/>
                <a:tab pos="10513452" algn="l"/>
              </a:tabLst>
              <a:defRPr/>
            </a:pPr>
            <a:r>
              <a:rPr lang="en-US" sz="2400" dirty="0" smtClean="0"/>
              <a:t>10   //  10%20</a:t>
            </a:r>
          </a:p>
          <a:p>
            <a:pPr marL="408764" indent="-336532" defTabSz="1090040" eaLnBrk="1" fontAlgn="auto" hangingPunct="1">
              <a:spcBef>
                <a:spcPts val="715"/>
              </a:spcBef>
              <a:spcAft>
                <a:spcPts val="0"/>
              </a:spcAft>
              <a:buFont typeface="Arial" pitchFamily="34" charset="0"/>
              <a:buNone/>
              <a:tabLst>
                <a:tab pos="342882" algn="l"/>
                <a:tab pos="450826" algn="l"/>
                <a:tab pos="908002" algn="l"/>
                <a:tab pos="1365178" algn="l"/>
                <a:tab pos="1822353" algn="l"/>
                <a:tab pos="2279528" algn="l"/>
                <a:tab pos="2736703" algn="l"/>
                <a:tab pos="3193879" algn="l"/>
                <a:tab pos="3651055" algn="l"/>
                <a:tab pos="4108231" algn="l"/>
                <a:tab pos="4565406" algn="l"/>
                <a:tab pos="5022582" algn="l"/>
                <a:tab pos="5479758" algn="l"/>
                <a:tab pos="5936933" algn="l"/>
                <a:tab pos="6394109" algn="l"/>
                <a:tab pos="6851285" algn="l"/>
                <a:tab pos="7308460" algn="l"/>
                <a:tab pos="7765636" algn="l"/>
                <a:tab pos="8222811" algn="l"/>
                <a:tab pos="8679986" algn="l"/>
                <a:tab pos="9137162" algn="l"/>
                <a:tab pos="9138750" algn="l"/>
                <a:tab pos="9595926" algn="l"/>
                <a:tab pos="10053102" algn="l"/>
                <a:tab pos="10510277" algn="l"/>
                <a:tab pos="10511865" algn="l"/>
                <a:tab pos="10513452" algn="l"/>
              </a:tabLst>
              <a:defRPr/>
            </a:pPr>
            <a:r>
              <a:rPr lang="en-US" sz="2400" dirty="0" smtClean="0"/>
              <a:t>0    // 30%10</a:t>
            </a:r>
          </a:p>
          <a:p>
            <a:pPr marL="408764" indent="-336532" defTabSz="1090040" eaLnBrk="1" fontAlgn="auto" hangingPunct="1">
              <a:spcBef>
                <a:spcPts val="715"/>
              </a:spcBef>
              <a:spcAft>
                <a:spcPts val="0"/>
              </a:spcAft>
              <a:buFont typeface="Arial" pitchFamily="34" charset="0"/>
              <a:buNone/>
              <a:tabLst>
                <a:tab pos="342882" algn="l"/>
                <a:tab pos="450826" algn="l"/>
                <a:tab pos="908002" algn="l"/>
                <a:tab pos="1365178" algn="l"/>
                <a:tab pos="1822353" algn="l"/>
                <a:tab pos="2279528" algn="l"/>
                <a:tab pos="2736703" algn="l"/>
                <a:tab pos="3193879" algn="l"/>
                <a:tab pos="3651055" algn="l"/>
                <a:tab pos="4108231" algn="l"/>
                <a:tab pos="4565406" algn="l"/>
                <a:tab pos="5022582" algn="l"/>
                <a:tab pos="5479758" algn="l"/>
                <a:tab pos="5936933" algn="l"/>
                <a:tab pos="6394109" algn="l"/>
                <a:tab pos="6851285" algn="l"/>
                <a:tab pos="7308460" algn="l"/>
                <a:tab pos="7765636" algn="l"/>
                <a:tab pos="8222811" algn="l"/>
                <a:tab pos="8679986" algn="l"/>
                <a:tab pos="9137162" algn="l"/>
                <a:tab pos="9138750" algn="l"/>
                <a:tab pos="9595926" algn="l"/>
                <a:tab pos="10053102" algn="l"/>
                <a:tab pos="10510277" algn="l"/>
                <a:tab pos="10511865" algn="l"/>
                <a:tab pos="10513452" algn="l"/>
              </a:tabLst>
              <a:defRPr/>
            </a:pPr>
            <a:r>
              <a:rPr lang="en-US" sz="2400" dirty="0" smtClean="0"/>
              <a:t>10  //  10++</a:t>
            </a:r>
          </a:p>
          <a:p>
            <a:pPr marL="408764" indent="-336532" defTabSz="1090040" eaLnBrk="1" fontAlgn="auto" hangingPunct="1">
              <a:spcBef>
                <a:spcPts val="715"/>
              </a:spcBef>
              <a:spcAft>
                <a:spcPts val="0"/>
              </a:spcAft>
              <a:buFont typeface="Arial" pitchFamily="34" charset="0"/>
              <a:buNone/>
              <a:tabLst>
                <a:tab pos="342882" algn="l"/>
                <a:tab pos="450826" algn="l"/>
                <a:tab pos="908002" algn="l"/>
                <a:tab pos="1365178" algn="l"/>
                <a:tab pos="1822353" algn="l"/>
                <a:tab pos="2279528" algn="l"/>
                <a:tab pos="2736703" algn="l"/>
                <a:tab pos="3193879" algn="l"/>
                <a:tab pos="3651055" algn="l"/>
                <a:tab pos="4108231" algn="l"/>
                <a:tab pos="4565406" algn="l"/>
                <a:tab pos="5022582" algn="l"/>
                <a:tab pos="5479758" algn="l"/>
                <a:tab pos="5936933" algn="l"/>
                <a:tab pos="6394109" algn="l"/>
                <a:tab pos="6851285" algn="l"/>
                <a:tab pos="7308460" algn="l"/>
                <a:tab pos="7765636" algn="l"/>
                <a:tab pos="8222811" algn="l"/>
                <a:tab pos="8679986" algn="l"/>
                <a:tab pos="9137162" algn="l"/>
                <a:tab pos="9138750" algn="l"/>
                <a:tab pos="9595926" algn="l"/>
                <a:tab pos="10053102" algn="l"/>
                <a:tab pos="10510277" algn="l"/>
                <a:tab pos="10511865" algn="l"/>
                <a:tab pos="10513452" algn="l"/>
              </a:tabLst>
              <a:defRPr/>
            </a:pPr>
            <a:r>
              <a:rPr lang="en-US" sz="2400" dirty="0" smtClean="0"/>
              <a:t>10  //  10--</a:t>
            </a:r>
          </a:p>
          <a:p>
            <a:pPr marL="408764" indent="-336532" defTabSz="1090040" eaLnBrk="1" fontAlgn="auto" hangingPunct="1">
              <a:spcBef>
                <a:spcPts val="715"/>
              </a:spcBef>
              <a:spcAft>
                <a:spcPts val="0"/>
              </a:spcAft>
              <a:buFont typeface="Arial" pitchFamily="34" charset="0"/>
              <a:buNone/>
              <a:tabLst>
                <a:tab pos="342882" algn="l"/>
                <a:tab pos="450826" algn="l"/>
                <a:tab pos="908002" algn="l"/>
                <a:tab pos="1365178" algn="l"/>
                <a:tab pos="1822353" algn="l"/>
                <a:tab pos="2279528" algn="l"/>
                <a:tab pos="2736703" algn="l"/>
                <a:tab pos="3193879" algn="l"/>
                <a:tab pos="3651055" algn="l"/>
                <a:tab pos="4108231" algn="l"/>
                <a:tab pos="4565406" algn="l"/>
                <a:tab pos="5022582" algn="l"/>
                <a:tab pos="5479758" algn="l"/>
                <a:tab pos="5936933" algn="l"/>
                <a:tab pos="6394109" algn="l"/>
                <a:tab pos="6851285" algn="l"/>
                <a:tab pos="7308460" algn="l"/>
                <a:tab pos="7765636" algn="l"/>
                <a:tab pos="8222811" algn="l"/>
                <a:tab pos="8679986" algn="l"/>
                <a:tab pos="9137162" algn="l"/>
                <a:tab pos="9138750" algn="l"/>
                <a:tab pos="9595926" algn="l"/>
                <a:tab pos="10053102" algn="l"/>
                <a:tab pos="10510277" algn="l"/>
                <a:tab pos="10511865" algn="l"/>
                <a:tab pos="10513452" algn="l"/>
              </a:tabLst>
              <a:defRPr/>
            </a:pPr>
            <a:r>
              <a:rPr lang="en-US" sz="2400" dirty="0" smtClean="0"/>
              <a:t>40   //  40++</a:t>
            </a:r>
          </a:p>
          <a:p>
            <a:pPr marL="408764" indent="-336532" defTabSz="1090040" eaLnBrk="1" fontAlgn="auto" hangingPunct="1">
              <a:spcBef>
                <a:spcPts val="715"/>
              </a:spcBef>
              <a:spcAft>
                <a:spcPts val="0"/>
              </a:spcAft>
              <a:buFont typeface="Arial" pitchFamily="34" charset="0"/>
              <a:buNone/>
              <a:tabLst>
                <a:tab pos="342882" algn="l"/>
                <a:tab pos="450826" algn="l"/>
                <a:tab pos="908002" algn="l"/>
                <a:tab pos="1365178" algn="l"/>
                <a:tab pos="1822353" algn="l"/>
                <a:tab pos="2279528" algn="l"/>
                <a:tab pos="2736703" algn="l"/>
                <a:tab pos="3193879" algn="l"/>
                <a:tab pos="3651055" algn="l"/>
                <a:tab pos="4108231" algn="l"/>
                <a:tab pos="4565406" algn="l"/>
                <a:tab pos="5022582" algn="l"/>
                <a:tab pos="5479758" algn="l"/>
                <a:tab pos="5936933" algn="l"/>
                <a:tab pos="6394109" algn="l"/>
                <a:tab pos="6851285" algn="l"/>
                <a:tab pos="7308460" algn="l"/>
                <a:tab pos="7765636" algn="l"/>
                <a:tab pos="8222811" algn="l"/>
                <a:tab pos="8679986" algn="l"/>
                <a:tab pos="9137162" algn="l"/>
                <a:tab pos="9138750" algn="l"/>
                <a:tab pos="9595926" algn="l"/>
                <a:tab pos="10053102" algn="l"/>
                <a:tab pos="10510277" algn="l"/>
                <a:tab pos="10511865" algn="l"/>
                <a:tab pos="10513452" algn="l"/>
              </a:tabLst>
              <a:defRPr/>
            </a:pPr>
            <a:r>
              <a:rPr lang="en-US" sz="2400" dirty="0" smtClean="0"/>
              <a:t>41   //  ++40</a:t>
            </a:r>
          </a:p>
          <a:p>
            <a:pPr marL="408764" indent="-336532" defTabSz="1090040" eaLnBrk="1" fontAlgn="auto" hangingPunct="1">
              <a:spcBef>
                <a:spcPts val="715"/>
              </a:spcBef>
              <a:spcAft>
                <a:spcPts val="0"/>
              </a:spcAft>
              <a:buFont typeface="Arial" pitchFamily="34" charset="0"/>
              <a:buNone/>
              <a:tabLst>
                <a:tab pos="342882" algn="l"/>
                <a:tab pos="450826" algn="l"/>
                <a:tab pos="908002" algn="l"/>
                <a:tab pos="1365178" algn="l"/>
                <a:tab pos="1822353" algn="l"/>
                <a:tab pos="2279528" algn="l"/>
                <a:tab pos="2736703" algn="l"/>
                <a:tab pos="3193879" algn="l"/>
                <a:tab pos="3651055" algn="l"/>
                <a:tab pos="4108231" algn="l"/>
                <a:tab pos="4565406" algn="l"/>
                <a:tab pos="5022582" algn="l"/>
                <a:tab pos="5479758" algn="l"/>
                <a:tab pos="5936933" algn="l"/>
                <a:tab pos="6394109" algn="l"/>
                <a:tab pos="6851285" algn="l"/>
                <a:tab pos="7308460" algn="l"/>
                <a:tab pos="7765636" algn="l"/>
                <a:tab pos="8222811" algn="l"/>
                <a:tab pos="8679986" algn="l"/>
                <a:tab pos="9137162" algn="l"/>
                <a:tab pos="9138750" algn="l"/>
                <a:tab pos="9595926" algn="l"/>
                <a:tab pos="10053102" algn="l"/>
                <a:tab pos="10510277" algn="l"/>
                <a:tab pos="10511865" algn="l"/>
                <a:tab pos="10513452" algn="l"/>
              </a:tabLst>
              <a:defRPr/>
            </a:pPr>
            <a:endParaRPr lang="en-US" sz="2400" dirty="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574675" y="301625"/>
            <a:ext cx="10328275" cy="1227138"/>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II. Relational Operator</a:t>
            </a:r>
          </a:p>
        </p:txBody>
      </p:sp>
      <p:pic>
        <p:nvPicPr>
          <p:cNvPr id="43011" name="Picture 2"/>
          <p:cNvPicPr>
            <a:picLocks noChangeAspect="1" noChangeArrowheads="1"/>
          </p:cNvPicPr>
          <p:nvPr/>
        </p:nvPicPr>
        <p:blipFill>
          <a:blip r:embed="rId3"/>
          <a:srcRect/>
          <a:stretch>
            <a:fillRect/>
          </a:stretch>
        </p:blipFill>
        <p:spPr bwMode="auto">
          <a:xfrm>
            <a:off x="574675" y="1852613"/>
            <a:ext cx="10328275" cy="4179887"/>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574675" y="301625"/>
            <a:ext cx="10328275" cy="1227138"/>
          </a:xfrm>
        </p:spPr>
        <p:txBody>
          <a:bodyPr/>
          <a:lstStyle/>
          <a:p>
            <a:pPr eaLnBrk="1" fontAlgn="auto" hangingPunct="1">
              <a:spcAft>
                <a:spcPts val="0"/>
              </a:spcAft>
              <a:defRPr/>
            </a:pPr>
            <a:r>
              <a:rPr lang="en-US" smtClean="0"/>
              <a:t>Relational Operator example</a:t>
            </a:r>
          </a:p>
        </p:txBody>
      </p:sp>
      <p:sp>
        <p:nvSpPr>
          <p:cNvPr id="44035" name="Rectangle 2"/>
          <p:cNvSpPr>
            <a:spLocks noGrp="1" noChangeArrowheads="1"/>
          </p:cNvSpPr>
          <p:nvPr>
            <p:ph idx="1"/>
          </p:nvPr>
        </p:nvSpPr>
        <p:spPr>
          <a:xfrm>
            <a:off x="574675" y="1417638"/>
            <a:ext cx="10328275" cy="5867400"/>
          </a:xfrm>
        </p:spPr>
        <p:txBody>
          <a:bodyPr/>
          <a:lstStyle/>
          <a:p>
            <a:pPr eaLnBrk="1" hangingPunct="1">
              <a:buFont typeface="Times New Roman" pitchFamily="18" charset="0"/>
              <a:buNone/>
            </a:pPr>
            <a:r>
              <a:rPr lang="en-US" sz="1400" smtClean="0"/>
              <a:t>class  RelaOperatorComparison{  </a:t>
            </a:r>
          </a:p>
          <a:p>
            <a:pPr eaLnBrk="1" hangingPunct="1">
              <a:buFont typeface="Times New Roman" pitchFamily="18" charset="0"/>
              <a:buNone/>
            </a:pPr>
            <a:r>
              <a:rPr lang="en-US" sz="1400" smtClean="0"/>
              <a:t>public static void main(String[] args){ </a:t>
            </a:r>
          </a:p>
          <a:p>
            <a:pPr eaLnBrk="1" hangingPunct="1">
              <a:buFont typeface="Times New Roman" pitchFamily="18" charset="0"/>
              <a:buNone/>
            </a:pPr>
            <a:r>
              <a:rPr lang="en-US" sz="1400" smtClean="0"/>
              <a:t>int  value1 = 1;</a:t>
            </a:r>
          </a:p>
          <a:p>
            <a:pPr eaLnBrk="1" hangingPunct="1">
              <a:buFont typeface="Times New Roman" pitchFamily="18" charset="0"/>
              <a:buNone/>
            </a:pPr>
            <a:r>
              <a:rPr lang="en-US" sz="1400" smtClean="0"/>
              <a:t>int  value2 = 2; </a:t>
            </a:r>
          </a:p>
          <a:p>
            <a:pPr eaLnBrk="1" hangingPunct="1">
              <a:buFont typeface="Times New Roman" pitchFamily="18" charset="0"/>
              <a:buNone/>
            </a:pPr>
            <a:r>
              <a:rPr lang="en-US" sz="1400" smtClean="0"/>
              <a:t>if(value1 == value2) </a:t>
            </a:r>
          </a:p>
          <a:p>
            <a:pPr eaLnBrk="1" hangingPunct="1">
              <a:buFont typeface="Times New Roman" pitchFamily="18" charset="0"/>
              <a:buNone/>
            </a:pPr>
            <a:r>
              <a:rPr lang="en-US" sz="1400" smtClean="0"/>
              <a:t>System.out.println(“value1 == value2"); </a:t>
            </a:r>
          </a:p>
          <a:p>
            <a:pPr eaLnBrk="1" hangingPunct="1">
              <a:buFont typeface="Times New Roman" pitchFamily="18" charset="0"/>
              <a:buNone/>
            </a:pPr>
            <a:r>
              <a:rPr lang="en-US" sz="1400" smtClean="0"/>
              <a:t>if(value1 != value2) </a:t>
            </a:r>
          </a:p>
          <a:p>
            <a:pPr eaLnBrk="1" hangingPunct="1">
              <a:buFont typeface="Times New Roman" pitchFamily="18" charset="0"/>
              <a:buNone/>
            </a:pPr>
            <a:r>
              <a:rPr lang="en-US" sz="1400" smtClean="0"/>
              <a:t>System.out.println(“value1 != value2"); </a:t>
            </a:r>
          </a:p>
          <a:p>
            <a:pPr eaLnBrk="1" hangingPunct="1">
              <a:buFont typeface="Times New Roman" pitchFamily="18" charset="0"/>
              <a:buNone/>
            </a:pPr>
            <a:r>
              <a:rPr lang="en-US" sz="1400" smtClean="0"/>
              <a:t>if(value1 &gt; value2) </a:t>
            </a:r>
          </a:p>
          <a:p>
            <a:pPr eaLnBrk="1" hangingPunct="1">
              <a:buFont typeface="Times New Roman" pitchFamily="18" charset="0"/>
              <a:buNone/>
            </a:pPr>
            <a:r>
              <a:rPr lang="en-US" sz="1400" smtClean="0"/>
              <a:t>System.out.println(“value1 &gt; value2"); </a:t>
            </a:r>
          </a:p>
          <a:p>
            <a:pPr eaLnBrk="1" hangingPunct="1">
              <a:buFont typeface="Times New Roman" pitchFamily="18" charset="0"/>
              <a:buNone/>
            </a:pPr>
            <a:r>
              <a:rPr lang="en-US" sz="1400" smtClean="0"/>
              <a:t>if(value1 &lt; value2) </a:t>
            </a:r>
          </a:p>
          <a:p>
            <a:pPr eaLnBrk="1" hangingPunct="1">
              <a:buFont typeface="Times New Roman" pitchFamily="18" charset="0"/>
              <a:buNone/>
            </a:pPr>
            <a:r>
              <a:rPr lang="en-US" sz="1400" smtClean="0"/>
              <a:t>System.out.println(“value1 &lt; value2"); </a:t>
            </a:r>
          </a:p>
          <a:p>
            <a:pPr eaLnBrk="1" hangingPunct="1">
              <a:buFont typeface="Times New Roman" pitchFamily="18" charset="0"/>
              <a:buNone/>
            </a:pPr>
            <a:r>
              <a:rPr lang="en-US" sz="1400" smtClean="0"/>
              <a:t>if(value1 &lt;= value2) </a:t>
            </a:r>
          </a:p>
          <a:p>
            <a:pPr eaLnBrk="1" hangingPunct="1">
              <a:buFont typeface="Times New Roman" pitchFamily="18" charset="0"/>
              <a:buNone/>
            </a:pPr>
            <a:r>
              <a:rPr lang="en-US" sz="1400" smtClean="0"/>
              <a:t>System.out.println(“value1 &lt;= value2");</a:t>
            </a:r>
          </a:p>
          <a:p>
            <a:pPr eaLnBrk="1" hangingPunct="1">
              <a:buFont typeface="Times New Roman" pitchFamily="18" charset="0"/>
              <a:buNone/>
            </a:pPr>
            <a:r>
              <a:rPr lang="en-US" sz="1400" smtClean="0"/>
              <a:t> } </a:t>
            </a:r>
          </a:p>
          <a:p>
            <a:pPr eaLnBrk="1" hangingPunct="1">
              <a:buFont typeface="Times New Roman" pitchFamily="18" charset="0"/>
              <a:buNone/>
            </a:pPr>
            <a:r>
              <a:rPr lang="en-US" sz="1400" smtClean="0"/>
              <a:t>}   Contd…..</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a:xfrm>
            <a:off x="574675" y="301625"/>
            <a:ext cx="10328275" cy="1227138"/>
          </a:xfrm>
        </p:spPr>
        <p:txBody>
          <a:bodyPr/>
          <a:lstStyle/>
          <a:p>
            <a:pPr eaLnBrk="1" fontAlgn="auto" hangingPunct="1">
              <a:spcAft>
                <a:spcPts val="0"/>
              </a:spcAft>
              <a:defRPr/>
            </a:pPr>
            <a:r>
              <a:rPr lang="en-US" smtClean="0"/>
              <a:t>Cont….</a:t>
            </a:r>
          </a:p>
        </p:txBody>
      </p:sp>
      <p:sp>
        <p:nvSpPr>
          <p:cNvPr id="45059" name="Rectangle 2"/>
          <p:cNvSpPr>
            <a:spLocks noGrp="1" noChangeArrowheads="1"/>
          </p:cNvSpPr>
          <p:nvPr>
            <p:ph idx="1"/>
          </p:nvPr>
        </p:nvSpPr>
        <p:spPr>
          <a:xfrm>
            <a:off x="574675" y="1768475"/>
            <a:ext cx="10328275" cy="4349750"/>
          </a:xfrm>
        </p:spPr>
        <p:txBody>
          <a:bodyPr/>
          <a:lstStyle/>
          <a:p>
            <a:pPr eaLnBrk="1" hangingPunct="1"/>
            <a:r>
              <a:rPr lang="en-US" smtClean="0"/>
              <a:t>Output:</a:t>
            </a:r>
          </a:p>
          <a:p>
            <a:pPr eaLnBrk="1" hangingPunct="1"/>
            <a:r>
              <a:rPr lang="en-US" smtClean="0"/>
              <a:t>value1 != value2 </a:t>
            </a:r>
          </a:p>
          <a:p>
            <a:pPr eaLnBrk="1" hangingPunct="1"/>
            <a:r>
              <a:rPr lang="en-US" smtClean="0"/>
              <a:t>value1 &lt; value2 </a:t>
            </a:r>
          </a:p>
          <a:p>
            <a:pPr eaLnBrk="1" hangingPunct="1"/>
            <a:r>
              <a:rPr lang="en-US" smtClean="0"/>
              <a:t>value1 &lt;= value2</a:t>
            </a:r>
          </a:p>
          <a:p>
            <a:pPr eaLnBrk="1" hangingPunct="1">
              <a:buFont typeface="Times New Roman" pitchFamily="18" charset="0"/>
              <a:buNone/>
            </a:pPr>
            <a:endParaRPr lang="en-US"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Class in Java</a:t>
            </a:r>
          </a:p>
        </p:txBody>
      </p:sp>
      <p:sp>
        <p:nvSpPr>
          <p:cNvPr id="9219" name="Rectangle 2"/>
          <p:cNvSpPr>
            <a:spLocks noGrp="1" noChangeArrowheads="1"/>
          </p:cNvSpPr>
          <p:nvPr>
            <p:ph idx="1"/>
          </p:nvPr>
        </p:nvSpPr>
        <p:spPr>
          <a:xfrm>
            <a:off x="614363" y="1768475"/>
            <a:ext cx="10369550" cy="4384675"/>
          </a:xfrm>
        </p:spPr>
        <p:txBody>
          <a:bodyPr/>
          <a:lstStyle/>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600" smtClean="0"/>
              <a:t>A class is nothing but a blueprint or a template for creating different objects which defines its properties and behaviors. Java class objects exhibit the properties and behaviors defined by its class. A class can contain fields and methods to describe the behavior of an object.</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600" smtClean="0"/>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600" smtClean="0"/>
              <a:t>Below is an example of a class:-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76104" y="352785"/>
            <a:ext cx="9121643" cy="1259946"/>
          </a:xfrm>
        </p:spPr>
        <p:txBody>
          <a:bodyPr/>
          <a:lstStyle/>
          <a:p>
            <a:pPr eaLnBrk="1" fontAlgn="auto" hangingPunct="1">
              <a:spcAft>
                <a:spcPts val="0"/>
              </a:spcAft>
              <a:defRPr/>
            </a:pPr>
            <a:r>
              <a:rPr lang="en-US" smtClean="0"/>
              <a:t>Cont…</a:t>
            </a:r>
          </a:p>
        </p:txBody>
      </p:sp>
      <p:sp>
        <p:nvSpPr>
          <p:cNvPr id="46083" name="Content Placeholder 2"/>
          <p:cNvSpPr>
            <a:spLocks noGrp="1"/>
          </p:cNvSpPr>
          <p:nvPr>
            <p:ph idx="1"/>
          </p:nvPr>
        </p:nvSpPr>
        <p:spPr>
          <a:xfrm>
            <a:off x="574675" y="1417638"/>
            <a:ext cx="10320338" cy="5715000"/>
          </a:xfrm>
        </p:spPr>
        <p:txBody>
          <a:bodyPr/>
          <a:lstStyle/>
          <a:p>
            <a:pPr eaLnBrk="1" hangingPunct="1">
              <a:buFont typeface="Times New Roman" pitchFamily="18" charset="0"/>
              <a:buNone/>
            </a:pPr>
            <a:r>
              <a:rPr lang="en-US" sz="2400" smtClean="0"/>
              <a:t>public class ConditionalOperatorsDemo1</a:t>
            </a:r>
          </a:p>
          <a:p>
            <a:pPr eaLnBrk="1" hangingPunct="1">
              <a:buFont typeface="Times New Roman" pitchFamily="18" charset="0"/>
              <a:buNone/>
            </a:pPr>
            <a:r>
              <a:rPr lang="en-US" sz="2400" smtClean="0"/>
              <a:t>{</a:t>
            </a:r>
          </a:p>
          <a:p>
            <a:pPr eaLnBrk="1" hangingPunct="1">
              <a:buFont typeface="Times New Roman" pitchFamily="18" charset="0"/>
              <a:buNone/>
            </a:pPr>
            <a:r>
              <a:rPr lang="en-US" sz="2400" smtClean="0"/>
              <a:t>     public static void main(String args[])</a:t>
            </a:r>
          </a:p>
          <a:p>
            <a:pPr eaLnBrk="1" hangingPunct="1">
              <a:buFont typeface="Times New Roman" pitchFamily="18" charset="0"/>
              <a:buNone/>
            </a:pPr>
            <a:r>
              <a:rPr lang="en-US" sz="2400" smtClean="0"/>
              <a:t>     {</a:t>
            </a:r>
          </a:p>
          <a:p>
            <a:pPr eaLnBrk="1" hangingPunct="1">
              <a:buFont typeface="Times New Roman" pitchFamily="18" charset="0"/>
              <a:buNone/>
            </a:pPr>
            <a:r>
              <a:rPr lang="en-US" sz="2400" smtClean="0"/>
              <a:t>         int a=10;</a:t>
            </a:r>
          </a:p>
          <a:p>
            <a:pPr eaLnBrk="1" hangingPunct="1">
              <a:buFont typeface="Times New Roman" pitchFamily="18" charset="0"/>
              <a:buNone/>
            </a:pPr>
            <a:r>
              <a:rPr lang="en-US" sz="2400" smtClean="0"/>
              <a:t>         int b= 20;</a:t>
            </a:r>
          </a:p>
          <a:p>
            <a:pPr eaLnBrk="1" hangingPunct="1">
              <a:buFont typeface="Times New Roman" pitchFamily="18" charset="0"/>
              <a:buNone/>
            </a:pPr>
            <a:r>
              <a:rPr lang="en-US" sz="2400" smtClean="0"/>
              <a:t>         int value1 = (a&lt;b) ? a : b;</a:t>
            </a:r>
          </a:p>
          <a:p>
            <a:pPr eaLnBrk="1" hangingPunct="1">
              <a:buFont typeface="Times New Roman" pitchFamily="18" charset="0"/>
              <a:buNone/>
            </a:pPr>
            <a:r>
              <a:rPr lang="en-US" sz="2400" smtClean="0"/>
              <a:t>         int value2 = (a&gt;b) ? a : b;</a:t>
            </a:r>
          </a:p>
          <a:p>
            <a:pPr eaLnBrk="1" hangingPunct="1">
              <a:buFont typeface="Times New Roman" pitchFamily="18" charset="0"/>
              <a:buNone/>
            </a:pPr>
            <a:r>
              <a:rPr lang="en-US" sz="2400" smtClean="0"/>
              <a:t>         System.out.println("value1 : "+value1);</a:t>
            </a:r>
          </a:p>
          <a:p>
            <a:pPr eaLnBrk="1" hangingPunct="1">
              <a:buFont typeface="Times New Roman" pitchFamily="18" charset="0"/>
              <a:buNone/>
            </a:pPr>
            <a:r>
              <a:rPr lang="en-US" sz="2400" smtClean="0"/>
              <a:t>         System.out.println("value2 : "+value2);</a:t>
            </a:r>
          </a:p>
          <a:p>
            <a:pPr eaLnBrk="1" hangingPunct="1">
              <a:buFont typeface="Times New Roman" pitchFamily="18" charset="0"/>
              <a:buNone/>
            </a:pPr>
            <a:r>
              <a:rPr lang="en-US" sz="2400" smtClean="0"/>
              <a:t>     }</a:t>
            </a:r>
          </a:p>
          <a:p>
            <a:pPr eaLnBrk="1" hangingPunct="1">
              <a:buFont typeface="Times New Roman" pitchFamily="18" charset="0"/>
              <a:buNone/>
            </a:pPr>
            <a:r>
              <a:rPr lang="en-US" sz="2400" smtClean="0"/>
              <a:t>}</a:t>
            </a:r>
          </a:p>
          <a:p>
            <a:pPr eaLnBrk="1" hangingPunct="1">
              <a:buFont typeface="Times New Roman" pitchFamily="18" charset="0"/>
              <a:buNone/>
            </a:pPr>
            <a:endParaRPr lang="en-US" sz="240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576104" y="352785"/>
            <a:ext cx="9121643" cy="1259946"/>
          </a:xfrm>
        </p:spPr>
        <p:txBody>
          <a:bodyPr/>
          <a:lstStyle/>
          <a:p>
            <a:pPr eaLnBrk="1" fontAlgn="auto" hangingPunct="1">
              <a:spcAft>
                <a:spcPts val="0"/>
              </a:spcAft>
              <a:defRPr/>
            </a:pPr>
            <a:r>
              <a:rPr lang="en-US" smtClean="0"/>
              <a:t>III. Bitwise Operators</a:t>
            </a:r>
          </a:p>
        </p:txBody>
      </p:sp>
      <p:sp>
        <p:nvSpPr>
          <p:cNvPr id="47107" name="Content Placeholder 2"/>
          <p:cNvSpPr>
            <a:spLocks noGrp="1"/>
          </p:cNvSpPr>
          <p:nvPr>
            <p:ph idx="1"/>
          </p:nvPr>
        </p:nvSpPr>
        <p:spPr>
          <a:xfrm>
            <a:off x="574675" y="1768475"/>
            <a:ext cx="10320338" cy="5364163"/>
          </a:xfrm>
        </p:spPr>
        <p:txBody>
          <a:bodyPr/>
          <a:lstStyle/>
          <a:p>
            <a:pPr eaLnBrk="1" hangingPunct="1">
              <a:buFont typeface="Times New Roman" pitchFamily="18" charset="0"/>
              <a:buNone/>
            </a:pPr>
            <a:r>
              <a:rPr lang="en-US" sz="2700" smtClean="0"/>
              <a:t>Bitwise Operatrors perform an operation on a bit-by-bit basis on integer datatypes like long, short, char and byte. A bit is the smallest unit of information that is stored in computer’s memory. Thus a computer stores every information in binary format of 0s and 1s. Thus as far as numbers are concerned every –</a:t>
            </a:r>
          </a:p>
          <a:p>
            <a:pPr eaLnBrk="1" hangingPunct="1">
              <a:buFont typeface="Times New Roman" pitchFamily="18" charset="0"/>
              <a:buNone/>
            </a:pPr>
            <a:r>
              <a:rPr lang="en-US" sz="2700" smtClean="0"/>
              <a:t>0 is ‘0’</a:t>
            </a:r>
          </a:p>
          <a:p>
            <a:pPr eaLnBrk="1" hangingPunct="1">
              <a:buFont typeface="Times New Roman" pitchFamily="18" charset="0"/>
              <a:buNone/>
            </a:pPr>
            <a:r>
              <a:rPr lang="en-US" sz="2700" smtClean="0"/>
              <a:t>1is ‘1’</a:t>
            </a:r>
          </a:p>
          <a:p>
            <a:pPr eaLnBrk="1" hangingPunct="1">
              <a:buFont typeface="Times New Roman" pitchFamily="18" charset="0"/>
              <a:buNone/>
            </a:pPr>
            <a:r>
              <a:rPr lang="en-US" sz="2700" smtClean="0"/>
              <a:t>2 is ‘10’</a:t>
            </a:r>
          </a:p>
          <a:p>
            <a:pPr eaLnBrk="1" hangingPunct="1">
              <a:buFont typeface="Times New Roman" pitchFamily="18" charset="0"/>
              <a:buNone/>
            </a:pPr>
            <a:r>
              <a:rPr lang="en-US" sz="2700" smtClean="0"/>
              <a:t>3 is ‘11’</a:t>
            </a:r>
          </a:p>
          <a:p>
            <a:pPr eaLnBrk="1" hangingPunct="1">
              <a:buFont typeface="Times New Roman" pitchFamily="18" charset="0"/>
              <a:buNone/>
            </a:pPr>
            <a:r>
              <a:rPr lang="en-US" sz="2700" smtClean="0"/>
              <a:t>4 is ‘100’ ans so on.. (refer notes for bitwise example)</a:t>
            </a:r>
          </a:p>
          <a:p>
            <a:pPr eaLnBrk="1" hangingPunct="1">
              <a:buFont typeface="Times New Roman" pitchFamily="18" charset="0"/>
              <a:buNone/>
            </a:pPr>
            <a:endParaRPr lang="en-US" sz="270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576104" y="352785"/>
            <a:ext cx="9121643" cy="1259946"/>
          </a:xfrm>
        </p:spPr>
        <p:txBody>
          <a:bodyPr/>
          <a:lstStyle/>
          <a:p>
            <a:pPr eaLnBrk="1" fontAlgn="auto" hangingPunct="1">
              <a:spcAft>
                <a:spcPts val="0"/>
              </a:spcAft>
              <a:defRPr/>
            </a:pPr>
            <a:r>
              <a:rPr lang="en-US" smtClean="0"/>
              <a:t>IV. Logical Operators</a:t>
            </a:r>
          </a:p>
        </p:txBody>
      </p:sp>
      <p:sp>
        <p:nvSpPr>
          <p:cNvPr id="48131" name="Content Placeholder 2"/>
          <p:cNvSpPr>
            <a:spLocks noGrp="1"/>
          </p:cNvSpPr>
          <p:nvPr>
            <p:ph idx="1"/>
          </p:nvPr>
        </p:nvSpPr>
        <p:spPr>
          <a:xfrm>
            <a:off x="574675" y="1768475"/>
            <a:ext cx="10320338" cy="5791200"/>
          </a:xfrm>
        </p:spPr>
        <p:txBody>
          <a:bodyPr/>
          <a:lstStyle/>
          <a:p>
            <a:pPr marL="407988" indent="-407988" defTabSz="1089025" eaLnBrk="1" hangingPunct="1">
              <a:buFont typeface="Times New Roman" pitchFamily="18" charset="0"/>
              <a:buNone/>
            </a:pPr>
            <a:r>
              <a:rPr lang="en-US" smtClean="0"/>
              <a:t>Let us assume –</a:t>
            </a:r>
          </a:p>
          <a:p>
            <a:pPr marL="407988" indent="-407988" defTabSz="1089025" eaLnBrk="1" hangingPunct="1">
              <a:buFont typeface="Times New Roman" pitchFamily="18" charset="0"/>
              <a:buNone/>
            </a:pPr>
            <a:r>
              <a:rPr lang="en-US" smtClean="0"/>
              <a:t>boolean a = true;</a:t>
            </a:r>
          </a:p>
          <a:p>
            <a:pPr marL="407988" indent="-407988" defTabSz="1089025" eaLnBrk="1" hangingPunct="1">
              <a:buFont typeface="Times New Roman" pitchFamily="18" charset="0"/>
              <a:buNone/>
            </a:pPr>
            <a:r>
              <a:rPr lang="en-US" smtClean="0"/>
              <a:t>boolean b = false;</a:t>
            </a:r>
          </a:p>
          <a:p>
            <a:pPr marL="407988" indent="-407988" defTabSz="1089025" eaLnBrk="1" hangingPunct="1">
              <a:buFont typeface="Times New Roman" pitchFamily="18" charset="0"/>
              <a:buNone/>
            </a:pPr>
            <a:r>
              <a:rPr lang="en-US" smtClean="0"/>
              <a:t>If we have –</a:t>
            </a:r>
          </a:p>
          <a:p>
            <a:pPr marL="407988" indent="-407988" defTabSz="1089025" eaLnBrk="1" hangingPunct="1">
              <a:buFont typeface="Arial" charset="0"/>
              <a:buChar char="•"/>
            </a:pPr>
            <a:r>
              <a:rPr lang="en-US" b="1" smtClean="0"/>
              <a:t>(a&amp;&amp;b) </a:t>
            </a:r>
            <a:r>
              <a:rPr lang="en-US" smtClean="0"/>
              <a:t>the result becomes false where </a:t>
            </a:r>
            <a:r>
              <a:rPr lang="en-US" b="1" smtClean="0"/>
              <a:t>&amp;&amp;</a:t>
            </a:r>
            <a:r>
              <a:rPr lang="en-US" smtClean="0"/>
              <a:t> is called </a:t>
            </a:r>
            <a:r>
              <a:rPr lang="en-US" b="1" smtClean="0"/>
              <a:t>‘logical and’.</a:t>
            </a:r>
          </a:p>
          <a:p>
            <a:pPr marL="407988" indent="-407988" defTabSz="1089025" eaLnBrk="1" hangingPunct="1">
              <a:buFont typeface="Arial" charset="0"/>
              <a:buChar char="•"/>
            </a:pPr>
            <a:r>
              <a:rPr lang="en-US" b="1" smtClean="0"/>
              <a:t>(a || b) </a:t>
            </a:r>
            <a:r>
              <a:rPr lang="en-US" smtClean="0"/>
              <a:t>the result becomes true where </a:t>
            </a:r>
            <a:r>
              <a:rPr lang="en-US" b="1" smtClean="0"/>
              <a:t>|| </a:t>
            </a:r>
            <a:r>
              <a:rPr lang="en-US" smtClean="0"/>
              <a:t>is called </a:t>
            </a:r>
            <a:r>
              <a:rPr lang="en-US" b="1" smtClean="0"/>
              <a:t>‘logical or’.</a:t>
            </a:r>
          </a:p>
          <a:p>
            <a:pPr marL="407988" indent="-407988" defTabSz="1089025" eaLnBrk="1" hangingPunct="1">
              <a:buFont typeface="Arial" charset="0"/>
              <a:buChar char="•"/>
            </a:pPr>
            <a:r>
              <a:rPr lang="en-US" b="1" smtClean="0"/>
              <a:t>!(a&amp;&amp;b) </a:t>
            </a:r>
            <a:r>
              <a:rPr lang="en-US" smtClean="0"/>
              <a:t>the result becomes true where </a:t>
            </a:r>
            <a:r>
              <a:rPr lang="en-US" b="1" smtClean="0"/>
              <a:t>! </a:t>
            </a:r>
            <a:r>
              <a:rPr lang="en-US" smtClean="0"/>
              <a:t> Is called </a:t>
            </a:r>
            <a:r>
              <a:rPr lang="en-US" b="1" smtClean="0"/>
              <a:t>‘logical NOT’. </a:t>
            </a:r>
            <a:r>
              <a:rPr lang="en-US" smtClean="0"/>
              <a:t>(refer notes for example)</a:t>
            </a:r>
            <a:endParaRPr lang="en-US" b="1" smtClean="0"/>
          </a:p>
          <a:p>
            <a:pPr marL="407988" indent="-407988" defTabSz="1089025" eaLnBrk="1" hangingPunct="1">
              <a:buFont typeface="Arial" charset="0"/>
              <a:buChar char="•"/>
            </a:pPr>
            <a:endParaRPr lang="en-US" b="1" smtClean="0"/>
          </a:p>
          <a:p>
            <a:pPr marL="407988" indent="-407988" defTabSz="1089025" eaLnBrk="1" hangingPunct="1">
              <a:buFont typeface="Times New Roman" pitchFamily="18" charset="0"/>
              <a:buNone/>
            </a:pPr>
            <a:endParaRPr lang="en-US"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576104" y="352785"/>
            <a:ext cx="9121643" cy="1259946"/>
          </a:xfrm>
        </p:spPr>
        <p:txBody>
          <a:bodyPr/>
          <a:lstStyle/>
          <a:p>
            <a:pPr eaLnBrk="1" fontAlgn="auto" hangingPunct="1">
              <a:spcAft>
                <a:spcPts val="0"/>
              </a:spcAft>
              <a:defRPr/>
            </a:pPr>
            <a:r>
              <a:rPr lang="en-US" smtClean="0"/>
              <a:t>V. Assignment Operator</a:t>
            </a:r>
          </a:p>
        </p:txBody>
      </p:sp>
      <p:sp>
        <p:nvSpPr>
          <p:cNvPr id="49155" name="Content Placeholder 2"/>
          <p:cNvSpPr>
            <a:spLocks noGrp="1"/>
          </p:cNvSpPr>
          <p:nvPr>
            <p:ph idx="1"/>
          </p:nvPr>
        </p:nvSpPr>
        <p:spPr>
          <a:xfrm>
            <a:off x="574675" y="1417638"/>
            <a:ext cx="10320338" cy="5867400"/>
          </a:xfrm>
        </p:spPr>
        <p:txBody>
          <a:bodyPr/>
          <a:lstStyle/>
          <a:p>
            <a:pPr marL="407988" indent="-407988" defTabSz="1089025" eaLnBrk="1" hangingPunct="1">
              <a:buFont typeface="Arial" charset="0"/>
              <a:buChar char="•"/>
            </a:pPr>
            <a:r>
              <a:rPr lang="en-US" smtClean="0"/>
              <a:t>‘=‘ </a:t>
            </a:r>
            <a:r>
              <a:rPr lang="en-US" b="1" smtClean="0"/>
              <a:t>simple assignment operator </a:t>
            </a:r>
            <a:r>
              <a:rPr lang="en-US" smtClean="0"/>
              <a:t>/ assigns right side value to left side operand</a:t>
            </a:r>
          </a:p>
          <a:p>
            <a:pPr marL="407988" indent="-407988" defTabSz="1089025" eaLnBrk="1" hangingPunct="1">
              <a:buFont typeface="Times New Roman" pitchFamily="18" charset="0"/>
              <a:buNone/>
            </a:pPr>
            <a:r>
              <a:rPr lang="en-US" smtClean="0"/>
              <a:t>(eg- if int c = a+b then </a:t>
            </a:r>
            <a:r>
              <a:rPr lang="en-US" b="1" smtClean="0"/>
              <a:t>c </a:t>
            </a:r>
            <a:r>
              <a:rPr lang="en-US" smtClean="0"/>
              <a:t>is being assigned value of a+b)</a:t>
            </a:r>
          </a:p>
          <a:p>
            <a:pPr marL="407988" indent="-407988" defTabSz="1089025" eaLnBrk="1" hangingPunct="1">
              <a:buFont typeface="Arial" charset="0"/>
              <a:buChar char="•"/>
            </a:pPr>
            <a:r>
              <a:rPr lang="en-US" smtClean="0"/>
              <a:t>‘+=‘ </a:t>
            </a:r>
            <a:r>
              <a:rPr lang="en-US" b="1" smtClean="0"/>
              <a:t>add AND assignment operator </a:t>
            </a:r>
            <a:r>
              <a:rPr lang="en-US" smtClean="0"/>
              <a:t>/ adds right side value to left side operand and assigns the result value to left side operandside operand</a:t>
            </a:r>
          </a:p>
          <a:p>
            <a:pPr marL="407988" indent="-407988" defTabSz="1089025" eaLnBrk="1" hangingPunct="1">
              <a:buFont typeface="Times New Roman" pitchFamily="18" charset="0"/>
              <a:buNone/>
            </a:pPr>
            <a:r>
              <a:rPr lang="en-US" smtClean="0"/>
              <a:t>(eg- if int c += b then </a:t>
            </a:r>
            <a:r>
              <a:rPr lang="en-US" b="1" smtClean="0"/>
              <a:t>c </a:t>
            </a:r>
            <a:r>
              <a:rPr lang="en-US" smtClean="0"/>
              <a:t>is first added to </a:t>
            </a:r>
            <a:r>
              <a:rPr lang="en-US" b="1" smtClean="0"/>
              <a:t>b</a:t>
            </a:r>
            <a:r>
              <a:rPr lang="en-US" smtClean="0"/>
              <a:t> and the resulting value is then assigned to </a:t>
            </a:r>
            <a:r>
              <a:rPr lang="en-US" b="1" smtClean="0"/>
              <a:t>c )</a:t>
            </a:r>
          </a:p>
          <a:p>
            <a:pPr marL="407988" indent="-407988" defTabSz="1089025" eaLnBrk="1" hangingPunct="1">
              <a:buFont typeface="Times New Roman" pitchFamily="18" charset="0"/>
              <a:buNone/>
            </a:pPr>
            <a:r>
              <a:rPr lang="en-US" smtClean="0"/>
              <a:t>Cont….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576104" y="352785"/>
            <a:ext cx="9121643" cy="1259946"/>
          </a:xfrm>
        </p:spPr>
        <p:txBody>
          <a:bodyPr/>
          <a:lstStyle/>
          <a:p>
            <a:pPr eaLnBrk="1" fontAlgn="auto" hangingPunct="1">
              <a:spcAft>
                <a:spcPts val="0"/>
              </a:spcAft>
              <a:defRPr/>
            </a:pPr>
            <a:r>
              <a:rPr lang="en-US" smtClean="0"/>
              <a:t>Cont…</a:t>
            </a:r>
          </a:p>
        </p:txBody>
      </p:sp>
      <p:sp>
        <p:nvSpPr>
          <p:cNvPr id="50179" name="Content Placeholder 2"/>
          <p:cNvSpPr>
            <a:spLocks noGrp="1"/>
          </p:cNvSpPr>
          <p:nvPr>
            <p:ph idx="1"/>
          </p:nvPr>
        </p:nvSpPr>
        <p:spPr>
          <a:xfrm>
            <a:off x="574675" y="1341438"/>
            <a:ext cx="10320338" cy="5867400"/>
          </a:xfrm>
        </p:spPr>
        <p:txBody>
          <a:bodyPr/>
          <a:lstStyle/>
          <a:p>
            <a:pPr marL="407988" indent="-407988" defTabSz="1089025" eaLnBrk="1" hangingPunct="1">
              <a:buFont typeface="Arial" charset="0"/>
              <a:buChar char="•"/>
            </a:pPr>
            <a:r>
              <a:rPr lang="en-US" smtClean="0"/>
              <a:t>‘-=‘ </a:t>
            </a:r>
            <a:r>
              <a:rPr lang="en-US" b="1" smtClean="0"/>
              <a:t>subtract AND assignment operator </a:t>
            </a:r>
            <a:r>
              <a:rPr lang="en-US" smtClean="0"/>
              <a:t>/ subtracts right side value from left side operand and assigns the result value to left operand</a:t>
            </a:r>
          </a:p>
          <a:p>
            <a:pPr marL="407988" indent="-407988" defTabSz="1089025" eaLnBrk="1" hangingPunct="1">
              <a:buFont typeface="Times New Roman" pitchFamily="18" charset="0"/>
              <a:buNone/>
            </a:pPr>
            <a:r>
              <a:rPr lang="en-US" smtClean="0"/>
              <a:t>(eg- if int c -= b then </a:t>
            </a:r>
            <a:r>
              <a:rPr lang="en-US" b="1" smtClean="0"/>
              <a:t>c </a:t>
            </a:r>
            <a:r>
              <a:rPr lang="en-US" smtClean="0"/>
              <a:t>is first substracted from </a:t>
            </a:r>
            <a:r>
              <a:rPr lang="en-US" b="1" smtClean="0"/>
              <a:t>b</a:t>
            </a:r>
            <a:r>
              <a:rPr lang="en-US" smtClean="0"/>
              <a:t> and the resulting value is then assigned to </a:t>
            </a:r>
            <a:r>
              <a:rPr lang="en-US" b="1" smtClean="0"/>
              <a:t>c )</a:t>
            </a:r>
          </a:p>
          <a:p>
            <a:pPr marL="407988" indent="-407988" defTabSz="1089025" eaLnBrk="1" hangingPunct="1">
              <a:buFont typeface="Arial" charset="0"/>
              <a:buChar char="•"/>
            </a:pPr>
            <a:r>
              <a:rPr lang="en-US" smtClean="0"/>
              <a:t>‘*=‘ </a:t>
            </a:r>
            <a:r>
              <a:rPr lang="en-US" b="1" smtClean="0"/>
              <a:t>multiply AND assignment operator </a:t>
            </a:r>
            <a:r>
              <a:rPr lang="en-US" smtClean="0"/>
              <a:t>/  multiplies right side value with left side operand and assigns the result value to left operand</a:t>
            </a:r>
          </a:p>
          <a:p>
            <a:pPr marL="407988" indent="-407988" defTabSz="1089025" eaLnBrk="1" hangingPunct="1">
              <a:buFont typeface="Times New Roman" pitchFamily="18" charset="0"/>
              <a:buNone/>
            </a:pPr>
            <a:r>
              <a:rPr lang="en-US" smtClean="0"/>
              <a:t>(eg- if int c *= b then </a:t>
            </a:r>
            <a:r>
              <a:rPr lang="en-US" b="1" smtClean="0"/>
              <a:t>c </a:t>
            </a:r>
            <a:r>
              <a:rPr lang="en-US" smtClean="0"/>
              <a:t>is first multiplied with </a:t>
            </a:r>
            <a:r>
              <a:rPr lang="en-US" b="1" smtClean="0"/>
              <a:t>b</a:t>
            </a:r>
            <a:r>
              <a:rPr lang="en-US" smtClean="0"/>
              <a:t> and the resulting value is then assigned to </a:t>
            </a:r>
            <a:r>
              <a:rPr lang="en-US" b="1" smtClean="0"/>
              <a:t>c )</a:t>
            </a:r>
          </a:p>
          <a:p>
            <a:pPr marL="407988" indent="-407988" defTabSz="1089025" eaLnBrk="1" hangingPunct="1">
              <a:buFont typeface="Times New Roman" pitchFamily="18" charset="0"/>
              <a:buNone/>
            </a:pPr>
            <a:r>
              <a:rPr lang="en-US" b="1" smtClean="0"/>
              <a:t>Cont….</a:t>
            </a:r>
          </a:p>
          <a:p>
            <a:pPr marL="407988" indent="-407988" defTabSz="1089025" eaLnBrk="1" hangingPunct="1">
              <a:buFont typeface="Times New Roman" pitchFamily="18" charset="0"/>
              <a:buNone/>
            </a:pPr>
            <a:endParaRPr lang="en-US"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576104" y="352785"/>
            <a:ext cx="9121643" cy="1259946"/>
          </a:xfrm>
        </p:spPr>
        <p:txBody>
          <a:bodyPr/>
          <a:lstStyle/>
          <a:p>
            <a:pPr eaLnBrk="1" fontAlgn="auto" hangingPunct="1">
              <a:spcAft>
                <a:spcPts val="0"/>
              </a:spcAft>
              <a:defRPr/>
            </a:pPr>
            <a:r>
              <a:rPr lang="en-US" smtClean="0"/>
              <a:t>Cont…</a:t>
            </a:r>
          </a:p>
        </p:txBody>
      </p:sp>
      <p:sp>
        <p:nvSpPr>
          <p:cNvPr id="51203" name="Content Placeholder 2"/>
          <p:cNvSpPr>
            <a:spLocks noGrp="1"/>
          </p:cNvSpPr>
          <p:nvPr>
            <p:ph idx="1"/>
          </p:nvPr>
        </p:nvSpPr>
        <p:spPr>
          <a:xfrm>
            <a:off x="574675" y="1265238"/>
            <a:ext cx="10320338" cy="6096000"/>
          </a:xfrm>
        </p:spPr>
        <p:txBody>
          <a:bodyPr/>
          <a:lstStyle/>
          <a:p>
            <a:pPr eaLnBrk="1" hangingPunct="1"/>
            <a:r>
              <a:rPr lang="en-US" sz="2700" smtClean="0"/>
              <a:t>‘/=‘</a:t>
            </a:r>
            <a:r>
              <a:rPr lang="en-US" sz="2700" b="1" smtClean="0"/>
              <a:t>divide AND assignment operator </a:t>
            </a:r>
            <a:r>
              <a:rPr lang="en-US" sz="2700" smtClean="0"/>
              <a:t>/  divides left side operand by right side value and assigns the result value to left operand</a:t>
            </a:r>
          </a:p>
          <a:p>
            <a:pPr eaLnBrk="1" hangingPunct="1">
              <a:buFont typeface="Times New Roman" pitchFamily="18" charset="0"/>
              <a:buNone/>
            </a:pPr>
            <a:r>
              <a:rPr lang="en-US" sz="2700" smtClean="0"/>
              <a:t>(eg- if int c /= b then </a:t>
            </a:r>
            <a:r>
              <a:rPr lang="en-US" sz="2700" b="1" smtClean="0"/>
              <a:t>c </a:t>
            </a:r>
            <a:r>
              <a:rPr lang="en-US" sz="2700" smtClean="0"/>
              <a:t>is first divided by </a:t>
            </a:r>
            <a:r>
              <a:rPr lang="en-US" sz="2700" b="1" smtClean="0"/>
              <a:t>b</a:t>
            </a:r>
            <a:r>
              <a:rPr lang="en-US" sz="2700" smtClean="0"/>
              <a:t> and the resulting value is then assigned to </a:t>
            </a:r>
            <a:r>
              <a:rPr lang="en-US" sz="2700" b="1" smtClean="0"/>
              <a:t>c )</a:t>
            </a:r>
          </a:p>
          <a:p>
            <a:pPr eaLnBrk="1" hangingPunct="1"/>
            <a:r>
              <a:rPr lang="en-US" sz="2700" smtClean="0"/>
              <a:t>‘%=‘ </a:t>
            </a:r>
            <a:r>
              <a:rPr lang="en-US" sz="2700" b="1" smtClean="0"/>
              <a:t>modulus AND assignment operator </a:t>
            </a:r>
            <a:r>
              <a:rPr lang="en-US" sz="2700" smtClean="0"/>
              <a:t>/ gets the remainder after dividing left side operand by right side value and assigns the result value to left operand</a:t>
            </a:r>
          </a:p>
          <a:p>
            <a:pPr eaLnBrk="1" hangingPunct="1">
              <a:buFont typeface="Times New Roman" pitchFamily="18" charset="0"/>
              <a:buNone/>
            </a:pPr>
            <a:r>
              <a:rPr lang="en-US" sz="2700" smtClean="0"/>
              <a:t>(eg- if int c %= b then </a:t>
            </a:r>
            <a:r>
              <a:rPr lang="en-US" sz="2700" b="1" smtClean="0"/>
              <a:t>c </a:t>
            </a:r>
            <a:r>
              <a:rPr lang="en-US" sz="2700" smtClean="0"/>
              <a:t>is first divided by </a:t>
            </a:r>
            <a:r>
              <a:rPr lang="en-US" sz="2700" b="1" smtClean="0"/>
              <a:t>b</a:t>
            </a:r>
            <a:r>
              <a:rPr lang="en-US" sz="2700" smtClean="0"/>
              <a:t> and the resulting remainder value is then assigned to </a:t>
            </a:r>
            <a:r>
              <a:rPr lang="en-US" sz="2700" b="1" smtClean="0"/>
              <a:t>c )        Cont…</a:t>
            </a:r>
          </a:p>
          <a:p>
            <a:pPr eaLnBrk="1" hangingPunct="1">
              <a:buFont typeface="Times New Roman" pitchFamily="18" charset="0"/>
              <a:buNone/>
            </a:pPr>
            <a:r>
              <a:rPr lang="en-US" sz="2700" b="1" smtClean="0"/>
              <a:t>Check notes below</a:t>
            </a:r>
          </a:p>
          <a:p>
            <a:pPr eaLnBrk="1" hangingPunct="1">
              <a:buFont typeface="Times New Roman" pitchFamily="18" charset="0"/>
              <a:buNone/>
            </a:pPr>
            <a:endParaRPr lang="en-US" sz="270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576104" y="352785"/>
            <a:ext cx="9121643" cy="1259946"/>
          </a:xfrm>
        </p:spPr>
        <p:txBody>
          <a:bodyPr>
            <a:normAutofit fontScale="90000"/>
          </a:bodyPr>
          <a:lstStyle/>
          <a:p>
            <a:pPr eaLnBrk="1" fontAlgn="auto" hangingPunct="1">
              <a:spcAft>
                <a:spcPts val="0"/>
              </a:spcAft>
              <a:defRPr/>
            </a:pPr>
            <a:r>
              <a:rPr lang="en-US" smtClean="0"/>
              <a:t>Cont…(pls refer notes of slide 40)</a:t>
            </a:r>
          </a:p>
        </p:txBody>
      </p:sp>
      <p:sp>
        <p:nvSpPr>
          <p:cNvPr id="52227" name="Content Placeholder 2"/>
          <p:cNvSpPr>
            <a:spLocks noGrp="1"/>
          </p:cNvSpPr>
          <p:nvPr>
            <p:ph idx="1"/>
          </p:nvPr>
        </p:nvSpPr>
        <p:spPr>
          <a:xfrm>
            <a:off x="574675" y="1341438"/>
            <a:ext cx="10320338" cy="6019800"/>
          </a:xfrm>
        </p:spPr>
        <p:txBody>
          <a:bodyPr/>
          <a:lstStyle/>
          <a:p>
            <a:pPr eaLnBrk="1" hangingPunct="1"/>
            <a:r>
              <a:rPr lang="en-US" sz="2700" smtClean="0"/>
              <a:t>‘&lt;&lt;=‘ </a:t>
            </a:r>
            <a:r>
              <a:rPr lang="en-US" sz="2700" b="1" smtClean="0"/>
              <a:t>left shift AND assignment operator</a:t>
            </a:r>
            <a:r>
              <a:rPr lang="en-US" sz="2700" smtClean="0"/>
              <a:t> / left side operand’s </a:t>
            </a:r>
            <a:r>
              <a:rPr lang="en-US" sz="2700" b="1" smtClean="0"/>
              <a:t>bit value </a:t>
            </a:r>
            <a:r>
              <a:rPr lang="en-US" sz="2700" smtClean="0"/>
              <a:t>is shifted to the left by the same value as the value of right side operand and the resulting value is assigned to left side operand</a:t>
            </a:r>
          </a:p>
          <a:p>
            <a:pPr eaLnBrk="1" hangingPunct="1">
              <a:buFont typeface="Times New Roman" pitchFamily="18" charset="0"/>
              <a:buNone/>
            </a:pPr>
            <a:r>
              <a:rPr lang="en-US" sz="2700" smtClean="0"/>
              <a:t>(eg- C &lt;&lt;= 2 is same as C = C &lt;&lt; 2)</a:t>
            </a:r>
          </a:p>
          <a:p>
            <a:pPr eaLnBrk="1" hangingPunct="1"/>
            <a:r>
              <a:rPr lang="en-US" sz="2700" smtClean="0"/>
              <a:t>‘&gt;&gt;=‘ </a:t>
            </a:r>
            <a:r>
              <a:rPr lang="en-US" sz="2700" b="1" smtClean="0"/>
              <a:t>right shift AND assignment operator</a:t>
            </a:r>
            <a:r>
              <a:rPr lang="en-US" sz="2700" smtClean="0"/>
              <a:t> / left side operand’s </a:t>
            </a:r>
            <a:r>
              <a:rPr lang="en-US" sz="2700" b="1" smtClean="0"/>
              <a:t>bit value</a:t>
            </a:r>
            <a:r>
              <a:rPr lang="en-US" sz="2700" smtClean="0"/>
              <a:t> is shifted to the right by the same value as the value of right side operand and the resulting value is assigned to left side operand</a:t>
            </a:r>
          </a:p>
          <a:p>
            <a:pPr eaLnBrk="1" hangingPunct="1">
              <a:buFont typeface="Times New Roman" pitchFamily="18" charset="0"/>
              <a:buNone/>
            </a:pPr>
            <a:r>
              <a:rPr lang="en-US" sz="2700" smtClean="0"/>
              <a:t>(eg- C &lt;&lt;= 2 is same as C = C &lt;&lt; 2)       Cont…</a:t>
            </a:r>
          </a:p>
          <a:p>
            <a:pPr eaLnBrk="1" hangingPunct="1">
              <a:buFont typeface="Times New Roman" pitchFamily="18" charset="0"/>
              <a:buNone/>
            </a:pPr>
            <a:r>
              <a:rPr lang="en-US" sz="2700" b="1" smtClean="0"/>
              <a:t>Check notes below</a:t>
            </a:r>
          </a:p>
          <a:p>
            <a:pPr eaLnBrk="1" hangingPunct="1">
              <a:buFont typeface="Times New Roman" pitchFamily="18" charset="0"/>
              <a:buNone/>
            </a:pPr>
            <a:endParaRPr lang="en-US" sz="2700" smtClean="0"/>
          </a:p>
          <a:p>
            <a:pPr eaLnBrk="1" hangingPunct="1">
              <a:buFont typeface="Times New Roman" pitchFamily="18" charset="0"/>
              <a:buNone/>
            </a:pPr>
            <a:endParaRPr lang="en-US" sz="270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576104" y="352785"/>
            <a:ext cx="9121643" cy="1259946"/>
          </a:xfrm>
        </p:spPr>
        <p:txBody>
          <a:bodyPr>
            <a:normAutofit fontScale="90000"/>
          </a:bodyPr>
          <a:lstStyle/>
          <a:p>
            <a:pPr eaLnBrk="1" fontAlgn="auto" hangingPunct="1">
              <a:spcAft>
                <a:spcPts val="0"/>
              </a:spcAft>
              <a:defRPr/>
            </a:pPr>
            <a:r>
              <a:rPr lang="en-US" smtClean="0"/>
              <a:t>Cont…(pls refer notes of slide 40)</a:t>
            </a:r>
          </a:p>
        </p:txBody>
      </p:sp>
      <p:sp>
        <p:nvSpPr>
          <p:cNvPr id="53251" name="Content Placeholder 2"/>
          <p:cNvSpPr>
            <a:spLocks noGrp="1"/>
          </p:cNvSpPr>
          <p:nvPr>
            <p:ph idx="1"/>
          </p:nvPr>
        </p:nvSpPr>
        <p:spPr>
          <a:xfrm>
            <a:off x="574675" y="1768475"/>
            <a:ext cx="10320338" cy="5364163"/>
          </a:xfrm>
        </p:spPr>
        <p:txBody>
          <a:bodyPr/>
          <a:lstStyle/>
          <a:p>
            <a:pPr eaLnBrk="1" hangingPunct="1"/>
            <a:r>
              <a:rPr lang="en-US" sz="2700" smtClean="0"/>
              <a:t>‘&amp;=‘ </a:t>
            </a:r>
            <a:r>
              <a:rPr lang="en-US" sz="2700" b="1" smtClean="0"/>
              <a:t>bitwise AND assignment operator </a:t>
            </a:r>
            <a:r>
              <a:rPr lang="en-US" sz="2700" smtClean="0"/>
              <a:t>/ the binary value of left hand operand is merged with the binary value (as per bitwise AND) of right hand operand and the resulting binary value is then assigned to left hand operand</a:t>
            </a:r>
          </a:p>
          <a:p>
            <a:pPr eaLnBrk="1" hangingPunct="1"/>
            <a:r>
              <a:rPr lang="en-US" sz="2700" smtClean="0"/>
              <a:t>‘^=‘ </a:t>
            </a:r>
            <a:r>
              <a:rPr lang="en-US" sz="2700" b="1" smtClean="0"/>
              <a:t>bitwise exclusive OR and assignment operator</a:t>
            </a:r>
            <a:r>
              <a:rPr lang="en-US" sz="2700" smtClean="0"/>
              <a:t> / the binary value of left hand operand is merged with the binary value (as per bitwise XOR) of right hand operand and the resulting binary value is then assigned to left hand operand                                Cont…</a:t>
            </a:r>
          </a:p>
          <a:p>
            <a:pPr eaLnBrk="1" hangingPunct="1">
              <a:buFont typeface="Times New Roman" pitchFamily="18" charset="0"/>
              <a:buNone/>
            </a:pPr>
            <a:r>
              <a:rPr lang="en-US" sz="2700" b="1" smtClean="0"/>
              <a:t>Check notes below</a:t>
            </a:r>
          </a:p>
          <a:p>
            <a:pPr eaLnBrk="1" hangingPunct="1">
              <a:buFont typeface="Times New Roman" pitchFamily="18" charset="0"/>
              <a:buNone/>
            </a:pPr>
            <a:endParaRPr lang="en-US" sz="2700" b="1"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576104" y="352785"/>
            <a:ext cx="9121643" cy="1259946"/>
          </a:xfrm>
        </p:spPr>
        <p:txBody>
          <a:bodyPr>
            <a:normAutofit fontScale="90000"/>
          </a:bodyPr>
          <a:lstStyle/>
          <a:p>
            <a:pPr eaLnBrk="1" fontAlgn="auto" hangingPunct="1">
              <a:spcAft>
                <a:spcPts val="0"/>
              </a:spcAft>
              <a:defRPr/>
            </a:pPr>
            <a:r>
              <a:rPr lang="en-US" smtClean="0"/>
              <a:t>Cont…(pls refer notes of slide 40)</a:t>
            </a:r>
          </a:p>
        </p:txBody>
      </p:sp>
      <p:sp>
        <p:nvSpPr>
          <p:cNvPr id="54275" name="Content Placeholder 2"/>
          <p:cNvSpPr>
            <a:spLocks noGrp="1"/>
          </p:cNvSpPr>
          <p:nvPr>
            <p:ph idx="1"/>
          </p:nvPr>
        </p:nvSpPr>
        <p:spPr/>
        <p:txBody>
          <a:bodyPr/>
          <a:lstStyle/>
          <a:p>
            <a:pPr eaLnBrk="1" hangingPunct="1"/>
            <a:r>
              <a:rPr lang="en-US" smtClean="0"/>
              <a:t>‘!=‘ </a:t>
            </a:r>
            <a:r>
              <a:rPr lang="en-US" b="1" smtClean="0"/>
              <a:t>bitwise inclusive OR and assignment operator </a:t>
            </a:r>
            <a:r>
              <a:rPr lang="en-US" smtClean="0"/>
              <a:t> / the binary value of left hand operand is merged with the binary value (as per bitwise OR) of right hand operand and the resulting binary value is then assigned to left hand operand </a:t>
            </a:r>
          </a:p>
          <a:p>
            <a:pPr eaLnBrk="1" hangingPunct="1">
              <a:buFont typeface="Times New Roman" pitchFamily="18" charset="0"/>
              <a:buNone/>
            </a:pPr>
            <a:r>
              <a:rPr lang="en-US" b="1" smtClean="0"/>
              <a:t>Check notes below</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Grp="1" noChangeArrowheads="1"/>
          </p:cNvSpPr>
          <p:nvPr>
            <p:ph type="title"/>
          </p:nvPr>
        </p:nvSpPr>
        <p:spPr>
          <a:xfrm>
            <a:off x="574675" y="301625"/>
            <a:ext cx="10328275" cy="1227138"/>
          </a:xfrm>
        </p:spPr>
        <p:txBody>
          <a:bodyPr>
            <a:normAutofit fontScale="90000"/>
          </a:bodyPr>
          <a:lstStyle/>
          <a:p>
            <a:pPr eaLnBrk="1" fontAlgn="auto" hangingPunct="1">
              <a:spcAft>
                <a:spcPts val="0"/>
              </a:spcAft>
              <a:defRPr/>
            </a:pPr>
            <a:r>
              <a:rPr lang="en-US" smtClean="0"/>
              <a:t>VI . Miscelleanous(ternary) Operators</a:t>
            </a:r>
          </a:p>
        </p:txBody>
      </p:sp>
      <p:sp>
        <p:nvSpPr>
          <p:cNvPr id="55299" name="Rectangle 2"/>
          <p:cNvSpPr>
            <a:spLocks noGrp="1" noChangeArrowheads="1"/>
          </p:cNvSpPr>
          <p:nvPr>
            <p:ph idx="1"/>
          </p:nvPr>
        </p:nvSpPr>
        <p:spPr>
          <a:xfrm>
            <a:off x="574675" y="1768475"/>
            <a:ext cx="10328275" cy="5287963"/>
          </a:xfrm>
        </p:spPr>
        <p:txBody>
          <a:bodyPr/>
          <a:lstStyle/>
          <a:p>
            <a:pPr eaLnBrk="1" hangingPunct="1">
              <a:buFont typeface="Times New Roman" pitchFamily="18" charset="0"/>
              <a:buNone/>
            </a:pPr>
            <a:r>
              <a:rPr lang="en-US" sz="1800" b="1" smtClean="0"/>
              <a:t>Example</a:t>
            </a:r>
            <a:endParaRPr lang="en-US" sz="1800" smtClean="0"/>
          </a:p>
          <a:p>
            <a:pPr eaLnBrk="1" hangingPunct="1">
              <a:buFont typeface="Times New Roman" pitchFamily="18" charset="0"/>
              <a:buNone/>
            </a:pPr>
            <a:r>
              <a:rPr lang="en-US" sz="1800" smtClean="0"/>
              <a:t>int a=10; </a:t>
            </a:r>
          </a:p>
          <a:p>
            <a:pPr eaLnBrk="1" hangingPunct="1">
              <a:buFont typeface="Times New Roman" pitchFamily="18" charset="0"/>
              <a:buNone/>
            </a:pPr>
            <a:r>
              <a:rPr lang="en-US" sz="1800" smtClean="0"/>
              <a:t>int b= 20; </a:t>
            </a:r>
          </a:p>
          <a:p>
            <a:pPr eaLnBrk="1" hangingPunct="1">
              <a:buFont typeface="Times New Roman" pitchFamily="18" charset="0"/>
              <a:buNone/>
            </a:pPr>
            <a:r>
              <a:rPr lang="en-US" sz="1800" smtClean="0"/>
              <a:t>int value1 = (a&lt;b) ? a : b; </a:t>
            </a:r>
          </a:p>
          <a:p>
            <a:pPr eaLnBrk="1" hangingPunct="1">
              <a:buFont typeface="Times New Roman" pitchFamily="18" charset="0"/>
              <a:buNone/>
            </a:pPr>
            <a:r>
              <a:rPr lang="en-US" sz="1800" smtClean="0"/>
              <a:t>int value2 = (a&gt;b) ? a : b;</a:t>
            </a:r>
          </a:p>
          <a:p>
            <a:pPr eaLnBrk="1" hangingPunct="1">
              <a:buFont typeface="Times New Roman" pitchFamily="18" charset="0"/>
              <a:buNone/>
            </a:pPr>
            <a:r>
              <a:rPr lang="en-US" sz="1800" smtClean="0"/>
              <a:t>What will be the values of “value1” and “value2”?</a:t>
            </a:r>
          </a:p>
          <a:p>
            <a:pPr eaLnBrk="1" hangingPunct="1">
              <a:buFont typeface="Times New Roman" pitchFamily="18" charset="0"/>
              <a:buNone/>
            </a:pPr>
            <a:r>
              <a:rPr lang="en-US" sz="1800" smtClean="0"/>
              <a:t> “value1” will be 10. Take a look at the expression “(a&lt;b) ?   a :   b;”. This states that if “a” is less than “b”, the resultant value will be “a” and if “a” is not less than “b”, the resultant value will be “b”.</a:t>
            </a:r>
          </a:p>
          <a:p>
            <a:pPr eaLnBrk="1" hangingPunct="1">
              <a:buFont typeface="Times New Roman" pitchFamily="18" charset="0"/>
              <a:buNone/>
            </a:pPr>
            <a:endParaRPr lang="en-US" sz="1800" smtClean="0"/>
          </a:p>
          <a:p>
            <a:pPr eaLnBrk="1" hangingPunct="1">
              <a:buFont typeface="Times New Roman" pitchFamily="18" charset="0"/>
              <a:buNone/>
            </a:pPr>
            <a:r>
              <a:rPr lang="en-US" sz="1800" smtClean="0"/>
              <a:t>Cont…..</a:t>
            </a:r>
          </a:p>
          <a:p>
            <a:pPr eaLnBrk="1" hangingPunct="1">
              <a:buFont typeface="Times New Roman" pitchFamily="18" charset="0"/>
              <a:buNone/>
            </a:pPr>
            <a:r>
              <a:rPr lang="en-US" sz="1800" b="1" smtClean="0"/>
              <a:t>Check notes below</a:t>
            </a:r>
          </a:p>
          <a:p>
            <a:pPr eaLnBrk="1" hangingPunct="1">
              <a:buFont typeface="Times New Roman" pitchFamily="18" charset="0"/>
              <a:buNone/>
            </a:pPr>
            <a:endParaRPr lang="en-US" sz="1800" smtClean="0"/>
          </a:p>
          <a:p>
            <a:pPr eaLnBrk="1" hangingPunct="1">
              <a:buFont typeface="Times New Roman" pitchFamily="18" charset="0"/>
              <a:buNone/>
            </a:pPr>
            <a:endParaRPr lang="en-US" sz="180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76104" y="352785"/>
            <a:ext cx="9121643" cy="1259946"/>
          </a:xfrm>
        </p:spPr>
        <p:txBody>
          <a:bodyPr/>
          <a:lstStyle/>
          <a:p>
            <a:pPr eaLnBrk="1" fontAlgn="auto" hangingPunct="1">
              <a:spcAft>
                <a:spcPts val="0"/>
              </a:spcAft>
              <a:defRPr/>
            </a:pPr>
            <a:r>
              <a:rPr lang="en-US" dirty="0" smtClean="0"/>
              <a:t>Class in Java</a:t>
            </a:r>
          </a:p>
        </p:txBody>
      </p:sp>
      <p:sp>
        <p:nvSpPr>
          <p:cNvPr id="10243" name="Content Placeholder 2"/>
          <p:cNvSpPr>
            <a:spLocks noGrp="1"/>
          </p:cNvSpPr>
          <p:nvPr>
            <p:ph idx="1"/>
          </p:nvPr>
        </p:nvSpPr>
        <p:spPr>
          <a:xfrm>
            <a:off x="574675" y="1768475"/>
            <a:ext cx="10320338" cy="5592763"/>
          </a:xfrm>
        </p:spPr>
        <p:txBody>
          <a:bodyPr/>
          <a:lstStyle/>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class letsLearnAddition{</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solidFill>
                  <a:srgbClr val="C00000"/>
                </a:solidFill>
              </a:rPr>
              <a:t>public</a:t>
            </a:r>
            <a:r>
              <a:rPr lang="en-US" sz="2400" smtClean="0">
                <a:solidFill>
                  <a:srgbClr val="FF3333"/>
                </a:solidFill>
              </a:rPr>
              <a:t> </a:t>
            </a:r>
            <a:r>
              <a:rPr lang="en-US" sz="2400" smtClean="0">
                <a:solidFill>
                  <a:srgbClr val="92D050"/>
                </a:solidFill>
              </a:rPr>
              <a:t>static</a:t>
            </a:r>
            <a:r>
              <a:rPr lang="en-US" sz="2400" smtClean="0">
                <a:solidFill>
                  <a:srgbClr val="FF3333"/>
                </a:solidFill>
              </a:rPr>
              <a:t> </a:t>
            </a:r>
            <a:r>
              <a:rPr lang="en-US" sz="2400" smtClean="0">
                <a:solidFill>
                  <a:srgbClr val="00B0F0"/>
                </a:solidFill>
              </a:rPr>
              <a:t>void</a:t>
            </a:r>
            <a:r>
              <a:rPr lang="en-US" sz="2400" smtClean="0">
                <a:solidFill>
                  <a:srgbClr val="FF3333"/>
                </a:solidFill>
              </a:rPr>
              <a:t> main(String[] args){</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400" smtClean="0">
              <a:solidFill>
                <a:srgbClr val="FF3333"/>
              </a:solidFill>
            </a:endParaRP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solidFill>
                  <a:srgbClr val="C00000"/>
                </a:solidFill>
              </a:rPr>
              <a:t>public</a:t>
            </a:r>
            <a:r>
              <a:rPr lang="en-US" sz="2400" smtClean="0"/>
              <a:t> – refer notes for better understanding</a:t>
            </a:r>
          </a:p>
          <a:p>
            <a:pPr indent="-304800" eaLnBrk="1" hangingPunct="1">
              <a:buFont typeface="Wingdings 2" pitchFamily="18" charset="2"/>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solidFill>
                  <a:srgbClr val="92D050"/>
                </a:solidFill>
              </a:rPr>
              <a:t>static</a:t>
            </a:r>
            <a:r>
              <a:rPr lang="en-US" sz="2400" smtClean="0"/>
              <a:t> – refer notes for better understanding</a:t>
            </a:r>
          </a:p>
          <a:p>
            <a:pPr indent="-304800" eaLnBrk="1" hangingPunct="1">
              <a:buFont typeface="Wingdings 2" pitchFamily="18" charset="2"/>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solidFill>
                  <a:srgbClr val="00B0F0"/>
                </a:solidFill>
              </a:rPr>
              <a:t>void</a:t>
            </a:r>
            <a:r>
              <a:rPr lang="en-US" sz="2400" smtClean="0"/>
              <a:t> – refer notes for better understanding</a:t>
            </a:r>
          </a:p>
          <a:p>
            <a:pPr indent="-304800" eaLnBrk="1" hangingPunct="1">
              <a:buFont typeface="Wingdings 2" pitchFamily="18" charset="2"/>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solidFill>
                  <a:srgbClr val="FF0000"/>
                </a:solidFill>
              </a:rPr>
              <a:t>main</a:t>
            </a:r>
            <a:r>
              <a:rPr lang="en-US" sz="2400" smtClean="0"/>
              <a:t> – refer notes for better understanding</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400" smtClean="0">
              <a:solidFill>
                <a:srgbClr val="FF3333"/>
              </a:solidFill>
            </a:endParaRP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solidFill>
                  <a:srgbClr val="FF3333"/>
                </a:solidFill>
              </a:rPr>
              <a:t>}</a:t>
            </a:r>
            <a:r>
              <a:rPr lang="en-US" sz="2400" smtClean="0"/>
              <a:t> </a:t>
            </a:r>
          </a:p>
          <a:p>
            <a:pPr indent="-304800"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Cont...</a:t>
            </a:r>
          </a:p>
        </p:txBody>
      </p:sp>
      <p:sp>
        <p:nvSpPr>
          <p:cNvPr id="56323" name="Rectangle 2"/>
          <p:cNvSpPr>
            <a:spLocks noGrp="1" noChangeArrowheads="1"/>
          </p:cNvSpPr>
          <p:nvPr>
            <p:ph idx="1"/>
          </p:nvPr>
        </p:nvSpPr>
        <p:spPr>
          <a:xfrm>
            <a:off x="574675" y="1768475"/>
            <a:ext cx="10367963" cy="4384675"/>
          </a:xfrm>
        </p:spPr>
        <p:txBody>
          <a:bodyPr/>
          <a:lstStyle/>
          <a:p>
            <a:pPr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5. </a:t>
            </a:r>
            <a:r>
              <a:rPr lang="en-US" sz="2000" u="sng" smtClean="0"/>
              <a:t>Separators</a:t>
            </a:r>
          </a:p>
          <a:p>
            <a:pPr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Symbols used to define the structure or to indicate how the code is arranged are called separators.</a:t>
            </a:r>
          </a:p>
          <a:p>
            <a:pPr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The separators used in Java are as follows - </a:t>
            </a:r>
          </a:p>
          <a:p>
            <a:pPr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solidFill>
                  <a:srgbClr val="FF3333"/>
                </a:solidFill>
              </a:rPr>
              <a:t>Parentheses ( ) </a:t>
            </a:r>
          </a:p>
          <a:p>
            <a:pPr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Used to define precedence in expressions, to enclose parameters in method definitions, and enclosing cast types.</a:t>
            </a:r>
          </a:p>
          <a:p>
            <a:pPr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solidFill>
                  <a:srgbClr val="FF3333"/>
                </a:solidFill>
              </a:rPr>
              <a:t>Braces { } </a:t>
            </a:r>
          </a:p>
          <a:p>
            <a:pPr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Used to define a block of code and to hold the values of arrays.</a:t>
            </a:r>
          </a:p>
          <a:p>
            <a:pPr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solidFill>
                  <a:srgbClr val="FF3333"/>
                </a:solidFill>
              </a:rPr>
              <a:t>Brackets [ ]  </a:t>
            </a:r>
          </a:p>
          <a:p>
            <a:pPr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Used to declare array types.</a:t>
            </a:r>
          </a:p>
          <a:p>
            <a:pPr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00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Cont...</a:t>
            </a:r>
          </a:p>
        </p:txBody>
      </p:sp>
      <p:sp>
        <p:nvSpPr>
          <p:cNvPr id="51203" name="Rectangle 2"/>
          <p:cNvSpPr>
            <a:spLocks noGrp="1" noChangeArrowheads="1"/>
          </p:cNvSpPr>
          <p:nvPr>
            <p:ph idx="1"/>
          </p:nvPr>
        </p:nvSpPr>
        <p:spPr>
          <a:xfrm>
            <a:off x="574675" y="1768475"/>
            <a:ext cx="10367963" cy="4384675"/>
          </a:xfrm>
        </p:spPr>
        <p:txBody>
          <a:bodyPr rtlCol="0">
            <a:normAutofit fontScale="92500" lnSpcReduction="10000"/>
          </a:bodyPr>
          <a:lstStyle/>
          <a:p>
            <a:pPr marL="408764" indent="-328596"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solidFill>
                  <a:srgbClr val="FF3333"/>
                </a:solidFill>
              </a:rPr>
              <a:t>Semicolon ;   </a:t>
            </a:r>
          </a:p>
          <a:p>
            <a:pPr marL="408764" indent="-328596"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t>Used to separate statements.</a:t>
            </a:r>
          </a:p>
          <a:p>
            <a:pPr marL="408764" indent="-328596"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solidFill>
                  <a:srgbClr val="FF3333"/>
                </a:solidFill>
              </a:rPr>
              <a:t>Comma ,   </a:t>
            </a:r>
          </a:p>
          <a:p>
            <a:pPr marL="408764" indent="-328596"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t>Used to separate identifiers in a variable declaration and in the for statement.</a:t>
            </a:r>
          </a:p>
          <a:p>
            <a:pPr marL="408764" indent="-328596"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solidFill>
                  <a:srgbClr val="FF3333"/>
                </a:solidFill>
              </a:rPr>
              <a:t>Period .   </a:t>
            </a:r>
          </a:p>
          <a:p>
            <a:pPr marL="408764" indent="-328596"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t>Used to separate package names from classes and subclasses and to separate a variable or a method from a reference variable.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Grp="1" noChangeArrowheads="1"/>
          </p:cNvSpPr>
          <p:nvPr>
            <p:ph type="title"/>
          </p:nvPr>
        </p:nvSpPr>
        <p:spPr>
          <a:xfrm>
            <a:off x="574675" y="239713"/>
            <a:ext cx="10367963" cy="1385887"/>
          </a:xfrm>
        </p:spPr>
        <p:txBody>
          <a:bodyPr rtlCol="0"/>
          <a:lstStyle/>
          <a:p>
            <a:pPr defTabSz="1090040" eaLnBrk="1" fontAlgn="auto" hangingPunct="1">
              <a:spcAft>
                <a:spcPts val="0"/>
              </a:spcAft>
              <a:tabLst>
                <a:tab pos="0" algn="l"/>
                <a:tab pos="457176" algn="l"/>
                <a:tab pos="914351" algn="l"/>
                <a:tab pos="1371527" algn="l"/>
                <a:tab pos="1828703" algn="l"/>
                <a:tab pos="2285878" algn="l"/>
                <a:tab pos="2743054" algn="l"/>
                <a:tab pos="3200229" algn="l"/>
                <a:tab pos="3657404" algn="l"/>
                <a:tab pos="4114580" algn="l"/>
                <a:tab pos="4571756" algn="l"/>
                <a:tab pos="5028931" algn="l"/>
                <a:tab pos="5486107" algn="l"/>
                <a:tab pos="5943283" algn="l"/>
                <a:tab pos="6400459" algn="l"/>
                <a:tab pos="6857634" algn="l"/>
                <a:tab pos="7314810" algn="l"/>
                <a:tab pos="7771986" algn="l"/>
                <a:tab pos="8229161" algn="l"/>
                <a:tab pos="8686336" algn="l"/>
                <a:tab pos="9143512" algn="l"/>
              </a:tabLst>
              <a:defRPr/>
            </a:pPr>
            <a:r>
              <a:rPr lang="en-US" sz="2800" dirty="0" smtClean="0"/>
              <a:t>Arrays - Syntax for declaration:</a:t>
            </a:r>
            <a:br>
              <a:rPr lang="en-US" sz="2800" dirty="0" smtClean="0"/>
            </a:br>
            <a:r>
              <a:rPr lang="en-US" sz="2800" dirty="0" smtClean="0"/>
              <a:t>String[] </a:t>
            </a:r>
            <a:r>
              <a:rPr lang="en-US" sz="2800" dirty="0" err="1" smtClean="0"/>
              <a:t>myStringArray</a:t>
            </a:r>
            <a:r>
              <a:rPr lang="en-US" sz="2800" dirty="0" smtClean="0"/>
              <a:t>;</a:t>
            </a:r>
            <a:br>
              <a:rPr lang="en-US" sz="2800" dirty="0" smtClean="0"/>
            </a:br>
            <a:r>
              <a:rPr lang="en-US" sz="2800" dirty="0" err="1" smtClean="0"/>
              <a:t>int</a:t>
            </a:r>
            <a:r>
              <a:rPr lang="en-US" sz="2800" dirty="0" smtClean="0"/>
              <a:t>[] </a:t>
            </a:r>
            <a:r>
              <a:rPr lang="en-US" sz="2800" dirty="0" err="1" smtClean="0"/>
              <a:t>myIntArray</a:t>
            </a:r>
            <a:r>
              <a:rPr lang="en-US" sz="2800" dirty="0" smtClean="0"/>
              <a:t>;</a:t>
            </a:r>
          </a:p>
        </p:txBody>
      </p:sp>
      <p:sp>
        <p:nvSpPr>
          <p:cNvPr id="52227" name="Rectangle 2"/>
          <p:cNvSpPr>
            <a:spLocks noGrp="1" noChangeArrowheads="1"/>
          </p:cNvSpPr>
          <p:nvPr>
            <p:ph idx="1"/>
          </p:nvPr>
        </p:nvSpPr>
        <p:spPr>
          <a:xfrm>
            <a:off x="574675" y="1768475"/>
            <a:ext cx="10367963" cy="5211763"/>
          </a:xfrm>
        </p:spPr>
        <p:txBody>
          <a:bodyPr rtlCol="0">
            <a:normAutofit fontScale="92500" lnSpcReduction="10000"/>
          </a:bodyPr>
          <a:lstStyle/>
          <a:p>
            <a:pPr marL="408764" indent="-330183" algn="just"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3500" dirty="0" smtClean="0"/>
              <a:t>An array can be defined as a single variable of a </a:t>
            </a:r>
            <a:r>
              <a:rPr lang="en-US" sz="3500" dirty="0" err="1" smtClean="0"/>
              <a:t>datatype</a:t>
            </a:r>
            <a:r>
              <a:rPr lang="en-US" sz="3500" dirty="0" smtClean="0"/>
              <a:t> (String or </a:t>
            </a:r>
            <a:r>
              <a:rPr lang="en-US" sz="3500" dirty="0" err="1" smtClean="0"/>
              <a:t>int</a:t>
            </a:r>
            <a:r>
              <a:rPr lang="en-US" sz="3500" dirty="0" smtClean="0"/>
              <a:t>) which can contain different values under the same variable name. For simple understanding think of an array as your </a:t>
            </a:r>
            <a:r>
              <a:rPr lang="en-US" sz="3500" dirty="0" smtClean="0">
                <a:solidFill>
                  <a:srgbClr val="FF3333"/>
                </a:solidFill>
              </a:rPr>
              <a:t>family last name</a:t>
            </a:r>
            <a:r>
              <a:rPr lang="en-US" sz="3500" dirty="0" smtClean="0"/>
              <a:t>. Just like every one in you family has the same last name but a different </a:t>
            </a:r>
            <a:r>
              <a:rPr lang="en-US" sz="3500" dirty="0" smtClean="0">
                <a:solidFill>
                  <a:srgbClr val="66CC00"/>
                </a:solidFill>
              </a:rPr>
              <a:t>middle name</a:t>
            </a:r>
            <a:r>
              <a:rPr lang="en-US" sz="3500" dirty="0" smtClean="0"/>
              <a:t> which identifies their personality. Just like the family last name can accommodate as many members in it, the same way an array can accommodate </a:t>
            </a:r>
            <a:r>
              <a:rPr lang="en-US" sz="3500" dirty="0" smtClean="0">
                <a:solidFill>
                  <a:srgbClr val="FF3333"/>
                </a:solidFill>
              </a:rPr>
              <a:t>one or more values of a variable</a:t>
            </a:r>
            <a:r>
              <a:rPr lang="en-US" sz="3500" dirty="0" smtClean="0"/>
              <a:t> of same </a:t>
            </a:r>
            <a:r>
              <a:rPr lang="en-US" sz="3500" dirty="0" err="1" smtClean="0"/>
              <a:t>datatype</a:t>
            </a:r>
            <a:r>
              <a:rPr lang="en-US" sz="3500" dirty="0" smtClean="0"/>
              <a:t>. Here are examples of  array -</a:t>
            </a:r>
          </a:p>
          <a:p>
            <a:pPr marL="408764" indent="-330183"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endParaRPr lang="en-US" dirty="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Cont...</a:t>
            </a:r>
          </a:p>
        </p:txBody>
      </p:sp>
      <p:sp>
        <p:nvSpPr>
          <p:cNvPr id="53251" name="Rectangle 2"/>
          <p:cNvSpPr>
            <a:spLocks noGrp="1" noChangeArrowheads="1"/>
          </p:cNvSpPr>
          <p:nvPr>
            <p:ph idx="1"/>
          </p:nvPr>
        </p:nvSpPr>
        <p:spPr>
          <a:xfrm>
            <a:off x="574675" y="1768475"/>
            <a:ext cx="10367963" cy="4384675"/>
          </a:xfrm>
        </p:spPr>
        <p:txBody>
          <a:bodyPr rtlCol="0">
            <a:normAutofit fontScale="85000" lnSpcReduction="10000"/>
          </a:bodyPr>
          <a:lstStyle/>
          <a:p>
            <a:pPr marL="408764" indent="-330183"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err="1" smtClean="0">
                <a:solidFill>
                  <a:srgbClr val="FF3333"/>
                </a:solidFill>
              </a:rPr>
              <a:t>int</a:t>
            </a:r>
            <a:r>
              <a:rPr lang="en-US" dirty="0" smtClean="0">
                <a:solidFill>
                  <a:srgbClr val="FF3333"/>
                </a:solidFill>
              </a:rPr>
              <a:t> [] </a:t>
            </a:r>
            <a:r>
              <a:rPr lang="en-US" dirty="0" err="1" smtClean="0">
                <a:solidFill>
                  <a:srgbClr val="FF3333"/>
                </a:solidFill>
              </a:rPr>
              <a:t>familyMembers</a:t>
            </a:r>
            <a:r>
              <a:rPr lang="en-US" dirty="0" smtClean="0">
                <a:solidFill>
                  <a:srgbClr val="FF3333"/>
                </a:solidFill>
              </a:rPr>
              <a:t> = new </a:t>
            </a:r>
            <a:r>
              <a:rPr lang="en-US" dirty="0" err="1" smtClean="0">
                <a:solidFill>
                  <a:srgbClr val="FF3333"/>
                </a:solidFill>
              </a:rPr>
              <a:t>int</a:t>
            </a:r>
            <a:r>
              <a:rPr lang="en-US" dirty="0" smtClean="0">
                <a:solidFill>
                  <a:srgbClr val="FF3333"/>
                </a:solidFill>
              </a:rPr>
              <a:t>[3]</a:t>
            </a:r>
            <a:r>
              <a:rPr lang="en-US" dirty="0" smtClean="0"/>
              <a:t>;</a:t>
            </a:r>
          </a:p>
          <a:p>
            <a:pPr marL="408764" indent="-330183"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t>// in the above statement we declared and allowed </a:t>
            </a:r>
            <a:r>
              <a:rPr lang="en-US" dirty="0" err="1" smtClean="0"/>
              <a:t>int</a:t>
            </a:r>
            <a:r>
              <a:rPr lang="en-US" dirty="0" smtClean="0"/>
              <a:t> array the</a:t>
            </a:r>
          </a:p>
          <a:p>
            <a:pPr marL="408764" indent="-330183"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t>// capacity to accept 3 family members. Note that we use </a:t>
            </a:r>
            <a:r>
              <a:rPr lang="en-US" dirty="0" smtClean="0">
                <a:solidFill>
                  <a:srgbClr val="FF3333"/>
                </a:solidFill>
              </a:rPr>
              <a:t>new </a:t>
            </a:r>
            <a:r>
              <a:rPr lang="en-US" dirty="0" err="1" smtClean="0">
                <a:solidFill>
                  <a:srgbClr val="FF3333"/>
                </a:solidFill>
              </a:rPr>
              <a:t>int</a:t>
            </a:r>
            <a:r>
              <a:rPr lang="en-US" dirty="0" smtClean="0">
                <a:solidFill>
                  <a:srgbClr val="FF3333"/>
                </a:solidFill>
              </a:rPr>
              <a:t>[]</a:t>
            </a:r>
          </a:p>
          <a:p>
            <a:pPr marL="408764" indent="-330183"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t>// to do that</a:t>
            </a:r>
          </a:p>
          <a:p>
            <a:pPr marL="408764" indent="-330183"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t>Now lets use the </a:t>
            </a:r>
            <a:r>
              <a:rPr lang="en-US" dirty="0" err="1" smtClean="0"/>
              <a:t>int</a:t>
            </a:r>
            <a:r>
              <a:rPr lang="en-US" dirty="0" smtClean="0"/>
              <a:t> array in a program -</a:t>
            </a:r>
          </a:p>
          <a:p>
            <a:pPr marL="408764" indent="-330183"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7200" dirty="0" smtClean="0"/>
              <a:t>============================================</a:t>
            </a:r>
            <a:r>
              <a:rPr lang="en-US" dirty="0" smtClean="0"/>
              <a:t> </a:t>
            </a:r>
          </a:p>
          <a:p>
            <a:pPr marL="408764" indent="-330183"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endParaRPr lang="en-US" dirty="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Cont...</a:t>
            </a:r>
          </a:p>
        </p:txBody>
      </p:sp>
      <p:sp>
        <p:nvSpPr>
          <p:cNvPr id="39938" name="Rectangle 2"/>
          <p:cNvSpPr>
            <a:spLocks noGrp="1" noChangeArrowheads="1"/>
          </p:cNvSpPr>
          <p:nvPr>
            <p:ph idx="1"/>
          </p:nvPr>
        </p:nvSpPr>
        <p:spPr>
          <a:xfrm>
            <a:off x="292100" y="1874838"/>
            <a:ext cx="10367963" cy="5684837"/>
          </a:xfrm>
        </p:spPr>
        <p:txBody>
          <a:bodyPr rtlCol="0">
            <a:noAutofit/>
          </a:bodyPr>
          <a:lstStyle/>
          <a:p>
            <a:pPr marL="408764" indent="-330183"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t>class </a:t>
            </a:r>
            <a:r>
              <a:rPr lang="en-US" sz="2400" dirty="0" err="1"/>
              <a:t>letsLearnArray</a:t>
            </a:r>
            <a:r>
              <a:rPr lang="en-US" sz="2400" dirty="0"/>
              <a:t>{</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solidFill>
                  <a:srgbClr val="FF3333"/>
                </a:solidFill>
              </a:rPr>
              <a:t>public static void main(String[] </a:t>
            </a:r>
            <a:r>
              <a:rPr lang="en-US" sz="2400" dirty="0" err="1">
                <a:solidFill>
                  <a:srgbClr val="FF3333"/>
                </a:solidFill>
              </a:rPr>
              <a:t>args</a:t>
            </a:r>
            <a:r>
              <a:rPr lang="en-US" sz="2400" dirty="0">
                <a:solidFill>
                  <a:srgbClr val="FF3333"/>
                </a:solidFill>
              </a:rPr>
              <a:t>){</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t>int[] </a:t>
            </a:r>
            <a:r>
              <a:rPr lang="en-US" sz="2400" dirty="0" err="1"/>
              <a:t>familyMembersAge</a:t>
            </a:r>
            <a:r>
              <a:rPr lang="en-US" sz="2400" dirty="0"/>
              <a:t> = new int[3]; </a:t>
            </a:r>
            <a:r>
              <a:rPr lang="en-US" sz="2400" dirty="0">
                <a:solidFill>
                  <a:srgbClr val="006666"/>
                </a:solidFill>
              </a:rPr>
              <a:t>// there are 3 members and we will assign         						          // them their age/value</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err="1"/>
              <a:t>familyMembersAge</a:t>
            </a:r>
            <a:r>
              <a:rPr lang="en-US" sz="2400" dirty="0"/>
              <a:t>[0] = 50;            </a:t>
            </a:r>
            <a:r>
              <a:rPr lang="en-US" sz="2400" dirty="0">
                <a:solidFill>
                  <a:srgbClr val="006666"/>
                </a:solidFill>
              </a:rPr>
              <a:t>// 1</a:t>
            </a:r>
            <a:r>
              <a:rPr lang="en-US" sz="2400" baseline="33000" dirty="0">
                <a:solidFill>
                  <a:srgbClr val="006666"/>
                </a:solidFill>
              </a:rPr>
              <a:t>st</a:t>
            </a:r>
            <a:r>
              <a:rPr lang="en-US" sz="2400" dirty="0">
                <a:solidFill>
                  <a:srgbClr val="006666"/>
                </a:solidFill>
              </a:rPr>
              <a:t> family members age is 50</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err="1"/>
              <a:t>familyMembersAge</a:t>
            </a:r>
            <a:r>
              <a:rPr lang="en-US" sz="2400" dirty="0"/>
              <a:t>[1] = 40;           </a:t>
            </a:r>
            <a:r>
              <a:rPr lang="en-US" sz="2400" dirty="0">
                <a:solidFill>
                  <a:srgbClr val="006666"/>
                </a:solidFill>
              </a:rPr>
              <a:t> // 2</a:t>
            </a:r>
            <a:r>
              <a:rPr lang="en-US" sz="2400" baseline="33000" dirty="0">
                <a:solidFill>
                  <a:srgbClr val="006666"/>
                </a:solidFill>
              </a:rPr>
              <a:t>nd</a:t>
            </a:r>
            <a:r>
              <a:rPr lang="en-US" sz="2400" dirty="0">
                <a:solidFill>
                  <a:srgbClr val="006666"/>
                </a:solidFill>
              </a:rPr>
              <a:t>  family members age is 40</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err="1"/>
              <a:t>familyMembersAge</a:t>
            </a:r>
            <a:r>
              <a:rPr lang="en-US" sz="2400" dirty="0"/>
              <a:t>[2] = 30;            </a:t>
            </a:r>
            <a:r>
              <a:rPr lang="en-US" sz="2400" dirty="0">
                <a:solidFill>
                  <a:srgbClr val="006666"/>
                </a:solidFill>
              </a:rPr>
              <a:t>// 3</a:t>
            </a:r>
            <a:r>
              <a:rPr lang="en-US" sz="2400" baseline="33000" dirty="0">
                <a:solidFill>
                  <a:srgbClr val="006666"/>
                </a:solidFill>
              </a:rPr>
              <a:t>rd</a:t>
            </a:r>
            <a:r>
              <a:rPr lang="en-US" sz="2400" dirty="0">
                <a:solidFill>
                  <a:srgbClr val="006666"/>
                </a:solidFill>
              </a:rPr>
              <a:t>  family members age is 30</a:t>
            </a:r>
            <a:endParaRPr lang="en-US" sz="2400" dirty="0"/>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t>System.out.println(“Age of 1</a:t>
            </a:r>
            <a:r>
              <a:rPr lang="en-US" sz="2400" baseline="33000" dirty="0"/>
              <a:t>st</a:t>
            </a:r>
            <a:r>
              <a:rPr lang="en-US" sz="2400" dirty="0"/>
              <a:t> member is ” + </a:t>
            </a:r>
            <a:r>
              <a:rPr lang="en-US" sz="2400" dirty="0" err="1"/>
              <a:t>familyMembersAge</a:t>
            </a:r>
            <a:r>
              <a:rPr lang="en-US" sz="2400" dirty="0"/>
              <a:t>[0]);</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t>System.out.println(”Age of 2</a:t>
            </a:r>
            <a:r>
              <a:rPr lang="en-US" sz="2400" baseline="33000" dirty="0"/>
              <a:t>nd</a:t>
            </a:r>
            <a:r>
              <a:rPr lang="en-US" sz="2400" dirty="0"/>
              <a:t> member is ” </a:t>
            </a:r>
            <a:r>
              <a:rPr lang="en-US" sz="2400" dirty="0" err="1"/>
              <a:t>familyMembersAge</a:t>
            </a:r>
            <a:r>
              <a:rPr lang="en-US" sz="2400" dirty="0"/>
              <a:t>[1]);</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t>System.out.println(”Age of 3</a:t>
            </a:r>
            <a:r>
              <a:rPr lang="en-US" sz="2400" baseline="33000" dirty="0"/>
              <a:t>rd</a:t>
            </a:r>
            <a:r>
              <a:rPr lang="en-US" sz="2400" dirty="0"/>
              <a:t>  member is ” </a:t>
            </a:r>
            <a:r>
              <a:rPr lang="en-US" sz="2400" dirty="0" err="1"/>
              <a:t>familyMembersAge</a:t>
            </a:r>
            <a:r>
              <a:rPr lang="en-US" sz="2400" dirty="0"/>
              <a:t>[2]);</a:t>
            </a:r>
            <a:r>
              <a:rPr lang="en-US" sz="2400" dirty="0">
                <a:solidFill>
                  <a:srgbClr val="0000FF"/>
                </a:solidFill>
              </a:rPr>
              <a:t> 		        															</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solidFill>
                  <a:srgbClr val="FF3333"/>
                </a:solidFill>
              </a:rPr>
              <a:t>}</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t>}</a:t>
            </a:r>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endParaRPr lang="en-US" sz="2400" dirty="0"/>
          </a:p>
          <a:p>
            <a:pPr marL="408764" indent="-306372"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endParaRPr lang="en-US" sz="2400" dirty="0"/>
          </a:p>
          <a:p>
            <a:pPr marL="408764" indent="-330183"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endParaRPr lang="en-US" sz="2400" dirty="0"/>
          </a:p>
          <a:p>
            <a:pPr marL="408764" indent="-330183"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endParaRPr lang="en-US" sz="2400" dirty="0"/>
          </a:p>
          <a:p>
            <a:pPr marL="408764" indent="-330183"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endParaRPr lang="en-US" sz="2400" dirty="0"/>
          </a:p>
          <a:p>
            <a:pPr marL="408764" indent="-330183"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endParaRPr lang="en-US" sz="2400" dirty="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Cont...</a:t>
            </a:r>
          </a:p>
        </p:txBody>
      </p:sp>
      <p:sp>
        <p:nvSpPr>
          <p:cNvPr id="61443" name="Rectangle 2"/>
          <p:cNvSpPr>
            <a:spLocks noGrp="1" noChangeArrowheads="1"/>
          </p:cNvSpPr>
          <p:nvPr>
            <p:ph idx="1"/>
          </p:nvPr>
        </p:nvSpPr>
        <p:spPr>
          <a:xfrm>
            <a:off x="574675" y="1768475"/>
            <a:ext cx="10367963" cy="5592763"/>
          </a:xfrm>
        </p:spPr>
        <p:txBody>
          <a:bodyPr/>
          <a:lstStyle/>
          <a:p>
            <a:pPr indent="-3317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The example shown above is similar even in case of String. Lets now see it -</a:t>
            </a:r>
          </a:p>
          <a:p>
            <a:pPr indent="-3317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class letsLearnArray{</a:t>
            </a:r>
          </a:p>
          <a:p>
            <a:pPr indent="-3317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solidFill>
                  <a:srgbClr val="FF3333"/>
                </a:solidFill>
              </a:rPr>
              <a:t>public static void main(String[] args){</a:t>
            </a:r>
          </a:p>
          <a:p>
            <a:pPr indent="-3317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String[] familyMemberName = new String[3];</a:t>
            </a:r>
          </a:p>
          <a:p>
            <a:pPr indent="-3317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familyMemberName[0] = “Mom”;</a:t>
            </a:r>
          </a:p>
          <a:p>
            <a:pPr indent="-3317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familyMemberName[1] = “Dad”;</a:t>
            </a:r>
          </a:p>
          <a:p>
            <a:pPr indent="-3317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familyMemberName[2] = “Son”;</a:t>
            </a:r>
          </a:p>
          <a:p>
            <a:pPr indent="-3317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System.out.println(“Name of 1</a:t>
            </a:r>
            <a:r>
              <a:rPr lang="en-US" sz="2000" baseline="33000" smtClean="0"/>
              <a:t>st</a:t>
            </a:r>
            <a:r>
              <a:rPr lang="en-US" sz="2000" smtClean="0"/>
              <a:t> member is “ + familyMemberName[0]);</a:t>
            </a:r>
          </a:p>
          <a:p>
            <a:pPr indent="-3317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System.out.println(“Name of 2</a:t>
            </a:r>
            <a:r>
              <a:rPr lang="en-US" sz="2000" baseline="33000" smtClean="0"/>
              <a:t>nd</a:t>
            </a:r>
            <a:r>
              <a:rPr lang="en-US" sz="2000" smtClean="0"/>
              <a:t> member is “ + familyMemberName[1]);</a:t>
            </a:r>
          </a:p>
          <a:p>
            <a:pPr indent="-3317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System.out.println(“Name of 3</a:t>
            </a:r>
            <a:r>
              <a:rPr lang="en-US" sz="2000" baseline="33000" smtClean="0"/>
              <a:t>rd</a:t>
            </a:r>
            <a:r>
              <a:rPr lang="en-US" sz="2000" smtClean="0"/>
              <a:t> member is “ + familyMemberName[2]); </a:t>
            </a:r>
          </a:p>
          <a:p>
            <a:pPr indent="-3317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solidFill>
                  <a:srgbClr val="FF3333"/>
                </a:solidFill>
              </a:rPr>
              <a:t>}</a:t>
            </a:r>
          </a:p>
          <a:p>
            <a:pPr indent="-3317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smtClean="0"/>
              <a:t>}</a:t>
            </a:r>
          </a:p>
          <a:p>
            <a:pPr indent="-33178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00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Cont...</a:t>
            </a:r>
          </a:p>
        </p:txBody>
      </p:sp>
      <p:sp>
        <p:nvSpPr>
          <p:cNvPr id="56323" name="Rectangle 2"/>
          <p:cNvSpPr>
            <a:spLocks noGrp="1" noChangeArrowheads="1"/>
          </p:cNvSpPr>
          <p:nvPr>
            <p:ph idx="1"/>
          </p:nvPr>
        </p:nvSpPr>
        <p:spPr>
          <a:xfrm>
            <a:off x="574675" y="1768475"/>
            <a:ext cx="10367963" cy="4384675"/>
          </a:xfrm>
        </p:spPr>
        <p:txBody>
          <a:bodyPr rtlCol="0">
            <a:normAutofit lnSpcReduction="10000"/>
          </a:bodyPr>
          <a:lstStyle/>
          <a:p>
            <a:pPr marL="408764" indent="-330183"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t>But there is another way of initializing array without limiting the capacity to accept values -  </a:t>
            </a:r>
          </a:p>
          <a:p>
            <a:pPr marL="408764" indent="-330183"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solidFill>
                  <a:srgbClr val="FF3333"/>
                </a:solidFill>
              </a:rPr>
              <a:t>String[] </a:t>
            </a:r>
            <a:r>
              <a:rPr lang="en-US" dirty="0" err="1" smtClean="0">
                <a:solidFill>
                  <a:srgbClr val="FF3333"/>
                </a:solidFill>
              </a:rPr>
              <a:t>familyMemberName</a:t>
            </a:r>
            <a:r>
              <a:rPr lang="en-US" dirty="0" smtClean="0">
                <a:solidFill>
                  <a:srgbClr val="FF3333"/>
                </a:solidFill>
              </a:rPr>
              <a:t> = {“Mom”, “Dad”, “Son”};</a:t>
            </a:r>
          </a:p>
          <a:p>
            <a:pPr marL="408764" indent="-330183"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dirty="0" smtClean="0"/>
              <a:t>In the above array literal or statement we simply use </a:t>
            </a:r>
            <a:r>
              <a:rPr lang="en-US" dirty="0" smtClean="0">
                <a:solidFill>
                  <a:srgbClr val="FF3333"/>
                </a:solidFill>
              </a:rPr>
              <a:t>{}</a:t>
            </a:r>
            <a:r>
              <a:rPr lang="en-US" dirty="0" smtClean="0"/>
              <a:t> in place of </a:t>
            </a:r>
            <a:r>
              <a:rPr lang="en-US" dirty="0" smtClean="0">
                <a:solidFill>
                  <a:srgbClr val="FF3333"/>
                </a:solidFill>
              </a:rPr>
              <a:t>new String[3]</a:t>
            </a:r>
            <a:r>
              <a:rPr lang="en-US" dirty="0" smtClean="0"/>
              <a:t>. Also we can avoid </a:t>
            </a:r>
            <a:r>
              <a:rPr lang="en-US" dirty="0" err="1" smtClean="0">
                <a:solidFill>
                  <a:srgbClr val="FF3333"/>
                </a:solidFill>
              </a:rPr>
              <a:t>familyMemberName</a:t>
            </a:r>
            <a:r>
              <a:rPr lang="en-US" dirty="0" smtClean="0">
                <a:solidFill>
                  <a:srgbClr val="FF3333"/>
                </a:solidFill>
              </a:rPr>
              <a:t>[0] = “Mom”;</a:t>
            </a:r>
            <a:r>
              <a:rPr lang="en-US" dirty="0" smtClean="0"/>
              <a:t> for every family member which is a bit tedious. Thus initializing an array with braces is a better and economical way of using arrays. Look at the example below - </a:t>
            </a:r>
          </a:p>
          <a:p>
            <a:pPr marL="408764" indent="-330183"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endParaRPr lang="en-US" dirty="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Cont...</a:t>
            </a:r>
          </a:p>
        </p:txBody>
      </p:sp>
      <p:sp>
        <p:nvSpPr>
          <p:cNvPr id="43010" name="Rectangle 2"/>
          <p:cNvSpPr>
            <a:spLocks noGrp="1" noChangeArrowheads="1"/>
          </p:cNvSpPr>
          <p:nvPr>
            <p:ph idx="1"/>
          </p:nvPr>
        </p:nvSpPr>
        <p:spPr>
          <a:xfrm>
            <a:off x="574675" y="1768475"/>
            <a:ext cx="10367963" cy="5364163"/>
          </a:xfrm>
        </p:spPr>
        <p:txBody>
          <a:bodyPr rtlCol="0">
            <a:normAutofit/>
          </a:bodyPr>
          <a:lstStyle/>
          <a:p>
            <a:pPr marL="408764" indent="-333357"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t>class </a:t>
            </a:r>
            <a:r>
              <a:rPr lang="en-US" sz="2400" dirty="0" err="1"/>
              <a:t>letsLearnArray</a:t>
            </a:r>
            <a:r>
              <a:rPr lang="en-US" sz="2400" dirty="0"/>
              <a:t>{</a:t>
            </a:r>
          </a:p>
          <a:p>
            <a:pPr marL="408764" indent="-333357"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solidFill>
                  <a:srgbClr val="FF3333"/>
                </a:solidFill>
              </a:rPr>
              <a:t>public static void main(String[] </a:t>
            </a:r>
            <a:r>
              <a:rPr lang="en-US" sz="2400" dirty="0" err="1">
                <a:solidFill>
                  <a:srgbClr val="FF3333"/>
                </a:solidFill>
              </a:rPr>
              <a:t>args</a:t>
            </a:r>
            <a:r>
              <a:rPr lang="en-US" sz="2400" dirty="0">
                <a:solidFill>
                  <a:srgbClr val="FF3333"/>
                </a:solidFill>
              </a:rPr>
              <a:t>){</a:t>
            </a:r>
          </a:p>
          <a:p>
            <a:pPr marL="408764" indent="-330183"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t>String[] </a:t>
            </a:r>
            <a:r>
              <a:rPr lang="en-US" sz="2400" dirty="0" err="1"/>
              <a:t>familyMemberName</a:t>
            </a:r>
            <a:r>
              <a:rPr lang="en-US" sz="2400" dirty="0"/>
              <a:t> = {“Mom”, “Dad”, “Son”, “Daughter”};</a:t>
            </a:r>
          </a:p>
          <a:p>
            <a:pPr marL="408764" indent="-333357"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t>System.out.println(“1st member ” + </a:t>
            </a:r>
            <a:r>
              <a:rPr lang="en-US" sz="2400" dirty="0" err="1"/>
              <a:t>familyMemberName</a:t>
            </a:r>
            <a:r>
              <a:rPr lang="en-US" sz="2400" dirty="0"/>
              <a:t>[0]);</a:t>
            </a:r>
          </a:p>
          <a:p>
            <a:pPr marL="408764" indent="-333357"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t>System.out.println(“2nd member ” + </a:t>
            </a:r>
            <a:r>
              <a:rPr lang="en-US" sz="2400" dirty="0" err="1"/>
              <a:t>familyMemberName</a:t>
            </a:r>
            <a:r>
              <a:rPr lang="en-US" sz="2400" dirty="0"/>
              <a:t>[1]);</a:t>
            </a:r>
          </a:p>
          <a:p>
            <a:pPr marL="408764" indent="-333357"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t>System.out.println(“3rd member ” + </a:t>
            </a:r>
            <a:r>
              <a:rPr lang="en-US" sz="2400" dirty="0" err="1"/>
              <a:t>familyMemberName</a:t>
            </a:r>
            <a:r>
              <a:rPr lang="en-US" sz="2400" dirty="0"/>
              <a:t>[2]);</a:t>
            </a:r>
          </a:p>
          <a:p>
            <a:pPr marL="408764" indent="-333357"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t>System.out.println(“4th member ” + </a:t>
            </a:r>
            <a:r>
              <a:rPr lang="en-US" sz="2400" dirty="0" err="1"/>
              <a:t>familyMemberName</a:t>
            </a:r>
            <a:r>
              <a:rPr lang="en-US" sz="2400" dirty="0"/>
              <a:t>[3]);</a:t>
            </a:r>
          </a:p>
          <a:p>
            <a:pPr marL="408764" indent="-333357"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solidFill>
                  <a:srgbClr val="FF3333"/>
                </a:solidFill>
              </a:rPr>
              <a:t>}</a:t>
            </a:r>
          </a:p>
          <a:p>
            <a:pPr marL="408764" indent="-333357"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r>
              <a:rPr lang="en-US" sz="2400" dirty="0"/>
              <a:t>}</a:t>
            </a:r>
          </a:p>
          <a:p>
            <a:pPr marL="408764" indent="-333357" defTabSz="1090040" eaLnBrk="1" fontAlgn="auto" hangingPunct="1">
              <a:spcBef>
                <a:spcPts val="715"/>
              </a:spcBef>
              <a:spcAft>
                <a:spcPts val="0"/>
              </a:spcAft>
              <a:buFont typeface="Arial" pitchFamily="34" charset="0"/>
              <a:buNone/>
              <a:tabLst>
                <a:tab pos="342882" algn="l"/>
                <a:tab pos="455589" algn="l"/>
                <a:tab pos="912764" algn="l"/>
                <a:tab pos="1369940" algn="l"/>
                <a:tab pos="1827116" algn="l"/>
                <a:tab pos="2284291" algn="l"/>
                <a:tab pos="2741467" algn="l"/>
                <a:tab pos="3198643" algn="l"/>
                <a:tab pos="3655819" algn="l"/>
                <a:tab pos="4112993" algn="l"/>
                <a:tab pos="4570169" algn="l"/>
                <a:tab pos="5027344" algn="l"/>
                <a:tab pos="5484520" algn="l"/>
                <a:tab pos="5941696" algn="l"/>
                <a:tab pos="6398872" algn="l"/>
                <a:tab pos="6856047" algn="l"/>
                <a:tab pos="7313223" algn="l"/>
                <a:tab pos="7770399" algn="l"/>
                <a:tab pos="8227574" algn="l"/>
                <a:tab pos="8684750" algn="l"/>
                <a:tab pos="9141926" algn="l"/>
              </a:tabLst>
              <a:defRPr/>
            </a:pPr>
            <a:endParaRPr lang="en-US" sz="2400" dirty="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Loops</a:t>
            </a:r>
          </a:p>
        </p:txBody>
      </p:sp>
      <p:sp>
        <p:nvSpPr>
          <p:cNvPr id="60419" name="Rectangle 2"/>
          <p:cNvSpPr>
            <a:spLocks noGrp="1" noChangeArrowheads="1"/>
          </p:cNvSpPr>
          <p:nvPr>
            <p:ph idx="1"/>
          </p:nvPr>
        </p:nvSpPr>
        <p:spPr>
          <a:xfrm>
            <a:off x="574675" y="1768475"/>
            <a:ext cx="10367963" cy="4384675"/>
          </a:xfrm>
        </p:spPr>
        <p:txBody>
          <a:bodyPr>
            <a:normAutofit fontScale="92500" lnSpcReduction="10000"/>
          </a:bodyPr>
          <a:lstStyle/>
          <a:p>
            <a:pPr marL="327099" indent="-338138" eaLnBrk="1" fontAlgn="auto" hangingPunct="1">
              <a:spcBef>
                <a:spcPts val="715"/>
              </a:spcBef>
              <a:spcAft>
                <a:spcPts val="0"/>
              </a:spcAft>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1800" smtClean="0"/>
              <a:t>Loops are used to execute a calculation (</a:t>
            </a:r>
            <a:r>
              <a:rPr lang="en-US" sz="1800" smtClean="0">
                <a:solidFill>
                  <a:srgbClr val="FF3333"/>
                </a:solidFill>
              </a:rPr>
              <a:t>int</a:t>
            </a:r>
            <a:r>
              <a:rPr lang="en-US" sz="1800" smtClean="0"/>
              <a:t> datatype)or repeat a </a:t>
            </a:r>
            <a:r>
              <a:rPr lang="en-US" sz="1800" smtClean="0">
                <a:solidFill>
                  <a:srgbClr val="FF3333"/>
                </a:solidFill>
              </a:rPr>
              <a:t>String</a:t>
            </a:r>
            <a:r>
              <a:rPr lang="en-US" sz="1800" smtClean="0"/>
              <a:t> or </a:t>
            </a:r>
            <a:r>
              <a:rPr lang="en-US" sz="1800" smtClean="0">
                <a:solidFill>
                  <a:srgbClr val="FF3333"/>
                </a:solidFill>
              </a:rPr>
              <a:t>char</a:t>
            </a:r>
            <a:r>
              <a:rPr lang="en-US" sz="1800" smtClean="0"/>
              <a:t> several times  in an iteration format. For example if you want to print numbers 1 to 10 instead of typing System.out.println(1);</a:t>
            </a:r>
          </a:p>
          <a:p>
            <a:pPr marL="327099" indent="-338138" eaLnBrk="1" fontAlgn="auto" hangingPunct="1">
              <a:spcBef>
                <a:spcPts val="715"/>
              </a:spcBef>
              <a:spcAft>
                <a:spcPts val="0"/>
              </a:spcAft>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1800" smtClean="0"/>
              <a:t>…………</a:t>
            </a:r>
          </a:p>
          <a:p>
            <a:pPr marL="327099" indent="-338138" eaLnBrk="1" fontAlgn="auto" hangingPunct="1">
              <a:spcBef>
                <a:spcPts val="715"/>
              </a:spcBef>
              <a:spcAft>
                <a:spcPts val="0"/>
              </a:spcAft>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1800" smtClean="0"/>
              <a:t>System.out.println(10); You can simply use </a:t>
            </a:r>
            <a:r>
              <a:rPr lang="en-US" sz="1800" smtClean="0">
                <a:solidFill>
                  <a:srgbClr val="FF3333"/>
                </a:solidFill>
              </a:rPr>
              <a:t>for loop</a:t>
            </a:r>
            <a:r>
              <a:rPr lang="en-US" sz="1800" smtClean="0"/>
              <a:t>. Example</a:t>
            </a:r>
          </a:p>
          <a:p>
            <a:pPr marL="327099" indent="-338138" eaLnBrk="1" fontAlgn="auto" hangingPunct="1">
              <a:spcBef>
                <a:spcPts val="715"/>
              </a:spcBef>
              <a:spcAft>
                <a:spcPts val="0"/>
              </a:spcAft>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1800" smtClean="0"/>
              <a:t>class </a:t>
            </a:r>
            <a:r>
              <a:rPr lang="en-US" sz="1800" smtClean="0">
                <a:solidFill>
                  <a:srgbClr val="3333FF"/>
                </a:solidFill>
              </a:rPr>
              <a:t>forLoop</a:t>
            </a:r>
            <a:r>
              <a:rPr lang="en-US" sz="1800" smtClean="0"/>
              <a:t>{</a:t>
            </a:r>
          </a:p>
          <a:p>
            <a:pPr marL="327099" indent="-338138" eaLnBrk="1" fontAlgn="auto" hangingPunct="1">
              <a:spcBef>
                <a:spcPts val="715"/>
              </a:spcBef>
              <a:spcAft>
                <a:spcPts val="0"/>
              </a:spcAft>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1800" smtClean="0"/>
              <a:t>public static void main(String[] args)</a:t>
            </a:r>
            <a:r>
              <a:rPr lang="en-US" sz="1800" smtClean="0">
                <a:solidFill>
                  <a:srgbClr val="FF3333"/>
                </a:solidFill>
              </a:rPr>
              <a:t>{</a:t>
            </a:r>
          </a:p>
          <a:p>
            <a:pPr marL="327099" indent="-338138" eaLnBrk="1" fontAlgn="auto" hangingPunct="1">
              <a:spcBef>
                <a:spcPts val="715"/>
              </a:spcBef>
              <a:spcAft>
                <a:spcPts val="0"/>
              </a:spcAft>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1800" smtClean="0"/>
              <a:t>for(int i=1;i&lt;=10;i++){</a:t>
            </a:r>
          </a:p>
          <a:p>
            <a:pPr marL="327099" indent="-338138" eaLnBrk="1" fontAlgn="auto" hangingPunct="1">
              <a:spcBef>
                <a:spcPts val="715"/>
              </a:spcBef>
              <a:spcAft>
                <a:spcPts val="0"/>
              </a:spcAft>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1800" smtClean="0"/>
              <a:t>System.out.println(i);</a:t>
            </a:r>
          </a:p>
          <a:p>
            <a:pPr marL="327099" indent="-338138" eaLnBrk="1" fontAlgn="auto" hangingPunct="1">
              <a:spcBef>
                <a:spcPts val="715"/>
              </a:spcBef>
              <a:spcAft>
                <a:spcPts val="0"/>
              </a:spcAft>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1800" smtClean="0"/>
              <a:t>}</a:t>
            </a:r>
          </a:p>
          <a:p>
            <a:pPr marL="327099" indent="-338138" eaLnBrk="1" fontAlgn="auto" hangingPunct="1">
              <a:spcBef>
                <a:spcPts val="715"/>
              </a:spcBef>
              <a:spcAft>
                <a:spcPts val="0"/>
              </a:spcAft>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1800" smtClean="0">
                <a:solidFill>
                  <a:srgbClr val="FF3333"/>
                </a:solidFill>
              </a:rPr>
              <a:t>}</a:t>
            </a:r>
          </a:p>
          <a:p>
            <a:pPr marL="327099" indent="-338138" eaLnBrk="1" fontAlgn="auto" hangingPunct="1">
              <a:spcBef>
                <a:spcPts val="715"/>
              </a:spcBef>
              <a:spcAft>
                <a:spcPts val="0"/>
              </a:spcAft>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1800" smtClean="0"/>
              <a:t>}</a:t>
            </a:r>
          </a:p>
          <a:p>
            <a:pPr marL="327099" indent="-338138" eaLnBrk="1" fontAlgn="auto" hangingPunct="1">
              <a:spcBef>
                <a:spcPts val="715"/>
              </a:spcBef>
              <a:spcAft>
                <a:spcPts val="0"/>
              </a:spcAft>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1800" smtClean="0"/>
              <a:t>So that solves the problem of writing similar code over and over again.</a:t>
            </a:r>
          </a:p>
          <a:p>
            <a:pPr marL="327099" indent="-338138" eaLnBrk="1" fontAlgn="auto" hangingPunct="1">
              <a:spcBef>
                <a:spcPts val="715"/>
              </a:spcBef>
              <a:spcAft>
                <a:spcPts val="0"/>
              </a:spcAft>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1800" smtClean="0"/>
              <a:t>In next slide we will see how many types of loops are there in Java.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Types of loops</a:t>
            </a:r>
          </a:p>
        </p:txBody>
      </p:sp>
      <p:sp>
        <p:nvSpPr>
          <p:cNvPr id="65539" name="Rectangle 2"/>
          <p:cNvSpPr>
            <a:spLocks noGrp="1" noChangeArrowheads="1"/>
          </p:cNvSpPr>
          <p:nvPr>
            <p:ph idx="1"/>
          </p:nvPr>
        </p:nvSpPr>
        <p:spPr>
          <a:xfrm>
            <a:off x="574675" y="1768475"/>
            <a:ext cx="10367963" cy="4384675"/>
          </a:xfrm>
        </p:spPr>
        <p:txBody>
          <a:bodyPr/>
          <a:lstStyle/>
          <a:p>
            <a:pPr indent="-33813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These are-</a:t>
            </a:r>
          </a:p>
          <a:p>
            <a:pPr indent="-33813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1. for loop (see the example in prev. slide)</a:t>
            </a:r>
          </a:p>
          <a:p>
            <a:pPr indent="-33813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2. while loop</a:t>
            </a:r>
          </a:p>
          <a:p>
            <a:pPr indent="-33813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3. do...while loop</a:t>
            </a:r>
          </a:p>
          <a:p>
            <a:pPr indent="-33813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Since we have already seen an example of for loop lets skip to while loop.</a:t>
            </a:r>
          </a:p>
          <a:p>
            <a:pPr indent="-338138"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mtClean="0"/>
              <a:t>While loop lets us repeatedly execute iteration of a statement with a certain condition in place and  till the time that condition is true or fulfilled it will keep executing the code i.e it sets the limit beyond which the execution of code stops. Below is an example-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574675" y="301625"/>
            <a:ext cx="10361613" cy="125571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method or function in Java</a:t>
            </a:r>
          </a:p>
        </p:txBody>
      </p:sp>
      <p:sp>
        <p:nvSpPr>
          <p:cNvPr id="11267" name="Rectangle 2"/>
          <p:cNvSpPr>
            <a:spLocks noGrp="1" noChangeArrowheads="1"/>
          </p:cNvSpPr>
          <p:nvPr>
            <p:ph idx="1"/>
          </p:nvPr>
        </p:nvSpPr>
        <p:spPr>
          <a:xfrm>
            <a:off x="709613" y="1493838"/>
            <a:ext cx="10360025" cy="4911725"/>
          </a:xfrm>
        </p:spPr>
        <p:txBody>
          <a:bodyPr/>
          <a:lstStyle/>
          <a:p>
            <a:pPr marL="407988" indent="-304800"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mtClean="0"/>
              <a:t>A method or a function in Java is nothing but a set of statements that execute a program logic. For example when we write -System.out.println(“abc”); we get </a:t>
            </a:r>
            <a:r>
              <a:rPr lang="en-US" b="1" i="1" smtClean="0"/>
              <a:t>abc </a:t>
            </a:r>
            <a:r>
              <a:rPr lang="en-US" smtClean="0"/>
              <a:t>printed in the terminal but for carrying out that execution Java performs a number of statements behind the scenes. But apart from Java’s inbuilt functions/methods we can also create our own custom methods/functions. </a:t>
            </a:r>
          </a:p>
          <a:p>
            <a:pPr marL="407988" indent="-304800" defTabSz="10890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smtClean="0"/>
              <a:t>Refer the example in notes-</a:t>
            </a:r>
            <a:endParaRPr lang="en-US" b="1" i="1"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while loop e.g-</a:t>
            </a:r>
          </a:p>
        </p:txBody>
      </p:sp>
      <p:sp>
        <p:nvSpPr>
          <p:cNvPr id="66563" name="Rectangle 2"/>
          <p:cNvSpPr>
            <a:spLocks noGrp="1" noChangeArrowheads="1"/>
          </p:cNvSpPr>
          <p:nvPr>
            <p:ph idx="1"/>
          </p:nvPr>
        </p:nvSpPr>
        <p:spPr>
          <a:xfrm>
            <a:off x="574675" y="1768475"/>
            <a:ext cx="10367963" cy="5211763"/>
          </a:xfrm>
        </p:spPr>
        <p:txBody>
          <a:bodyPr/>
          <a:lstStyle/>
          <a:p>
            <a:pPr indent="-3397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3200" smtClean="0"/>
              <a:t>class </a:t>
            </a:r>
            <a:r>
              <a:rPr lang="en-US" sz="3200" smtClean="0">
                <a:solidFill>
                  <a:srgbClr val="0000FF"/>
                </a:solidFill>
              </a:rPr>
              <a:t>whileLoop</a:t>
            </a:r>
            <a:r>
              <a:rPr lang="en-US" sz="3200" smtClean="0"/>
              <a:t>{</a:t>
            </a:r>
          </a:p>
          <a:p>
            <a:pPr indent="-3397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3200" smtClean="0"/>
              <a:t>public static void main(String[] args){</a:t>
            </a:r>
          </a:p>
          <a:p>
            <a:pPr indent="-3397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3200" smtClean="0"/>
              <a:t>int x = 5;</a:t>
            </a:r>
          </a:p>
          <a:p>
            <a:pPr indent="-3397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3200" smtClean="0"/>
              <a:t>while(x&lt;10){</a:t>
            </a:r>
          </a:p>
          <a:p>
            <a:pPr indent="-3397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3200" smtClean="0"/>
              <a:t>x++;</a:t>
            </a:r>
          </a:p>
          <a:p>
            <a:pPr indent="-3397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3200" smtClean="0"/>
              <a:t>System.out.println(x);</a:t>
            </a:r>
          </a:p>
          <a:p>
            <a:pPr indent="-3397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3200" smtClean="0"/>
              <a:t>}</a:t>
            </a:r>
          </a:p>
          <a:p>
            <a:pPr indent="-3397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3200" smtClean="0"/>
              <a:t>}</a:t>
            </a:r>
          </a:p>
          <a:p>
            <a:pPr indent="-339725" eaLnBrk="1" hangingPunct="1">
              <a:buFont typeface="Arial"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3200" smtClean="0"/>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a:spLocks noGrp="1" noChangeArrowheads="1"/>
          </p:cNvSpPr>
          <p:nvPr>
            <p:ph type="title"/>
          </p:nvPr>
        </p:nvSpPr>
        <p:spPr>
          <a:xfrm>
            <a:off x="574675" y="301625"/>
            <a:ext cx="10367963" cy="1262063"/>
          </a:xfrm>
        </p:spPr>
        <p:txBody>
          <a:bodyPr/>
          <a:lstStyle/>
          <a:p>
            <a:pPr eaLnBrk="1" fontAlgn="auto" hangingPunct="1">
              <a:spcAft>
                <a:spcPts val="0"/>
              </a:spcAft>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mtClean="0"/>
              <a:t>do while loop</a:t>
            </a:r>
          </a:p>
        </p:txBody>
      </p:sp>
      <p:sp>
        <p:nvSpPr>
          <p:cNvPr id="67587" name="Rectangle 2"/>
          <p:cNvSpPr>
            <a:spLocks noGrp="1" noChangeArrowheads="1"/>
          </p:cNvSpPr>
          <p:nvPr>
            <p:ph idx="1"/>
          </p:nvPr>
        </p:nvSpPr>
        <p:spPr>
          <a:xfrm>
            <a:off x="574675" y="1493838"/>
            <a:ext cx="10367963" cy="5486400"/>
          </a:xfrm>
        </p:spPr>
        <p:txBody>
          <a:bodyPr/>
          <a:lstStyle/>
          <a:p>
            <a:pPr eaLnBrk="1" hangingPunct="1">
              <a:buFont typeface="Times New Roman" pitchFamily="18" charset="0"/>
              <a:buNone/>
            </a:pPr>
            <a:r>
              <a:rPr lang="en-US" sz="2000" smtClean="0"/>
              <a:t>class DoWhileLoopExample { </a:t>
            </a:r>
          </a:p>
          <a:p>
            <a:pPr eaLnBrk="1" hangingPunct="1">
              <a:buFont typeface="Times New Roman" pitchFamily="18" charset="0"/>
              <a:buNone/>
            </a:pPr>
            <a:r>
              <a:rPr lang="en-US" sz="2000" smtClean="0"/>
              <a:t>public static void main(String args[])</a:t>
            </a:r>
          </a:p>
          <a:p>
            <a:pPr eaLnBrk="1" hangingPunct="1">
              <a:buFont typeface="Times New Roman" pitchFamily="18" charset="0"/>
              <a:buNone/>
            </a:pPr>
            <a:r>
              <a:rPr lang="en-US" sz="2000" smtClean="0"/>
              <a:t>{ int i=10; </a:t>
            </a:r>
          </a:p>
          <a:p>
            <a:pPr eaLnBrk="1" hangingPunct="1">
              <a:buFont typeface="Times New Roman" pitchFamily="18" charset="0"/>
              <a:buNone/>
            </a:pPr>
            <a:r>
              <a:rPr lang="en-US" sz="2000" smtClean="0"/>
              <a:t>do{ System.out.println(i); i--; }</a:t>
            </a:r>
          </a:p>
          <a:p>
            <a:pPr eaLnBrk="1" hangingPunct="1">
              <a:buFont typeface="Times New Roman" pitchFamily="18" charset="0"/>
              <a:buNone/>
            </a:pPr>
            <a:r>
              <a:rPr lang="en-US" sz="2000" smtClean="0"/>
              <a:t>while(i&gt;1); } </a:t>
            </a:r>
          </a:p>
          <a:p>
            <a:pPr eaLnBrk="1" hangingPunct="1">
              <a:buFont typeface="Times New Roman" pitchFamily="18" charset="0"/>
              <a:buNone/>
            </a:pPr>
            <a:r>
              <a:rPr lang="en-US" sz="2000" smtClean="0"/>
              <a:t>}</a:t>
            </a:r>
          </a:p>
          <a:p>
            <a:pPr eaLnBrk="1" hangingPunct="1">
              <a:buFont typeface="Times New Roman" pitchFamily="18" charset="0"/>
              <a:buNone/>
            </a:pPr>
            <a:r>
              <a:rPr lang="en-US" sz="2000" smtClean="0"/>
              <a:t>The output of this program is:</a:t>
            </a:r>
            <a:br>
              <a:rPr lang="en-US" sz="2000" smtClean="0"/>
            </a:br>
            <a:r>
              <a:rPr lang="en-US" sz="2000" smtClean="0"/>
              <a:t>10</a:t>
            </a:r>
            <a:br>
              <a:rPr lang="en-US" sz="2000" smtClean="0"/>
            </a:br>
            <a:r>
              <a:rPr lang="en-US" sz="2000" smtClean="0"/>
              <a:t>9</a:t>
            </a:r>
            <a:br>
              <a:rPr lang="en-US" sz="2000" smtClean="0"/>
            </a:br>
            <a:r>
              <a:rPr lang="en-US" sz="2000" smtClean="0"/>
              <a:t>8</a:t>
            </a:r>
            <a:br>
              <a:rPr lang="en-US" sz="2000" smtClean="0"/>
            </a:br>
            <a:r>
              <a:rPr lang="en-US" sz="2000" smtClean="0"/>
              <a:t>7</a:t>
            </a:r>
            <a:br>
              <a:rPr lang="en-US" sz="2000" smtClean="0"/>
            </a:br>
            <a:r>
              <a:rPr lang="en-US" sz="2000" smtClean="0"/>
              <a:t>6</a:t>
            </a:r>
            <a:br>
              <a:rPr lang="en-US" sz="2000" smtClean="0"/>
            </a:br>
            <a:r>
              <a:rPr lang="en-US" sz="2000" smtClean="0"/>
              <a:t>5</a:t>
            </a:r>
            <a:br>
              <a:rPr lang="en-US" sz="2000" smtClean="0"/>
            </a:br>
            <a:r>
              <a:rPr lang="en-US" sz="2000" smtClean="0"/>
              <a:t>4</a:t>
            </a:r>
            <a:br>
              <a:rPr lang="en-US" sz="2000" smtClean="0"/>
            </a:br>
            <a:r>
              <a:rPr lang="en-US" sz="2000" smtClean="0"/>
              <a:t>3</a:t>
            </a:r>
            <a:br>
              <a:rPr lang="en-US" sz="2000" smtClean="0"/>
            </a:br>
            <a:r>
              <a:rPr lang="en-US" sz="2000" smtClean="0"/>
              <a:t>2</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76104" y="352785"/>
            <a:ext cx="9121643" cy="1259946"/>
          </a:xfrm>
        </p:spPr>
        <p:txBody>
          <a:bodyPr>
            <a:normAutofit fontScale="90000"/>
          </a:bodyPr>
          <a:lstStyle/>
          <a:p>
            <a:pPr eaLnBrk="1" fontAlgn="auto" hangingPunct="1">
              <a:spcAft>
                <a:spcPts val="0"/>
              </a:spcAft>
              <a:defRPr/>
            </a:pPr>
            <a:r>
              <a:rPr lang="en-US" smtClean="0"/>
              <a:t>break and continue statement in loop</a:t>
            </a:r>
          </a:p>
        </p:txBody>
      </p:sp>
      <p:sp>
        <p:nvSpPr>
          <p:cNvPr id="68611" name="Content Placeholder 2"/>
          <p:cNvSpPr>
            <a:spLocks noGrp="1"/>
          </p:cNvSpPr>
          <p:nvPr>
            <p:ph idx="1"/>
          </p:nvPr>
        </p:nvSpPr>
        <p:spPr/>
        <p:txBody>
          <a:bodyPr/>
          <a:lstStyle/>
          <a:p>
            <a:pPr eaLnBrk="1" hangingPunct="1"/>
            <a:r>
              <a:rPr lang="en-US" smtClean="0"/>
              <a:t>break statement is used to put a stop in full execution of a loop.</a:t>
            </a:r>
          </a:p>
          <a:p>
            <a:pPr eaLnBrk="1" hangingPunct="1"/>
            <a:r>
              <a:rPr lang="en-US" smtClean="0"/>
              <a:t>continue statement is used to skip a value and continue with the remaining execution of loop after the skip  </a:t>
            </a:r>
          </a:p>
          <a:p>
            <a:pPr eaLnBrk="1" hangingPunct="1">
              <a:buFont typeface="Arial" charset="0"/>
              <a:buNone/>
            </a:pPr>
            <a:r>
              <a:rPr lang="en-US" b="1" smtClean="0"/>
              <a:t>Refer examples in notes of this slide</a:t>
            </a:r>
          </a:p>
          <a:p>
            <a:pPr eaLnBrk="1" hangingPunct="1">
              <a:buFont typeface="Arial" charset="0"/>
              <a:buNone/>
            </a:pPr>
            <a:endParaRPr lang="en-US"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ChangeArrowheads="1"/>
          </p:cNvSpPr>
          <p:nvPr>
            <p:ph type="title"/>
          </p:nvPr>
        </p:nvSpPr>
        <p:spPr>
          <a:xfrm>
            <a:off x="574675" y="301625"/>
            <a:ext cx="10367963" cy="1262063"/>
          </a:xfrm>
        </p:spPr>
        <p:txBody>
          <a:bodyPr/>
          <a:lstStyle/>
          <a:p>
            <a:pPr eaLnBrk="1" fontAlgn="auto" hangingPunct="1">
              <a:spcAft>
                <a:spcPts val="0"/>
              </a:spcAft>
              <a:defRPr/>
            </a:pPr>
            <a:r>
              <a:rPr lang="en-US" smtClean="0"/>
              <a:t>Exceptions in Java</a:t>
            </a:r>
          </a:p>
        </p:txBody>
      </p:sp>
      <p:sp>
        <p:nvSpPr>
          <p:cNvPr id="69635" name="Rectangle 2"/>
          <p:cNvSpPr>
            <a:spLocks noGrp="1" noChangeArrowheads="1"/>
          </p:cNvSpPr>
          <p:nvPr>
            <p:ph idx="1"/>
          </p:nvPr>
        </p:nvSpPr>
        <p:spPr>
          <a:xfrm>
            <a:off x="574675" y="1768475"/>
            <a:ext cx="10367963" cy="5211763"/>
          </a:xfrm>
        </p:spPr>
        <p:txBody>
          <a:bodyPr/>
          <a:lstStyle/>
          <a:p>
            <a:pPr eaLnBrk="1" hangingPunct="1">
              <a:buFont typeface="Times New Roman" pitchFamily="18" charset="0"/>
              <a:buNone/>
            </a:pPr>
            <a:r>
              <a:rPr lang="en-US" smtClean="0"/>
              <a:t>An exception is an occurrence of a mistake that prevents successful execution of program. Thus to avoid such an event Java provides a technique called “Exception Handling”. </a:t>
            </a:r>
          </a:p>
          <a:p>
            <a:pPr eaLnBrk="1" hangingPunct="1">
              <a:buFont typeface="Times New Roman" pitchFamily="18" charset="0"/>
              <a:buNone/>
            </a:pPr>
            <a:r>
              <a:rPr lang="en-US" smtClean="0"/>
              <a:t>Java has classified exceptions into 2 type-</a:t>
            </a:r>
          </a:p>
          <a:p>
            <a:pPr eaLnBrk="1" hangingPunct="1"/>
            <a:r>
              <a:rPr lang="en-US" smtClean="0"/>
              <a:t>Checked Exceptions(Compile-time Exceptions)</a:t>
            </a:r>
          </a:p>
          <a:p>
            <a:pPr eaLnBrk="1" hangingPunct="1"/>
            <a:r>
              <a:rPr lang="en-US" smtClean="0"/>
              <a:t>Unchecked Exceptions(Runtime Exceptions)</a:t>
            </a:r>
          </a:p>
          <a:p>
            <a:pPr eaLnBrk="1" hangingPunct="1">
              <a:buFont typeface="Times New Roman" pitchFamily="18" charset="0"/>
              <a:buNone/>
            </a:pPr>
            <a:r>
              <a:rPr lang="en-US" smtClean="0"/>
              <a:t>Examples of such event are listed in notes of this slide.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ChangeArrowheads="1"/>
          </p:cNvSpPr>
          <p:nvPr>
            <p:ph type="title"/>
          </p:nvPr>
        </p:nvSpPr>
        <p:spPr>
          <a:xfrm>
            <a:off x="574675" y="301625"/>
            <a:ext cx="10367963" cy="1262063"/>
          </a:xfrm>
        </p:spPr>
        <p:txBody>
          <a:bodyPr>
            <a:normAutofit fontScale="90000"/>
          </a:bodyPr>
          <a:lstStyle/>
          <a:p>
            <a:pPr algn="ctr" eaLnBrk="1" fontAlgn="auto" hangingPunct="1">
              <a:spcAft>
                <a:spcPts val="0"/>
              </a:spcAft>
              <a:defRPr/>
            </a:pPr>
            <a:r>
              <a:rPr lang="en-US" dirty="0" smtClean="0"/>
              <a:t>Difference between error, unchecked and checked exception</a:t>
            </a:r>
          </a:p>
        </p:txBody>
      </p:sp>
      <p:pic>
        <p:nvPicPr>
          <p:cNvPr id="70659" name="Content Placeholder 7" descr="CheckedVersusUncheckedExceptions.png"/>
          <p:cNvPicPr>
            <a:picLocks noGrp="1" noChangeAspect="1"/>
          </p:cNvPicPr>
          <p:nvPr>
            <p:ph idx="1"/>
          </p:nvPr>
        </p:nvPicPr>
        <p:blipFill>
          <a:blip r:embed="rId3"/>
          <a:srcRect/>
          <a:stretch>
            <a:fillRect/>
          </a:stretch>
        </p:blipFill>
        <p:spPr>
          <a:xfrm>
            <a:off x="1676400" y="1774825"/>
            <a:ext cx="6921500" cy="5341938"/>
          </a:xfrm>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Grp="1" noChangeArrowheads="1"/>
          </p:cNvSpPr>
          <p:nvPr>
            <p:ph type="title"/>
          </p:nvPr>
        </p:nvSpPr>
        <p:spPr>
          <a:xfrm>
            <a:off x="574675" y="301625"/>
            <a:ext cx="10367963" cy="1262063"/>
          </a:xfrm>
        </p:spPr>
        <p:txBody>
          <a:bodyPr/>
          <a:lstStyle/>
          <a:p>
            <a:pPr algn="ctr" eaLnBrk="1" fontAlgn="auto" hangingPunct="1">
              <a:spcAft>
                <a:spcPts val="0"/>
              </a:spcAft>
              <a:defRPr/>
            </a:pPr>
            <a:r>
              <a:rPr lang="en-US" dirty="0" smtClean="0"/>
              <a:t>Inheritance in java</a:t>
            </a:r>
          </a:p>
        </p:txBody>
      </p:sp>
      <p:sp>
        <p:nvSpPr>
          <p:cNvPr id="67587" name="Rectangle 2"/>
          <p:cNvSpPr>
            <a:spLocks noGrp="1" noChangeArrowheads="1"/>
          </p:cNvSpPr>
          <p:nvPr>
            <p:ph idx="1"/>
          </p:nvPr>
        </p:nvSpPr>
        <p:spPr>
          <a:xfrm>
            <a:off x="574675" y="1768475"/>
            <a:ext cx="9605963" cy="5440363"/>
          </a:xfrm>
        </p:spPr>
        <p:txBody>
          <a:bodyPr>
            <a:normAutofit fontScale="85000" lnSpcReduction="10000"/>
          </a:bodyPr>
          <a:lstStyle/>
          <a:p>
            <a:pPr marL="327099" indent="-327099" algn="just" eaLnBrk="1" fontAlgn="auto" hangingPunct="1">
              <a:spcBef>
                <a:spcPts val="715"/>
              </a:spcBef>
              <a:spcAft>
                <a:spcPts val="0"/>
              </a:spcAft>
              <a:buFont typeface="Wingdings 2"/>
              <a:buNone/>
              <a:defRPr/>
            </a:pPr>
            <a:r>
              <a:rPr lang="en-US" sz="2800" dirty="0" smtClean="0"/>
              <a:t>Inheritance in Java means the acquiring of properties(</a:t>
            </a:r>
            <a:r>
              <a:rPr lang="en-US" sz="2800" dirty="0" err="1" smtClean="0"/>
              <a:t>i.e</a:t>
            </a:r>
            <a:r>
              <a:rPr lang="en-US" sz="2800" dirty="0" smtClean="0"/>
              <a:t> methods, variables, fields) of an super/parent class by a child/subclass. In inheritance the child/subclass not only acquires the methods, variables, fields of super/parent class but can even add some new properties and behaviors of its own to such an acquired method, variable, field. </a:t>
            </a:r>
          </a:p>
          <a:p>
            <a:pPr marL="327099" indent="-327099" algn="just" eaLnBrk="1" fontAlgn="auto" hangingPunct="1">
              <a:spcBef>
                <a:spcPts val="715"/>
              </a:spcBef>
              <a:spcAft>
                <a:spcPts val="0"/>
              </a:spcAft>
              <a:buFont typeface="Wingdings 2"/>
              <a:buNone/>
              <a:defRPr/>
            </a:pPr>
            <a:r>
              <a:rPr lang="en-US" sz="2800" dirty="0" smtClean="0"/>
              <a:t>The new/subclass uses </a:t>
            </a:r>
            <a:r>
              <a:rPr lang="en-US" sz="2800" dirty="0" smtClean="0">
                <a:solidFill>
                  <a:srgbClr val="FF0000"/>
                </a:solidFill>
              </a:rPr>
              <a:t>extends </a:t>
            </a:r>
            <a:r>
              <a:rPr lang="en-US" sz="2800" dirty="0" smtClean="0"/>
              <a:t>keyword to inherit properties from parent class or super </a:t>
            </a:r>
            <a:r>
              <a:rPr lang="en-US" sz="2800" dirty="0" err="1" smtClean="0"/>
              <a:t>class.E.g</a:t>
            </a:r>
            <a:r>
              <a:rPr lang="en-US" sz="2800" dirty="0" smtClean="0"/>
              <a:t> – </a:t>
            </a:r>
          </a:p>
          <a:p>
            <a:pPr marL="327099" indent="-327099" algn="just" eaLnBrk="1" fontAlgn="auto" hangingPunct="1">
              <a:spcBef>
                <a:spcPts val="715"/>
              </a:spcBef>
              <a:spcAft>
                <a:spcPts val="0"/>
              </a:spcAft>
              <a:buFont typeface="Wingdings 2"/>
              <a:buNone/>
              <a:defRPr/>
            </a:pPr>
            <a:r>
              <a:rPr lang="en-US" sz="2800" dirty="0" smtClean="0"/>
              <a:t>______________________________________________________</a:t>
            </a:r>
          </a:p>
          <a:p>
            <a:pPr marL="327099" indent="-327099" algn="just" eaLnBrk="1" fontAlgn="auto" hangingPunct="1">
              <a:spcBef>
                <a:spcPts val="715"/>
              </a:spcBef>
              <a:spcAft>
                <a:spcPts val="0"/>
              </a:spcAft>
              <a:buFont typeface="Wingdings 2"/>
              <a:buNone/>
              <a:defRPr/>
            </a:pPr>
            <a:r>
              <a:rPr lang="en-US" sz="2800" dirty="0" smtClean="0"/>
              <a:t>class </a:t>
            </a:r>
            <a:r>
              <a:rPr lang="en-US" sz="2800" dirty="0" smtClean="0">
                <a:solidFill>
                  <a:srgbClr val="00B0F0"/>
                </a:solidFill>
              </a:rPr>
              <a:t>childClass</a:t>
            </a:r>
            <a:r>
              <a:rPr lang="en-US" sz="2800" dirty="0" smtClean="0"/>
              <a:t> extends </a:t>
            </a:r>
            <a:r>
              <a:rPr lang="en-US" sz="2800" dirty="0" smtClean="0">
                <a:solidFill>
                  <a:srgbClr val="0070C0"/>
                </a:solidFill>
              </a:rPr>
              <a:t>parentClass</a:t>
            </a:r>
            <a:r>
              <a:rPr lang="en-US" sz="2800" dirty="0" smtClean="0"/>
              <a:t>{</a:t>
            </a:r>
          </a:p>
          <a:p>
            <a:pPr marL="327099" indent="-327099" algn="just" eaLnBrk="1" fontAlgn="auto" hangingPunct="1">
              <a:spcBef>
                <a:spcPts val="715"/>
              </a:spcBef>
              <a:spcAft>
                <a:spcPts val="0"/>
              </a:spcAft>
              <a:buFont typeface="Wingdings 2"/>
              <a:buNone/>
              <a:defRPr/>
            </a:pPr>
            <a:endParaRPr lang="en-US" sz="2800" dirty="0" smtClean="0"/>
          </a:p>
          <a:p>
            <a:pPr marL="327099" indent="-327099" algn="just" eaLnBrk="1" fontAlgn="auto" hangingPunct="1">
              <a:spcBef>
                <a:spcPts val="715"/>
              </a:spcBef>
              <a:spcAft>
                <a:spcPts val="0"/>
              </a:spcAft>
              <a:buFont typeface="Wingdings 2"/>
              <a:buNone/>
              <a:defRPr/>
            </a:pPr>
            <a:r>
              <a:rPr lang="en-US" sz="2800" dirty="0" smtClean="0"/>
              <a:t>}</a:t>
            </a:r>
          </a:p>
          <a:p>
            <a:pPr marL="327099" indent="-327099" algn="just" eaLnBrk="1" fontAlgn="auto" hangingPunct="1">
              <a:spcBef>
                <a:spcPts val="715"/>
              </a:spcBef>
              <a:spcAft>
                <a:spcPts val="0"/>
              </a:spcAft>
              <a:buFont typeface="Wingdings 2"/>
              <a:buNone/>
              <a:defRPr/>
            </a:pPr>
            <a:endParaRPr lang="en-US" sz="2800" dirty="0" smtClean="0"/>
          </a:p>
          <a:p>
            <a:pPr marL="327099" indent="-327099" algn="just" eaLnBrk="1" fontAlgn="auto" hangingPunct="1">
              <a:spcBef>
                <a:spcPts val="715"/>
              </a:spcBef>
              <a:spcAft>
                <a:spcPts val="0"/>
              </a:spcAft>
              <a:buFont typeface="Wingdings 2"/>
              <a:buNone/>
              <a:defRPr/>
            </a:pPr>
            <a:r>
              <a:rPr lang="en-US" sz="2800" dirty="0" smtClean="0"/>
              <a:t>There are 5 types of Inheritance as shown in the notes of next slide-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p:cNvSpPr>
            <a:spLocks noGrp="1" noChangeArrowheads="1"/>
          </p:cNvSpPr>
          <p:nvPr>
            <p:ph type="title"/>
          </p:nvPr>
        </p:nvSpPr>
        <p:spPr>
          <a:xfrm>
            <a:off x="574675" y="301625"/>
            <a:ext cx="10367963" cy="1262063"/>
          </a:xfrm>
        </p:spPr>
        <p:txBody>
          <a:bodyPr/>
          <a:lstStyle/>
          <a:p>
            <a:pPr algn="ctr" eaLnBrk="1" fontAlgn="auto" hangingPunct="1">
              <a:spcAft>
                <a:spcPts val="0"/>
              </a:spcAft>
              <a:defRPr/>
            </a:pPr>
            <a:r>
              <a:rPr lang="en-US" dirty="0" smtClean="0"/>
              <a:t>Types of inheritance</a:t>
            </a:r>
          </a:p>
        </p:txBody>
      </p:sp>
      <p:pic>
        <p:nvPicPr>
          <p:cNvPr id="72707" name="Content Placeholder 5" descr="inheritancetypes.png"/>
          <p:cNvPicPr>
            <a:picLocks noGrp="1" noChangeAspect="1"/>
          </p:cNvPicPr>
          <p:nvPr>
            <p:ph idx="1"/>
          </p:nvPr>
        </p:nvPicPr>
        <p:blipFill>
          <a:blip r:embed="rId3"/>
          <a:srcRect/>
          <a:stretch>
            <a:fillRect/>
          </a:stretch>
        </p:blipFill>
        <p:spPr>
          <a:xfrm>
            <a:off x="847725" y="1774825"/>
            <a:ext cx="8578850" cy="5341938"/>
          </a:xfrm>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ChangeArrowheads="1"/>
          </p:cNvSpPr>
          <p:nvPr>
            <p:ph type="title"/>
          </p:nvPr>
        </p:nvSpPr>
        <p:spPr>
          <a:xfrm>
            <a:off x="574675" y="301625"/>
            <a:ext cx="10367963" cy="1262063"/>
          </a:xfrm>
        </p:spPr>
        <p:txBody>
          <a:bodyPr>
            <a:normAutofit fontScale="90000"/>
          </a:bodyPr>
          <a:lstStyle/>
          <a:p>
            <a:pPr algn="ctr" eaLnBrk="1" fontAlgn="auto" hangingPunct="1">
              <a:spcAft>
                <a:spcPts val="0"/>
              </a:spcAft>
              <a:defRPr/>
            </a:pPr>
            <a:r>
              <a:rPr lang="en-US" dirty="0" smtClean="0"/>
              <a:t>Abstract class </a:t>
            </a:r>
            <a:r>
              <a:rPr lang="en-US" dirty="0" err="1" smtClean="0"/>
              <a:t>vs</a:t>
            </a:r>
            <a:r>
              <a:rPr lang="en-US" dirty="0" smtClean="0"/>
              <a:t> interface difference</a:t>
            </a:r>
            <a:endParaRPr lang="en-US" dirty="0" smtClean="0"/>
          </a:p>
        </p:txBody>
      </p:sp>
      <p:pic>
        <p:nvPicPr>
          <p:cNvPr id="4" name="Content Placeholder 3" descr="Untitled-1.png"/>
          <p:cNvPicPr>
            <a:picLocks noGrp="1" noChangeAspect="1"/>
          </p:cNvPicPr>
          <p:nvPr>
            <p:ph idx="1"/>
          </p:nvPr>
        </p:nvPicPr>
        <p:blipFill>
          <a:blip r:embed="rId3"/>
          <a:stretch>
            <a:fillRect/>
          </a:stretch>
        </p:blipFill>
        <p:spPr>
          <a:xfrm>
            <a:off x="1265237" y="1768475"/>
            <a:ext cx="8229600" cy="5791200"/>
          </a:xfrm>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p:cNvSpPr>
            <a:spLocks noGrp="1" noChangeArrowheads="1"/>
          </p:cNvSpPr>
          <p:nvPr>
            <p:ph type="title"/>
          </p:nvPr>
        </p:nvSpPr>
        <p:spPr>
          <a:xfrm>
            <a:off x="574675" y="301625"/>
            <a:ext cx="10367963" cy="1262063"/>
          </a:xfrm>
        </p:spPr>
        <p:txBody>
          <a:bodyPr/>
          <a:lstStyle/>
          <a:p>
            <a:pPr eaLnBrk="1" fontAlgn="auto" hangingPunct="1">
              <a:spcAft>
                <a:spcPts val="0"/>
              </a:spcAft>
              <a:defRPr/>
            </a:pPr>
            <a:endParaRPr lang="en-US" smtClean="0"/>
          </a:p>
        </p:txBody>
      </p:sp>
      <p:sp>
        <p:nvSpPr>
          <p:cNvPr id="74755" name="Rectangle 2"/>
          <p:cNvSpPr>
            <a:spLocks noGrp="1" noChangeArrowheads="1"/>
          </p:cNvSpPr>
          <p:nvPr>
            <p:ph idx="1"/>
          </p:nvPr>
        </p:nvSpPr>
        <p:spPr>
          <a:xfrm>
            <a:off x="574675" y="1768475"/>
            <a:ext cx="10367963" cy="4384675"/>
          </a:xfrm>
        </p:spPr>
        <p:txBody>
          <a:bodyPr/>
          <a:lstStyle/>
          <a:p>
            <a:pPr eaLnBrk="1" hangingPunct="1">
              <a:buFont typeface="Times New Roman" pitchFamily="18" charset="0"/>
              <a:buNone/>
            </a:pPr>
            <a:endParaRPr lang="en-US"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a:spLocks noGrp="1" noChangeArrowheads="1"/>
          </p:cNvSpPr>
          <p:nvPr>
            <p:ph type="title"/>
          </p:nvPr>
        </p:nvSpPr>
        <p:spPr>
          <a:xfrm>
            <a:off x="574675" y="301625"/>
            <a:ext cx="10367963" cy="1262063"/>
          </a:xfrm>
        </p:spPr>
        <p:txBody>
          <a:bodyPr/>
          <a:lstStyle/>
          <a:p>
            <a:pPr eaLnBrk="1" fontAlgn="auto" hangingPunct="1">
              <a:spcAft>
                <a:spcPts val="0"/>
              </a:spcAft>
              <a:defRPr/>
            </a:pPr>
            <a:endParaRPr lang="en-US" smtClean="0"/>
          </a:p>
        </p:txBody>
      </p:sp>
      <p:sp>
        <p:nvSpPr>
          <p:cNvPr id="75779" name="Rectangle 2"/>
          <p:cNvSpPr>
            <a:spLocks noGrp="1" noChangeArrowheads="1"/>
          </p:cNvSpPr>
          <p:nvPr>
            <p:ph idx="1"/>
          </p:nvPr>
        </p:nvSpPr>
        <p:spPr>
          <a:xfrm>
            <a:off x="574675" y="1768475"/>
            <a:ext cx="10367963" cy="4384675"/>
          </a:xfrm>
        </p:spPr>
        <p:txBody>
          <a:bodyPr/>
          <a:lstStyle/>
          <a:p>
            <a:pPr eaLnBrk="1" hangingPunct="1">
              <a:buFont typeface="Times New Roman" pitchFamily="18" charset="0"/>
              <a:buNone/>
            </a:pPr>
            <a:endParaRPr lang="en-US"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576104" y="352785"/>
            <a:ext cx="9121643" cy="1259946"/>
          </a:xfrm>
        </p:spPr>
        <p:txBody>
          <a:bodyPr/>
          <a:lstStyle/>
          <a:p>
            <a:pPr eaLnBrk="1" fontAlgn="auto" hangingPunct="1">
              <a:spcAft>
                <a:spcPts val="0"/>
              </a:spcAft>
              <a:defRPr/>
            </a:pPr>
            <a:r>
              <a:rPr lang="en-US" smtClean="0"/>
              <a:t>Modifiers in Java</a:t>
            </a:r>
          </a:p>
        </p:txBody>
      </p:sp>
      <p:sp>
        <p:nvSpPr>
          <p:cNvPr id="12291" name="Content Placeholder 2"/>
          <p:cNvSpPr>
            <a:spLocks noGrp="1"/>
          </p:cNvSpPr>
          <p:nvPr>
            <p:ph idx="1"/>
          </p:nvPr>
        </p:nvSpPr>
        <p:spPr>
          <a:xfrm>
            <a:off x="574675" y="1951038"/>
            <a:ext cx="10320338" cy="5334000"/>
          </a:xfrm>
        </p:spPr>
        <p:txBody>
          <a:bodyPr/>
          <a:lstStyle/>
          <a:p>
            <a:pPr eaLnBrk="1" hangingPunct="1">
              <a:buFont typeface="Times New Roman" pitchFamily="18" charset="0"/>
              <a:buNone/>
            </a:pPr>
            <a:endParaRPr lang="en-US" smtClean="0"/>
          </a:p>
          <a:p>
            <a:pPr eaLnBrk="1" hangingPunct="1">
              <a:buFont typeface="Times New Roman" pitchFamily="18" charset="0"/>
              <a:buNone/>
            </a:pPr>
            <a:endParaRPr lang="en-US" smtClean="0"/>
          </a:p>
          <a:p>
            <a:pPr eaLnBrk="1" hangingPunct="1">
              <a:buFont typeface="Times New Roman" pitchFamily="18" charset="0"/>
              <a:buNone/>
            </a:pPr>
            <a:r>
              <a:rPr lang="en-US" smtClean="0"/>
              <a:t>Modifiers are keywords that when added change the meaning of definition of variables, class or method.</a:t>
            </a:r>
          </a:p>
          <a:p>
            <a:pPr eaLnBrk="1" hangingPunct="1">
              <a:buFont typeface="Times New Roman" pitchFamily="18" charset="0"/>
              <a:buNone/>
            </a:pPr>
            <a:r>
              <a:rPr lang="en-US" smtClean="0"/>
              <a:t> In Java, modifiers are categorized as-</a:t>
            </a:r>
          </a:p>
          <a:p>
            <a:pPr eaLnBrk="1" hangingPunct="1"/>
            <a:r>
              <a:rPr lang="en-US" smtClean="0"/>
              <a:t>Access modifiers</a:t>
            </a:r>
          </a:p>
          <a:p>
            <a:pPr eaLnBrk="1" hangingPunct="1"/>
            <a:r>
              <a:rPr lang="en-US" smtClean="0"/>
              <a:t>Non-Access modifiers</a:t>
            </a:r>
          </a:p>
          <a:p>
            <a:pPr eaLnBrk="1" hangingPunct="1"/>
            <a:endParaRPr lang="en-US"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p:cNvSpPr>
            <a:spLocks noGrp="1" noChangeArrowheads="1"/>
          </p:cNvSpPr>
          <p:nvPr>
            <p:ph type="title"/>
          </p:nvPr>
        </p:nvSpPr>
        <p:spPr>
          <a:xfrm>
            <a:off x="574675" y="301625"/>
            <a:ext cx="10367963" cy="1262063"/>
          </a:xfrm>
        </p:spPr>
        <p:txBody>
          <a:bodyPr/>
          <a:lstStyle/>
          <a:p>
            <a:pPr eaLnBrk="1" fontAlgn="auto" hangingPunct="1">
              <a:spcAft>
                <a:spcPts val="0"/>
              </a:spcAft>
              <a:defRPr/>
            </a:pPr>
            <a:endParaRPr lang="en-US" smtClean="0"/>
          </a:p>
        </p:txBody>
      </p:sp>
      <p:sp>
        <p:nvSpPr>
          <p:cNvPr id="76803" name="Rectangle 2"/>
          <p:cNvSpPr>
            <a:spLocks noGrp="1" noChangeArrowheads="1"/>
          </p:cNvSpPr>
          <p:nvPr>
            <p:ph idx="1"/>
          </p:nvPr>
        </p:nvSpPr>
        <p:spPr>
          <a:xfrm>
            <a:off x="574675" y="1768475"/>
            <a:ext cx="10367963" cy="4384675"/>
          </a:xfrm>
        </p:spPr>
        <p:txBody>
          <a:bodyPr/>
          <a:lstStyle/>
          <a:p>
            <a:pPr eaLnBrk="1" hangingPunct="1">
              <a:buFont typeface="Times New Roman" pitchFamily="18" charset="0"/>
              <a:buNone/>
            </a:pPr>
            <a:endParaRPr lang="en-US"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Grp="1" noChangeArrowheads="1"/>
          </p:cNvSpPr>
          <p:nvPr>
            <p:ph type="title"/>
          </p:nvPr>
        </p:nvSpPr>
        <p:spPr>
          <a:xfrm>
            <a:off x="574675" y="301625"/>
            <a:ext cx="10367963" cy="1262063"/>
          </a:xfrm>
        </p:spPr>
        <p:txBody>
          <a:bodyPr/>
          <a:lstStyle/>
          <a:p>
            <a:pPr eaLnBrk="1" fontAlgn="auto" hangingPunct="1">
              <a:spcAft>
                <a:spcPts val="0"/>
              </a:spcAft>
              <a:defRPr/>
            </a:pPr>
            <a:endParaRPr lang="en-US" smtClean="0"/>
          </a:p>
        </p:txBody>
      </p:sp>
      <p:sp>
        <p:nvSpPr>
          <p:cNvPr id="77827" name="Rectangle 2"/>
          <p:cNvSpPr>
            <a:spLocks noGrp="1" noChangeArrowheads="1"/>
          </p:cNvSpPr>
          <p:nvPr>
            <p:ph idx="1"/>
          </p:nvPr>
        </p:nvSpPr>
        <p:spPr>
          <a:xfrm>
            <a:off x="574675" y="1768475"/>
            <a:ext cx="10367963" cy="4384675"/>
          </a:xfrm>
        </p:spPr>
        <p:txBody>
          <a:bodyPr/>
          <a:lstStyle/>
          <a:p>
            <a:pPr eaLnBrk="1" hangingPunct="1">
              <a:buFont typeface="Times New Roman" pitchFamily="18" charset="0"/>
              <a:buNone/>
            </a:pPr>
            <a:endParaRPr lang="en-US"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p:cNvSpPr>
            <a:spLocks noGrp="1" noChangeArrowheads="1"/>
          </p:cNvSpPr>
          <p:nvPr>
            <p:ph type="title"/>
          </p:nvPr>
        </p:nvSpPr>
        <p:spPr>
          <a:xfrm>
            <a:off x="574675" y="301625"/>
            <a:ext cx="10367963" cy="1262063"/>
          </a:xfrm>
        </p:spPr>
        <p:txBody>
          <a:bodyPr/>
          <a:lstStyle/>
          <a:p>
            <a:pPr eaLnBrk="1" fontAlgn="auto" hangingPunct="1">
              <a:spcAft>
                <a:spcPts val="0"/>
              </a:spcAft>
              <a:defRPr/>
            </a:pPr>
            <a:endParaRPr lang="en-US" smtClean="0"/>
          </a:p>
        </p:txBody>
      </p:sp>
      <p:sp>
        <p:nvSpPr>
          <p:cNvPr id="78851" name="Rectangle 2"/>
          <p:cNvSpPr>
            <a:spLocks noGrp="1" noChangeArrowheads="1"/>
          </p:cNvSpPr>
          <p:nvPr>
            <p:ph idx="1"/>
          </p:nvPr>
        </p:nvSpPr>
        <p:spPr>
          <a:xfrm>
            <a:off x="574675" y="1768475"/>
            <a:ext cx="10367963" cy="4384675"/>
          </a:xfrm>
        </p:spPr>
        <p:txBody>
          <a:bodyPr/>
          <a:lstStyle/>
          <a:p>
            <a:pPr eaLnBrk="1" hangingPunct="1">
              <a:buFont typeface="Times New Roman" pitchFamily="18" charset="0"/>
              <a:buNone/>
            </a:pPr>
            <a:endParaRPr lang="en-US"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p:cNvSpPr>
            <a:spLocks noGrp="1" noChangeArrowheads="1"/>
          </p:cNvSpPr>
          <p:nvPr>
            <p:ph type="title"/>
          </p:nvPr>
        </p:nvSpPr>
        <p:spPr>
          <a:xfrm>
            <a:off x="574675" y="301625"/>
            <a:ext cx="10367963" cy="1262063"/>
          </a:xfrm>
        </p:spPr>
        <p:txBody>
          <a:bodyPr/>
          <a:lstStyle/>
          <a:p>
            <a:pPr eaLnBrk="1" fontAlgn="auto" hangingPunct="1">
              <a:spcAft>
                <a:spcPts val="0"/>
              </a:spcAft>
              <a:defRPr/>
            </a:pPr>
            <a:endParaRPr lang="en-US" smtClean="0"/>
          </a:p>
        </p:txBody>
      </p:sp>
      <p:sp>
        <p:nvSpPr>
          <p:cNvPr id="79875" name="Rectangle 2"/>
          <p:cNvSpPr>
            <a:spLocks noGrp="1" noChangeArrowheads="1"/>
          </p:cNvSpPr>
          <p:nvPr>
            <p:ph idx="1"/>
          </p:nvPr>
        </p:nvSpPr>
        <p:spPr>
          <a:xfrm>
            <a:off x="574675" y="1768475"/>
            <a:ext cx="10367963" cy="4384675"/>
          </a:xfrm>
        </p:spPr>
        <p:txBody>
          <a:bodyPr/>
          <a:lstStyle/>
          <a:p>
            <a:pPr eaLnBrk="1" hangingPunct="1">
              <a:buFont typeface="Times New Roman" pitchFamily="18" charset="0"/>
              <a:buNone/>
            </a:pPr>
            <a:endParaRPr lang="en-US"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p:cNvSpPr>
            <a:spLocks noGrp="1" noChangeArrowheads="1"/>
          </p:cNvSpPr>
          <p:nvPr>
            <p:ph type="title"/>
          </p:nvPr>
        </p:nvSpPr>
        <p:spPr>
          <a:xfrm>
            <a:off x="574675" y="301625"/>
            <a:ext cx="10367963" cy="1262063"/>
          </a:xfrm>
        </p:spPr>
        <p:txBody>
          <a:bodyPr/>
          <a:lstStyle/>
          <a:p>
            <a:pPr eaLnBrk="1" fontAlgn="auto" hangingPunct="1">
              <a:spcAft>
                <a:spcPts val="0"/>
              </a:spcAft>
              <a:defRPr/>
            </a:pPr>
            <a:endParaRPr lang="en-US" smtClean="0"/>
          </a:p>
        </p:txBody>
      </p:sp>
      <p:sp>
        <p:nvSpPr>
          <p:cNvPr id="80899" name="Rectangle 2"/>
          <p:cNvSpPr>
            <a:spLocks noGrp="1" noChangeArrowheads="1"/>
          </p:cNvSpPr>
          <p:nvPr>
            <p:ph idx="1"/>
          </p:nvPr>
        </p:nvSpPr>
        <p:spPr>
          <a:xfrm>
            <a:off x="574675" y="1768475"/>
            <a:ext cx="10367963" cy="4384675"/>
          </a:xfrm>
        </p:spPr>
        <p:txBody>
          <a:bodyPr/>
          <a:lstStyle/>
          <a:p>
            <a:pPr eaLnBrk="1" hangingPunct="1">
              <a:buFont typeface="Times New Roman" pitchFamily="18" charset="0"/>
              <a:buNone/>
            </a:pPr>
            <a:endParaRPr lang="en-US"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ChangeArrowheads="1"/>
          </p:cNvSpPr>
          <p:nvPr>
            <p:ph type="title"/>
          </p:nvPr>
        </p:nvSpPr>
        <p:spPr>
          <a:xfrm>
            <a:off x="574675" y="301625"/>
            <a:ext cx="10367963" cy="1262063"/>
          </a:xfrm>
        </p:spPr>
        <p:txBody>
          <a:bodyPr/>
          <a:lstStyle/>
          <a:p>
            <a:pPr eaLnBrk="1" fontAlgn="auto" hangingPunct="1">
              <a:spcAft>
                <a:spcPts val="0"/>
              </a:spcAft>
              <a:defRPr/>
            </a:pPr>
            <a:endParaRPr lang="en-US" smtClean="0"/>
          </a:p>
        </p:txBody>
      </p:sp>
      <p:sp>
        <p:nvSpPr>
          <p:cNvPr id="81923" name="Rectangle 2"/>
          <p:cNvSpPr>
            <a:spLocks noGrp="1" noChangeArrowheads="1"/>
          </p:cNvSpPr>
          <p:nvPr>
            <p:ph idx="1"/>
          </p:nvPr>
        </p:nvSpPr>
        <p:spPr>
          <a:xfrm>
            <a:off x="574675" y="1768475"/>
            <a:ext cx="10367963" cy="4384675"/>
          </a:xfrm>
        </p:spPr>
        <p:txBody>
          <a:bodyPr/>
          <a:lstStyle/>
          <a:p>
            <a:pPr eaLnBrk="1" hangingPunct="1">
              <a:buFont typeface="Times New Roman" pitchFamily="18" charset="0"/>
              <a:buNone/>
            </a:pPr>
            <a:endParaRPr lang="en-US"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
          <p:cNvSpPr>
            <a:spLocks noGrp="1" noChangeArrowheads="1"/>
          </p:cNvSpPr>
          <p:nvPr>
            <p:ph type="title"/>
          </p:nvPr>
        </p:nvSpPr>
        <p:spPr>
          <a:xfrm>
            <a:off x="574675" y="301625"/>
            <a:ext cx="10367963" cy="1262063"/>
          </a:xfrm>
        </p:spPr>
        <p:txBody>
          <a:bodyPr/>
          <a:lstStyle/>
          <a:p>
            <a:pPr eaLnBrk="1" fontAlgn="auto" hangingPunct="1">
              <a:spcAft>
                <a:spcPts val="0"/>
              </a:spcAft>
              <a:defRPr/>
            </a:pPr>
            <a:endParaRPr lang="en-US" smtClean="0"/>
          </a:p>
        </p:txBody>
      </p:sp>
      <p:sp>
        <p:nvSpPr>
          <p:cNvPr id="82947" name="Rectangle 2"/>
          <p:cNvSpPr>
            <a:spLocks noGrp="1" noChangeArrowheads="1"/>
          </p:cNvSpPr>
          <p:nvPr>
            <p:ph idx="1"/>
          </p:nvPr>
        </p:nvSpPr>
        <p:spPr>
          <a:xfrm>
            <a:off x="574675" y="1768475"/>
            <a:ext cx="10367963" cy="4384675"/>
          </a:xfrm>
        </p:spPr>
        <p:txBody>
          <a:bodyPr/>
          <a:lstStyle/>
          <a:p>
            <a:pPr eaLnBrk="1" hangingPunct="1">
              <a:buFont typeface="Times New Roman" pitchFamily="18" charset="0"/>
              <a:buNone/>
            </a:pPr>
            <a:endParaRPr lang="en-US"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a:spLocks noGrp="1" noChangeArrowheads="1"/>
          </p:cNvSpPr>
          <p:nvPr>
            <p:ph type="title"/>
          </p:nvPr>
        </p:nvSpPr>
        <p:spPr>
          <a:xfrm>
            <a:off x="574675" y="301625"/>
            <a:ext cx="10367963" cy="1262063"/>
          </a:xfrm>
        </p:spPr>
        <p:txBody>
          <a:bodyPr/>
          <a:lstStyle/>
          <a:p>
            <a:pPr eaLnBrk="1" fontAlgn="auto" hangingPunct="1">
              <a:spcAft>
                <a:spcPts val="0"/>
              </a:spcAft>
              <a:defRPr/>
            </a:pPr>
            <a:endParaRPr lang="en-US" smtClean="0"/>
          </a:p>
        </p:txBody>
      </p:sp>
      <p:sp>
        <p:nvSpPr>
          <p:cNvPr id="83971" name="Rectangle 2"/>
          <p:cNvSpPr>
            <a:spLocks noGrp="1" noChangeArrowheads="1"/>
          </p:cNvSpPr>
          <p:nvPr>
            <p:ph idx="1"/>
          </p:nvPr>
        </p:nvSpPr>
        <p:spPr>
          <a:xfrm>
            <a:off x="574675" y="1768475"/>
            <a:ext cx="10367963" cy="4384675"/>
          </a:xfrm>
        </p:spPr>
        <p:txBody>
          <a:bodyPr/>
          <a:lstStyle/>
          <a:p>
            <a:pPr eaLnBrk="1" hangingPunct="1">
              <a:buFont typeface="Times New Roman" pitchFamily="18" charset="0"/>
              <a:buNone/>
            </a:pPr>
            <a:endParaRPr lang="en-US"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a:spLocks noGrp="1" noChangeArrowheads="1"/>
          </p:cNvSpPr>
          <p:nvPr>
            <p:ph type="title"/>
          </p:nvPr>
        </p:nvSpPr>
        <p:spPr>
          <a:xfrm>
            <a:off x="574675" y="301625"/>
            <a:ext cx="10367963" cy="1262063"/>
          </a:xfrm>
        </p:spPr>
        <p:txBody>
          <a:bodyPr/>
          <a:lstStyle/>
          <a:p>
            <a:pPr eaLnBrk="1" fontAlgn="auto" hangingPunct="1">
              <a:spcAft>
                <a:spcPts val="0"/>
              </a:spcAft>
              <a:defRPr/>
            </a:pPr>
            <a:endParaRPr lang="en-US" smtClean="0"/>
          </a:p>
        </p:txBody>
      </p:sp>
      <p:sp>
        <p:nvSpPr>
          <p:cNvPr id="84995" name="Rectangle 2"/>
          <p:cNvSpPr>
            <a:spLocks noGrp="1" noChangeArrowheads="1"/>
          </p:cNvSpPr>
          <p:nvPr>
            <p:ph idx="1"/>
          </p:nvPr>
        </p:nvSpPr>
        <p:spPr>
          <a:xfrm>
            <a:off x="574675" y="1768475"/>
            <a:ext cx="10367963" cy="4384675"/>
          </a:xfrm>
        </p:spPr>
        <p:txBody>
          <a:bodyPr/>
          <a:lstStyle/>
          <a:p>
            <a:pPr eaLnBrk="1" hangingPunct="1">
              <a:buFont typeface="Times New Roman" pitchFamily="18" charset="0"/>
              <a:buNone/>
            </a:pPr>
            <a:endParaRPr lang="en-US"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Grp="1" noChangeArrowheads="1"/>
          </p:cNvSpPr>
          <p:nvPr>
            <p:ph type="title"/>
          </p:nvPr>
        </p:nvSpPr>
        <p:spPr>
          <a:xfrm>
            <a:off x="574675" y="301625"/>
            <a:ext cx="10367963" cy="1262063"/>
          </a:xfrm>
        </p:spPr>
        <p:txBody>
          <a:bodyPr/>
          <a:lstStyle/>
          <a:p>
            <a:pPr eaLnBrk="1" fontAlgn="auto" hangingPunct="1">
              <a:spcAft>
                <a:spcPts val="0"/>
              </a:spcAft>
              <a:defRPr/>
            </a:pPr>
            <a:endParaRPr lang="en-US" smtClean="0"/>
          </a:p>
        </p:txBody>
      </p:sp>
      <p:sp>
        <p:nvSpPr>
          <p:cNvPr id="86019" name="Rectangle 2"/>
          <p:cNvSpPr>
            <a:spLocks noGrp="1" noChangeArrowheads="1"/>
          </p:cNvSpPr>
          <p:nvPr>
            <p:ph idx="1"/>
          </p:nvPr>
        </p:nvSpPr>
        <p:spPr>
          <a:xfrm>
            <a:off x="574675" y="1768475"/>
            <a:ext cx="10367963" cy="4384675"/>
          </a:xfrm>
        </p:spPr>
        <p:txBody>
          <a:bodyPr/>
          <a:lstStyle/>
          <a:p>
            <a:pPr eaLnBrk="1" hangingPunct="1">
              <a:buFont typeface="Times New Roman" pitchFamily="18" charset="0"/>
              <a:buNone/>
            </a:pPr>
            <a:endParaRPr lang="en-US"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76104" y="352785"/>
            <a:ext cx="9121643" cy="1259946"/>
          </a:xfrm>
        </p:spPr>
        <p:txBody>
          <a:bodyPr/>
          <a:lstStyle/>
          <a:p>
            <a:pPr eaLnBrk="1" fontAlgn="auto" hangingPunct="1">
              <a:spcAft>
                <a:spcPts val="0"/>
              </a:spcAft>
              <a:defRPr/>
            </a:pPr>
            <a:r>
              <a:rPr lang="en-US" smtClean="0"/>
              <a:t>Access modifiers</a:t>
            </a:r>
          </a:p>
        </p:txBody>
      </p:sp>
      <p:pic>
        <p:nvPicPr>
          <p:cNvPr id="13315" name="Content Placeholder 3" descr="access-modifier.jpg"/>
          <p:cNvPicPr>
            <a:picLocks noGrp="1" noChangeAspect="1"/>
          </p:cNvPicPr>
          <p:nvPr>
            <p:ph idx="1"/>
          </p:nvPr>
        </p:nvPicPr>
        <p:blipFill>
          <a:blip r:embed="rId3"/>
          <a:srcRect/>
          <a:stretch>
            <a:fillRect/>
          </a:stretch>
        </p:blipFill>
        <p:spPr>
          <a:xfrm>
            <a:off x="0" y="3551238"/>
            <a:ext cx="5405438" cy="4008437"/>
          </a:xfrm>
        </p:spPr>
      </p:pic>
      <p:sp>
        <p:nvSpPr>
          <p:cNvPr id="13316" name="Rectangle 4"/>
          <p:cNvSpPr>
            <a:spLocks noChangeArrowheads="1"/>
          </p:cNvSpPr>
          <p:nvPr/>
        </p:nvSpPr>
        <p:spPr bwMode="auto">
          <a:xfrm>
            <a:off x="971550" y="1341438"/>
            <a:ext cx="10015538" cy="2274887"/>
          </a:xfrm>
          <a:prstGeom prst="rect">
            <a:avLst/>
          </a:prstGeom>
          <a:noFill/>
          <a:ln w="9525">
            <a:noFill/>
            <a:miter lim="800000"/>
            <a:headEnd/>
            <a:tailEnd/>
          </a:ln>
        </p:spPr>
        <p:txBody>
          <a:bodyPr lIns="91436" tIns="45718" rIns="91436" bIns="45718">
            <a:spAutoFit/>
          </a:bodyPr>
          <a:lstStyle/>
          <a:p>
            <a:pPr eaLnBrk="0">
              <a:lnSpc>
                <a:spcPct val="100000"/>
              </a:lnSpc>
              <a:spcBef>
                <a:spcPct val="30000"/>
              </a:spcBef>
            </a:pPr>
            <a:endParaRPr lang="en-US" b="1">
              <a:solidFill>
                <a:srgbClr val="000000"/>
              </a:solidFill>
              <a:latin typeface="Times New Roman" pitchFamily="18" charset="0"/>
            </a:endParaRPr>
          </a:p>
          <a:p>
            <a:pPr eaLnBrk="0">
              <a:lnSpc>
                <a:spcPct val="100000"/>
              </a:lnSpc>
              <a:spcBef>
                <a:spcPct val="30000"/>
              </a:spcBef>
            </a:pPr>
            <a:r>
              <a:rPr lang="en-US" b="1">
                <a:solidFill>
                  <a:srgbClr val="000000"/>
                </a:solidFill>
                <a:latin typeface="Times New Roman" pitchFamily="18" charset="0"/>
              </a:rPr>
              <a:t>1) Access control modifier</a:t>
            </a:r>
            <a:endParaRPr lang="en-US">
              <a:solidFill>
                <a:srgbClr val="000000"/>
              </a:solidFill>
              <a:latin typeface="Times New Roman" pitchFamily="18" charset="0"/>
            </a:endParaRPr>
          </a:p>
          <a:p>
            <a:r>
              <a:rPr lang="en-US">
                <a:solidFill>
                  <a:srgbClr val="000000"/>
                </a:solidFill>
                <a:latin typeface="Times New Roman" pitchFamily="18" charset="0"/>
              </a:rPr>
              <a:t>Java language has four access modifier to control access levels for classes, variable methods and constructor.</a:t>
            </a:r>
          </a:p>
          <a:p>
            <a:r>
              <a:rPr lang="en-US" b="1">
                <a:solidFill>
                  <a:srgbClr val="000000"/>
                </a:solidFill>
                <a:latin typeface="Times New Roman" pitchFamily="18" charset="0"/>
              </a:rPr>
              <a:t>Default :</a:t>
            </a:r>
            <a:r>
              <a:rPr lang="en-US">
                <a:solidFill>
                  <a:srgbClr val="000000"/>
                </a:solidFill>
                <a:latin typeface="Times New Roman" pitchFamily="18" charset="0"/>
              </a:rPr>
              <a:t> Default has scope only inside the same package</a:t>
            </a:r>
          </a:p>
          <a:p>
            <a:r>
              <a:rPr lang="en-US" b="1">
                <a:solidFill>
                  <a:srgbClr val="000000"/>
                </a:solidFill>
                <a:latin typeface="Times New Roman" pitchFamily="18" charset="0"/>
              </a:rPr>
              <a:t>Public :</a:t>
            </a:r>
            <a:r>
              <a:rPr lang="en-US">
                <a:solidFill>
                  <a:srgbClr val="000000"/>
                </a:solidFill>
                <a:latin typeface="Times New Roman" pitchFamily="18" charset="0"/>
              </a:rPr>
              <a:t> Public scope is visible everywhere</a:t>
            </a:r>
          </a:p>
          <a:p>
            <a:r>
              <a:rPr lang="en-US" b="1">
                <a:solidFill>
                  <a:srgbClr val="000000"/>
                </a:solidFill>
                <a:latin typeface="Times New Roman" pitchFamily="18" charset="0"/>
              </a:rPr>
              <a:t>Protected :</a:t>
            </a:r>
            <a:r>
              <a:rPr lang="en-US">
                <a:solidFill>
                  <a:srgbClr val="000000"/>
                </a:solidFill>
                <a:latin typeface="Times New Roman" pitchFamily="18" charset="0"/>
              </a:rPr>
              <a:t> Protected has scope within the package and all sub classes</a:t>
            </a:r>
          </a:p>
          <a:p>
            <a:r>
              <a:rPr lang="en-US" b="1">
                <a:solidFill>
                  <a:srgbClr val="000000"/>
                </a:solidFill>
                <a:latin typeface="Times New Roman" pitchFamily="18" charset="0"/>
              </a:rPr>
              <a:t>Private :</a:t>
            </a:r>
            <a:r>
              <a:rPr lang="en-US">
                <a:solidFill>
                  <a:srgbClr val="000000"/>
                </a:solidFill>
                <a:latin typeface="Times New Roman" pitchFamily="18" charset="0"/>
              </a:rPr>
              <a:t> Private has scope only within the classes</a:t>
            </a:r>
          </a:p>
        </p:txBody>
      </p:sp>
      <p:pic>
        <p:nvPicPr>
          <p:cNvPr id="13317" name="Picture 2" descr="Image result for non access modifiers in java"/>
          <p:cNvPicPr>
            <a:picLocks noChangeAspect="1" noChangeArrowheads="1"/>
          </p:cNvPicPr>
          <p:nvPr/>
        </p:nvPicPr>
        <p:blipFill>
          <a:blip r:embed="rId4"/>
          <a:srcRect/>
          <a:stretch>
            <a:fillRect/>
          </a:stretch>
        </p:blipFill>
        <p:spPr bwMode="auto">
          <a:xfrm>
            <a:off x="5064125" y="4237038"/>
            <a:ext cx="6270625" cy="3048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76104" y="352785"/>
            <a:ext cx="9121643" cy="1259946"/>
          </a:xfrm>
        </p:spPr>
        <p:txBody>
          <a:bodyPr/>
          <a:lstStyle/>
          <a:p>
            <a:pPr eaLnBrk="1" fontAlgn="auto" hangingPunct="1">
              <a:spcAft>
                <a:spcPts val="0"/>
              </a:spcAft>
              <a:defRPr/>
            </a:pPr>
            <a:r>
              <a:rPr lang="en-US" smtClean="0"/>
              <a:t>Non-Access Modifiers</a:t>
            </a:r>
          </a:p>
        </p:txBody>
      </p:sp>
      <p:sp>
        <p:nvSpPr>
          <p:cNvPr id="14339" name="Content Placeholder 2"/>
          <p:cNvSpPr>
            <a:spLocks noGrp="1"/>
          </p:cNvSpPr>
          <p:nvPr>
            <p:ph idx="1"/>
          </p:nvPr>
        </p:nvSpPr>
        <p:spPr>
          <a:xfrm>
            <a:off x="574675" y="1768475"/>
            <a:ext cx="10320338" cy="5287963"/>
          </a:xfrm>
        </p:spPr>
        <p:txBody>
          <a:bodyPr/>
          <a:lstStyle/>
          <a:p>
            <a:pPr eaLnBrk="1" hangingPunct="1"/>
            <a:r>
              <a:rPr lang="en-US" sz="2800" smtClean="0"/>
              <a:t>Non-access modifiers do not change the accessibility of variables and methods, but they do provide them special properties. Non-access modifiers are of 5 types,</a:t>
            </a:r>
          </a:p>
          <a:p>
            <a:pPr eaLnBrk="1" hangingPunct="1"/>
            <a:r>
              <a:rPr lang="en-US" sz="2800" smtClean="0"/>
              <a:t>Final</a:t>
            </a:r>
          </a:p>
          <a:p>
            <a:pPr eaLnBrk="1" hangingPunct="1"/>
            <a:r>
              <a:rPr lang="en-US" sz="2800" smtClean="0"/>
              <a:t>Static</a:t>
            </a:r>
          </a:p>
          <a:p>
            <a:pPr eaLnBrk="1" hangingPunct="1"/>
            <a:r>
              <a:rPr lang="en-US" sz="2800" smtClean="0"/>
              <a:t>Transient</a:t>
            </a:r>
          </a:p>
          <a:p>
            <a:pPr eaLnBrk="1" hangingPunct="1"/>
            <a:r>
              <a:rPr lang="en-US" sz="2800" smtClean="0"/>
              <a:t>Synchronized</a:t>
            </a:r>
          </a:p>
          <a:p>
            <a:pPr eaLnBrk="1" hangingPunct="1"/>
            <a:r>
              <a:rPr lang="en-US" sz="2800" smtClean="0"/>
              <a:t>Volatile</a:t>
            </a:r>
          </a:p>
          <a:p>
            <a:pPr eaLnBrk="1" hangingPunct="1">
              <a:buFont typeface="Times New Roman" pitchFamily="18" charset="0"/>
              <a:buNone/>
            </a:pPr>
            <a:endParaRPr lang="en-US" sz="280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Opulent</Template>
  <TotalTime>4567</TotalTime>
  <Words>7222</Words>
  <PresentationFormat>Custom</PresentationFormat>
  <Paragraphs>2155</Paragraphs>
  <Slides>79</Slides>
  <Notes>75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79</vt:i4>
      </vt:variant>
    </vt:vector>
  </HeadingPairs>
  <TitlesOfParts>
    <vt:vector size="87" baseType="lpstr">
      <vt:lpstr>Arial</vt:lpstr>
      <vt:lpstr>Arial Unicode MS</vt:lpstr>
      <vt:lpstr>Times New Roman</vt:lpstr>
      <vt:lpstr>Trebuchet MS</vt:lpstr>
      <vt:lpstr>Wingdings 2</vt:lpstr>
      <vt:lpstr>Wingdings</vt:lpstr>
      <vt:lpstr>Tahoma</vt:lpstr>
      <vt:lpstr>Opulent</vt:lpstr>
      <vt:lpstr>Java Tutorials</vt:lpstr>
      <vt:lpstr>Lesson 1- java data types(primitive)</vt:lpstr>
      <vt:lpstr>Lesson 1 continued</vt:lpstr>
      <vt:lpstr>Class in Java</vt:lpstr>
      <vt:lpstr>Class in Java</vt:lpstr>
      <vt:lpstr>method or function in Java</vt:lpstr>
      <vt:lpstr>Modifiers in Java</vt:lpstr>
      <vt:lpstr>Access modifiers</vt:lpstr>
      <vt:lpstr>Non-Access Modifiers</vt:lpstr>
      <vt:lpstr>Simple void method example</vt:lpstr>
      <vt:lpstr>method based on data type(eg. int or String) w/o using void keyword </vt:lpstr>
      <vt:lpstr>Method with parameters</vt:lpstr>
      <vt:lpstr>Same implementation for String, short, float, double, long etc.</vt:lpstr>
      <vt:lpstr> </vt:lpstr>
      <vt:lpstr>Char datatype</vt:lpstr>
      <vt:lpstr>Byte datatype</vt:lpstr>
      <vt:lpstr>More about arithmetic datatypes</vt:lpstr>
      <vt:lpstr>Float example</vt:lpstr>
      <vt:lpstr>Double example</vt:lpstr>
      <vt:lpstr>Long and Short datatype difference</vt:lpstr>
      <vt:lpstr>Boolean datatype</vt:lpstr>
      <vt:lpstr>boolean example</vt:lpstr>
      <vt:lpstr>Cont….</vt:lpstr>
      <vt:lpstr>boolean example with not(!) operator</vt:lpstr>
      <vt:lpstr>boolean example with not(!) operator</vt:lpstr>
      <vt:lpstr>Method overloading</vt:lpstr>
      <vt:lpstr>Constructor and constructor overloading</vt:lpstr>
      <vt:lpstr>What are Tokens in java?</vt:lpstr>
      <vt:lpstr>Continued….</vt:lpstr>
      <vt:lpstr>Cont...</vt:lpstr>
      <vt:lpstr>Cont...</vt:lpstr>
      <vt:lpstr>Cont...</vt:lpstr>
      <vt:lpstr>I. Arithmetic Operators</vt:lpstr>
      <vt:lpstr>Cont...</vt:lpstr>
      <vt:lpstr>Arithmetic Operators example</vt:lpstr>
      <vt:lpstr>Cont...</vt:lpstr>
      <vt:lpstr>II. Relational Operator</vt:lpstr>
      <vt:lpstr>Relational Operator example</vt:lpstr>
      <vt:lpstr>Cont….</vt:lpstr>
      <vt:lpstr>Cont…</vt:lpstr>
      <vt:lpstr>III. Bitwise Operators</vt:lpstr>
      <vt:lpstr>IV. Logical Operators</vt:lpstr>
      <vt:lpstr>V. Assignment Operator</vt:lpstr>
      <vt:lpstr>Cont…</vt:lpstr>
      <vt:lpstr>Cont…</vt:lpstr>
      <vt:lpstr>Cont…(pls refer notes of slide 40)</vt:lpstr>
      <vt:lpstr>Cont…(pls refer notes of slide 40)</vt:lpstr>
      <vt:lpstr>Cont…(pls refer notes of slide 40)</vt:lpstr>
      <vt:lpstr>VI . Miscelleanous(ternary) Operators</vt:lpstr>
      <vt:lpstr>Cont...</vt:lpstr>
      <vt:lpstr>Cont...</vt:lpstr>
      <vt:lpstr>Arrays - Syntax for declaration: String[] myStringArray; int[] myIntArray;</vt:lpstr>
      <vt:lpstr>Cont...</vt:lpstr>
      <vt:lpstr>Cont...</vt:lpstr>
      <vt:lpstr>Cont...</vt:lpstr>
      <vt:lpstr>Cont...</vt:lpstr>
      <vt:lpstr>Cont...</vt:lpstr>
      <vt:lpstr>Loops</vt:lpstr>
      <vt:lpstr>Types of loops</vt:lpstr>
      <vt:lpstr>while loop e.g-</vt:lpstr>
      <vt:lpstr>do while loop</vt:lpstr>
      <vt:lpstr>break and continue statement in loop</vt:lpstr>
      <vt:lpstr>Exceptions in Java</vt:lpstr>
      <vt:lpstr>Difference between error, unchecked and checked exception</vt:lpstr>
      <vt:lpstr>Inheritance in java</vt:lpstr>
      <vt:lpstr>Types of inheritance</vt:lpstr>
      <vt:lpstr>Abstract class vs interface difference</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Tutorials</dc:title>
  <dc:creator>comsap</dc:creator>
  <cp:lastModifiedBy>comp3</cp:lastModifiedBy>
  <cp:revision>411</cp:revision>
  <cp:lastPrinted>1601-01-01T00:00:00Z</cp:lastPrinted>
  <dcterms:created xsi:type="dcterms:W3CDTF">2016-04-05T14:00:45Z</dcterms:created>
  <dcterms:modified xsi:type="dcterms:W3CDTF">2017-05-04T15:51:03Z</dcterms:modified>
</cp:coreProperties>
</file>