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1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rgbClr val="2F5496"/>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2F549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F549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2F5496"/>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F5496"/>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F5496"/>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98311" y="845456"/>
            <a:ext cx="7148195" cy="635000"/>
          </a:xfrm>
          <a:prstGeom prst="rect">
            <a:avLst/>
          </a:prstGeom>
        </p:spPr>
        <p:txBody>
          <a:bodyPr wrap="square" lIns="0" tIns="0" rIns="0" bIns="0">
            <a:spAutoFit/>
          </a:bodyPr>
          <a:lstStyle>
            <a:lvl1pPr>
              <a:defRPr sz="2800" b="1" i="0">
                <a:solidFill>
                  <a:srgbClr val="2F5496"/>
                </a:solidFill>
                <a:latin typeface="Times New Roman"/>
                <a:cs typeface="Times New Roman"/>
              </a:defRPr>
            </a:lvl1pPr>
          </a:lstStyle>
          <a:p>
            <a:endParaRPr/>
          </a:p>
        </p:txBody>
      </p:sp>
      <p:sp>
        <p:nvSpPr>
          <p:cNvPr id="3" name="Holder 3"/>
          <p:cNvSpPr>
            <a:spLocks noGrp="1"/>
          </p:cNvSpPr>
          <p:nvPr>
            <p:ph type="body" idx="1"/>
          </p:nvPr>
        </p:nvSpPr>
        <p:spPr>
          <a:xfrm>
            <a:off x="960211" y="1888611"/>
            <a:ext cx="10123805" cy="2969895"/>
          </a:xfrm>
          <a:prstGeom prst="rect">
            <a:avLst/>
          </a:prstGeom>
        </p:spPr>
        <p:txBody>
          <a:bodyPr wrap="square" lIns="0" tIns="0" rIns="0" bIns="0">
            <a:spAutoFit/>
          </a:bodyPr>
          <a:lstStyle>
            <a:lvl1pPr>
              <a:defRPr sz="2400" b="0" i="0">
                <a:solidFill>
                  <a:srgbClr val="2F5496"/>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3127" y="525560"/>
            <a:ext cx="4542155" cy="695960"/>
          </a:xfrm>
          <a:prstGeom prst="rect">
            <a:avLst/>
          </a:prstGeom>
        </p:spPr>
        <p:txBody>
          <a:bodyPr vert="horz" wrap="square" lIns="0" tIns="12700" rIns="0" bIns="0" rtlCol="0">
            <a:spAutoFit/>
          </a:bodyPr>
          <a:lstStyle/>
          <a:p>
            <a:pPr marL="12700">
              <a:lnSpc>
                <a:spcPct val="100000"/>
              </a:lnSpc>
              <a:spcBef>
                <a:spcPts val="100"/>
              </a:spcBef>
              <a:tabLst>
                <a:tab pos="4249420" algn="l"/>
              </a:tabLst>
            </a:pPr>
            <a:r>
              <a:rPr sz="4400" dirty="0">
                <a:solidFill>
                  <a:srgbClr val="0C3571"/>
                </a:solidFill>
              </a:rPr>
              <a:t>Capstone</a:t>
            </a:r>
            <a:r>
              <a:rPr sz="4400" spc="-40" dirty="0">
                <a:solidFill>
                  <a:srgbClr val="0C3571"/>
                </a:solidFill>
              </a:rPr>
              <a:t> </a:t>
            </a:r>
            <a:r>
              <a:rPr sz="4400" spc="-10" dirty="0">
                <a:solidFill>
                  <a:srgbClr val="0C3571"/>
                </a:solidFill>
              </a:rPr>
              <a:t>Project</a:t>
            </a:r>
            <a:r>
              <a:rPr sz="4400" dirty="0">
                <a:solidFill>
                  <a:srgbClr val="0C3571"/>
                </a:solidFill>
              </a:rPr>
              <a:t>	</a:t>
            </a:r>
            <a:r>
              <a:rPr sz="4400" spc="-50" dirty="0">
                <a:solidFill>
                  <a:srgbClr val="0C3571"/>
                </a:solidFill>
              </a:rPr>
              <a:t>2</a:t>
            </a:r>
            <a:endParaRPr sz="4400"/>
          </a:p>
        </p:txBody>
      </p:sp>
      <p:sp>
        <p:nvSpPr>
          <p:cNvPr id="3" name="object 3"/>
          <p:cNvSpPr txBox="1"/>
          <p:nvPr/>
        </p:nvSpPr>
        <p:spPr>
          <a:xfrm>
            <a:off x="3048350" y="1875316"/>
            <a:ext cx="6090920" cy="1259840"/>
          </a:xfrm>
          <a:prstGeom prst="rect">
            <a:avLst/>
          </a:prstGeom>
        </p:spPr>
        <p:txBody>
          <a:bodyPr vert="horz" wrap="square" lIns="0" tIns="12700" rIns="0" bIns="0" rtlCol="0">
            <a:spAutoFit/>
          </a:bodyPr>
          <a:lstStyle/>
          <a:p>
            <a:pPr algn="ctr">
              <a:lnSpc>
                <a:spcPct val="100000"/>
              </a:lnSpc>
              <a:spcBef>
                <a:spcPts val="100"/>
              </a:spcBef>
            </a:pPr>
            <a:r>
              <a:rPr sz="2700" b="1" dirty="0">
                <a:solidFill>
                  <a:srgbClr val="0C3571"/>
                </a:solidFill>
                <a:latin typeface="Times New Roman"/>
                <a:cs typeface="Times New Roman"/>
              </a:rPr>
              <a:t>HEART</a:t>
            </a:r>
            <a:r>
              <a:rPr sz="2700" b="1" spc="-114" dirty="0">
                <a:solidFill>
                  <a:srgbClr val="0C3571"/>
                </a:solidFill>
                <a:latin typeface="Times New Roman"/>
                <a:cs typeface="Times New Roman"/>
              </a:rPr>
              <a:t> </a:t>
            </a:r>
            <a:r>
              <a:rPr sz="2700" b="1" dirty="0">
                <a:solidFill>
                  <a:srgbClr val="0C3571"/>
                </a:solidFill>
                <a:latin typeface="Times New Roman"/>
                <a:cs typeface="Times New Roman"/>
              </a:rPr>
              <a:t>DISEASE</a:t>
            </a:r>
            <a:r>
              <a:rPr sz="2700" b="1" spc="-65" dirty="0">
                <a:solidFill>
                  <a:srgbClr val="0C3571"/>
                </a:solidFill>
                <a:latin typeface="Times New Roman"/>
                <a:cs typeface="Times New Roman"/>
              </a:rPr>
              <a:t> </a:t>
            </a:r>
            <a:r>
              <a:rPr sz="2700" b="1" dirty="0">
                <a:solidFill>
                  <a:srgbClr val="0C3571"/>
                </a:solidFill>
                <a:latin typeface="Times New Roman"/>
                <a:cs typeface="Times New Roman"/>
              </a:rPr>
              <a:t>DETECTION</a:t>
            </a:r>
            <a:r>
              <a:rPr sz="2700" b="1" spc="-65" dirty="0">
                <a:solidFill>
                  <a:srgbClr val="0C3571"/>
                </a:solidFill>
                <a:latin typeface="Times New Roman"/>
                <a:cs typeface="Times New Roman"/>
              </a:rPr>
              <a:t> </a:t>
            </a:r>
            <a:r>
              <a:rPr sz="2700" b="1" spc="-10" dirty="0">
                <a:solidFill>
                  <a:srgbClr val="0C3571"/>
                </a:solidFill>
                <a:latin typeface="Times New Roman"/>
                <a:cs typeface="Times New Roman"/>
              </a:rPr>
              <a:t>USING</a:t>
            </a:r>
            <a:endParaRPr sz="2700">
              <a:latin typeface="Times New Roman"/>
              <a:cs typeface="Times New Roman"/>
            </a:endParaRPr>
          </a:p>
          <a:p>
            <a:pPr>
              <a:lnSpc>
                <a:spcPct val="100000"/>
              </a:lnSpc>
              <a:spcBef>
                <a:spcPts val="135"/>
              </a:spcBef>
            </a:pPr>
            <a:endParaRPr sz="2700">
              <a:latin typeface="Times New Roman"/>
              <a:cs typeface="Times New Roman"/>
            </a:endParaRPr>
          </a:p>
          <a:p>
            <a:pPr marL="3810" algn="ctr">
              <a:lnSpc>
                <a:spcPct val="100000"/>
              </a:lnSpc>
            </a:pPr>
            <a:r>
              <a:rPr sz="2700" b="1" spc="-10" dirty="0">
                <a:solidFill>
                  <a:srgbClr val="0C3571"/>
                </a:solidFill>
                <a:latin typeface="Times New Roman"/>
                <a:cs typeface="Times New Roman"/>
              </a:rPr>
              <a:t>CLASSIFICATION</a:t>
            </a:r>
            <a:endParaRPr sz="2700">
              <a:latin typeface="Times New Roman"/>
              <a:cs typeface="Times New Roman"/>
            </a:endParaRPr>
          </a:p>
        </p:txBody>
      </p:sp>
      <p:sp>
        <p:nvSpPr>
          <p:cNvPr id="4" name="object 4"/>
          <p:cNvSpPr txBox="1"/>
          <p:nvPr/>
        </p:nvSpPr>
        <p:spPr>
          <a:xfrm>
            <a:off x="7391400" y="4236561"/>
            <a:ext cx="4648200" cy="1828706"/>
          </a:xfrm>
          <a:prstGeom prst="rect">
            <a:avLst/>
          </a:prstGeom>
        </p:spPr>
        <p:txBody>
          <a:bodyPr vert="horz" wrap="square" lIns="0" tIns="12700" rIns="0" bIns="0" rtlCol="0">
            <a:spAutoFit/>
          </a:bodyPr>
          <a:lstStyle/>
          <a:p>
            <a:pPr marL="12700">
              <a:lnSpc>
                <a:spcPct val="100000"/>
              </a:lnSpc>
              <a:spcBef>
                <a:spcPts val="100"/>
              </a:spcBef>
            </a:pPr>
            <a:r>
              <a:rPr sz="2800" spc="-20" dirty="0">
                <a:solidFill>
                  <a:srgbClr val="2F5496"/>
                </a:solidFill>
                <a:latin typeface="Times New Roman"/>
                <a:cs typeface="Times New Roman"/>
              </a:rPr>
              <a:t>Team</a:t>
            </a:r>
            <a:r>
              <a:rPr sz="2800" spc="-155" dirty="0">
                <a:solidFill>
                  <a:srgbClr val="2F5496"/>
                </a:solidFill>
                <a:latin typeface="Times New Roman"/>
                <a:cs typeface="Times New Roman"/>
              </a:rPr>
              <a:t> </a:t>
            </a:r>
            <a:r>
              <a:rPr sz="2800" spc="-10" dirty="0">
                <a:solidFill>
                  <a:srgbClr val="2F5496"/>
                </a:solidFill>
                <a:latin typeface="Times New Roman"/>
                <a:cs typeface="Times New Roman"/>
              </a:rPr>
              <a:t>Members</a:t>
            </a:r>
            <a:endParaRPr sz="2800" dirty="0">
              <a:latin typeface="Times New Roman"/>
              <a:cs typeface="Times New Roman"/>
            </a:endParaRPr>
          </a:p>
          <a:p>
            <a:pPr marL="12700" marR="605155">
              <a:lnSpc>
                <a:spcPct val="100000"/>
              </a:lnSpc>
              <a:spcBef>
                <a:spcPts val="40"/>
              </a:spcBef>
            </a:pPr>
            <a:r>
              <a:rPr sz="1800" spc="-20" dirty="0">
                <a:solidFill>
                  <a:srgbClr val="2F5496"/>
                </a:solidFill>
                <a:latin typeface="Times New Roman"/>
                <a:cs typeface="Times New Roman"/>
              </a:rPr>
              <a:t>T1201001</a:t>
            </a:r>
            <a:r>
              <a:rPr lang="en-US" sz="1800" spc="-20" dirty="0">
                <a:solidFill>
                  <a:srgbClr val="2F5496"/>
                </a:solidFill>
                <a:latin typeface="Times New Roman"/>
                <a:cs typeface="Times New Roman"/>
              </a:rPr>
              <a:t>11</a:t>
            </a:r>
            <a:r>
              <a:rPr sz="1800" spc="-20" dirty="0">
                <a:solidFill>
                  <a:srgbClr val="2F5496"/>
                </a:solidFill>
                <a:latin typeface="Times New Roman"/>
                <a:cs typeface="Times New Roman"/>
              </a:rPr>
              <a:t>:</a:t>
            </a:r>
            <a:r>
              <a:rPr sz="1800" spc="-100" dirty="0">
                <a:solidFill>
                  <a:srgbClr val="2F5496"/>
                </a:solidFill>
                <a:latin typeface="Times New Roman"/>
                <a:cs typeface="Times New Roman"/>
              </a:rPr>
              <a:t> </a:t>
            </a:r>
            <a:r>
              <a:rPr lang="en-US" sz="1800" spc="-100" dirty="0">
                <a:solidFill>
                  <a:srgbClr val="2F5496"/>
                </a:solidFill>
                <a:latin typeface="Times New Roman"/>
                <a:cs typeface="Times New Roman"/>
              </a:rPr>
              <a:t>Tabrez Shariff</a:t>
            </a:r>
            <a:r>
              <a:rPr sz="1800" spc="-10" dirty="0">
                <a:solidFill>
                  <a:srgbClr val="2F5496"/>
                </a:solidFill>
                <a:latin typeface="Times New Roman"/>
                <a:cs typeface="Times New Roman"/>
              </a:rPr>
              <a:t> </a:t>
            </a:r>
            <a:r>
              <a:rPr lang="en-US" sz="1800" spc="-10" dirty="0">
                <a:solidFill>
                  <a:srgbClr val="2F5496"/>
                </a:solidFill>
                <a:latin typeface="Times New Roman"/>
                <a:cs typeface="Times New Roman"/>
              </a:rPr>
              <a:t>  </a:t>
            </a:r>
          </a:p>
          <a:p>
            <a:pPr marL="12700" marR="605155">
              <a:lnSpc>
                <a:spcPct val="100000"/>
              </a:lnSpc>
              <a:spcBef>
                <a:spcPts val="40"/>
              </a:spcBef>
            </a:pPr>
            <a:r>
              <a:rPr sz="1800" spc="-10" dirty="0">
                <a:solidFill>
                  <a:srgbClr val="2F5496"/>
                </a:solidFill>
                <a:latin typeface="Times New Roman"/>
                <a:cs typeface="Times New Roman"/>
              </a:rPr>
              <a:t>T12010011</a:t>
            </a:r>
            <a:r>
              <a:rPr lang="en-US" sz="1800" spc="-10" dirty="0">
                <a:solidFill>
                  <a:srgbClr val="2F5496"/>
                </a:solidFill>
                <a:latin typeface="Times New Roman"/>
                <a:cs typeface="Times New Roman"/>
              </a:rPr>
              <a:t>7</a:t>
            </a:r>
            <a:r>
              <a:rPr sz="1800" spc="-10" dirty="0">
                <a:solidFill>
                  <a:srgbClr val="2F5496"/>
                </a:solidFill>
                <a:latin typeface="Times New Roman"/>
                <a:cs typeface="Times New Roman"/>
              </a:rPr>
              <a:t>:</a:t>
            </a:r>
            <a:r>
              <a:rPr sz="1800" spc="-30" dirty="0">
                <a:solidFill>
                  <a:srgbClr val="2F5496"/>
                </a:solidFill>
                <a:latin typeface="Times New Roman"/>
                <a:cs typeface="Times New Roman"/>
              </a:rPr>
              <a:t> </a:t>
            </a:r>
            <a:r>
              <a:rPr lang="en-IN" spc="-30" dirty="0">
                <a:solidFill>
                  <a:srgbClr val="2F5496"/>
                </a:solidFill>
                <a:latin typeface="Times New Roman"/>
                <a:cs typeface="Times New Roman"/>
              </a:rPr>
              <a:t>Safeen Ahmed</a:t>
            </a:r>
            <a:endParaRPr lang="en-IN" sz="1800" dirty="0">
              <a:latin typeface="Times New Roman"/>
              <a:cs typeface="Times New Roman"/>
            </a:endParaRPr>
          </a:p>
          <a:p>
            <a:pPr marL="12700" marR="5080">
              <a:lnSpc>
                <a:spcPct val="100000"/>
              </a:lnSpc>
            </a:pPr>
            <a:r>
              <a:rPr lang="en-IN" sz="1800" spc="-10" dirty="0">
                <a:solidFill>
                  <a:srgbClr val="2F5496"/>
                </a:solidFill>
                <a:latin typeface="Times New Roman"/>
                <a:cs typeface="Times New Roman"/>
              </a:rPr>
              <a:t>T120100122:</a:t>
            </a:r>
            <a:r>
              <a:rPr lang="en-IN" sz="1800" spc="-60" dirty="0">
                <a:solidFill>
                  <a:srgbClr val="2F5496"/>
                </a:solidFill>
                <a:latin typeface="Times New Roman"/>
                <a:cs typeface="Times New Roman"/>
              </a:rPr>
              <a:t> Umesh </a:t>
            </a:r>
            <a:r>
              <a:rPr lang="en-IN" sz="1800" spc="-60" dirty="0" err="1">
                <a:solidFill>
                  <a:srgbClr val="2F5496"/>
                </a:solidFill>
                <a:latin typeface="Times New Roman"/>
                <a:cs typeface="Times New Roman"/>
              </a:rPr>
              <a:t>Shantesh</a:t>
            </a:r>
            <a:r>
              <a:rPr lang="en-IN" sz="1800" spc="-60" dirty="0">
                <a:solidFill>
                  <a:srgbClr val="2F5496"/>
                </a:solidFill>
                <a:latin typeface="Times New Roman"/>
                <a:cs typeface="Times New Roman"/>
              </a:rPr>
              <a:t> </a:t>
            </a:r>
            <a:r>
              <a:rPr lang="en-IN" sz="1800" spc="-60" dirty="0" err="1">
                <a:solidFill>
                  <a:srgbClr val="2F5496"/>
                </a:solidFill>
                <a:latin typeface="Times New Roman"/>
                <a:cs typeface="Times New Roman"/>
              </a:rPr>
              <a:t>Hakkapakki</a:t>
            </a:r>
            <a:r>
              <a:rPr lang="en-IN" sz="1800" spc="-10" dirty="0">
                <a:solidFill>
                  <a:srgbClr val="2F5496"/>
                </a:solidFill>
                <a:latin typeface="Times New Roman"/>
                <a:cs typeface="Times New Roman"/>
              </a:rPr>
              <a:t>  T120100123:</a:t>
            </a:r>
            <a:r>
              <a:rPr lang="en-IN" sz="1800" spc="-50" dirty="0">
                <a:solidFill>
                  <a:srgbClr val="2F5496"/>
                </a:solidFill>
                <a:latin typeface="Times New Roman"/>
                <a:cs typeface="Times New Roman"/>
              </a:rPr>
              <a:t> </a:t>
            </a:r>
            <a:r>
              <a:rPr lang="en-IN" sz="1800" dirty="0">
                <a:solidFill>
                  <a:srgbClr val="2F5496"/>
                </a:solidFill>
                <a:latin typeface="Times New Roman"/>
                <a:cs typeface="Times New Roman"/>
              </a:rPr>
              <a:t>Sumanth G</a:t>
            </a:r>
            <a:r>
              <a:rPr lang="en-IN" sz="1800" spc="-10" dirty="0">
                <a:solidFill>
                  <a:srgbClr val="2F5496"/>
                </a:solidFill>
                <a:latin typeface="Times New Roman"/>
                <a:cs typeface="Times New Roman"/>
              </a:rPr>
              <a:t>  </a:t>
            </a:r>
          </a:p>
          <a:p>
            <a:pPr marL="12700" marR="5080">
              <a:lnSpc>
                <a:spcPct val="100000"/>
              </a:lnSpc>
            </a:pPr>
            <a:r>
              <a:rPr lang="en-IN" sz="1800" spc="-10" dirty="0">
                <a:solidFill>
                  <a:srgbClr val="2F5496"/>
                </a:solidFill>
                <a:latin typeface="Times New Roman"/>
                <a:cs typeface="Times New Roman"/>
              </a:rPr>
              <a:t>T120100132:</a:t>
            </a:r>
            <a:r>
              <a:rPr lang="en-IN" sz="1800" spc="-90" dirty="0">
                <a:solidFill>
                  <a:srgbClr val="2F5496"/>
                </a:solidFill>
                <a:latin typeface="Times New Roman"/>
                <a:cs typeface="Times New Roman"/>
              </a:rPr>
              <a:t> </a:t>
            </a:r>
            <a:r>
              <a:rPr lang="en-IN" spc="-35" dirty="0">
                <a:solidFill>
                  <a:srgbClr val="2F5496"/>
                </a:solidFill>
                <a:latin typeface="Times New Roman"/>
                <a:cs typeface="Times New Roman"/>
              </a:rPr>
              <a:t>Mohammed </a:t>
            </a:r>
            <a:r>
              <a:rPr lang="en-IN" spc="-35" dirty="0" err="1">
                <a:solidFill>
                  <a:srgbClr val="2F5496"/>
                </a:solidFill>
                <a:latin typeface="Times New Roman"/>
                <a:cs typeface="Times New Roman"/>
              </a:rPr>
              <a:t>Zaidaan</a:t>
            </a:r>
            <a:r>
              <a:rPr lang="en-IN" spc="-35">
                <a:solidFill>
                  <a:srgbClr val="2F5496"/>
                </a:solidFill>
                <a:latin typeface="Times New Roman"/>
                <a:cs typeface="Times New Roman"/>
              </a:rPr>
              <a:t> </a:t>
            </a:r>
            <a:r>
              <a:rPr lang="en-IN" spc="-35" smtClean="0">
                <a:solidFill>
                  <a:srgbClr val="2F5496"/>
                </a:solidFill>
                <a:latin typeface="Times New Roman"/>
                <a:cs typeface="Times New Roman"/>
              </a:rPr>
              <a:t>Shiraz</a:t>
            </a:r>
            <a:endParaRPr lang="en-IN" sz="1800" dirty="0">
              <a:latin typeface="Times New Roman"/>
              <a:cs typeface="Times New Roman"/>
            </a:endParaRPr>
          </a:p>
        </p:txBody>
      </p:sp>
      <p:pic>
        <p:nvPicPr>
          <p:cNvPr id="5" name="object 5"/>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432368"/>
            <a:ext cx="8792845" cy="635000"/>
          </a:xfrm>
          <a:prstGeom prst="rect">
            <a:avLst/>
          </a:prstGeom>
        </p:spPr>
        <p:txBody>
          <a:bodyPr vert="horz" wrap="square" lIns="0" tIns="12700" rIns="0" bIns="0" rtlCol="0">
            <a:spAutoFit/>
          </a:bodyPr>
          <a:lstStyle/>
          <a:p>
            <a:pPr marL="12700">
              <a:lnSpc>
                <a:spcPct val="100000"/>
              </a:lnSpc>
              <a:spcBef>
                <a:spcPts val="100"/>
              </a:spcBef>
            </a:pPr>
            <a:r>
              <a:rPr sz="4000" b="0" dirty="0">
                <a:latin typeface="Times New Roman"/>
                <a:cs typeface="Times New Roman"/>
              </a:rPr>
              <a:t>Model</a:t>
            </a:r>
            <a:r>
              <a:rPr sz="4000" b="0" spc="-45" dirty="0">
                <a:latin typeface="Times New Roman"/>
                <a:cs typeface="Times New Roman"/>
              </a:rPr>
              <a:t> </a:t>
            </a:r>
            <a:r>
              <a:rPr sz="4000" b="0" dirty="0">
                <a:latin typeface="Times New Roman"/>
                <a:cs typeface="Times New Roman"/>
              </a:rPr>
              <a:t>Evaluation</a:t>
            </a:r>
            <a:r>
              <a:rPr sz="4000" b="0" spc="-20" dirty="0">
                <a:latin typeface="Times New Roman"/>
                <a:cs typeface="Times New Roman"/>
              </a:rPr>
              <a:t> </a:t>
            </a:r>
            <a:r>
              <a:rPr sz="4000" b="0" dirty="0">
                <a:latin typeface="Times New Roman"/>
                <a:cs typeface="Times New Roman"/>
              </a:rPr>
              <a:t>&amp;</a:t>
            </a:r>
            <a:r>
              <a:rPr sz="4000" b="0" spc="-30" dirty="0">
                <a:latin typeface="Times New Roman"/>
                <a:cs typeface="Times New Roman"/>
              </a:rPr>
              <a:t> Performance</a:t>
            </a:r>
            <a:r>
              <a:rPr sz="4000" b="0" spc="-225" dirty="0">
                <a:latin typeface="Times New Roman"/>
                <a:cs typeface="Times New Roman"/>
              </a:rPr>
              <a:t> </a:t>
            </a:r>
            <a:r>
              <a:rPr sz="4000" b="0" spc="-10" dirty="0">
                <a:latin typeface="Times New Roman"/>
                <a:cs typeface="Times New Roman"/>
              </a:rPr>
              <a:t>Analysis</a:t>
            </a:r>
            <a:endParaRPr sz="4000">
              <a:latin typeface="Times New Roman"/>
              <a:cs typeface="Times New Roman"/>
            </a:endParaRPr>
          </a:p>
        </p:txBody>
      </p:sp>
      <p:pic>
        <p:nvPicPr>
          <p:cNvPr id="3" name="object 3"/>
          <p:cNvPicPr/>
          <p:nvPr/>
        </p:nvPicPr>
        <p:blipFill>
          <a:blip r:embed="rId2" cstate="print"/>
          <a:stretch>
            <a:fillRect/>
          </a:stretch>
        </p:blipFill>
        <p:spPr>
          <a:xfrm>
            <a:off x="10232571" y="304800"/>
            <a:ext cx="1578428" cy="1055913"/>
          </a:xfrm>
          <a:prstGeom prst="rect">
            <a:avLst/>
          </a:prstGeom>
        </p:spPr>
      </p:pic>
      <p:graphicFrame>
        <p:nvGraphicFramePr>
          <p:cNvPr id="4" name="object 4"/>
          <p:cNvGraphicFramePr>
            <a:graphicFrameLocks noGrp="1"/>
          </p:cNvGraphicFramePr>
          <p:nvPr>
            <p:extLst>
              <p:ext uri="{D42A27DB-BD31-4B8C-83A1-F6EECF244321}">
                <p14:modId xmlns:p14="http://schemas.microsoft.com/office/powerpoint/2010/main" val="39340474"/>
              </p:ext>
            </p:extLst>
          </p:nvPr>
        </p:nvGraphicFramePr>
        <p:xfrm>
          <a:off x="381002" y="1457325"/>
          <a:ext cx="11429996" cy="5248274"/>
        </p:xfrm>
        <a:graphic>
          <a:graphicData uri="http://schemas.openxmlformats.org/drawingml/2006/table">
            <a:tbl>
              <a:tblPr firstRow="1" bandRow="1">
                <a:tableStyleId>{2D5ABB26-0587-4C30-8999-92F81FD0307C}</a:tableStyleId>
              </a:tblPr>
              <a:tblGrid>
                <a:gridCol w="1276857">
                  <a:extLst>
                    <a:ext uri="{9D8B030D-6E8A-4147-A177-3AD203B41FA5}">
                      <a16:colId xmlns:a16="http://schemas.microsoft.com/office/drawing/2014/main" xmlns="" val="20000"/>
                    </a:ext>
                  </a:extLst>
                </a:gridCol>
                <a:gridCol w="1168858">
                  <a:extLst>
                    <a:ext uri="{9D8B030D-6E8A-4147-A177-3AD203B41FA5}">
                      <a16:colId xmlns:a16="http://schemas.microsoft.com/office/drawing/2014/main" xmlns="" val="20001"/>
                    </a:ext>
                  </a:extLst>
                </a:gridCol>
                <a:gridCol w="1108996">
                  <a:extLst>
                    <a:ext uri="{9D8B030D-6E8A-4147-A177-3AD203B41FA5}">
                      <a16:colId xmlns:a16="http://schemas.microsoft.com/office/drawing/2014/main" xmlns="" val="20002"/>
                    </a:ext>
                  </a:extLst>
                </a:gridCol>
                <a:gridCol w="1036790">
                  <a:extLst>
                    <a:ext uri="{9D8B030D-6E8A-4147-A177-3AD203B41FA5}">
                      <a16:colId xmlns:a16="http://schemas.microsoft.com/office/drawing/2014/main" xmlns="" val="20003"/>
                    </a:ext>
                  </a:extLst>
                </a:gridCol>
                <a:gridCol w="1321291">
                  <a:extLst>
                    <a:ext uri="{9D8B030D-6E8A-4147-A177-3AD203B41FA5}">
                      <a16:colId xmlns:a16="http://schemas.microsoft.com/office/drawing/2014/main" xmlns="" val="20004"/>
                    </a:ext>
                  </a:extLst>
                </a:gridCol>
                <a:gridCol w="1052218">
                  <a:extLst>
                    <a:ext uri="{9D8B030D-6E8A-4147-A177-3AD203B41FA5}">
                      <a16:colId xmlns:a16="http://schemas.microsoft.com/office/drawing/2014/main" xmlns="" val="20005"/>
                    </a:ext>
                  </a:extLst>
                </a:gridCol>
                <a:gridCol w="1052219">
                  <a:extLst>
                    <a:ext uri="{9D8B030D-6E8A-4147-A177-3AD203B41FA5}">
                      <a16:colId xmlns:a16="http://schemas.microsoft.com/office/drawing/2014/main" xmlns="" val="20006"/>
                    </a:ext>
                  </a:extLst>
                </a:gridCol>
                <a:gridCol w="1293519">
                  <a:extLst>
                    <a:ext uri="{9D8B030D-6E8A-4147-A177-3AD203B41FA5}">
                      <a16:colId xmlns:a16="http://schemas.microsoft.com/office/drawing/2014/main" xmlns="" val="20007"/>
                    </a:ext>
                  </a:extLst>
                </a:gridCol>
                <a:gridCol w="1004699">
                  <a:extLst>
                    <a:ext uri="{9D8B030D-6E8A-4147-A177-3AD203B41FA5}">
                      <a16:colId xmlns:a16="http://schemas.microsoft.com/office/drawing/2014/main" xmlns="" val="20008"/>
                    </a:ext>
                  </a:extLst>
                </a:gridCol>
                <a:gridCol w="1114549">
                  <a:extLst>
                    <a:ext uri="{9D8B030D-6E8A-4147-A177-3AD203B41FA5}">
                      <a16:colId xmlns:a16="http://schemas.microsoft.com/office/drawing/2014/main" xmlns="" val="20009"/>
                    </a:ext>
                  </a:extLst>
                </a:gridCol>
              </a:tblGrid>
              <a:tr h="1073335">
                <a:tc>
                  <a:txBody>
                    <a:bodyPr/>
                    <a:lstStyle/>
                    <a:p>
                      <a:pPr marL="125095" marR="0" lvl="0" indent="0" defTabSz="914400" eaLnBrk="1" fontAlgn="auto" latinLnBrk="0" hangingPunct="1">
                        <a:lnSpc>
                          <a:spcPct val="100000"/>
                        </a:lnSpc>
                        <a:spcBef>
                          <a:spcPts val="650"/>
                        </a:spcBef>
                        <a:spcAft>
                          <a:spcPts val="0"/>
                        </a:spcAft>
                        <a:buClrTx/>
                        <a:buSzTx/>
                        <a:buFontTx/>
                        <a:buNone/>
                        <a:tabLst/>
                        <a:defRPr/>
                      </a:pPr>
                      <a:r>
                        <a:rPr lang="en-IN" sz="1350" b="1" spc="-10" dirty="0">
                          <a:solidFill>
                            <a:srgbClr val="0F1114"/>
                          </a:solidFill>
                          <a:latin typeface="Roboto"/>
                          <a:cs typeface="Roboto"/>
                        </a:rPr>
                        <a:t>Model</a:t>
                      </a:r>
                      <a:endParaRPr lang="en-IN" sz="1350" dirty="0">
                        <a:latin typeface="Roboto"/>
                        <a:cs typeface="Roboto"/>
                      </a:endParaRPr>
                    </a:p>
                    <a:p>
                      <a:pPr marL="125095">
                        <a:lnSpc>
                          <a:spcPct val="100000"/>
                        </a:lnSpc>
                        <a:spcBef>
                          <a:spcPts val="650"/>
                        </a:spcBef>
                      </a:pPr>
                      <a:endParaRPr sz="1350" dirty="0">
                        <a:latin typeface="Roboto"/>
                        <a:cs typeface="Roboto"/>
                      </a:endParaRPr>
                    </a:p>
                  </a:txBody>
                  <a:tcPr marL="0" marR="0" marT="82550" marB="0">
                    <a:lnL w="28575">
                      <a:solidFill>
                        <a:srgbClr val="44546A"/>
                      </a:solidFill>
                      <a:prstDash val="soli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254000" marR="0" lvl="0" indent="0" defTabSz="914400" eaLnBrk="1" fontAlgn="auto" latinLnBrk="0" hangingPunct="1">
                        <a:lnSpc>
                          <a:spcPct val="100000"/>
                        </a:lnSpc>
                        <a:spcBef>
                          <a:spcPts val="650"/>
                        </a:spcBef>
                        <a:spcAft>
                          <a:spcPts val="0"/>
                        </a:spcAft>
                        <a:buClrTx/>
                        <a:buSzTx/>
                        <a:buFontTx/>
                        <a:buNone/>
                        <a:tabLst/>
                        <a:defRPr/>
                      </a:pPr>
                      <a:r>
                        <a:rPr lang="en-IN" sz="1350" b="1" spc="-10" dirty="0">
                          <a:solidFill>
                            <a:srgbClr val="0F1114"/>
                          </a:solidFill>
                          <a:latin typeface="Roboto"/>
                          <a:cs typeface="Roboto"/>
                        </a:rPr>
                        <a:t>Accuracy</a:t>
                      </a:r>
                      <a:endParaRPr lang="en-IN" sz="1350" dirty="0">
                        <a:latin typeface="Roboto"/>
                        <a:cs typeface="Roboto"/>
                      </a:endParaRPr>
                    </a:p>
                    <a:p>
                      <a:pPr marL="254000">
                        <a:lnSpc>
                          <a:spcPct val="100000"/>
                        </a:lnSpc>
                        <a:spcBef>
                          <a:spcPts val="650"/>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217170" marR="0" lvl="0" indent="0" defTabSz="914400" eaLnBrk="1" fontAlgn="auto" latinLnBrk="0" hangingPunct="1">
                        <a:lnSpc>
                          <a:spcPct val="100000"/>
                        </a:lnSpc>
                        <a:spcBef>
                          <a:spcPts val="650"/>
                        </a:spcBef>
                        <a:spcAft>
                          <a:spcPts val="0"/>
                        </a:spcAft>
                        <a:buClrTx/>
                        <a:buSzTx/>
                        <a:buFontTx/>
                        <a:buNone/>
                        <a:tabLst/>
                        <a:defRPr/>
                      </a:pPr>
                      <a:r>
                        <a:rPr lang="en-IN" sz="1350" b="1" spc="-10" dirty="0">
                          <a:solidFill>
                            <a:srgbClr val="0F1114"/>
                          </a:solidFill>
                          <a:latin typeface="Roboto"/>
                          <a:cs typeface="Roboto"/>
                        </a:rPr>
                        <a:t>Precision</a:t>
                      </a:r>
                      <a:endParaRPr lang="en-IN" sz="1350" dirty="0">
                        <a:latin typeface="Roboto"/>
                        <a:cs typeface="Roboto"/>
                      </a:endParaRPr>
                    </a:p>
                    <a:p>
                      <a:pPr marL="217170">
                        <a:lnSpc>
                          <a:spcPct val="100000"/>
                        </a:lnSpc>
                        <a:spcBef>
                          <a:spcPts val="650"/>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241300" marR="0" lvl="0" indent="0" defTabSz="914400" eaLnBrk="1" fontAlgn="auto" latinLnBrk="0" hangingPunct="1">
                        <a:lnSpc>
                          <a:spcPct val="100000"/>
                        </a:lnSpc>
                        <a:spcBef>
                          <a:spcPts val="650"/>
                        </a:spcBef>
                        <a:spcAft>
                          <a:spcPts val="0"/>
                        </a:spcAft>
                        <a:buClrTx/>
                        <a:buSzTx/>
                        <a:buFontTx/>
                        <a:buNone/>
                        <a:tabLst/>
                        <a:defRPr/>
                      </a:pPr>
                      <a:r>
                        <a:rPr lang="en-IN" sz="1350" b="1" spc="-10" dirty="0">
                          <a:solidFill>
                            <a:srgbClr val="0F1114"/>
                          </a:solidFill>
                          <a:latin typeface="Roboto"/>
                          <a:cs typeface="Roboto"/>
                        </a:rPr>
                        <a:t>Recall</a:t>
                      </a:r>
                      <a:endParaRPr lang="en-IN" sz="1350" dirty="0">
                        <a:latin typeface="Roboto"/>
                        <a:cs typeface="Roboto"/>
                      </a:endParaRPr>
                    </a:p>
                    <a:p>
                      <a:pPr marL="241300">
                        <a:lnSpc>
                          <a:spcPct val="100000"/>
                        </a:lnSpc>
                        <a:spcBef>
                          <a:spcPts val="650"/>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340360" marR="0" lvl="0" indent="0" defTabSz="914400" eaLnBrk="1" fontAlgn="auto" latinLnBrk="0" hangingPunct="1">
                        <a:lnSpc>
                          <a:spcPct val="100000"/>
                        </a:lnSpc>
                        <a:spcBef>
                          <a:spcPts val="650"/>
                        </a:spcBef>
                        <a:spcAft>
                          <a:spcPts val="0"/>
                        </a:spcAft>
                        <a:buClrTx/>
                        <a:buSzTx/>
                        <a:buFontTx/>
                        <a:buNone/>
                        <a:tabLst/>
                        <a:defRPr/>
                      </a:pPr>
                      <a:r>
                        <a:rPr lang="en-IN" sz="1350" b="1" dirty="0">
                          <a:solidFill>
                            <a:srgbClr val="0F1114"/>
                          </a:solidFill>
                          <a:latin typeface="Roboto"/>
                          <a:cs typeface="Roboto"/>
                        </a:rPr>
                        <a:t>F1</a:t>
                      </a:r>
                      <a:r>
                        <a:rPr lang="en-IN" sz="1350" b="1" spc="-30" dirty="0">
                          <a:solidFill>
                            <a:srgbClr val="0F1114"/>
                          </a:solidFill>
                          <a:latin typeface="Roboto"/>
                          <a:cs typeface="Roboto"/>
                        </a:rPr>
                        <a:t> </a:t>
                      </a:r>
                      <a:r>
                        <a:rPr lang="en-IN" sz="1350" b="1" spc="-10" dirty="0">
                          <a:solidFill>
                            <a:srgbClr val="0F1114"/>
                          </a:solidFill>
                          <a:latin typeface="Roboto"/>
                          <a:cs typeface="Roboto"/>
                        </a:rPr>
                        <a:t>Score</a:t>
                      </a:r>
                      <a:endParaRPr lang="en-IN" sz="1350" dirty="0">
                        <a:latin typeface="Roboto"/>
                        <a:cs typeface="Roboto"/>
                      </a:endParaRPr>
                    </a:p>
                    <a:p>
                      <a:pPr marL="340360">
                        <a:lnSpc>
                          <a:spcPct val="100000"/>
                        </a:lnSpc>
                        <a:spcBef>
                          <a:spcPts val="650"/>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146050" marR="0" lvl="0" indent="0" defTabSz="914400" eaLnBrk="1" fontAlgn="auto" latinLnBrk="0" hangingPunct="1">
                        <a:lnSpc>
                          <a:spcPct val="100000"/>
                        </a:lnSpc>
                        <a:spcBef>
                          <a:spcPts val="650"/>
                        </a:spcBef>
                        <a:spcAft>
                          <a:spcPts val="0"/>
                        </a:spcAft>
                        <a:buClrTx/>
                        <a:buSzTx/>
                        <a:buFontTx/>
                        <a:buNone/>
                        <a:tabLst/>
                        <a:defRPr/>
                      </a:pPr>
                      <a:r>
                        <a:rPr lang="en-IN" sz="1350" b="1" spc="-10" dirty="0">
                          <a:solidFill>
                            <a:srgbClr val="0F1114"/>
                          </a:solidFill>
                          <a:latin typeface="Roboto"/>
                          <a:cs typeface="Roboto"/>
                        </a:rPr>
                        <a:t>ROC-</a:t>
                      </a:r>
                      <a:r>
                        <a:rPr lang="en-IN" sz="1350" b="1" spc="-25" dirty="0">
                          <a:solidFill>
                            <a:srgbClr val="0F1114"/>
                          </a:solidFill>
                          <a:latin typeface="Roboto"/>
                          <a:cs typeface="Roboto"/>
                        </a:rPr>
                        <a:t>AUC</a:t>
                      </a:r>
                      <a:endParaRPr lang="en-IN" sz="1350" dirty="0">
                        <a:latin typeface="Roboto"/>
                        <a:cs typeface="Roboto"/>
                      </a:endParaRPr>
                    </a:p>
                    <a:p>
                      <a:pPr marL="146050">
                        <a:lnSpc>
                          <a:spcPct val="100000"/>
                        </a:lnSpc>
                        <a:spcBef>
                          <a:spcPts val="650"/>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228600">
                        <a:lnSpc>
                          <a:spcPct val="100000"/>
                        </a:lnSpc>
                        <a:spcBef>
                          <a:spcPts val="650"/>
                        </a:spcBef>
                      </a:pPr>
                      <a:r>
                        <a:rPr lang="en-IN" sz="1350" b="1" spc="-20" dirty="0">
                          <a:solidFill>
                            <a:srgbClr val="0F1114"/>
                          </a:solidFill>
                          <a:latin typeface="Roboto"/>
                          <a:cs typeface="Roboto"/>
                        </a:rPr>
                        <a:t>True</a:t>
                      </a:r>
                      <a:endParaRPr lang="en-IN" sz="1350" dirty="0">
                        <a:latin typeface="Roboto"/>
                        <a:cs typeface="Roboto"/>
                      </a:endParaRPr>
                    </a:p>
                    <a:p>
                      <a:pPr marL="228600">
                        <a:lnSpc>
                          <a:spcPct val="100000"/>
                        </a:lnSpc>
                        <a:spcBef>
                          <a:spcPts val="1005"/>
                        </a:spcBef>
                      </a:pPr>
                      <a:r>
                        <a:rPr lang="en-IN" sz="1350" b="1" spc="-10" dirty="0">
                          <a:solidFill>
                            <a:srgbClr val="0F1114"/>
                          </a:solidFill>
                          <a:latin typeface="Roboto"/>
                          <a:cs typeface="Roboto"/>
                        </a:rPr>
                        <a:t>Healthy</a:t>
                      </a:r>
                      <a:endParaRPr lang="en-IN" sz="1350" dirty="0">
                        <a:latin typeface="Roboto"/>
                        <a:cs typeface="Roboto"/>
                      </a:endParaRPr>
                    </a:p>
                    <a:p>
                      <a:pPr marL="228600">
                        <a:lnSpc>
                          <a:spcPct val="100000"/>
                        </a:lnSpc>
                        <a:spcBef>
                          <a:spcPts val="1005"/>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311150" marR="0" lvl="0" indent="0" defTabSz="914400" eaLnBrk="1" fontAlgn="auto" latinLnBrk="0" hangingPunct="1">
                        <a:lnSpc>
                          <a:spcPct val="100000"/>
                        </a:lnSpc>
                        <a:spcBef>
                          <a:spcPts val="650"/>
                        </a:spcBef>
                        <a:spcAft>
                          <a:spcPts val="0"/>
                        </a:spcAft>
                        <a:buClrTx/>
                        <a:buSzTx/>
                        <a:buFontTx/>
                        <a:buNone/>
                        <a:tabLst/>
                        <a:defRPr/>
                      </a:pPr>
                      <a:r>
                        <a:rPr lang="en-IN" sz="1350" b="1" dirty="0">
                          <a:solidFill>
                            <a:srgbClr val="0F1114"/>
                          </a:solidFill>
                          <a:latin typeface="Roboto"/>
                          <a:cs typeface="Roboto"/>
                        </a:rPr>
                        <a:t>False</a:t>
                      </a:r>
                      <a:r>
                        <a:rPr lang="en-IN" sz="1350" b="1" spc="-60" dirty="0">
                          <a:solidFill>
                            <a:srgbClr val="0F1114"/>
                          </a:solidFill>
                          <a:latin typeface="Roboto"/>
                          <a:cs typeface="Roboto"/>
                        </a:rPr>
                        <a:t> </a:t>
                      </a:r>
                      <a:r>
                        <a:rPr lang="en-IN" sz="1350" b="1" spc="-20" dirty="0">
                          <a:solidFill>
                            <a:srgbClr val="0F1114"/>
                          </a:solidFill>
                          <a:latin typeface="Roboto"/>
                          <a:cs typeface="Roboto"/>
                        </a:rPr>
                        <a:t>Sick</a:t>
                      </a:r>
                      <a:endParaRPr lang="en-IN" sz="1350" dirty="0">
                        <a:latin typeface="Roboto"/>
                        <a:cs typeface="Roboto"/>
                      </a:endParaRPr>
                    </a:p>
                    <a:p>
                      <a:pPr marL="311150">
                        <a:lnSpc>
                          <a:spcPct val="100000"/>
                        </a:lnSpc>
                        <a:spcBef>
                          <a:spcPts val="650"/>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146050">
                        <a:lnSpc>
                          <a:spcPct val="100000"/>
                        </a:lnSpc>
                        <a:spcBef>
                          <a:spcPts val="650"/>
                        </a:spcBef>
                      </a:pPr>
                      <a:r>
                        <a:rPr lang="en-IN" sz="1350" b="1" spc="-10" dirty="0">
                          <a:solidFill>
                            <a:srgbClr val="0F1114"/>
                          </a:solidFill>
                          <a:latin typeface="Roboto"/>
                          <a:cs typeface="Roboto"/>
                        </a:rPr>
                        <a:t>False</a:t>
                      </a:r>
                      <a:endParaRPr lang="en-IN" sz="1350" dirty="0">
                        <a:latin typeface="Roboto"/>
                        <a:cs typeface="Roboto"/>
                      </a:endParaRPr>
                    </a:p>
                    <a:p>
                      <a:pPr marL="146050">
                        <a:lnSpc>
                          <a:spcPct val="100000"/>
                        </a:lnSpc>
                        <a:spcBef>
                          <a:spcPts val="1005"/>
                        </a:spcBef>
                      </a:pPr>
                      <a:r>
                        <a:rPr lang="en-IN" sz="1350" b="1" spc="-10" dirty="0">
                          <a:solidFill>
                            <a:srgbClr val="0F1114"/>
                          </a:solidFill>
                          <a:latin typeface="Roboto"/>
                          <a:cs typeface="Roboto"/>
                        </a:rPr>
                        <a:t>Healthy</a:t>
                      </a:r>
                      <a:endParaRPr lang="en-IN" sz="1350" dirty="0">
                        <a:latin typeface="Roboto"/>
                        <a:cs typeface="Roboto"/>
                      </a:endParaRPr>
                    </a:p>
                    <a:p>
                      <a:pPr marL="146050">
                        <a:lnSpc>
                          <a:spcPct val="100000"/>
                        </a:lnSpc>
                        <a:spcBef>
                          <a:spcPts val="1005"/>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cap="flat" cmpd="sng" algn="ctr">
                      <a:solidFill>
                        <a:srgbClr val="44546A"/>
                      </a:solidFill>
                      <a:prstDash val="solid"/>
                      <a:round/>
                      <a:headEnd type="none" w="med" len="med"/>
                      <a:tailEnd type="none" w="med" len="med"/>
                    </a:lnR>
                    <a:lnT w="28575">
                      <a:solidFill>
                        <a:srgbClr val="44546A"/>
                      </a:solidFill>
                      <a:prstDash val="solid"/>
                    </a:lnT>
                    <a:lnB w="9525">
                      <a:solidFill>
                        <a:srgbClr val="000000"/>
                      </a:solidFill>
                      <a:prstDash val="solid"/>
                    </a:lnB>
                  </a:tcPr>
                </a:tc>
                <a:tc>
                  <a:txBody>
                    <a:bodyPr/>
                    <a:lstStyle/>
                    <a:p>
                      <a:pPr marL="277495">
                        <a:lnSpc>
                          <a:spcPct val="100000"/>
                        </a:lnSpc>
                        <a:spcBef>
                          <a:spcPts val="650"/>
                        </a:spcBef>
                      </a:pPr>
                      <a:r>
                        <a:rPr lang="en-IN" sz="1350" b="1" spc="-20" dirty="0">
                          <a:solidFill>
                            <a:srgbClr val="0F1114"/>
                          </a:solidFill>
                          <a:latin typeface="Roboto"/>
                          <a:cs typeface="Roboto"/>
                        </a:rPr>
                        <a:t>True</a:t>
                      </a:r>
                      <a:endParaRPr lang="en-IN" sz="1350" dirty="0">
                        <a:latin typeface="Roboto"/>
                        <a:cs typeface="Roboto"/>
                      </a:endParaRPr>
                    </a:p>
                    <a:p>
                      <a:pPr marL="277495">
                        <a:lnSpc>
                          <a:spcPct val="100000"/>
                        </a:lnSpc>
                        <a:spcBef>
                          <a:spcPts val="1005"/>
                        </a:spcBef>
                      </a:pPr>
                      <a:r>
                        <a:rPr lang="en-IN" sz="1350" b="1" spc="-20" dirty="0">
                          <a:solidFill>
                            <a:srgbClr val="0F1114"/>
                          </a:solidFill>
                          <a:latin typeface="Roboto"/>
                          <a:cs typeface="Roboto"/>
                        </a:rPr>
                        <a:t>Sick</a:t>
                      </a:r>
                      <a:endParaRPr lang="en-IN" sz="1350" dirty="0">
                        <a:latin typeface="Roboto"/>
                        <a:cs typeface="Roboto"/>
                      </a:endParaRPr>
                    </a:p>
                    <a:p>
                      <a:pPr marL="277495">
                        <a:lnSpc>
                          <a:spcPct val="100000"/>
                        </a:lnSpc>
                        <a:spcBef>
                          <a:spcPts val="1005"/>
                        </a:spcBef>
                      </a:pPr>
                      <a:endParaRPr sz="1350" dirty="0">
                        <a:latin typeface="Roboto"/>
                        <a:cs typeface="Roboto"/>
                      </a:endParaRPr>
                    </a:p>
                  </a:txBody>
                  <a:tcPr marL="0" marR="0" marT="82550" marB="0">
                    <a:lnL w="28575" cap="flat" cmpd="sng" algn="ctr">
                      <a:solidFill>
                        <a:srgbClr val="44546A"/>
                      </a:solidFill>
                      <a:prstDash val="solid"/>
                      <a:round/>
                      <a:headEnd type="none" w="med" len="med"/>
                      <a:tailEnd type="none" w="med" len="med"/>
                    </a:lnL>
                    <a:lnR w="28575">
                      <a:solidFill>
                        <a:srgbClr val="44546A"/>
                      </a:solidFill>
                      <a:prstDash val="solid"/>
                    </a:lnR>
                    <a:lnT w="28575">
                      <a:solidFill>
                        <a:srgbClr val="44546A"/>
                      </a:solidFill>
                      <a:prstDash val="solid"/>
                    </a:lnT>
                    <a:lnB w="9525">
                      <a:solidFill>
                        <a:srgbClr val="000000"/>
                      </a:solidFill>
                      <a:prstDash val="solid"/>
                    </a:lnB>
                  </a:tcPr>
                </a:tc>
                <a:extLst>
                  <a:ext uri="{0D108BD9-81ED-4DB2-BD59-A6C34878D82A}">
                    <a16:rowId xmlns:a16="http://schemas.microsoft.com/office/drawing/2014/main" xmlns="" val="3568847048"/>
                  </a:ext>
                </a:extLst>
              </a:tr>
              <a:tr h="1073335">
                <a:tc>
                  <a:txBody>
                    <a:bodyPr/>
                    <a:lstStyle/>
                    <a:p>
                      <a:pPr marL="125095">
                        <a:lnSpc>
                          <a:spcPct val="100000"/>
                        </a:lnSpc>
                        <a:spcBef>
                          <a:spcPts val="650"/>
                        </a:spcBef>
                      </a:pPr>
                      <a:r>
                        <a:rPr lang="en-US" sz="1350" dirty="0" err="1">
                          <a:latin typeface="Roboto"/>
                          <a:cs typeface="Roboto"/>
                        </a:rPr>
                        <a:t>XGBoost</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254000">
                        <a:lnSpc>
                          <a:spcPct val="100000"/>
                        </a:lnSpc>
                        <a:spcBef>
                          <a:spcPts val="650"/>
                        </a:spcBef>
                      </a:pPr>
                      <a:r>
                        <a:rPr lang="en-US" sz="1350" dirty="0">
                          <a:latin typeface="Roboto"/>
                          <a:cs typeface="Roboto"/>
                        </a:rPr>
                        <a:t>86.7%</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217170">
                        <a:lnSpc>
                          <a:spcPct val="100000"/>
                        </a:lnSpc>
                        <a:spcBef>
                          <a:spcPts val="650"/>
                        </a:spcBef>
                      </a:pPr>
                      <a:r>
                        <a:rPr lang="en-US" sz="1350" dirty="0">
                          <a:latin typeface="Roboto"/>
                          <a:cs typeface="Roboto"/>
                        </a:rPr>
                        <a:t>88.5%</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241300">
                        <a:lnSpc>
                          <a:spcPct val="100000"/>
                        </a:lnSpc>
                        <a:spcBef>
                          <a:spcPts val="650"/>
                        </a:spcBef>
                      </a:pPr>
                      <a:r>
                        <a:rPr lang="en-US" sz="1350" dirty="0">
                          <a:latin typeface="Roboto"/>
                          <a:cs typeface="Roboto"/>
                        </a:rPr>
                        <a:t>82.1%</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340360">
                        <a:lnSpc>
                          <a:spcPct val="100000"/>
                        </a:lnSpc>
                        <a:spcBef>
                          <a:spcPts val="650"/>
                        </a:spcBef>
                      </a:pPr>
                      <a:r>
                        <a:rPr lang="en-US" sz="1350" dirty="0">
                          <a:latin typeface="Roboto"/>
                          <a:cs typeface="Roboto"/>
                        </a:rPr>
                        <a:t>85.2%</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46050">
                        <a:lnSpc>
                          <a:spcPct val="100000"/>
                        </a:lnSpc>
                        <a:spcBef>
                          <a:spcPts val="650"/>
                        </a:spcBef>
                      </a:pPr>
                      <a:r>
                        <a:rPr lang="en-US" sz="1350" dirty="0">
                          <a:latin typeface="Roboto"/>
                          <a:cs typeface="Roboto"/>
                        </a:rPr>
                        <a:t>91.0%</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228600">
                        <a:lnSpc>
                          <a:spcPct val="100000"/>
                        </a:lnSpc>
                        <a:spcBef>
                          <a:spcPts val="650"/>
                        </a:spcBef>
                      </a:pPr>
                      <a:r>
                        <a:rPr lang="en-US" sz="1350" dirty="0">
                          <a:latin typeface="Roboto"/>
                          <a:cs typeface="Roboto"/>
                        </a:rPr>
                        <a:t>29</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311150">
                        <a:lnSpc>
                          <a:spcPct val="100000"/>
                        </a:lnSpc>
                        <a:spcBef>
                          <a:spcPts val="650"/>
                        </a:spcBef>
                      </a:pPr>
                      <a:r>
                        <a:rPr lang="en-US" sz="1350" dirty="0">
                          <a:latin typeface="Roboto"/>
                          <a:cs typeface="Roboto"/>
                        </a:rPr>
                        <a:t>3</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146050">
                        <a:lnSpc>
                          <a:spcPct val="100000"/>
                        </a:lnSpc>
                        <a:spcBef>
                          <a:spcPts val="650"/>
                        </a:spcBef>
                      </a:pPr>
                      <a:r>
                        <a:rPr lang="en-US" sz="1350" dirty="0">
                          <a:latin typeface="Roboto"/>
                          <a:cs typeface="Roboto"/>
                        </a:rPr>
                        <a:t>5</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tc>
                  <a:txBody>
                    <a:bodyPr/>
                    <a:lstStyle/>
                    <a:p>
                      <a:pPr marL="277495">
                        <a:lnSpc>
                          <a:spcPct val="100000"/>
                        </a:lnSpc>
                        <a:spcBef>
                          <a:spcPts val="650"/>
                        </a:spcBef>
                      </a:pPr>
                      <a:r>
                        <a:rPr lang="en-US" sz="1350">
                          <a:latin typeface="Roboto"/>
                          <a:cs typeface="Roboto"/>
                        </a:rPr>
                        <a:t>23</a:t>
                      </a:r>
                      <a:endParaRPr sz="1350" dirty="0">
                        <a:latin typeface="Roboto"/>
                        <a:cs typeface="Roboto"/>
                      </a:endParaRPr>
                    </a:p>
                  </a:txBody>
                  <a:tcPr marL="0" marR="0" marT="82550" marB="0">
                    <a:lnL w="28575">
                      <a:solidFill>
                        <a:srgbClr val="44546A"/>
                      </a:solidFill>
                      <a:prstDash val="solid"/>
                    </a:lnL>
                    <a:lnR w="28575">
                      <a:solidFill>
                        <a:srgbClr val="44546A"/>
                      </a:solidFill>
                      <a:prstDash val="solid"/>
                    </a:lnR>
                    <a:lnT w="9525" cap="flat" cmpd="sng" algn="ctr">
                      <a:solidFill>
                        <a:srgbClr val="000000"/>
                      </a:solidFill>
                      <a:prstDash val="solid"/>
                      <a:round/>
                      <a:headEnd type="none" w="med" len="med"/>
                      <a:tailEnd type="none" w="med" len="med"/>
                    </a:lnT>
                    <a:lnB w="9525">
                      <a:solidFill>
                        <a:srgbClr val="000000"/>
                      </a:solidFill>
                      <a:prstDash val="solid"/>
                    </a:lnB>
                  </a:tcPr>
                </a:tc>
                <a:extLst>
                  <a:ext uri="{0D108BD9-81ED-4DB2-BD59-A6C34878D82A}">
                    <a16:rowId xmlns:a16="http://schemas.microsoft.com/office/drawing/2014/main" xmlns="" val="10000"/>
                  </a:ext>
                </a:extLst>
              </a:tr>
              <a:tr h="1078665">
                <a:tc>
                  <a:txBody>
                    <a:bodyPr/>
                    <a:lstStyle/>
                    <a:p>
                      <a:pPr marL="125095" marR="455930">
                        <a:lnSpc>
                          <a:spcPts val="2250"/>
                        </a:lnSpc>
                        <a:spcBef>
                          <a:spcPts val="55"/>
                        </a:spcBef>
                      </a:pPr>
                      <a:r>
                        <a:rPr sz="1150" spc="-10" dirty="0">
                          <a:solidFill>
                            <a:srgbClr val="0F1114"/>
                          </a:solidFill>
                          <a:latin typeface="Roboto"/>
                          <a:cs typeface="Roboto"/>
                        </a:rPr>
                        <a:t>Logistic </a:t>
                      </a:r>
                      <a:r>
                        <a:rPr sz="1150" spc="-20" dirty="0">
                          <a:solidFill>
                            <a:srgbClr val="0F1114"/>
                          </a:solidFill>
                          <a:latin typeface="Roboto"/>
                          <a:cs typeface="Roboto"/>
                        </a:rPr>
                        <a:t>Regression</a:t>
                      </a:r>
                      <a:endParaRPr sz="1150" dirty="0">
                        <a:latin typeface="Roboto"/>
                        <a:cs typeface="Roboto"/>
                      </a:endParaRPr>
                    </a:p>
                  </a:txBody>
                  <a:tcPr marL="0" marR="0" marT="698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54000">
                        <a:lnSpc>
                          <a:spcPct val="100000"/>
                        </a:lnSpc>
                        <a:spcBef>
                          <a:spcPts val="705"/>
                        </a:spcBef>
                      </a:pPr>
                      <a:r>
                        <a:rPr sz="1150" spc="-10" dirty="0">
                          <a:solidFill>
                            <a:srgbClr val="0F1114"/>
                          </a:solidFill>
                          <a:latin typeface="Roboto"/>
                          <a:cs typeface="Roboto"/>
                        </a:rPr>
                        <a:t>68.8%</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17170">
                        <a:lnSpc>
                          <a:spcPct val="100000"/>
                        </a:lnSpc>
                        <a:spcBef>
                          <a:spcPts val="705"/>
                        </a:spcBef>
                      </a:pPr>
                      <a:r>
                        <a:rPr sz="1150" spc="-10" dirty="0">
                          <a:solidFill>
                            <a:srgbClr val="0F1114"/>
                          </a:solidFill>
                          <a:latin typeface="Roboto"/>
                          <a:cs typeface="Roboto"/>
                        </a:rPr>
                        <a:t>76.9%</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41300">
                        <a:lnSpc>
                          <a:spcPct val="100000"/>
                        </a:lnSpc>
                        <a:spcBef>
                          <a:spcPts val="705"/>
                        </a:spcBef>
                      </a:pPr>
                      <a:r>
                        <a:rPr sz="1150" spc="-10" dirty="0">
                          <a:solidFill>
                            <a:srgbClr val="0F1114"/>
                          </a:solidFill>
                          <a:latin typeface="Roboto"/>
                          <a:cs typeface="Roboto"/>
                        </a:rPr>
                        <a:t>65.2%</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40360">
                        <a:lnSpc>
                          <a:spcPct val="100000"/>
                        </a:lnSpc>
                        <a:spcBef>
                          <a:spcPts val="705"/>
                        </a:spcBef>
                      </a:pPr>
                      <a:r>
                        <a:rPr sz="1150" spc="-10" dirty="0">
                          <a:solidFill>
                            <a:srgbClr val="0F1114"/>
                          </a:solidFill>
                          <a:latin typeface="Roboto"/>
                          <a:cs typeface="Roboto"/>
                        </a:rPr>
                        <a:t>70.6%</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10" dirty="0">
                          <a:solidFill>
                            <a:srgbClr val="0F1114"/>
                          </a:solidFill>
                          <a:latin typeface="Roboto"/>
                          <a:cs typeface="Roboto"/>
                        </a:rPr>
                        <a:t>71.1%</a:t>
                      </a:r>
                      <a:endParaRPr sz="1150" dirty="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28600">
                        <a:lnSpc>
                          <a:spcPct val="100000"/>
                        </a:lnSpc>
                        <a:spcBef>
                          <a:spcPts val="705"/>
                        </a:spcBef>
                      </a:pPr>
                      <a:r>
                        <a:rPr sz="1150" spc="-25" dirty="0">
                          <a:solidFill>
                            <a:srgbClr val="0F1114"/>
                          </a:solidFill>
                          <a:latin typeface="Roboto"/>
                          <a:cs typeface="Roboto"/>
                        </a:rPr>
                        <a:t>25</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11150">
                        <a:lnSpc>
                          <a:spcPct val="100000"/>
                        </a:lnSpc>
                        <a:spcBef>
                          <a:spcPts val="705"/>
                        </a:spcBef>
                      </a:pPr>
                      <a:r>
                        <a:rPr sz="1150" spc="-50" dirty="0">
                          <a:solidFill>
                            <a:srgbClr val="0F1114"/>
                          </a:solidFill>
                          <a:latin typeface="Roboto"/>
                          <a:cs typeface="Roboto"/>
                        </a:rPr>
                        <a:t>9</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25" dirty="0">
                          <a:solidFill>
                            <a:srgbClr val="0F1114"/>
                          </a:solidFill>
                          <a:latin typeface="Roboto"/>
                          <a:cs typeface="Roboto"/>
                        </a:rPr>
                        <a:t>16</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77495">
                        <a:lnSpc>
                          <a:spcPct val="100000"/>
                        </a:lnSpc>
                        <a:spcBef>
                          <a:spcPts val="705"/>
                        </a:spcBef>
                      </a:pPr>
                      <a:r>
                        <a:rPr sz="1150" spc="-25" dirty="0">
                          <a:solidFill>
                            <a:srgbClr val="0F1114"/>
                          </a:solidFill>
                          <a:latin typeface="Roboto"/>
                          <a:cs typeface="Roboto"/>
                        </a:rPr>
                        <a:t>30</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xmlns="" val="10001"/>
                  </a:ext>
                </a:extLst>
              </a:tr>
              <a:tr h="674313">
                <a:tc>
                  <a:txBody>
                    <a:bodyPr/>
                    <a:lstStyle/>
                    <a:p>
                      <a:pPr marL="125095">
                        <a:lnSpc>
                          <a:spcPct val="100000"/>
                        </a:lnSpc>
                        <a:spcBef>
                          <a:spcPts val="705"/>
                        </a:spcBef>
                      </a:pPr>
                      <a:r>
                        <a:rPr sz="1150" spc="-10" dirty="0">
                          <a:solidFill>
                            <a:srgbClr val="0F1114"/>
                          </a:solidFill>
                          <a:latin typeface="Roboto"/>
                          <a:cs typeface="Roboto"/>
                        </a:rPr>
                        <a:t>Random</a:t>
                      </a:r>
                      <a:r>
                        <a:rPr sz="1150" spc="-15" dirty="0">
                          <a:solidFill>
                            <a:srgbClr val="0F1114"/>
                          </a:solidFill>
                          <a:latin typeface="Roboto"/>
                          <a:cs typeface="Roboto"/>
                        </a:rPr>
                        <a:t> </a:t>
                      </a:r>
                      <a:r>
                        <a:rPr sz="1150" spc="-10" dirty="0">
                          <a:solidFill>
                            <a:srgbClr val="0F1114"/>
                          </a:solidFill>
                          <a:latin typeface="Roboto"/>
                          <a:cs typeface="Roboto"/>
                        </a:rPr>
                        <a:t>Forest</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54000">
                        <a:lnSpc>
                          <a:spcPct val="100000"/>
                        </a:lnSpc>
                        <a:spcBef>
                          <a:spcPts val="705"/>
                        </a:spcBef>
                      </a:pPr>
                      <a:r>
                        <a:rPr sz="1150" spc="-10" dirty="0">
                          <a:solidFill>
                            <a:srgbClr val="0F1114"/>
                          </a:solidFill>
                          <a:latin typeface="Roboto"/>
                          <a:cs typeface="Roboto"/>
                        </a:rPr>
                        <a:t>62.5%</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17170">
                        <a:lnSpc>
                          <a:spcPct val="100000"/>
                        </a:lnSpc>
                        <a:spcBef>
                          <a:spcPts val="705"/>
                        </a:spcBef>
                      </a:pPr>
                      <a:r>
                        <a:rPr sz="1150" spc="-10" dirty="0">
                          <a:solidFill>
                            <a:srgbClr val="0F1114"/>
                          </a:solidFill>
                          <a:latin typeface="Roboto"/>
                          <a:cs typeface="Roboto"/>
                        </a:rPr>
                        <a:t>66.7%</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41300">
                        <a:lnSpc>
                          <a:spcPct val="100000"/>
                        </a:lnSpc>
                        <a:spcBef>
                          <a:spcPts val="705"/>
                        </a:spcBef>
                      </a:pPr>
                      <a:r>
                        <a:rPr sz="1150" spc="-10" dirty="0">
                          <a:solidFill>
                            <a:srgbClr val="0F1114"/>
                          </a:solidFill>
                          <a:latin typeface="Roboto"/>
                          <a:cs typeface="Roboto"/>
                        </a:rPr>
                        <a:t>69.6%</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40360">
                        <a:lnSpc>
                          <a:spcPct val="100000"/>
                        </a:lnSpc>
                        <a:spcBef>
                          <a:spcPts val="705"/>
                        </a:spcBef>
                      </a:pPr>
                      <a:r>
                        <a:rPr sz="1150" spc="-10" dirty="0">
                          <a:solidFill>
                            <a:srgbClr val="0F1114"/>
                          </a:solidFill>
                          <a:latin typeface="Roboto"/>
                          <a:cs typeface="Roboto"/>
                        </a:rPr>
                        <a:t>68.1%</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10" dirty="0">
                          <a:solidFill>
                            <a:srgbClr val="0F1114"/>
                          </a:solidFill>
                          <a:latin typeface="Roboto"/>
                          <a:cs typeface="Roboto"/>
                        </a:rPr>
                        <a:t>61.9%</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28600">
                        <a:lnSpc>
                          <a:spcPct val="100000"/>
                        </a:lnSpc>
                        <a:spcBef>
                          <a:spcPts val="705"/>
                        </a:spcBef>
                      </a:pPr>
                      <a:r>
                        <a:rPr sz="1150" spc="-25" dirty="0">
                          <a:solidFill>
                            <a:srgbClr val="0F1114"/>
                          </a:solidFill>
                          <a:latin typeface="Roboto"/>
                          <a:cs typeface="Roboto"/>
                        </a:rPr>
                        <a:t>18</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11150">
                        <a:lnSpc>
                          <a:spcPct val="100000"/>
                        </a:lnSpc>
                        <a:spcBef>
                          <a:spcPts val="705"/>
                        </a:spcBef>
                      </a:pPr>
                      <a:r>
                        <a:rPr sz="1150" spc="-25" dirty="0">
                          <a:solidFill>
                            <a:srgbClr val="0F1114"/>
                          </a:solidFill>
                          <a:latin typeface="Roboto"/>
                          <a:cs typeface="Roboto"/>
                        </a:rPr>
                        <a:t>16</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25" dirty="0">
                          <a:solidFill>
                            <a:srgbClr val="0F1114"/>
                          </a:solidFill>
                          <a:latin typeface="Roboto"/>
                          <a:cs typeface="Roboto"/>
                        </a:rPr>
                        <a:t>14</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77495">
                        <a:lnSpc>
                          <a:spcPct val="100000"/>
                        </a:lnSpc>
                        <a:spcBef>
                          <a:spcPts val="705"/>
                        </a:spcBef>
                      </a:pPr>
                      <a:r>
                        <a:rPr sz="1150" spc="-25" dirty="0">
                          <a:solidFill>
                            <a:srgbClr val="0F1114"/>
                          </a:solidFill>
                          <a:latin typeface="Roboto"/>
                          <a:cs typeface="Roboto"/>
                        </a:rPr>
                        <a:t>32</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xmlns="" val="10002"/>
                  </a:ext>
                </a:extLst>
              </a:tr>
              <a:tr h="674313">
                <a:tc>
                  <a:txBody>
                    <a:bodyPr/>
                    <a:lstStyle/>
                    <a:p>
                      <a:pPr marL="125095">
                        <a:lnSpc>
                          <a:spcPct val="100000"/>
                        </a:lnSpc>
                        <a:spcBef>
                          <a:spcPts val="705"/>
                        </a:spcBef>
                      </a:pPr>
                      <a:r>
                        <a:rPr sz="1150" spc="-25" dirty="0">
                          <a:solidFill>
                            <a:srgbClr val="0F1114"/>
                          </a:solidFill>
                          <a:latin typeface="Roboto"/>
                          <a:cs typeface="Roboto"/>
                        </a:rPr>
                        <a:t>SVM</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54000">
                        <a:lnSpc>
                          <a:spcPct val="100000"/>
                        </a:lnSpc>
                        <a:spcBef>
                          <a:spcPts val="705"/>
                        </a:spcBef>
                      </a:pPr>
                      <a:r>
                        <a:rPr sz="1150" spc="-10" dirty="0">
                          <a:solidFill>
                            <a:srgbClr val="0F1114"/>
                          </a:solidFill>
                          <a:latin typeface="Roboto"/>
                          <a:cs typeface="Roboto"/>
                        </a:rPr>
                        <a:t>57.5%</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17170">
                        <a:lnSpc>
                          <a:spcPct val="100000"/>
                        </a:lnSpc>
                        <a:spcBef>
                          <a:spcPts val="705"/>
                        </a:spcBef>
                      </a:pPr>
                      <a:r>
                        <a:rPr sz="1150" spc="-10" dirty="0">
                          <a:solidFill>
                            <a:srgbClr val="0F1114"/>
                          </a:solidFill>
                          <a:latin typeface="Roboto"/>
                          <a:cs typeface="Roboto"/>
                        </a:rPr>
                        <a:t>63.0%</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41300">
                        <a:lnSpc>
                          <a:spcPct val="100000"/>
                        </a:lnSpc>
                        <a:spcBef>
                          <a:spcPts val="705"/>
                        </a:spcBef>
                      </a:pPr>
                      <a:r>
                        <a:rPr sz="1150" spc="-10" dirty="0">
                          <a:solidFill>
                            <a:srgbClr val="0F1114"/>
                          </a:solidFill>
                          <a:latin typeface="Roboto"/>
                          <a:cs typeface="Roboto"/>
                        </a:rPr>
                        <a:t>63.0%</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40360">
                        <a:lnSpc>
                          <a:spcPct val="100000"/>
                        </a:lnSpc>
                        <a:spcBef>
                          <a:spcPts val="705"/>
                        </a:spcBef>
                      </a:pPr>
                      <a:r>
                        <a:rPr sz="1150" spc="-10" dirty="0">
                          <a:solidFill>
                            <a:srgbClr val="0F1114"/>
                          </a:solidFill>
                          <a:latin typeface="Roboto"/>
                          <a:cs typeface="Roboto"/>
                        </a:rPr>
                        <a:t>63.0%</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10" dirty="0">
                          <a:solidFill>
                            <a:srgbClr val="0F1114"/>
                          </a:solidFill>
                          <a:latin typeface="Roboto"/>
                          <a:cs typeface="Roboto"/>
                        </a:rPr>
                        <a:t>63.7%</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28600">
                        <a:lnSpc>
                          <a:spcPct val="100000"/>
                        </a:lnSpc>
                        <a:spcBef>
                          <a:spcPts val="705"/>
                        </a:spcBef>
                      </a:pPr>
                      <a:r>
                        <a:rPr sz="1150" spc="-25" dirty="0">
                          <a:solidFill>
                            <a:srgbClr val="0F1114"/>
                          </a:solidFill>
                          <a:latin typeface="Roboto"/>
                          <a:cs typeface="Roboto"/>
                        </a:rPr>
                        <a:t>17</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11150">
                        <a:lnSpc>
                          <a:spcPct val="100000"/>
                        </a:lnSpc>
                        <a:spcBef>
                          <a:spcPts val="705"/>
                        </a:spcBef>
                      </a:pPr>
                      <a:r>
                        <a:rPr sz="1150" spc="-25" dirty="0">
                          <a:solidFill>
                            <a:srgbClr val="0F1114"/>
                          </a:solidFill>
                          <a:latin typeface="Roboto"/>
                          <a:cs typeface="Roboto"/>
                        </a:rPr>
                        <a:t>17</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25" dirty="0">
                          <a:solidFill>
                            <a:srgbClr val="0F1114"/>
                          </a:solidFill>
                          <a:latin typeface="Roboto"/>
                          <a:cs typeface="Roboto"/>
                        </a:rPr>
                        <a:t>17</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77495">
                        <a:lnSpc>
                          <a:spcPct val="100000"/>
                        </a:lnSpc>
                        <a:spcBef>
                          <a:spcPts val="705"/>
                        </a:spcBef>
                      </a:pPr>
                      <a:r>
                        <a:rPr sz="1150" spc="-25" dirty="0">
                          <a:solidFill>
                            <a:srgbClr val="0F1114"/>
                          </a:solidFill>
                          <a:latin typeface="Roboto"/>
                          <a:cs typeface="Roboto"/>
                        </a:rPr>
                        <a:t>29</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xmlns="" val="10003"/>
                  </a:ext>
                </a:extLst>
              </a:tr>
              <a:tr h="674313">
                <a:tc>
                  <a:txBody>
                    <a:bodyPr/>
                    <a:lstStyle/>
                    <a:p>
                      <a:pPr marL="125095">
                        <a:lnSpc>
                          <a:spcPct val="100000"/>
                        </a:lnSpc>
                        <a:spcBef>
                          <a:spcPts val="705"/>
                        </a:spcBef>
                      </a:pPr>
                      <a:r>
                        <a:rPr sz="1150" spc="-10" dirty="0">
                          <a:solidFill>
                            <a:srgbClr val="0F1114"/>
                          </a:solidFill>
                          <a:latin typeface="Roboto"/>
                          <a:cs typeface="Roboto"/>
                        </a:rPr>
                        <a:t>Decision</a:t>
                      </a:r>
                      <a:r>
                        <a:rPr sz="1150" spc="-25" dirty="0">
                          <a:solidFill>
                            <a:srgbClr val="0F1114"/>
                          </a:solidFill>
                          <a:latin typeface="Roboto"/>
                          <a:cs typeface="Roboto"/>
                        </a:rPr>
                        <a:t> </a:t>
                      </a:r>
                      <a:r>
                        <a:rPr sz="1150" spc="-20" dirty="0">
                          <a:solidFill>
                            <a:srgbClr val="0F1114"/>
                          </a:solidFill>
                          <a:latin typeface="Roboto"/>
                          <a:cs typeface="Roboto"/>
                        </a:rPr>
                        <a:t>Tree</a:t>
                      </a:r>
                      <a:endParaRPr sz="1150" dirty="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54000">
                        <a:lnSpc>
                          <a:spcPct val="100000"/>
                        </a:lnSpc>
                        <a:spcBef>
                          <a:spcPts val="705"/>
                        </a:spcBef>
                      </a:pPr>
                      <a:r>
                        <a:rPr sz="1150" spc="-10" dirty="0">
                          <a:solidFill>
                            <a:srgbClr val="0F1114"/>
                          </a:solidFill>
                          <a:latin typeface="Roboto"/>
                          <a:cs typeface="Roboto"/>
                        </a:rPr>
                        <a:t>55.0%</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17170">
                        <a:lnSpc>
                          <a:spcPct val="100000"/>
                        </a:lnSpc>
                        <a:spcBef>
                          <a:spcPts val="705"/>
                        </a:spcBef>
                      </a:pPr>
                      <a:r>
                        <a:rPr sz="1150" spc="-10" dirty="0">
                          <a:solidFill>
                            <a:srgbClr val="0F1114"/>
                          </a:solidFill>
                          <a:latin typeface="Roboto"/>
                          <a:cs typeface="Roboto"/>
                        </a:rPr>
                        <a:t>60.4%</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41300">
                        <a:lnSpc>
                          <a:spcPct val="100000"/>
                        </a:lnSpc>
                        <a:spcBef>
                          <a:spcPts val="705"/>
                        </a:spcBef>
                      </a:pPr>
                      <a:r>
                        <a:rPr sz="1150" spc="-10" dirty="0">
                          <a:solidFill>
                            <a:srgbClr val="0F1114"/>
                          </a:solidFill>
                          <a:latin typeface="Roboto"/>
                          <a:cs typeface="Roboto"/>
                        </a:rPr>
                        <a:t>63.0%</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40360">
                        <a:lnSpc>
                          <a:spcPct val="100000"/>
                        </a:lnSpc>
                        <a:spcBef>
                          <a:spcPts val="705"/>
                        </a:spcBef>
                      </a:pPr>
                      <a:r>
                        <a:rPr sz="1150" spc="-10" dirty="0">
                          <a:solidFill>
                            <a:srgbClr val="0F1114"/>
                          </a:solidFill>
                          <a:latin typeface="Roboto"/>
                          <a:cs typeface="Roboto"/>
                        </a:rPr>
                        <a:t>61.7%</a:t>
                      </a:r>
                      <a:endParaRPr sz="1150" dirty="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10" dirty="0">
                          <a:solidFill>
                            <a:srgbClr val="0F1114"/>
                          </a:solidFill>
                          <a:latin typeface="Roboto"/>
                          <a:cs typeface="Roboto"/>
                        </a:rPr>
                        <a:t>53.6%</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28600">
                        <a:lnSpc>
                          <a:spcPct val="100000"/>
                        </a:lnSpc>
                        <a:spcBef>
                          <a:spcPts val="705"/>
                        </a:spcBef>
                      </a:pPr>
                      <a:r>
                        <a:rPr sz="1150" spc="-25" dirty="0">
                          <a:solidFill>
                            <a:srgbClr val="0F1114"/>
                          </a:solidFill>
                          <a:latin typeface="Roboto"/>
                          <a:cs typeface="Roboto"/>
                        </a:rPr>
                        <a:t>15</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311150">
                        <a:lnSpc>
                          <a:spcPct val="100000"/>
                        </a:lnSpc>
                        <a:spcBef>
                          <a:spcPts val="705"/>
                        </a:spcBef>
                      </a:pPr>
                      <a:r>
                        <a:rPr sz="1150" spc="-25" dirty="0">
                          <a:solidFill>
                            <a:srgbClr val="0F1114"/>
                          </a:solidFill>
                          <a:latin typeface="Roboto"/>
                          <a:cs typeface="Roboto"/>
                        </a:rPr>
                        <a:t>19</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146050">
                        <a:lnSpc>
                          <a:spcPct val="100000"/>
                        </a:lnSpc>
                        <a:spcBef>
                          <a:spcPts val="705"/>
                        </a:spcBef>
                      </a:pPr>
                      <a:r>
                        <a:rPr sz="1150" spc="-25" dirty="0">
                          <a:solidFill>
                            <a:srgbClr val="0F1114"/>
                          </a:solidFill>
                          <a:latin typeface="Roboto"/>
                          <a:cs typeface="Roboto"/>
                        </a:rPr>
                        <a:t>17</a:t>
                      </a:r>
                      <a:endParaRPr sz="115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tc>
                  <a:txBody>
                    <a:bodyPr/>
                    <a:lstStyle/>
                    <a:p>
                      <a:pPr marL="277495">
                        <a:lnSpc>
                          <a:spcPct val="100000"/>
                        </a:lnSpc>
                        <a:spcBef>
                          <a:spcPts val="705"/>
                        </a:spcBef>
                      </a:pPr>
                      <a:r>
                        <a:rPr sz="1150" spc="-25" dirty="0">
                          <a:solidFill>
                            <a:srgbClr val="0F1114"/>
                          </a:solidFill>
                          <a:latin typeface="Roboto"/>
                          <a:cs typeface="Roboto"/>
                        </a:rPr>
                        <a:t>29</a:t>
                      </a:r>
                      <a:endParaRPr sz="1150" dirty="0">
                        <a:latin typeface="Roboto"/>
                        <a:cs typeface="Roboto"/>
                      </a:endParaRPr>
                    </a:p>
                  </a:txBody>
                  <a:tcPr marL="0" marR="0" marT="89535" marB="0">
                    <a:lnL w="28575">
                      <a:solidFill>
                        <a:srgbClr val="44546A"/>
                      </a:solidFill>
                      <a:prstDash val="solid"/>
                    </a:lnL>
                    <a:lnR w="28575">
                      <a:solidFill>
                        <a:srgbClr val="44546A"/>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000" b="0" spc="-25" dirty="0">
                <a:latin typeface="Times New Roman"/>
                <a:cs typeface="Times New Roman"/>
              </a:rPr>
              <a:t>Stream</a:t>
            </a:r>
            <a:r>
              <a:rPr sz="4000" b="0" spc="-225" dirty="0">
                <a:latin typeface="Times New Roman"/>
                <a:cs typeface="Times New Roman"/>
              </a:rPr>
              <a:t> </a:t>
            </a:r>
            <a:r>
              <a:rPr sz="4000" b="0" dirty="0">
                <a:latin typeface="Times New Roman"/>
                <a:cs typeface="Times New Roman"/>
              </a:rPr>
              <a:t>API</a:t>
            </a:r>
            <a:r>
              <a:rPr sz="4000" b="0" spc="-55" dirty="0">
                <a:latin typeface="Times New Roman"/>
                <a:cs typeface="Times New Roman"/>
              </a:rPr>
              <a:t> </a:t>
            </a:r>
            <a:r>
              <a:rPr sz="4000" b="0" spc="-10" dirty="0">
                <a:latin typeface="Times New Roman"/>
                <a:cs typeface="Times New Roman"/>
              </a:rPr>
              <a:t>Deployment</a:t>
            </a:r>
            <a:endParaRPr sz="4000">
              <a:latin typeface="Times New Roman"/>
              <a:cs typeface="Times New Roman"/>
            </a:endParaRPr>
          </a:p>
        </p:txBody>
      </p:sp>
      <p:sp>
        <p:nvSpPr>
          <p:cNvPr id="3" name="object 3"/>
          <p:cNvSpPr txBox="1"/>
          <p:nvPr/>
        </p:nvSpPr>
        <p:spPr>
          <a:xfrm>
            <a:off x="1088835" y="2075832"/>
            <a:ext cx="9993630" cy="3317240"/>
          </a:xfrm>
          <a:prstGeom prst="rect">
            <a:avLst/>
          </a:prstGeom>
        </p:spPr>
        <p:txBody>
          <a:bodyPr vert="horz" wrap="square" lIns="0" tIns="12700" rIns="0" bIns="0" rtlCol="0">
            <a:spAutoFit/>
          </a:bodyPr>
          <a:lstStyle/>
          <a:p>
            <a:pPr marL="379095" indent="-366395">
              <a:lnSpc>
                <a:spcPct val="100000"/>
              </a:lnSpc>
              <a:spcBef>
                <a:spcPts val="100"/>
              </a:spcBef>
              <a:buFont typeface="Arial MT"/>
              <a:buChar char="●"/>
              <a:tabLst>
                <a:tab pos="379095" algn="l"/>
              </a:tabLst>
            </a:pPr>
            <a:r>
              <a:rPr sz="1800" dirty="0">
                <a:solidFill>
                  <a:srgbClr val="2F5496"/>
                </a:solidFill>
                <a:latin typeface="Times New Roman"/>
                <a:cs typeface="Times New Roman"/>
              </a:rPr>
              <a:t>Implemented</a:t>
            </a:r>
            <a:r>
              <a:rPr sz="1800" spc="-45" dirty="0">
                <a:solidFill>
                  <a:srgbClr val="2F5496"/>
                </a:solidFill>
                <a:latin typeface="Times New Roman"/>
                <a:cs typeface="Times New Roman"/>
              </a:rPr>
              <a:t> </a:t>
            </a:r>
            <a:r>
              <a:rPr sz="1800" dirty="0">
                <a:solidFill>
                  <a:srgbClr val="2F5496"/>
                </a:solidFill>
                <a:latin typeface="Times New Roman"/>
                <a:cs typeface="Times New Roman"/>
              </a:rPr>
              <a:t>a</a:t>
            </a:r>
            <a:r>
              <a:rPr sz="1800" spc="-50" dirty="0">
                <a:solidFill>
                  <a:srgbClr val="2F5496"/>
                </a:solidFill>
                <a:latin typeface="Times New Roman"/>
                <a:cs typeface="Times New Roman"/>
              </a:rPr>
              <a:t> </a:t>
            </a:r>
            <a:r>
              <a:rPr sz="1800" spc="-10" dirty="0">
                <a:solidFill>
                  <a:srgbClr val="2F5496"/>
                </a:solidFill>
                <a:latin typeface="Times New Roman"/>
                <a:cs typeface="Times New Roman"/>
              </a:rPr>
              <a:t>Streamlit-</a:t>
            </a:r>
            <a:r>
              <a:rPr sz="1800" dirty="0">
                <a:solidFill>
                  <a:srgbClr val="2F5496"/>
                </a:solidFill>
                <a:latin typeface="Times New Roman"/>
                <a:cs typeface="Times New Roman"/>
              </a:rPr>
              <a:t>based</a:t>
            </a:r>
            <a:r>
              <a:rPr sz="1800" spc="-45" dirty="0">
                <a:solidFill>
                  <a:srgbClr val="2F5496"/>
                </a:solidFill>
                <a:latin typeface="Times New Roman"/>
                <a:cs typeface="Times New Roman"/>
              </a:rPr>
              <a:t> </a:t>
            </a:r>
            <a:r>
              <a:rPr sz="1800" dirty="0">
                <a:solidFill>
                  <a:srgbClr val="2F5496"/>
                </a:solidFill>
                <a:latin typeface="Times New Roman"/>
                <a:cs typeface="Times New Roman"/>
              </a:rPr>
              <a:t>web</a:t>
            </a:r>
            <a:r>
              <a:rPr sz="1800" spc="-45" dirty="0">
                <a:solidFill>
                  <a:srgbClr val="2F5496"/>
                </a:solidFill>
                <a:latin typeface="Times New Roman"/>
                <a:cs typeface="Times New Roman"/>
              </a:rPr>
              <a:t> </a:t>
            </a:r>
            <a:r>
              <a:rPr sz="1800" dirty="0">
                <a:solidFill>
                  <a:srgbClr val="2F5496"/>
                </a:solidFill>
                <a:latin typeface="Times New Roman"/>
                <a:cs typeface="Times New Roman"/>
              </a:rPr>
              <a:t>application</a:t>
            </a:r>
            <a:r>
              <a:rPr sz="1800" spc="-45" dirty="0">
                <a:solidFill>
                  <a:srgbClr val="2F5496"/>
                </a:solidFill>
                <a:latin typeface="Times New Roman"/>
                <a:cs typeface="Times New Roman"/>
              </a:rPr>
              <a:t> </a:t>
            </a:r>
            <a:r>
              <a:rPr sz="1800" dirty="0">
                <a:solidFill>
                  <a:srgbClr val="2F5496"/>
                </a:solidFill>
                <a:latin typeface="Times New Roman"/>
                <a:cs typeface="Times New Roman"/>
              </a:rPr>
              <a:t>for</a:t>
            </a:r>
            <a:r>
              <a:rPr sz="1800" spc="-45" dirty="0">
                <a:solidFill>
                  <a:srgbClr val="2F5496"/>
                </a:solidFill>
                <a:latin typeface="Times New Roman"/>
                <a:cs typeface="Times New Roman"/>
              </a:rPr>
              <a:t> </a:t>
            </a:r>
            <a:r>
              <a:rPr sz="1800" spc="-10" dirty="0">
                <a:solidFill>
                  <a:srgbClr val="2F5496"/>
                </a:solidFill>
                <a:latin typeface="Times New Roman"/>
                <a:cs typeface="Times New Roman"/>
              </a:rPr>
              <a:t>interactive</a:t>
            </a:r>
            <a:r>
              <a:rPr sz="1800" spc="-50" dirty="0">
                <a:solidFill>
                  <a:srgbClr val="2F5496"/>
                </a:solidFill>
                <a:latin typeface="Times New Roman"/>
                <a:cs typeface="Times New Roman"/>
              </a:rPr>
              <a:t> </a:t>
            </a:r>
            <a:r>
              <a:rPr sz="1800" dirty="0">
                <a:solidFill>
                  <a:srgbClr val="2F5496"/>
                </a:solidFill>
                <a:latin typeface="Times New Roman"/>
                <a:cs typeface="Times New Roman"/>
              </a:rPr>
              <a:t>heart</a:t>
            </a:r>
            <a:r>
              <a:rPr sz="1800" spc="-50" dirty="0">
                <a:solidFill>
                  <a:srgbClr val="2F5496"/>
                </a:solidFill>
                <a:latin typeface="Times New Roman"/>
                <a:cs typeface="Times New Roman"/>
              </a:rPr>
              <a:t> </a:t>
            </a:r>
            <a:r>
              <a:rPr sz="1800" dirty="0">
                <a:solidFill>
                  <a:srgbClr val="2F5496"/>
                </a:solidFill>
                <a:latin typeface="Times New Roman"/>
                <a:cs typeface="Times New Roman"/>
              </a:rPr>
              <a:t>disease</a:t>
            </a:r>
            <a:r>
              <a:rPr sz="1800" spc="-50" dirty="0">
                <a:solidFill>
                  <a:srgbClr val="2F5496"/>
                </a:solidFill>
                <a:latin typeface="Times New Roman"/>
                <a:cs typeface="Times New Roman"/>
              </a:rPr>
              <a:t> </a:t>
            </a:r>
            <a:r>
              <a:rPr sz="1800" spc="-10" dirty="0">
                <a:solidFill>
                  <a:srgbClr val="2F5496"/>
                </a:solidFill>
                <a:latin typeface="Times New Roman"/>
                <a:cs typeface="Times New Roman"/>
              </a:rPr>
              <a:t>prediction.</a:t>
            </a:r>
            <a:endParaRPr sz="1800" dirty="0">
              <a:latin typeface="Times New Roman"/>
              <a:cs typeface="Times New Roman"/>
            </a:endParaRPr>
          </a:p>
          <a:p>
            <a:pPr>
              <a:lnSpc>
                <a:spcPct val="100000"/>
              </a:lnSpc>
              <a:spcBef>
                <a:spcPts val="90"/>
              </a:spcBef>
              <a:buClr>
                <a:srgbClr val="2F5496"/>
              </a:buClr>
              <a:buFont typeface="Arial MT"/>
              <a:buChar char="●"/>
            </a:pPr>
            <a:endParaRPr sz="1800" dirty="0">
              <a:latin typeface="Times New Roman"/>
              <a:cs typeface="Times New Roman"/>
            </a:endParaRPr>
          </a:p>
          <a:p>
            <a:pPr marL="379095" indent="-366395">
              <a:lnSpc>
                <a:spcPct val="100000"/>
              </a:lnSpc>
              <a:buFont typeface="Arial MT"/>
              <a:buChar char="●"/>
              <a:tabLst>
                <a:tab pos="379095" algn="l"/>
              </a:tabLst>
            </a:pPr>
            <a:r>
              <a:rPr sz="1800" dirty="0">
                <a:solidFill>
                  <a:srgbClr val="2F5496"/>
                </a:solidFill>
                <a:latin typeface="Times New Roman"/>
                <a:cs typeface="Times New Roman"/>
              </a:rPr>
              <a:t>Integrated</a:t>
            </a:r>
            <a:r>
              <a:rPr sz="1800" spc="-45" dirty="0">
                <a:solidFill>
                  <a:srgbClr val="2F5496"/>
                </a:solidFill>
                <a:latin typeface="Times New Roman"/>
                <a:cs typeface="Times New Roman"/>
              </a:rPr>
              <a:t> </a:t>
            </a:r>
            <a:r>
              <a:rPr sz="1800" dirty="0">
                <a:solidFill>
                  <a:srgbClr val="2F5496"/>
                </a:solidFill>
                <a:latin typeface="Times New Roman"/>
                <a:cs typeface="Times New Roman"/>
              </a:rPr>
              <a:t>the</a:t>
            </a:r>
            <a:r>
              <a:rPr sz="1800" spc="-45" dirty="0">
                <a:solidFill>
                  <a:srgbClr val="2F5496"/>
                </a:solidFill>
                <a:latin typeface="Times New Roman"/>
                <a:cs typeface="Times New Roman"/>
              </a:rPr>
              <a:t> </a:t>
            </a:r>
            <a:r>
              <a:rPr sz="1800" dirty="0">
                <a:solidFill>
                  <a:srgbClr val="2F5496"/>
                </a:solidFill>
                <a:latin typeface="Times New Roman"/>
                <a:cs typeface="Times New Roman"/>
              </a:rPr>
              <a:t>trained</a:t>
            </a:r>
            <a:r>
              <a:rPr sz="1800" spc="-45" dirty="0">
                <a:solidFill>
                  <a:srgbClr val="2F5496"/>
                </a:solidFill>
                <a:latin typeface="Times New Roman"/>
                <a:cs typeface="Times New Roman"/>
              </a:rPr>
              <a:t> </a:t>
            </a:r>
            <a:r>
              <a:rPr sz="1800" dirty="0">
                <a:solidFill>
                  <a:srgbClr val="2F5496"/>
                </a:solidFill>
                <a:latin typeface="Times New Roman"/>
                <a:cs typeface="Times New Roman"/>
              </a:rPr>
              <a:t>machine</a:t>
            </a:r>
            <a:r>
              <a:rPr sz="1800" spc="-45" dirty="0">
                <a:solidFill>
                  <a:srgbClr val="2F5496"/>
                </a:solidFill>
                <a:latin typeface="Times New Roman"/>
                <a:cs typeface="Times New Roman"/>
              </a:rPr>
              <a:t> </a:t>
            </a:r>
            <a:r>
              <a:rPr sz="1800" dirty="0">
                <a:solidFill>
                  <a:srgbClr val="2F5496"/>
                </a:solidFill>
                <a:latin typeface="Times New Roman"/>
                <a:cs typeface="Times New Roman"/>
              </a:rPr>
              <a:t>learning</a:t>
            </a:r>
            <a:r>
              <a:rPr sz="1800" spc="-45" dirty="0">
                <a:solidFill>
                  <a:srgbClr val="2F5496"/>
                </a:solidFill>
                <a:latin typeface="Times New Roman"/>
                <a:cs typeface="Times New Roman"/>
              </a:rPr>
              <a:t> </a:t>
            </a:r>
            <a:r>
              <a:rPr sz="1800" dirty="0">
                <a:solidFill>
                  <a:srgbClr val="2F5496"/>
                </a:solidFill>
                <a:latin typeface="Times New Roman"/>
                <a:cs typeface="Times New Roman"/>
              </a:rPr>
              <a:t>model</a:t>
            </a:r>
            <a:r>
              <a:rPr sz="1800" spc="-45" dirty="0">
                <a:solidFill>
                  <a:srgbClr val="2F5496"/>
                </a:solidFill>
                <a:latin typeface="Times New Roman"/>
                <a:cs typeface="Times New Roman"/>
              </a:rPr>
              <a:t> </a:t>
            </a:r>
            <a:r>
              <a:rPr sz="1800" dirty="0">
                <a:solidFill>
                  <a:srgbClr val="2F5496"/>
                </a:solidFill>
                <a:latin typeface="Times New Roman"/>
                <a:cs typeface="Times New Roman"/>
              </a:rPr>
              <a:t>into</a:t>
            </a:r>
            <a:r>
              <a:rPr sz="1800" spc="-45" dirty="0">
                <a:solidFill>
                  <a:srgbClr val="2F5496"/>
                </a:solidFill>
                <a:latin typeface="Times New Roman"/>
                <a:cs typeface="Times New Roman"/>
              </a:rPr>
              <a:t> </a:t>
            </a:r>
            <a:r>
              <a:rPr sz="1800" dirty="0">
                <a:solidFill>
                  <a:srgbClr val="2F5496"/>
                </a:solidFill>
                <a:latin typeface="Times New Roman"/>
                <a:cs typeface="Times New Roman"/>
              </a:rPr>
              <a:t>the</a:t>
            </a:r>
            <a:r>
              <a:rPr sz="1800" spc="-45" dirty="0">
                <a:solidFill>
                  <a:srgbClr val="2F5496"/>
                </a:solidFill>
                <a:latin typeface="Times New Roman"/>
                <a:cs typeface="Times New Roman"/>
              </a:rPr>
              <a:t> </a:t>
            </a:r>
            <a:r>
              <a:rPr sz="1800" spc="-20" dirty="0">
                <a:solidFill>
                  <a:srgbClr val="2F5496"/>
                </a:solidFill>
                <a:latin typeface="Times New Roman"/>
                <a:cs typeface="Times New Roman"/>
              </a:rPr>
              <a:t>Stream-</a:t>
            </a:r>
            <a:r>
              <a:rPr sz="1800" dirty="0">
                <a:solidFill>
                  <a:srgbClr val="2F5496"/>
                </a:solidFill>
                <a:latin typeface="Times New Roman"/>
                <a:cs typeface="Times New Roman"/>
              </a:rPr>
              <a:t>lit</a:t>
            </a:r>
            <a:r>
              <a:rPr sz="1800" spc="-45" dirty="0">
                <a:solidFill>
                  <a:srgbClr val="2F5496"/>
                </a:solidFill>
                <a:latin typeface="Times New Roman"/>
                <a:cs typeface="Times New Roman"/>
              </a:rPr>
              <a:t> </a:t>
            </a:r>
            <a:r>
              <a:rPr sz="1800" dirty="0">
                <a:solidFill>
                  <a:srgbClr val="2F5496"/>
                </a:solidFill>
                <a:latin typeface="Times New Roman"/>
                <a:cs typeface="Times New Roman"/>
              </a:rPr>
              <a:t>interface</a:t>
            </a:r>
            <a:r>
              <a:rPr sz="1800" spc="-50" dirty="0">
                <a:solidFill>
                  <a:srgbClr val="2F5496"/>
                </a:solidFill>
                <a:latin typeface="Times New Roman"/>
                <a:cs typeface="Times New Roman"/>
              </a:rPr>
              <a:t> </a:t>
            </a:r>
            <a:r>
              <a:rPr sz="1800" dirty="0">
                <a:solidFill>
                  <a:srgbClr val="2F5496"/>
                </a:solidFill>
                <a:latin typeface="Times New Roman"/>
                <a:cs typeface="Times New Roman"/>
              </a:rPr>
              <a:t>to</a:t>
            </a:r>
            <a:r>
              <a:rPr sz="1800" spc="-40" dirty="0">
                <a:solidFill>
                  <a:srgbClr val="2F5496"/>
                </a:solidFill>
                <a:latin typeface="Times New Roman"/>
                <a:cs typeface="Times New Roman"/>
              </a:rPr>
              <a:t> </a:t>
            </a:r>
            <a:r>
              <a:rPr sz="1800" dirty="0">
                <a:solidFill>
                  <a:srgbClr val="2F5496"/>
                </a:solidFill>
                <a:latin typeface="Times New Roman"/>
                <a:cs typeface="Times New Roman"/>
              </a:rPr>
              <a:t>allow</a:t>
            </a:r>
            <a:r>
              <a:rPr sz="1800" spc="-50" dirty="0">
                <a:solidFill>
                  <a:srgbClr val="2F5496"/>
                </a:solidFill>
                <a:latin typeface="Times New Roman"/>
                <a:cs typeface="Times New Roman"/>
              </a:rPr>
              <a:t> </a:t>
            </a:r>
            <a:r>
              <a:rPr sz="1800" spc="-20" dirty="0">
                <a:solidFill>
                  <a:srgbClr val="2F5496"/>
                </a:solidFill>
                <a:latin typeface="Times New Roman"/>
                <a:cs typeface="Times New Roman"/>
              </a:rPr>
              <a:t>real-</a:t>
            </a:r>
            <a:r>
              <a:rPr sz="1800" dirty="0">
                <a:solidFill>
                  <a:srgbClr val="2F5496"/>
                </a:solidFill>
                <a:latin typeface="Times New Roman"/>
                <a:cs typeface="Times New Roman"/>
              </a:rPr>
              <a:t>time</a:t>
            </a:r>
            <a:r>
              <a:rPr sz="1800" spc="-45" dirty="0">
                <a:solidFill>
                  <a:srgbClr val="2F5496"/>
                </a:solidFill>
                <a:latin typeface="Times New Roman"/>
                <a:cs typeface="Times New Roman"/>
              </a:rPr>
              <a:t> </a:t>
            </a:r>
            <a:r>
              <a:rPr sz="1800" spc="-10" dirty="0">
                <a:solidFill>
                  <a:srgbClr val="2F5496"/>
                </a:solidFill>
                <a:latin typeface="Times New Roman"/>
                <a:cs typeface="Times New Roman"/>
              </a:rPr>
              <a:t>predictions.</a:t>
            </a:r>
            <a:endParaRPr sz="1800" dirty="0">
              <a:latin typeface="Times New Roman"/>
              <a:cs typeface="Times New Roman"/>
            </a:endParaRPr>
          </a:p>
          <a:p>
            <a:pPr>
              <a:lnSpc>
                <a:spcPct val="100000"/>
              </a:lnSpc>
              <a:spcBef>
                <a:spcPts val="90"/>
              </a:spcBef>
              <a:buClr>
                <a:srgbClr val="2F5496"/>
              </a:buClr>
              <a:buFont typeface="Arial MT"/>
              <a:buChar char="●"/>
            </a:pPr>
            <a:endParaRPr sz="1800" dirty="0">
              <a:latin typeface="Times New Roman"/>
              <a:cs typeface="Times New Roman"/>
            </a:endParaRPr>
          </a:p>
          <a:p>
            <a:pPr marL="379095" marR="165100" indent="-367030">
              <a:lnSpc>
                <a:spcPct val="100000"/>
              </a:lnSpc>
              <a:buFont typeface="Arial MT"/>
              <a:buChar char="●"/>
              <a:tabLst>
                <a:tab pos="379095" algn="l"/>
              </a:tabLst>
            </a:pPr>
            <a:r>
              <a:rPr sz="1800" dirty="0">
                <a:solidFill>
                  <a:srgbClr val="2F5496"/>
                </a:solidFill>
                <a:latin typeface="Times New Roman"/>
                <a:cs typeface="Times New Roman"/>
              </a:rPr>
              <a:t>Users</a:t>
            </a:r>
            <a:r>
              <a:rPr sz="1800" spc="-45" dirty="0">
                <a:solidFill>
                  <a:srgbClr val="2F5496"/>
                </a:solidFill>
                <a:latin typeface="Times New Roman"/>
                <a:cs typeface="Times New Roman"/>
              </a:rPr>
              <a:t> </a:t>
            </a:r>
            <a:r>
              <a:rPr sz="1800" dirty="0">
                <a:solidFill>
                  <a:srgbClr val="2F5496"/>
                </a:solidFill>
                <a:latin typeface="Times New Roman"/>
                <a:cs typeface="Times New Roman"/>
              </a:rPr>
              <a:t>can</a:t>
            </a:r>
            <a:r>
              <a:rPr sz="1800" spc="-35" dirty="0">
                <a:solidFill>
                  <a:srgbClr val="2F5496"/>
                </a:solidFill>
                <a:latin typeface="Times New Roman"/>
                <a:cs typeface="Times New Roman"/>
              </a:rPr>
              <a:t> </a:t>
            </a:r>
            <a:r>
              <a:rPr sz="1800" dirty="0">
                <a:solidFill>
                  <a:srgbClr val="2F5496"/>
                </a:solidFill>
                <a:latin typeface="Times New Roman"/>
                <a:cs typeface="Times New Roman"/>
              </a:rPr>
              <a:t>input</a:t>
            </a:r>
            <a:r>
              <a:rPr sz="1800" spc="-45" dirty="0">
                <a:solidFill>
                  <a:srgbClr val="2F5496"/>
                </a:solidFill>
                <a:latin typeface="Times New Roman"/>
                <a:cs typeface="Times New Roman"/>
              </a:rPr>
              <a:t> </a:t>
            </a:r>
            <a:r>
              <a:rPr sz="1800" dirty="0">
                <a:solidFill>
                  <a:srgbClr val="2F5496"/>
                </a:solidFill>
                <a:latin typeface="Times New Roman"/>
                <a:cs typeface="Times New Roman"/>
              </a:rPr>
              <a:t>clinical</a:t>
            </a:r>
            <a:r>
              <a:rPr sz="1800" spc="-40" dirty="0">
                <a:solidFill>
                  <a:srgbClr val="2F5496"/>
                </a:solidFill>
                <a:latin typeface="Times New Roman"/>
                <a:cs typeface="Times New Roman"/>
              </a:rPr>
              <a:t> </a:t>
            </a:r>
            <a:r>
              <a:rPr sz="1800" spc="-10" dirty="0">
                <a:solidFill>
                  <a:srgbClr val="2F5496"/>
                </a:solidFill>
                <a:latin typeface="Times New Roman"/>
                <a:cs typeface="Times New Roman"/>
              </a:rPr>
              <a:t>parameters</a:t>
            </a:r>
            <a:r>
              <a:rPr sz="1800" spc="-45" dirty="0">
                <a:solidFill>
                  <a:srgbClr val="2F5496"/>
                </a:solidFill>
                <a:latin typeface="Times New Roman"/>
                <a:cs typeface="Times New Roman"/>
              </a:rPr>
              <a:t> </a:t>
            </a:r>
            <a:r>
              <a:rPr sz="1800" dirty="0">
                <a:solidFill>
                  <a:srgbClr val="2F5496"/>
                </a:solidFill>
                <a:latin typeface="Times New Roman"/>
                <a:cs typeface="Times New Roman"/>
              </a:rPr>
              <a:t>such</a:t>
            </a:r>
            <a:r>
              <a:rPr sz="1800" spc="-35" dirty="0">
                <a:solidFill>
                  <a:srgbClr val="2F5496"/>
                </a:solidFill>
                <a:latin typeface="Times New Roman"/>
                <a:cs typeface="Times New Roman"/>
              </a:rPr>
              <a:t> </a:t>
            </a:r>
            <a:r>
              <a:rPr sz="1800" dirty="0">
                <a:solidFill>
                  <a:srgbClr val="2F5496"/>
                </a:solidFill>
                <a:latin typeface="Times New Roman"/>
                <a:cs typeface="Times New Roman"/>
              </a:rPr>
              <a:t>as</a:t>
            </a:r>
            <a:r>
              <a:rPr sz="1800" spc="-45" dirty="0">
                <a:solidFill>
                  <a:srgbClr val="2F5496"/>
                </a:solidFill>
                <a:latin typeface="Times New Roman"/>
                <a:cs typeface="Times New Roman"/>
              </a:rPr>
              <a:t> </a:t>
            </a:r>
            <a:r>
              <a:rPr sz="1800" dirty="0">
                <a:solidFill>
                  <a:srgbClr val="2F5496"/>
                </a:solidFill>
                <a:latin typeface="Times New Roman"/>
                <a:cs typeface="Times New Roman"/>
              </a:rPr>
              <a:t>age,</a:t>
            </a:r>
            <a:r>
              <a:rPr sz="1800" spc="-35" dirty="0">
                <a:solidFill>
                  <a:srgbClr val="2F5496"/>
                </a:solidFill>
                <a:latin typeface="Times New Roman"/>
                <a:cs typeface="Times New Roman"/>
              </a:rPr>
              <a:t> </a:t>
            </a:r>
            <a:r>
              <a:rPr sz="1800" dirty="0">
                <a:solidFill>
                  <a:srgbClr val="2F5496"/>
                </a:solidFill>
                <a:latin typeface="Times New Roman"/>
                <a:cs typeface="Times New Roman"/>
              </a:rPr>
              <a:t>cholesterol,</a:t>
            </a:r>
            <a:r>
              <a:rPr sz="1800" spc="-40" dirty="0">
                <a:solidFill>
                  <a:srgbClr val="2F5496"/>
                </a:solidFill>
                <a:latin typeface="Times New Roman"/>
                <a:cs typeface="Times New Roman"/>
              </a:rPr>
              <a:t> </a:t>
            </a:r>
            <a:r>
              <a:rPr sz="1800" dirty="0">
                <a:solidFill>
                  <a:srgbClr val="2F5496"/>
                </a:solidFill>
                <a:latin typeface="Times New Roman"/>
                <a:cs typeface="Times New Roman"/>
              </a:rPr>
              <a:t>blood</a:t>
            </a:r>
            <a:r>
              <a:rPr sz="1800" spc="-35" dirty="0">
                <a:solidFill>
                  <a:srgbClr val="2F5496"/>
                </a:solidFill>
                <a:latin typeface="Times New Roman"/>
                <a:cs typeface="Times New Roman"/>
              </a:rPr>
              <a:t> </a:t>
            </a:r>
            <a:r>
              <a:rPr sz="1800" dirty="0">
                <a:solidFill>
                  <a:srgbClr val="2F5496"/>
                </a:solidFill>
                <a:latin typeface="Times New Roman"/>
                <a:cs typeface="Times New Roman"/>
              </a:rPr>
              <a:t>pressure,</a:t>
            </a:r>
            <a:r>
              <a:rPr sz="1800" spc="-40" dirty="0">
                <a:solidFill>
                  <a:srgbClr val="2F5496"/>
                </a:solidFill>
                <a:latin typeface="Times New Roman"/>
                <a:cs typeface="Times New Roman"/>
              </a:rPr>
              <a:t> </a:t>
            </a:r>
            <a:r>
              <a:rPr sz="1800" dirty="0">
                <a:solidFill>
                  <a:srgbClr val="2F5496"/>
                </a:solidFill>
                <a:latin typeface="Times New Roman"/>
                <a:cs typeface="Times New Roman"/>
              </a:rPr>
              <a:t>and</a:t>
            </a:r>
            <a:r>
              <a:rPr sz="1800" spc="-35" dirty="0">
                <a:solidFill>
                  <a:srgbClr val="2F5496"/>
                </a:solidFill>
                <a:latin typeface="Times New Roman"/>
                <a:cs typeface="Times New Roman"/>
              </a:rPr>
              <a:t> </a:t>
            </a:r>
            <a:r>
              <a:rPr sz="1800" dirty="0">
                <a:solidFill>
                  <a:srgbClr val="2F5496"/>
                </a:solidFill>
                <a:latin typeface="Times New Roman"/>
                <a:cs typeface="Times New Roman"/>
              </a:rPr>
              <a:t>ECG</a:t>
            </a:r>
            <a:r>
              <a:rPr sz="1800" spc="-45" dirty="0">
                <a:solidFill>
                  <a:srgbClr val="2F5496"/>
                </a:solidFill>
                <a:latin typeface="Times New Roman"/>
                <a:cs typeface="Times New Roman"/>
              </a:rPr>
              <a:t> </a:t>
            </a:r>
            <a:r>
              <a:rPr sz="1800" dirty="0">
                <a:solidFill>
                  <a:srgbClr val="2F5496"/>
                </a:solidFill>
                <a:latin typeface="Times New Roman"/>
                <a:cs typeface="Times New Roman"/>
              </a:rPr>
              <a:t>results</a:t>
            </a:r>
            <a:r>
              <a:rPr sz="1800" spc="-40" dirty="0">
                <a:solidFill>
                  <a:srgbClr val="2F5496"/>
                </a:solidFill>
                <a:latin typeface="Times New Roman"/>
                <a:cs typeface="Times New Roman"/>
              </a:rPr>
              <a:t> </a:t>
            </a:r>
            <a:r>
              <a:rPr sz="1800" dirty="0">
                <a:solidFill>
                  <a:srgbClr val="2F5496"/>
                </a:solidFill>
                <a:latin typeface="Times New Roman"/>
                <a:cs typeface="Times New Roman"/>
              </a:rPr>
              <a:t>to</a:t>
            </a:r>
            <a:r>
              <a:rPr sz="1800" spc="-40" dirty="0">
                <a:solidFill>
                  <a:srgbClr val="2F5496"/>
                </a:solidFill>
                <a:latin typeface="Times New Roman"/>
                <a:cs typeface="Times New Roman"/>
              </a:rPr>
              <a:t> </a:t>
            </a:r>
            <a:r>
              <a:rPr sz="1800" spc="-10" dirty="0">
                <a:solidFill>
                  <a:srgbClr val="2F5496"/>
                </a:solidFill>
                <a:latin typeface="Times New Roman"/>
                <a:cs typeface="Times New Roman"/>
              </a:rPr>
              <a:t>receive predictions.</a:t>
            </a:r>
            <a:endParaRPr sz="1800" dirty="0">
              <a:latin typeface="Times New Roman"/>
              <a:cs typeface="Times New Roman"/>
            </a:endParaRPr>
          </a:p>
          <a:p>
            <a:pPr>
              <a:lnSpc>
                <a:spcPct val="100000"/>
              </a:lnSpc>
              <a:spcBef>
                <a:spcPts val="90"/>
              </a:spcBef>
              <a:buClr>
                <a:srgbClr val="2F5496"/>
              </a:buClr>
              <a:buFont typeface="Arial MT"/>
              <a:buChar char="●"/>
            </a:pPr>
            <a:endParaRPr sz="1800" dirty="0">
              <a:latin typeface="Times New Roman"/>
              <a:cs typeface="Times New Roman"/>
            </a:endParaRPr>
          </a:p>
          <a:p>
            <a:pPr marL="379095" indent="-366395">
              <a:lnSpc>
                <a:spcPct val="100000"/>
              </a:lnSpc>
              <a:buFont typeface="Arial MT"/>
              <a:buChar char="●"/>
              <a:tabLst>
                <a:tab pos="379095" algn="l"/>
              </a:tabLst>
            </a:pPr>
            <a:r>
              <a:rPr sz="1800" dirty="0">
                <a:solidFill>
                  <a:srgbClr val="2F5496"/>
                </a:solidFill>
                <a:latin typeface="Times New Roman"/>
                <a:cs typeface="Times New Roman"/>
              </a:rPr>
              <a:t>Provides</a:t>
            </a:r>
            <a:r>
              <a:rPr sz="1800" spc="-45" dirty="0">
                <a:solidFill>
                  <a:srgbClr val="2F5496"/>
                </a:solidFill>
                <a:latin typeface="Times New Roman"/>
                <a:cs typeface="Times New Roman"/>
              </a:rPr>
              <a:t> </a:t>
            </a:r>
            <a:r>
              <a:rPr sz="1800" dirty="0">
                <a:solidFill>
                  <a:srgbClr val="2F5496"/>
                </a:solidFill>
                <a:latin typeface="Times New Roman"/>
                <a:cs typeface="Times New Roman"/>
              </a:rPr>
              <a:t>visual</a:t>
            </a:r>
            <a:r>
              <a:rPr sz="1800" spc="-40" dirty="0">
                <a:solidFill>
                  <a:srgbClr val="2F5496"/>
                </a:solidFill>
                <a:latin typeface="Times New Roman"/>
                <a:cs typeface="Times New Roman"/>
              </a:rPr>
              <a:t> </a:t>
            </a:r>
            <a:r>
              <a:rPr sz="1800" spc="-10" dirty="0">
                <a:solidFill>
                  <a:srgbClr val="2F5496"/>
                </a:solidFill>
                <a:latin typeface="Times New Roman"/>
                <a:cs typeface="Times New Roman"/>
              </a:rPr>
              <a:t>explanations</a:t>
            </a:r>
            <a:r>
              <a:rPr sz="1800" spc="-40" dirty="0">
                <a:solidFill>
                  <a:srgbClr val="2F5496"/>
                </a:solidFill>
                <a:latin typeface="Times New Roman"/>
                <a:cs typeface="Times New Roman"/>
              </a:rPr>
              <a:t> </a:t>
            </a:r>
            <a:r>
              <a:rPr sz="1800" dirty="0">
                <a:solidFill>
                  <a:srgbClr val="2F5496"/>
                </a:solidFill>
                <a:latin typeface="Times New Roman"/>
                <a:cs typeface="Times New Roman"/>
              </a:rPr>
              <a:t>of</a:t>
            </a:r>
            <a:r>
              <a:rPr sz="1800" spc="-35" dirty="0">
                <a:solidFill>
                  <a:srgbClr val="2F5496"/>
                </a:solidFill>
                <a:latin typeface="Times New Roman"/>
                <a:cs typeface="Times New Roman"/>
              </a:rPr>
              <a:t> </a:t>
            </a:r>
            <a:r>
              <a:rPr sz="1800" dirty="0">
                <a:solidFill>
                  <a:srgbClr val="2F5496"/>
                </a:solidFill>
                <a:latin typeface="Times New Roman"/>
                <a:cs typeface="Times New Roman"/>
              </a:rPr>
              <a:t>results,</a:t>
            </a:r>
            <a:r>
              <a:rPr sz="1800" spc="-35" dirty="0">
                <a:solidFill>
                  <a:srgbClr val="2F5496"/>
                </a:solidFill>
                <a:latin typeface="Times New Roman"/>
                <a:cs typeface="Times New Roman"/>
              </a:rPr>
              <a:t> </a:t>
            </a:r>
            <a:r>
              <a:rPr sz="1800" dirty="0">
                <a:solidFill>
                  <a:srgbClr val="2F5496"/>
                </a:solidFill>
                <a:latin typeface="Times New Roman"/>
                <a:cs typeface="Times New Roman"/>
              </a:rPr>
              <a:t>such</a:t>
            </a:r>
            <a:r>
              <a:rPr sz="1800" spc="-35" dirty="0">
                <a:solidFill>
                  <a:srgbClr val="2F5496"/>
                </a:solidFill>
                <a:latin typeface="Times New Roman"/>
                <a:cs typeface="Times New Roman"/>
              </a:rPr>
              <a:t> </a:t>
            </a:r>
            <a:r>
              <a:rPr sz="1800" dirty="0">
                <a:solidFill>
                  <a:srgbClr val="2F5496"/>
                </a:solidFill>
                <a:latin typeface="Times New Roman"/>
                <a:cs typeface="Times New Roman"/>
              </a:rPr>
              <a:t>as</a:t>
            </a:r>
            <a:r>
              <a:rPr sz="1800" spc="-40" dirty="0">
                <a:solidFill>
                  <a:srgbClr val="2F5496"/>
                </a:solidFill>
                <a:latin typeface="Times New Roman"/>
                <a:cs typeface="Times New Roman"/>
              </a:rPr>
              <a:t> </a:t>
            </a:r>
            <a:r>
              <a:rPr sz="1800" dirty="0">
                <a:solidFill>
                  <a:srgbClr val="2F5496"/>
                </a:solidFill>
                <a:latin typeface="Times New Roman"/>
                <a:cs typeface="Times New Roman"/>
              </a:rPr>
              <a:t>feature</a:t>
            </a:r>
            <a:r>
              <a:rPr sz="1800" spc="-40" dirty="0">
                <a:solidFill>
                  <a:srgbClr val="2F5496"/>
                </a:solidFill>
                <a:latin typeface="Times New Roman"/>
                <a:cs typeface="Times New Roman"/>
              </a:rPr>
              <a:t> </a:t>
            </a:r>
            <a:r>
              <a:rPr sz="1800" spc="-10" dirty="0">
                <a:solidFill>
                  <a:srgbClr val="2F5496"/>
                </a:solidFill>
                <a:latin typeface="Times New Roman"/>
                <a:cs typeface="Times New Roman"/>
              </a:rPr>
              <a:t>importance</a:t>
            </a:r>
            <a:r>
              <a:rPr sz="1800" spc="-40" dirty="0">
                <a:solidFill>
                  <a:srgbClr val="2F5496"/>
                </a:solidFill>
                <a:latin typeface="Times New Roman"/>
                <a:cs typeface="Times New Roman"/>
              </a:rPr>
              <a:t> </a:t>
            </a:r>
            <a:r>
              <a:rPr sz="1800" dirty="0">
                <a:solidFill>
                  <a:srgbClr val="2F5496"/>
                </a:solidFill>
                <a:latin typeface="Times New Roman"/>
                <a:cs typeface="Times New Roman"/>
              </a:rPr>
              <a:t>and</a:t>
            </a:r>
            <a:r>
              <a:rPr sz="1800" spc="-40" dirty="0">
                <a:solidFill>
                  <a:srgbClr val="2F5496"/>
                </a:solidFill>
                <a:latin typeface="Times New Roman"/>
                <a:cs typeface="Times New Roman"/>
              </a:rPr>
              <a:t> </a:t>
            </a:r>
            <a:r>
              <a:rPr sz="1800" dirty="0">
                <a:solidFill>
                  <a:srgbClr val="2F5496"/>
                </a:solidFill>
                <a:latin typeface="Times New Roman"/>
                <a:cs typeface="Times New Roman"/>
              </a:rPr>
              <a:t>probability</a:t>
            </a:r>
            <a:r>
              <a:rPr sz="1800" spc="-35" dirty="0">
                <a:solidFill>
                  <a:srgbClr val="2F5496"/>
                </a:solidFill>
                <a:latin typeface="Times New Roman"/>
                <a:cs typeface="Times New Roman"/>
              </a:rPr>
              <a:t> </a:t>
            </a:r>
            <a:r>
              <a:rPr sz="1800" dirty="0">
                <a:solidFill>
                  <a:srgbClr val="2F5496"/>
                </a:solidFill>
                <a:latin typeface="Times New Roman"/>
                <a:cs typeface="Times New Roman"/>
              </a:rPr>
              <a:t>of</a:t>
            </a:r>
            <a:r>
              <a:rPr sz="1800" spc="-35" dirty="0">
                <a:solidFill>
                  <a:srgbClr val="2F5496"/>
                </a:solidFill>
                <a:latin typeface="Times New Roman"/>
                <a:cs typeface="Times New Roman"/>
              </a:rPr>
              <a:t> </a:t>
            </a:r>
            <a:r>
              <a:rPr sz="1800" dirty="0">
                <a:solidFill>
                  <a:srgbClr val="2F5496"/>
                </a:solidFill>
                <a:latin typeface="Times New Roman"/>
                <a:cs typeface="Times New Roman"/>
              </a:rPr>
              <a:t>disease</a:t>
            </a:r>
            <a:r>
              <a:rPr sz="1800" spc="-40" dirty="0">
                <a:solidFill>
                  <a:srgbClr val="2F5496"/>
                </a:solidFill>
                <a:latin typeface="Times New Roman"/>
                <a:cs typeface="Times New Roman"/>
              </a:rPr>
              <a:t> </a:t>
            </a:r>
            <a:r>
              <a:rPr sz="1800" spc="-10" dirty="0">
                <a:solidFill>
                  <a:srgbClr val="2F5496"/>
                </a:solidFill>
                <a:latin typeface="Times New Roman"/>
                <a:cs typeface="Times New Roman"/>
              </a:rPr>
              <a:t>presence.</a:t>
            </a:r>
            <a:endParaRPr sz="1800" dirty="0">
              <a:latin typeface="Times New Roman"/>
              <a:cs typeface="Times New Roman"/>
            </a:endParaRPr>
          </a:p>
          <a:p>
            <a:pPr>
              <a:lnSpc>
                <a:spcPct val="100000"/>
              </a:lnSpc>
              <a:spcBef>
                <a:spcPts val="90"/>
              </a:spcBef>
              <a:buClr>
                <a:srgbClr val="2F5496"/>
              </a:buClr>
              <a:buFont typeface="Arial MT"/>
              <a:buChar char="●"/>
            </a:pPr>
            <a:endParaRPr sz="1800" dirty="0">
              <a:latin typeface="Times New Roman"/>
              <a:cs typeface="Times New Roman"/>
            </a:endParaRPr>
          </a:p>
          <a:p>
            <a:pPr marL="379095" indent="-366395">
              <a:lnSpc>
                <a:spcPct val="100000"/>
              </a:lnSpc>
              <a:buFont typeface="Arial MT"/>
              <a:buChar char="●"/>
              <a:tabLst>
                <a:tab pos="379095" algn="l"/>
              </a:tabLst>
            </a:pPr>
            <a:r>
              <a:rPr sz="1800" dirty="0">
                <a:solidFill>
                  <a:srgbClr val="2F5496"/>
                </a:solidFill>
                <a:latin typeface="Times New Roman"/>
                <a:cs typeface="Times New Roman"/>
              </a:rPr>
              <a:t>Ensures</a:t>
            </a:r>
            <a:r>
              <a:rPr sz="1800" spc="-45" dirty="0">
                <a:solidFill>
                  <a:srgbClr val="2F5496"/>
                </a:solidFill>
                <a:latin typeface="Times New Roman"/>
                <a:cs typeface="Times New Roman"/>
              </a:rPr>
              <a:t> </a:t>
            </a:r>
            <a:r>
              <a:rPr sz="1800" dirty="0">
                <a:solidFill>
                  <a:srgbClr val="2F5496"/>
                </a:solidFill>
                <a:latin typeface="Times New Roman"/>
                <a:cs typeface="Times New Roman"/>
              </a:rPr>
              <a:t>accessibility</a:t>
            </a:r>
            <a:r>
              <a:rPr sz="1800" spc="-40" dirty="0">
                <a:solidFill>
                  <a:srgbClr val="2F5496"/>
                </a:solidFill>
                <a:latin typeface="Times New Roman"/>
                <a:cs typeface="Times New Roman"/>
              </a:rPr>
              <a:t> </a:t>
            </a:r>
            <a:r>
              <a:rPr sz="1800" dirty="0">
                <a:solidFill>
                  <a:srgbClr val="2F5496"/>
                </a:solidFill>
                <a:latin typeface="Times New Roman"/>
                <a:cs typeface="Times New Roman"/>
              </a:rPr>
              <a:t>for</a:t>
            </a:r>
            <a:r>
              <a:rPr sz="1800" spc="-40" dirty="0">
                <a:solidFill>
                  <a:srgbClr val="2F5496"/>
                </a:solidFill>
                <a:latin typeface="Times New Roman"/>
                <a:cs typeface="Times New Roman"/>
              </a:rPr>
              <a:t> </a:t>
            </a:r>
            <a:r>
              <a:rPr sz="1800" dirty="0">
                <a:solidFill>
                  <a:srgbClr val="2F5496"/>
                </a:solidFill>
                <a:latin typeface="Times New Roman"/>
                <a:cs typeface="Times New Roman"/>
              </a:rPr>
              <a:t>both</a:t>
            </a:r>
            <a:r>
              <a:rPr sz="1800" spc="-40" dirty="0">
                <a:solidFill>
                  <a:srgbClr val="2F5496"/>
                </a:solidFill>
                <a:latin typeface="Times New Roman"/>
                <a:cs typeface="Times New Roman"/>
              </a:rPr>
              <a:t> </a:t>
            </a:r>
            <a:r>
              <a:rPr sz="1800" dirty="0">
                <a:solidFill>
                  <a:srgbClr val="2F5496"/>
                </a:solidFill>
                <a:latin typeface="Times New Roman"/>
                <a:cs typeface="Times New Roman"/>
              </a:rPr>
              <a:t>medical</a:t>
            </a:r>
            <a:r>
              <a:rPr sz="1800" spc="-45" dirty="0">
                <a:solidFill>
                  <a:srgbClr val="2F5496"/>
                </a:solidFill>
                <a:latin typeface="Times New Roman"/>
                <a:cs typeface="Times New Roman"/>
              </a:rPr>
              <a:t> </a:t>
            </a:r>
            <a:r>
              <a:rPr sz="1800" spc="-10" dirty="0">
                <a:solidFill>
                  <a:srgbClr val="2F5496"/>
                </a:solidFill>
                <a:latin typeface="Times New Roman"/>
                <a:cs typeface="Times New Roman"/>
              </a:rPr>
              <a:t>professionals</a:t>
            </a:r>
            <a:r>
              <a:rPr sz="1800" spc="-45" dirty="0">
                <a:solidFill>
                  <a:srgbClr val="2F5496"/>
                </a:solidFill>
                <a:latin typeface="Times New Roman"/>
                <a:cs typeface="Times New Roman"/>
              </a:rPr>
              <a:t> </a:t>
            </a:r>
            <a:r>
              <a:rPr sz="1800" dirty="0">
                <a:solidFill>
                  <a:srgbClr val="2F5496"/>
                </a:solidFill>
                <a:latin typeface="Times New Roman"/>
                <a:cs typeface="Times New Roman"/>
              </a:rPr>
              <a:t>and</a:t>
            </a:r>
            <a:r>
              <a:rPr sz="1800" spc="-40" dirty="0">
                <a:solidFill>
                  <a:srgbClr val="2F5496"/>
                </a:solidFill>
                <a:latin typeface="Times New Roman"/>
                <a:cs typeface="Times New Roman"/>
              </a:rPr>
              <a:t> </a:t>
            </a:r>
            <a:r>
              <a:rPr sz="1800" dirty="0">
                <a:solidFill>
                  <a:srgbClr val="2F5496"/>
                </a:solidFill>
                <a:latin typeface="Times New Roman"/>
                <a:cs typeface="Times New Roman"/>
              </a:rPr>
              <a:t>patients</a:t>
            </a:r>
            <a:r>
              <a:rPr sz="1800" spc="-45" dirty="0">
                <a:solidFill>
                  <a:srgbClr val="2F5496"/>
                </a:solidFill>
                <a:latin typeface="Times New Roman"/>
                <a:cs typeface="Times New Roman"/>
              </a:rPr>
              <a:t> </a:t>
            </a:r>
            <a:r>
              <a:rPr sz="1800" dirty="0">
                <a:solidFill>
                  <a:srgbClr val="2F5496"/>
                </a:solidFill>
                <a:latin typeface="Times New Roman"/>
                <a:cs typeface="Times New Roman"/>
              </a:rPr>
              <a:t>through</a:t>
            </a:r>
            <a:r>
              <a:rPr sz="1800" spc="-40" dirty="0">
                <a:solidFill>
                  <a:srgbClr val="2F5496"/>
                </a:solidFill>
                <a:latin typeface="Times New Roman"/>
                <a:cs typeface="Times New Roman"/>
              </a:rPr>
              <a:t> </a:t>
            </a:r>
            <a:r>
              <a:rPr sz="1800" dirty="0">
                <a:solidFill>
                  <a:srgbClr val="2F5496"/>
                </a:solidFill>
                <a:latin typeface="Times New Roman"/>
                <a:cs typeface="Times New Roman"/>
              </a:rPr>
              <a:t>a</a:t>
            </a:r>
            <a:r>
              <a:rPr sz="1800" spc="-40" dirty="0">
                <a:solidFill>
                  <a:srgbClr val="2F5496"/>
                </a:solidFill>
                <a:latin typeface="Times New Roman"/>
                <a:cs typeface="Times New Roman"/>
              </a:rPr>
              <a:t> </a:t>
            </a:r>
            <a:r>
              <a:rPr sz="1800" dirty="0">
                <a:solidFill>
                  <a:srgbClr val="2F5496"/>
                </a:solidFill>
                <a:latin typeface="Times New Roman"/>
                <a:cs typeface="Times New Roman"/>
              </a:rPr>
              <a:t>simple,</a:t>
            </a:r>
            <a:r>
              <a:rPr sz="1800" spc="-40" dirty="0">
                <a:solidFill>
                  <a:srgbClr val="2F5496"/>
                </a:solidFill>
                <a:latin typeface="Times New Roman"/>
                <a:cs typeface="Times New Roman"/>
              </a:rPr>
              <a:t> </a:t>
            </a:r>
            <a:r>
              <a:rPr sz="1800" dirty="0">
                <a:solidFill>
                  <a:srgbClr val="2F5496"/>
                </a:solidFill>
                <a:latin typeface="Times New Roman"/>
                <a:cs typeface="Times New Roman"/>
              </a:rPr>
              <a:t>intuitive</a:t>
            </a:r>
            <a:r>
              <a:rPr sz="1800" spc="-45" dirty="0">
                <a:solidFill>
                  <a:srgbClr val="2F5496"/>
                </a:solidFill>
                <a:latin typeface="Times New Roman"/>
                <a:cs typeface="Times New Roman"/>
              </a:rPr>
              <a:t> </a:t>
            </a:r>
            <a:r>
              <a:rPr sz="1800" spc="-10" dirty="0">
                <a:solidFill>
                  <a:srgbClr val="2F5496"/>
                </a:solidFill>
                <a:latin typeface="Times New Roman"/>
                <a:cs typeface="Times New Roman"/>
              </a:rPr>
              <a:t>interface.</a:t>
            </a:r>
            <a:endParaRPr sz="1800" dirty="0">
              <a:latin typeface="Times New Roman"/>
              <a:cs typeface="Times New Roman"/>
            </a:endParaRPr>
          </a:p>
          <a:p>
            <a:pPr>
              <a:lnSpc>
                <a:spcPct val="100000"/>
              </a:lnSpc>
              <a:spcBef>
                <a:spcPts val="90"/>
              </a:spcBef>
              <a:buClr>
                <a:srgbClr val="2F5496"/>
              </a:buClr>
              <a:buFont typeface="Arial MT"/>
              <a:buChar char="●"/>
            </a:pPr>
            <a:endParaRPr sz="1800" dirty="0">
              <a:latin typeface="Times New Roman"/>
              <a:cs typeface="Times New Roman"/>
            </a:endParaRPr>
          </a:p>
          <a:p>
            <a:pPr marL="379095" indent="-366395">
              <a:lnSpc>
                <a:spcPct val="100000"/>
              </a:lnSpc>
              <a:buFont typeface="Arial MT"/>
              <a:buChar char="●"/>
              <a:tabLst>
                <a:tab pos="379095" algn="l"/>
              </a:tabLst>
            </a:pPr>
            <a:r>
              <a:rPr sz="1800" dirty="0">
                <a:solidFill>
                  <a:srgbClr val="2F5496"/>
                </a:solidFill>
                <a:latin typeface="Times New Roman"/>
                <a:cs typeface="Times New Roman"/>
              </a:rPr>
              <a:t>API</a:t>
            </a:r>
            <a:r>
              <a:rPr sz="1800" spc="-45" dirty="0">
                <a:solidFill>
                  <a:srgbClr val="2F5496"/>
                </a:solidFill>
                <a:latin typeface="Times New Roman"/>
                <a:cs typeface="Times New Roman"/>
              </a:rPr>
              <a:t> </a:t>
            </a:r>
            <a:r>
              <a:rPr sz="1800" dirty="0">
                <a:solidFill>
                  <a:srgbClr val="2F5496"/>
                </a:solidFill>
                <a:latin typeface="Times New Roman"/>
                <a:cs typeface="Times New Roman"/>
              </a:rPr>
              <a:t>structure</a:t>
            </a:r>
            <a:r>
              <a:rPr sz="1800" spc="-45" dirty="0">
                <a:solidFill>
                  <a:srgbClr val="2F5496"/>
                </a:solidFill>
                <a:latin typeface="Times New Roman"/>
                <a:cs typeface="Times New Roman"/>
              </a:rPr>
              <a:t> </a:t>
            </a:r>
            <a:r>
              <a:rPr sz="1800" dirty="0">
                <a:solidFill>
                  <a:srgbClr val="2F5496"/>
                </a:solidFill>
                <a:latin typeface="Times New Roman"/>
                <a:cs typeface="Times New Roman"/>
              </a:rPr>
              <a:t>supports</a:t>
            </a:r>
            <a:r>
              <a:rPr sz="1800" spc="-45" dirty="0">
                <a:solidFill>
                  <a:srgbClr val="2F5496"/>
                </a:solidFill>
                <a:latin typeface="Times New Roman"/>
                <a:cs typeface="Times New Roman"/>
              </a:rPr>
              <a:t> </a:t>
            </a:r>
            <a:r>
              <a:rPr sz="1800" dirty="0">
                <a:solidFill>
                  <a:srgbClr val="2F5496"/>
                </a:solidFill>
                <a:latin typeface="Times New Roman"/>
                <a:cs typeface="Times New Roman"/>
              </a:rPr>
              <a:t>scalability</a:t>
            </a:r>
            <a:r>
              <a:rPr sz="1800" spc="-40" dirty="0">
                <a:solidFill>
                  <a:srgbClr val="2F5496"/>
                </a:solidFill>
                <a:latin typeface="Times New Roman"/>
                <a:cs typeface="Times New Roman"/>
              </a:rPr>
              <a:t> </a:t>
            </a:r>
            <a:r>
              <a:rPr sz="1800" dirty="0">
                <a:solidFill>
                  <a:srgbClr val="2F5496"/>
                </a:solidFill>
                <a:latin typeface="Times New Roman"/>
                <a:cs typeface="Times New Roman"/>
              </a:rPr>
              <a:t>and</a:t>
            </a:r>
            <a:r>
              <a:rPr sz="1800" spc="-45" dirty="0">
                <a:solidFill>
                  <a:srgbClr val="2F5496"/>
                </a:solidFill>
                <a:latin typeface="Times New Roman"/>
                <a:cs typeface="Times New Roman"/>
              </a:rPr>
              <a:t> </a:t>
            </a:r>
            <a:r>
              <a:rPr sz="1800" dirty="0">
                <a:solidFill>
                  <a:srgbClr val="2F5496"/>
                </a:solidFill>
                <a:latin typeface="Times New Roman"/>
                <a:cs typeface="Times New Roman"/>
              </a:rPr>
              <a:t>can</a:t>
            </a:r>
            <a:r>
              <a:rPr sz="1800" spc="-40" dirty="0">
                <a:solidFill>
                  <a:srgbClr val="2F5496"/>
                </a:solidFill>
                <a:latin typeface="Times New Roman"/>
                <a:cs typeface="Times New Roman"/>
              </a:rPr>
              <a:t> </a:t>
            </a:r>
            <a:r>
              <a:rPr sz="1800" dirty="0">
                <a:solidFill>
                  <a:srgbClr val="2F5496"/>
                </a:solidFill>
                <a:latin typeface="Times New Roman"/>
                <a:cs typeface="Times New Roman"/>
              </a:rPr>
              <a:t>be</a:t>
            </a:r>
            <a:r>
              <a:rPr sz="1800" spc="-45" dirty="0">
                <a:solidFill>
                  <a:srgbClr val="2F5496"/>
                </a:solidFill>
                <a:latin typeface="Times New Roman"/>
                <a:cs typeface="Times New Roman"/>
              </a:rPr>
              <a:t> </a:t>
            </a:r>
            <a:r>
              <a:rPr sz="1800" dirty="0">
                <a:solidFill>
                  <a:srgbClr val="2F5496"/>
                </a:solidFill>
                <a:latin typeface="Times New Roman"/>
                <a:cs typeface="Times New Roman"/>
              </a:rPr>
              <a:t>integrated</a:t>
            </a:r>
            <a:r>
              <a:rPr sz="1800" spc="-40" dirty="0">
                <a:solidFill>
                  <a:srgbClr val="2F5496"/>
                </a:solidFill>
                <a:latin typeface="Times New Roman"/>
                <a:cs typeface="Times New Roman"/>
              </a:rPr>
              <a:t> </a:t>
            </a:r>
            <a:r>
              <a:rPr sz="1800" dirty="0">
                <a:solidFill>
                  <a:srgbClr val="2F5496"/>
                </a:solidFill>
                <a:latin typeface="Times New Roman"/>
                <a:cs typeface="Times New Roman"/>
              </a:rPr>
              <a:t>into</a:t>
            </a:r>
            <a:r>
              <a:rPr sz="1800" spc="-45" dirty="0">
                <a:solidFill>
                  <a:srgbClr val="2F5496"/>
                </a:solidFill>
                <a:latin typeface="Times New Roman"/>
                <a:cs typeface="Times New Roman"/>
              </a:rPr>
              <a:t> </a:t>
            </a:r>
            <a:r>
              <a:rPr sz="1800" dirty="0">
                <a:solidFill>
                  <a:srgbClr val="2F5496"/>
                </a:solidFill>
                <a:latin typeface="Times New Roman"/>
                <a:cs typeface="Times New Roman"/>
              </a:rPr>
              <a:t>larger</a:t>
            </a:r>
            <a:r>
              <a:rPr sz="1800" spc="-40" dirty="0">
                <a:solidFill>
                  <a:srgbClr val="2F5496"/>
                </a:solidFill>
                <a:latin typeface="Times New Roman"/>
                <a:cs typeface="Times New Roman"/>
              </a:rPr>
              <a:t> </a:t>
            </a:r>
            <a:r>
              <a:rPr sz="1800" spc="-10" dirty="0">
                <a:solidFill>
                  <a:srgbClr val="2F5496"/>
                </a:solidFill>
                <a:latin typeface="Times New Roman"/>
                <a:cs typeface="Times New Roman"/>
              </a:rPr>
              <a:t>healthcare</a:t>
            </a:r>
            <a:r>
              <a:rPr sz="1800" spc="-45" dirty="0">
                <a:solidFill>
                  <a:srgbClr val="2F5496"/>
                </a:solidFill>
                <a:latin typeface="Times New Roman"/>
                <a:cs typeface="Times New Roman"/>
              </a:rPr>
              <a:t> </a:t>
            </a:r>
            <a:r>
              <a:rPr sz="1800" spc="-10" dirty="0">
                <a:solidFill>
                  <a:srgbClr val="2F5496"/>
                </a:solidFill>
                <a:latin typeface="Times New Roman"/>
                <a:cs typeface="Times New Roman"/>
              </a:rPr>
              <a:t>systems.</a:t>
            </a:r>
            <a:endParaRPr sz="1800" dirty="0">
              <a:latin typeface="Times New Roman"/>
              <a:cs typeface="Times New Roman"/>
            </a:endParaRPr>
          </a:p>
        </p:txBody>
      </p:sp>
      <p:pic>
        <p:nvPicPr>
          <p:cNvPr id="4" name="object 4"/>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000" b="0" dirty="0">
                <a:latin typeface="Times New Roman"/>
                <a:cs typeface="Times New Roman"/>
              </a:rPr>
              <a:t>Docker</a:t>
            </a:r>
            <a:r>
              <a:rPr sz="4000" b="0" spc="-120" dirty="0">
                <a:latin typeface="Times New Roman"/>
                <a:cs typeface="Times New Roman"/>
              </a:rPr>
              <a:t> </a:t>
            </a:r>
            <a:r>
              <a:rPr sz="4000" b="0" spc="-10" dirty="0">
                <a:latin typeface="Times New Roman"/>
                <a:cs typeface="Times New Roman"/>
              </a:rPr>
              <a:t>Deployment</a:t>
            </a:r>
            <a:endParaRPr sz="4000">
              <a:latin typeface="Times New Roman"/>
              <a:cs typeface="Times New Roman"/>
            </a:endParaRPr>
          </a:p>
        </p:txBody>
      </p:sp>
      <p:sp>
        <p:nvSpPr>
          <p:cNvPr id="3" name="object 3"/>
          <p:cNvSpPr txBox="1"/>
          <p:nvPr/>
        </p:nvSpPr>
        <p:spPr>
          <a:xfrm>
            <a:off x="1073553" y="1937656"/>
            <a:ext cx="9718040" cy="3683000"/>
          </a:xfrm>
          <a:prstGeom prst="rect">
            <a:avLst/>
          </a:prstGeom>
        </p:spPr>
        <p:txBody>
          <a:bodyPr vert="horz" wrap="square" lIns="0" tIns="12700" rIns="0" bIns="0" rtlCol="0">
            <a:spAutoFit/>
          </a:bodyPr>
          <a:lstStyle/>
          <a:p>
            <a:pPr marL="394335" indent="-381635">
              <a:lnSpc>
                <a:spcPct val="100000"/>
              </a:lnSpc>
              <a:spcBef>
                <a:spcPts val="100"/>
              </a:spcBef>
              <a:buFont typeface="Arial MT"/>
              <a:buChar char="●"/>
              <a:tabLst>
                <a:tab pos="394335" algn="l"/>
              </a:tabLst>
            </a:pPr>
            <a:r>
              <a:rPr sz="2000" dirty="0">
                <a:solidFill>
                  <a:srgbClr val="2F5496"/>
                </a:solidFill>
                <a:latin typeface="Times New Roman"/>
                <a:cs typeface="Times New Roman"/>
              </a:rPr>
              <a:t>Containerized</a:t>
            </a:r>
            <a:r>
              <a:rPr sz="2000" spc="-5" dirty="0">
                <a:solidFill>
                  <a:srgbClr val="2F5496"/>
                </a:solidFill>
                <a:latin typeface="Times New Roman"/>
                <a:cs typeface="Times New Roman"/>
              </a:rPr>
              <a:t> </a:t>
            </a:r>
            <a:r>
              <a:rPr sz="2000" dirty="0">
                <a:solidFill>
                  <a:srgbClr val="2F5496"/>
                </a:solidFill>
                <a:latin typeface="Times New Roman"/>
                <a:cs typeface="Times New Roman"/>
              </a:rPr>
              <a:t>the</a:t>
            </a:r>
            <a:r>
              <a:rPr sz="2000" spc="-10" dirty="0">
                <a:solidFill>
                  <a:srgbClr val="2F5496"/>
                </a:solidFill>
                <a:latin typeface="Times New Roman"/>
                <a:cs typeface="Times New Roman"/>
              </a:rPr>
              <a:t> Stream-</a:t>
            </a:r>
            <a:r>
              <a:rPr sz="2000" dirty="0">
                <a:solidFill>
                  <a:srgbClr val="2F5496"/>
                </a:solidFill>
                <a:latin typeface="Times New Roman"/>
                <a:cs typeface="Times New Roman"/>
              </a:rPr>
              <a:t>lit</a:t>
            </a:r>
            <a:r>
              <a:rPr sz="2000" spc="-10" dirty="0">
                <a:solidFill>
                  <a:srgbClr val="2F5496"/>
                </a:solidFill>
                <a:latin typeface="Times New Roman"/>
                <a:cs typeface="Times New Roman"/>
              </a:rPr>
              <a:t> </a:t>
            </a:r>
            <a:r>
              <a:rPr sz="2000" dirty="0">
                <a:solidFill>
                  <a:srgbClr val="2F5496"/>
                </a:solidFill>
                <a:latin typeface="Times New Roman"/>
                <a:cs typeface="Times New Roman"/>
              </a:rPr>
              <a:t>application</a:t>
            </a:r>
            <a:r>
              <a:rPr sz="2000" spc="-5" dirty="0">
                <a:solidFill>
                  <a:srgbClr val="2F5496"/>
                </a:solidFill>
                <a:latin typeface="Times New Roman"/>
                <a:cs typeface="Times New Roman"/>
              </a:rPr>
              <a:t> </a:t>
            </a:r>
            <a:r>
              <a:rPr sz="2000" dirty="0">
                <a:solidFill>
                  <a:srgbClr val="2F5496"/>
                </a:solidFill>
                <a:latin typeface="Times New Roman"/>
                <a:cs typeface="Times New Roman"/>
              </a:rPr>
              <a:t>using</a:t>
            </a:r>
            <a:r>
              <a:rPr sz="2000" spc="-5" dirty="0">
                <a:solidFill>
                  <a:srgbClr val="2F5496"/>
                </a:solidFill>
                <a:latin typeface="Times New Roman"/>
                <a:cs typeface="Times New Roman"/>
              </a:rPr>
              <a:t> </a:t>
            </a:r>
            <a:r>
              <a:rPr sz="2000" dirty="0">
                <a:solidFill>
                  <a:srgbClr val="2F5496"/>
                </a:solidFill>
                <a:latin typeface="Times New Roman"/>
                <a:cs typeface="Times New Roman"/>
              </a:rPr>
              <a:t>Docker</a:t>
            </a:r>
            <a:r>
              <a:rPr sz="2000" spc="-5" dirty="0">
                <a:solidFill>
                  <a:srgbClr val="2F5496"/>
                </a:solidFill>
                <a:latin typeface="Times New Roman"/>
                <a:cs typeface="Times New Roman"/>
              </a:rPr>
              <a:t> </a:t>
            </a:r>
            <a:r>
              <a:rPr sz="2000" dirty="0">
                <a:solidFill>
                  <a:srgbClr val="2F5496"/>
                </a:solidFill>
                <a:latin typeface="Times New Roman"/>
                <a:cs typeface="Times New Roman"/>
              </a:rPr>
              <a:t>for</a:t>
            </a:r>
            <a:r>
              <a:rPr sz="2000" spc="-5" dirty="0">
                <a:solidFill>
                  <a:srgbClr val="2F5496"/>
                </a:solidFill>
                <a:latin typeface="Times New Roman"/>
                <a:cs typeface="Times New Roman"/>
              </a:rPr>
              <a:t> </a:t>
            </a:r>
            <a:r>
              <a:rPr sz="2000" dirty="0">
                <a:solidFill>
                  <a:srgbClr val="2F5496"/>
                </a:solidFill>
                <a:latin typeface="Times New Roman"/>
                <a:cs typeface="Times New Roman"/>
              </a:rPr>
              <a:t>portability</a:t>
            </a:r>
            <a:r>
              <a:rPr sz="2000" spc="-5" dirty="0">
                <a:solidFill>
                  <a:srgbClr val="2F5496"/>
                </a:solidFill>
                <a:latin typeface="Times New Roman"/>
                <a:cs typeface="Times New Roman"/>
              </a:rPr>
              <a:t> </a:t>
            </a:r>
            <a:r>
              <a:rPr sz="2000" dirty="0">
                <a:solidFill>
                  <a:srgbClr val="2F5496"/>
                </a:solidFill>
                <a:latin typeface="Times New Roman"/>
                <a:cs typeface="Times New Roman"/>
              </a:rPr>
              <a:t>and</a:t>
            </a:r>
            <a:r>
              <a:rPr sz="2000" spc="-5" dirty="0">
                <a:solidFill>
                  <a:srgbClr val="2F5496"/>
                </a:solidFill>
                <a:latin typeface="Times New Roman"/>
                <a:cs typeface="Times New Roman"/>
              </a:rPr>
              <a:t> </a:t>
            </a:r>
            <a:r>
              <a:rPr sz="2000" spc="-10" dirty="0">
                <a:solidFill>
                  <a:srgbClr val="2F5496"/>
                </a:solidFill>
                <a:latin typeface="Times New Roman"/>
                <a:cs typeface="Times New Roman"/>
              </a:rPr>
              <a:t>scalability.</a:t>
            </a:r>
            <a:endParaRPr sz="2000">
              <a:latin typeface="Times New Roman"/>
              <a:cs typeface="Times New Roman"/>
            </a:endParaRPr>
          </a:p>
          <a:p>
            <a:pPr>
              <a:lnSpc>
                <a:spcPct val="100000"/>
              </a:lnSpc>
              <a:spcBef>
                <a:spcPts val="100"/>
              </a:spcBef>
              <a:buClr>
                <a:srgbClr val="2F5496"/>
              </a:buClr>
              <a:buFont typeface="Arial MT"/>
              <a:buChar char="●"/>
            </a:pPr>
            <a:endParaRPr sz="2000">
              <a:latin typeface="Times New Roman"/>
              <a:cs typeface="Times New Roman"/>
            </a:endParaRPr>
          </a:p>
          <a:p>
            <a:pPr marL="394335" indent="-381635">
              <a:lnSpc>
                <a:spcPct val="100000"/>
              </a:lnSpc>
              <a:buFont typeface="Arial MT"/>
              <a:buChar char="●"/>
              <a:tabLst>
                <a:tab pos="394335" algn="l"/>
              </a:tabLst>
            </a:pPr>
            <a:r>
              <a:rPr sz="2000" dirty="0">
                <a:solidFill>
                  <a:srgbClr val="2F5496"/>
                </a:solidFill>
                <a:latin typeface="Times New Roman"/>
                <a:cs typeface="Times New Roman"/>
              </a:rPr>
              <a:t>Created</a:t>
            </a:r>
            <a:r>
              <a:rPr sz="2000" spc="-20" dirty="0">
                <a:solidFill>
                  <a:srgbClr val="2F5496"/>
                </a:solidFill>
                <a:latin typeface="Times New Roman"/>
                <a:cs typeface="Times New Roman"/>
              </a:rPr>
              <a:t> </a:t>
            </a:r>
            <a:r>
              <a:rPr sz="2000" dirty="0">
                <a:solidFill>
                  <a:srgbClr val="2F5496"/>
                </a:solidFill>
                <a:latin typeface="Times New Roman"/>
                <a:cs typeface="Times New Roman"/>
              </a:rPr>
              <a:t>a</a:t>
            </a:r>
            <a:r>
              <a:rPr sz="2000" spc="-10" dirty="0">
                <a:solidFill>
                  <a:srgbClr val="2F5496"/>
                </a:solidFill>
                <a:latin typeface="Times New Roman"/>
                <a:cs typeface="Times New Roman"/>
              </a:rPr>
              <a:t> </a:t>
            </a:r>
            <a:r>
              <a:rPr sz="2000" dirty="0">
                <a:solidFill>
                  <a:srgbClr val="2F5496"/>
                </a:solidFill>
                <a:latin typeface="Times New Roman"/>
                <a:cs typeface="Times New Roman"/>
              </a:rPr>
              <a:t>Dockerfile</a:t>
            </a:r>
            <a:r>
              <a:rPr sz="2000" spc="-10" dirty="0">
                <a:solidFill>
                  <a:srgbClr val="2F5496"/>
                </a:solidFill>
                <a:latin typeface="Times New Roman"/>
                <a:cs typeface="Times New Roman"/>
              </a:rPr>
              <a:t> </a:t>
            </a:r>
            <a:r>
              <a:rPr sz="2000" dirty="0">
                <a:solidFill>
                  <a:srgbClr val="2F5496"/>
                </a:solidFill>
                <a:latin typeface="Times New Roman"/>
                <a:cs typeface="Times New Roman"/>
              </a:rPr>
              <a:t>specifying</a:t>
            </a:r>
            <a:r>
              <a:rPr sz="2000" spc="-5" dirty="0">
                <a:solidFill>
                  <a:srgbClr val="2F5496"/>
                </a:solidFill>
                <a:latin typeface="Times New Roman"/>
                <a:cs typeface="Times New Roman"/>
              </a:rPr>
              <a:t> </a:t>
            </a:r>
            <a:r>
              <a:rPr sz="2000" dirty="0">
                <a:solidFill>
                  <a:srgbClr val="2F5496"/>
                </a:solidFill>
                <a:latin typeface="Times New Roman"/>
                <a:cs typeface="Times New Roman"/>
              </a:rPr>
              <a:t>the</a:t>
            </a:r>
            <a:r>
              <a:rPr sz="2000" spc="-15" dirty="0">
                <a:solidFill>
                  <a:srgbClr val="2F5496"/>
                </a:solidFill>
                <a:latin typeface="Times New Roman"/>
                <a:cs typeface="Times New Roman"/>
              </a:rPr>
              <a:t> </a:t>
            </a:r>
            <a:r>
              <a:rPr sz="2000" dirty="0">
                <a:solidFill>
                  <a:srgbClr val="2F5496"/>
                </a:solidFill>
                <a:latin typeface="Times New Roman"/>
                <a:cs typeface="Times New Roman"/>
              </a:rPr>
              <a:t>environment,</a:t>
            </a:r>
            <a:r>
              <a:rPr sz="2000" spc="-5" dirty="0">
                <a:solidFill>
                  <a:srgbClr val="2F5496"/>
                </a:solidFill>
                <a:latin typeface="Times New Roman"/>
                <a:cs typeface="Times New Roman"/>
              </a:rPr>
              <a:t> </a:t>
            </a:r>
            <a:r>
              <a:rPr sz="2000" dirty="0">
                <a:solidFill>
                  <a:srgbClr val="2F5496"/>
                </a:solidFill>
                <a:latin typeface="Times New Roman"/>
                <a:cs typeface="Times New Roman"/>
              </a:rPr>
              <a:t>dependencies,</a:t>
            </a:r>
            <a:r>
              <a:rPr sz="2000" spc="-5" dirty="0">
                <a:solidFill>
                  <a:srgbClr val="2F5496"/>
                </a:solidFill>
                <a:latin typeface="Times New Roman"/>
                <a:cs typeface="Times New Roman"/>
              </a:rPr>
              <a:t> </a:t>
            </a:r>
            <a:r>
              <a:rPr sz="2000" dirty="0">
                <a:solidFill>
                  <a:srgbClr val="2F5496"/>
                </a:solidFill>
                <a:latin typeface="Times New Roman"/>
                <a:cs typeface="Times New Roman"/>
              </a:rPr>
              <a:t>and</a:t>
            </a:r>
            <a:r>
              <a:rPr sz="2000" spc="-5" dirty="0">
                <a:solidFill>
                  <a:srgbClr val="2F5496"/>
                </a:solidFill>
                <a:latin typeface="Times New Roman"/>
                <a:cs typeface="Times New Roman"/>
              </a:rPr>
              <a:t> </a:t>
            </a:r>
            <a:r>
              <a:rPr sz="2000" dirty="0">
                <a:solidFill>
                  <a:srgbClr val="2F5496"/>
                </a:solidFill>
                <a:latin typeface="Times New Roman"/>
                <a:cs typeface="Times New Roman"/>
              </a:rPr>
              <a:t>execution</a:t>
            </a:r>
            <a:r>
              <a:rPr sz="2000" spc="-5" dirty="0">
                <a:solidFill>
                  <a:srgbClr val="2F5496"/>
                </a:solidFill>
                <a:latin typeface="Times New Roman"/>
                <a:cs typeface="Times New Roman"/>
              </a:rPr>
              <a:t> </a:t>
            </a:r>
            <a:r>
              <a:rPr sz="2000" spc="-10" dirty="0">
                <a:solidFill>
                  <a:srgbClr val="2F5496"/>
                </a:solidFill>
                <a:latin typeface="Times New Roman"/>
                <a:cs typeface="Times New Roman"/>
              </a:rPr>
              <a:t>process.</a:t>
            </a:r>
            <a:endParaRPr sz="2000">
              <a:latin typeface="Times New Roman"/>
              <a:cs typeface="Times New Roman"/>
            </a:endParaRPr>
          </a:p>
          <a:p>
            <a:pPr>
              <a:lnSpc>
                <a:spcPct val="100000"/>
              </a:lnSpc>
              <a:spcBef>
                <a:spcPts val="100"/>
              </a:spcBef>
              <a:buClr>
                <a:srgbClr val="2F5496"/>
              </a:buClr>
              <a:buFont typeface="Arial MT"/>
              <a:buChar char="●"/>
            </a:pPr>
            <a:endParaRPr sz="2000">
              <a:latin typeface="Times New Roman"/>
              <a:cs typeface="Times New Roman"/>
            </a:endParaRPr>
          </a:p>
          <a:p>
            <a:pPr marL="394335" marR="318770" indent="-382270">
              <a:lnSpc>
                <a:spcPct val="100000"/>
              </a:lnSpc>
              <a:buFont typeface="Arial MT"/>
              <a:buChar char="●"/>
              <a:tabLst>
                <a:tab pos="394335" algn="l"/>
              </a:tabLst>
            </a:pPr>
            <a:r>
              <a:rPr sz="2000" dirty="0">
                <a:solidFill>
                  <a:srgbClr val="2F5496"/>
                </a:solidFill>
                <a:latin typeface="Times New Roman"/>
                <a:cs typeface="Times New Roman"/>
              </a:rPr>
              <a:t>Ensures</a:t>
            </a:r>
            <a:r>
              <a:rPr sz="2000" spc="-30" dirty="0">
                <a:solidFill>
                  <a:srgbClr val="2F5496"/>
                </a:solidFill>
                <a:latin typeface="Times New Roman"/>
                <a:cs typeface="Times New Roman"/>
              </a:rPr>
              <a:t> </a:t>
            </a:r>
            <a:r>
              <a:rPr sz="2000" dirty="0">
                <a:solidFill>
                  <a:srgbClr val="2F5496"/>
                </a:solidFill>
                <a:latin typeface="Times New Roman"/>
                <a:cs typeface="Times New Roman"/>
              </a:rPr>
              <a:t>the</a:t>
            </a:r>
            <a:r>
              <a:rPr sz="2000" spc="-30" dirty="0">
                <a:solidFill>
                  <a:srgbClr val="2F5496"/>
                </a:solidFill>
                <a:latin typeface="Times New Roman"/>
                <a:cs typeface="Times New Roman"/>
              </a:rPr>
              <a:t> </a:t>
            </a:r>
            <a:r>
              <a:rPr sz="2000" dirty="0">
                <a:solidFill>
                  <a:srgbClr val="2F5496"/>
                </a:solidFill>
                <a:latin typeface="Times New Roman"/>
                <a:cs typeface="Times New Roman"/>
              </a:rPr>
              <a:t>application</a:t>
            </a:r>
            <a:r>
              <a:rPr sz="2000" spc="-25" dirty="0">
                <a:solidFill>
                  <a:srgbClr val="2F5496"/>
                </a:solidFill>
                <a:latin typeface="Times New Roman"/>
                <a:cs typeface="Times New Roman"/>
              </a:rPr>
              <a:t> </a:t>
            </a:r>
            <a:r>
              <a:rPr sz="2000" dirty="0">
                <a:solidFill>
                  <a:srgbClr val="2F5496"/>
                </a:solidFill>
                <a:latin typeface="Times New Roman"/>
                <a:cs typeface="Times New Roman"/>
              </a:rPr>
              <a:t>runs</a:t>
            </a:r>
            <a:r>
              <a:rPr sz="2000" spc="-30" dirty="0">
                <a:solidFill>
                  <a:srgbClr val="2F5496"/>
                </a:solidFill>
                <a:latin typeface="Times New Roman"/>
                <a:cs typeface="Times New Roman"/>
              </a:rPr>
              <a:t> </a:t>
            </a:r>
            <a:r>
              <a:rPr sz="2000" dirty="0">
                <a:solidFill>
                  <a:srgbClr val="2F5496"/>
                </a:solidFill>
                <a:latin typeface="Times New Roman"/>
                <a:cs typeface="Times New Roman"/>
              </a:rPr>
              <a:t>consistently</a:t>
            </a:r>
            <a:r>
              <a:rPr sz="2000" spc="-20" dirty="0">
                <a:solidFill>
                  <a:srgbClr val="2F5496"/>
                </a:solidFill>
                <a:latin typeface="Times New Roman"/>
                <a:cs typeface="Times New Roman"/>
              </a:rPr>
              <a:t> </a:t>
            </a:r>
            <a:r>
              <a:rPr sz="2000" dirty="0">
                <a:solidFill>
                  <a:srgbClr val="2F5496"/>
                </a:solidFill>
                <a:latin typeface="Times New Roman"/>
                <a:cs typeface="Times New Roman"/>
              </a:rPr>
              <a:t>across</a:t>
            </a:r>
            <a:r>
              <a:rPr sz="2000" spc="-30" dirty="0">
                <a:solidFill>
                  <a:srgbClr val="2F5496"/>
                </a:solidFill>
                <a:latin typeface="Times New Roman"/>
                <a:cs typeface="Times New Roman"/>
              </a:rPr>
              <a:t> </a:t>
            </a:r>
            <a:r>
              <a:rPr sz="2000" dirty="0">
                <a:solidFill>
                  <a:srgbClr val="2F5496"/>
                </a:solidFill>
                <a:latin typeface="Times New Roman"/>
                <a:cs typeface="Times New Roman"/>
              </a:rPr>
              <a:t>different</a:t>
            </a:r>
            <a:r>
              <a:rPr sz="2000" spc="-30" dirty="0">
                <a:solidFill>
                  <a:srgbClr val="2F5496"/>
                </a:solidFill>
                <a:latin typeface="Times New Roman"/>
                <a:cs typeface="Times New Roman"/>
              </a:rPr>
              <a:t> </a:t>
            </a:r>
            <a:r>
              <a:rPr sz="2000" dirty="0">
                <a:solidFill>
                  <a:srgbClr val="2F5496"/>
                </a:solidFill>
                <a:latin typeface="Times New Roman"/>
                <a:cs typeface="Times New Roman"/>
              </a:rPr>
              <a:t>platforms</a:t>
            </a:r>
            <a:r>
              <a:rPr sz="2000" spc="-30" dirty="0">
                <a:solidFill>
                  <a:srgbClr val="2F5496"/>
                </a:solidFill>
                <a:latin typeface="Times New Roman"/>
                <a:cs typeface="Times New Roman"/>
              </a:rPr>
              <a:t> </a:t>
            </a:r>
            <a:r>
              <a:rPr sz="2000" dirty="0">
                <a:solidFill>
                  <a:srgbClr val="2F5496"/>
                </a:solidFill>
                <a:latin typeface="Times New Roman"/>
                <a:cs typeface="Times New Roman"/>
              </a:rPr>
              <a:t>without</a:t>
            </a:r>
            <a:r>
              <a:rPr sz="2000" spc="-25" dirty="0">
                <a:solidFill>
                  <a:srgbClr val="2F5496"/>
                </a:solidFill>
                <a:latin typeface="Times New Roman"/>
                <a:cs typeface="Times New Roman"/>
              </a:rPr>
              <a:t> </a:t>
            </a:r>
            <a:r>
              <a:rPr sz="2000" spc="-10" dirty="0">
                <a:solidFill>
                  <a:srgbClr val="2F5496"/>
                </a:solidFill>
                <a:latin typeface="Times New Roman"/>
                <a:cs typeface="Times New Roman"/>
              </a:rPr>
              <a:t>environment conflicts.</a:t>
            </a:r>
            <a:endParaRPr sz="2000">
              <a:latin typeface="Times New Roman"/>
              <a:cs typeface="Times New Roman"/>
            </a:endParaRPr>
          </a:p>
          <a:p>
            <a:pPr>
              <a:lnSpc>
                <a:spcPct val="100000"/>
              </a:lnSpc>
              <a:spcBef>
                <a:spcPts val="100"/>
              </a:spcBef>
              <a:buClr>
                <a:srgbClr val="2F5496"/>
              </a:buClr>
              <a:buFont typeface="Arial MT"/>
              <a:buChar char="●"/>
            </a:pPr>
            <a:endParaRPr sz="2000">
              <a:latin typeface="Times New Roman"/>
              <a:cs typeface="Times New Roman"/>
            </a:endParaRPr>
          </a:p>
          <a:p>
            <a:pPr marL="394335" indent="-381635">
              <a:lnSpc>
                <a:spcPct val="100000"/>
              </a:lnSpc>
              <a:buFont typeface="Arial MT"/>
              <a:buChar char="●"/>
              <a:tabLst>
                <a:tab pos="394335" algn="l"/>
              </a:tabLst>
            </a:pPr>
            <a:r>
              <a:rPr sz="2000" dirty="0">
                <a:solidFill>
                  <a:srgbClr val="2F5496"/>
                </a:solidFill>
                <a:latin typeface="Times New Roman"/>
                <a:cs typeface="Times New Roman"/>
              </a:rPr>
              <a:t>Supports</a:t>
            </a:r>
            <a:r>
              <a:rPr sz="2000" spc="-50" dirty="0">
                <a:solidFill>
                  <a:srgbClr val="2F5496"/>
                </a:solidFill>
                <a:latin typeface="Times New Roman"/>
                <a:cs typeface="Times New Roman"/>
              </a:rPr>
              <a:t> </a:t>
            </a:r>
            <a:r>
              <a:rPr sz="2000" dirty="0">
                <a:solidFill>
                  <a:srgbClr val="2F5496"/>
                </a:solidFill>
                <a:latin typeface="Times New Roman"/>
                <a:cs typeface="Times New Roman"/>
              </a:rPr>
              <a:t>deployment</a:t>
            </a:r>
            <a:r>
              <a:rPr sz="2000" spc="-30" dirty="0">
                <a:solidFill>
                  <a:srgbClr val="2F5496"/>
                </a:solidFill>
                <a:latin typeface="Times New Roman"/>
                <a:cs typeface="Times New Roman"/>
              </a:rPr>
              <a:t> </a:t>
            </a:r>
            <a:r>
              <a:rPr sz="2000" dirty="0">
                <a:solidFill>
                  <a:srgbClr val="2F5496"/>
                </a:solidFill>
                <a:latin typeface="Times New Roman"/>
                <a:cs typeface="Times New Roman"/>
              </a:rPr>
              <a:t>in</a:t>
            </a:r>
            <a:r>
              <a:rPr sz="2000" spc="-20" dirty="0">
                <a:solidFill>
                  <a:srgbClr val="2F5496"/>
                </a:solidFill>
                <a:latin typeface="Times New Roman"/>
                <a:cs typeface="Times New Roman"/>
              </a:rPr>
              <a:t> </a:t>
            </a:r>
            <a:r>
              <a:rPr sz="2000" dirty="0">
                <a:solidFill>
                  <a:srgbClr val="2F5496"/>
                </a:solidFill>
                <a:latin typeface="Times New Roman"/>
                <a:cs typeface="Times New Roman"/>
              </a:rPr>
              <a:t>cloud</a:t>
            </a:r>
            <a:r>
              <a:rPr sz="2000" spc="-25" dirty="0">
                <a:solidFill>
                  <a:srgbClr val="2F5496"/>
                </a:solidFill>
                <a:latin typeface="Times New Roman"/>
                <a:cs typeface="Times New Roman"/>
              </a:rPr>
              <a:t> </a:t>
            </a:r>
            <a:r>
              <a:rPr sz="2000" dirty="0">
                <a:solidFill>
                  <a:srgbClr val="2F5496"/>
                </a:solidFill>
                <a:latin typeface="Times New Roman"/>
                <a:cs typeface="Times New Roman"/>
              </a:rPr>
              <a:t>environments</a:t>
            </a:r>
            <a:r>
              <a:rPr sz="2000" spc="-30" dirty="0">
                <a:solidFill>
                  <a:srgbClr val="2F5496"/>
                </a:solidFill>
                <a:latin typeface="Times New Roman"/>
                <a:cs typeface="Times New Roman"/>
              </a:rPr>
              <a:t> </a:t>
            </a:r>
            <a:r>
              <a:rPr sz="2000" spc="-45" dirty="0">
                <a:solidFill>
                  <a:srgbClr val="2F5496"/>
                </a:solidFill>
                <a:latin typeface="Times New Roman"/>
                <a:cs typeface="Times New Roman"/>
              </a:rPr>
              <a:t>(AWS,</a:t>
            </a:r>
            <a:r>
              <a:rPr sz="2000" spc="-110" dirty="0">
                <a:solidFill>
                  <a:srgbClr val="2F5496"/>
                </a:solidFill>
                <a:latin typeface="Times New Roman"/>
                <a:cs typeface="Times New Roman"/>
              </a:rPr>
              <a:t> </a:t>
            </a:r>
            <a:r>
              <a:rPr sz="2000" dirty="0">
                <a:solidFill>
                  <a:srgbClr val="2F5496"/>
                </a:solidFill>
                <a:latin typeface="Times New Roman"/>
                <a:cs typeface="Times New Roman"/>
              </a:rPr>
              <a:t>Azure,</a:t>
            </a:r>
            <a:r>
              <a:rPr sz="2000" spc="-20" dirty="0">
                <a:solidFill>
                  <a:srgbClr val="2F5496"/>
                </a:solidFill>
                <a:latin typeface="Times New Roman"/>
                <a:cs typeface="Times New Roman"/>
              </a:rPr>
              <a:t> </a:t>
            </a:r>
            <a:r>
              <a:rPr sz="2000" dirty="0">
                <a:solidFill>
                  <a:srgbClr val="2F5496"/>
                </a:solidFill>
                <a:latin typeface="Times New Roman"/>
                <a:cs typeface="Times New Roman"/>
              </a:rPr>
              <a:t>GCP)</a:t>
            </a:r>
            <a:r>
              <a:rPr sz="2000" spc="-25" dirty="0">
                <a:solidFill>
                  <a:srgbClr val="2F5496"/>
                </a:solidFill>
                <a:latin typeface="Times New Roman"/>
                <a:cs typeface="Times New Roman"/>
              </a:rPr>
              <a:t> </a:t>
            </a:r>
            <a:r>
              <a:rPr sz="2000" dirty="0">
                <a:solidFill>
                  <a:srgbClr val="2F5496"/>
                </a:solidFill>
                <a:latin typeface="Times New Roman"/>
                <a:cs typeface="Times New Roman"/>
              </a:rPr>
              <a:t>and</a:t>
            </a:r>
            <a:r>
              <a:rPr sz="2000" spc="-25" dirty="0">
                <a:solidFill>
                  <a:srgbClr val="2F5496"/>
                </a:solidFill>
                <a:latin typeface="Times New Roman"/>
                <a:cs typeface="Times New Roman"/>
              </a:rPr>
              <a:t> </a:t>
            </a:r>
            <a:r>
              <a:rPr sz="2000" dirty="0">
                <a:solidFill>
                  <a:srgbClr val="2F5496"/>
                </a:solidFill>
                <a:latin typeface="Times New Roman"/>
                <a:cs typeface="Times New Roman"/>
              </a:rPr>
              <a:t>local</a:t>
            </a:r>
            <a:r>
              <a:rPr sz="2000" spc="-30" dirty="0">
                <a:solidFill>
                  <a:srgbClr val="2F5496"/>
                </a:solidFill>
                <a:latin typeface="Times New Roman"/>
                <a:cs typeface="Times New Roman"/>
              </a:rPr>
              <a:t> </a:t>
            </a:r>
            <a:r>
              <a:rPr sz="2000" spc="-10" dirty="0">
                <a:solidFill>
                  <a:srgbClr val="2F5496"/>
                </a:solidFill>
                <a:latin typeface="Times New Roman"/>
                <a:cs typeface="Times New Roman"/>
              </a:rPr>
              <a:t>systems.</a:t>
            </a:r>
            <a:endParaRPr sz="2000">
              <a:latin typeface="Times New Roman"/>
              <a:cs typeface="Times New Roman"/>
            </a:endParaRPr>
          </a:p>
          <a:p>
            <a:pPr>
              <a:lnSpc>
                <a:spcPct val="100000"/>
              </a:lnSpc>
              <a:spcBef>
                <a:spcPts val="100"/>
              </a:spcBef>
              <a:buClr>
                <a:srgbClr val="2F5496"/>
              </a:buClr>
              <a:buFont typeface="Arial MT"/>
              <a:buChar char="●"/>
            </a:pPr>
            <a:endParaRPr sz="2000">
              <a:latin typeface="Times New Roman"/>
              <a:cs typeface="Times New Roman"/>
            </a:endParaRPr>
          </a:p>
          <a:p>
            <a:pPr marL="394335" indent="-381635">
              <a:lnSpc>
                <a:spcPct val="100000"/>
              </a:lnSpc>
              <a:buFont typeface="Arial MT"/>
              <a:buChar char="●"/>
              <a:tabLst>
                <a:tab pos="394335" algn="l"/>
              </a:tabLst>
            </a:pPr>
            <a:r>
              <a:rPr sz="2000" dirty="0">
                <a:solidFill>
                  <a:srgbClr val="2F5496"/>
                </a:solidFill>
                <a:latin typeface="Times New Roman"/>
                <a:cs typeface="Times New Roman"/>
              </a:rPr>
              <a:t>Makes</a:t>
            </a:r>
            <a:r>
              <a:rPr sz="2000" spc="-35" dirty="0">
                <a:solidFill>
                  <a:srgbClr val="2F5496"/>
                </a:solidFill>
                <a:latin typeface="Times New Roman"/>
                <a:cs typeface="Times New Roman"/>
              </a:rPr>
              <a:t> </a:t>
            </a:r>
            <a:r>
              <a:rPr sz="2000" dirty="0">
                <a:solidFill>
                  <a:srgbClr val="2F5496"/>
                </a:solidFill>
                <a:latin typeface="Times New Roman"/>
                <a:cs typeface="Times New Roman"/>
              </a:rPr>
              <a:t>the</a:t>
            </a:r>
            <a:r>
              <a:rPr sz="2000" spc="-20" dirty="0">
                <a:solidFill>
                  <a:srgbClr val="2F5496"/>
                </a:solidFill>
                <a:latin typeface="Times New Roman"/>
                <a:cs typeface="Times New Roman"/>
              </a:rPr>
              <a:t> </a:t>
            </a:r>
            <a:r>
              <a:rPr sz="2000" dirty="0">
                <a:solidFill>
                  <a:srgbClr val="2F5496"/>
                </a:solidFill>
                <a:latin typeface="Times New Roman"/>
                <a:cs typeface="Times New Roman"/>
              </a:rPr>
              <a:t>system</a:t>
            </a:r>
            <a:r>
              <a:rPr sz="2000" spc="-20" dirty="0">
                <a:solidFill>
                  <a:srgbClr val="2F5496"/>
                </a:solidFill>
                <a:latin typeface="Times New Roman"/>
                <a:cs typeface="Times New Roman"/>
              </a:rPr>
              <a:t> </a:t>
            </a:r>
            <a:r>
              <a:rPr sz="2000" dirty="0">
                <a:solidFill>
                  <a:srgbClr val="2F5496"/>
                </a:solidFill>
                <a:latin typeface="Times New Roman"/>
                <a:cs typeface="Times New Roman"/>
              </a:rPr>
              <a:t>easily</a:t>
            </a:r>
            <a:r>
              <a:rPr sz="2000" spc="-20" dirty="0">
                <a:solidFill>
                  <a:srgbClr val="2F5496"/>
                </a:solidFill>
                <a:latin typeface="Times New Roman"/>
                <a:cs typeface="Times New Roman"/>
              </a:rPr>
              <a:t> </a:t>
            </a:r>
            <a:r>
              <a:rPr sz="2000" dirty="0">
                <a:solidFill>
                  <a:srgbClr val="2F5496"/>
                </a:solidFill>
                <a:latin typeface="Times New Roman"/>
                <a:cs typeface="Times New Roman"/>
              </a:rPr>
              <a:t>distributable</a:t>
            </a:r>
            <a:r>
              <a:rPr sz="2000" spc="-20" dirty="0">
                <a:solidFill>
                  <a:srgbClr val="2F5496"/>
                </a:solidFill>
                <a:latin typeface="Times New Roman"/>
                <a:cs typeface="Times New Roman"/>
              </a:rPr>
              <a:t> </a:t>
            </a:r>
            <a:r>
              <a:rPr sz="2000" dirty="0">
                <a:solidFill>
                  <a:srgbClr val="2F5496"/>
                </a:solidFill>
                <a:latin typeface="Times New Roman"/>
                <a:cs typeface="Times New Roman"/>
              </a:rPr>
              <a:t>to</a:t>
            </a:r>
            <a:r>
              <a:rPr sz="2000" spc="-15" dirty="0">
                <a:solidFill>
                  <a:srgbClr val="2F5496"/>
                </a:solidFill>
                <a:latin typeface="Times New Roman"/>
                <a:cs typeface="Times New Roman"/>
              </a:rPr>
              <a:t> </a:t>
            </a:r>
            <a:r>
              <a:rPr sz="2000" dirty="0">
                <a:solidFill>
                  <a:srgbClr val="2F5496"/>
                </a:solidFill>
                <a:latin typeface="Times New Roman"/>
                <a:cs typeface="Times New Roman"/>
              </a:rPr>
              <a:t>healthcare</a:t>
            </a:r>
            <a:r>
              <a:rPr sz="2000" spc="-25" dirty="0">
                <a:solidFill>
                  <a:srgbClr val="2F5496"/>
                </a:solidFill>
                <a:latin typeface="Times New Roman"/>
                <a:cs typeface="Times New Roman"/>
              </a:rPr>
              <a:t> </a:t>
            </a:r>
            <a:r>
              <a:rPr sz="2000" dirty="0">
                <a:solidFill>
                  <a:srgbClr val="2F5496"/>
                </a:solidFill>
                <a:latin typeface="Times New Roman"/>
                <a:cs typeface="Times New Roman"/>
              </a:rPr>
              <a:t>providers</a:t>
            </a:r>
            <a:r>
              <a:rPr sz="2000" spc="-20" dirty="0">
                <a:solidFill>
                  <a:srgbClr val="2F5496"/>
                </a:solidFill>
                <a:latin typeface="Times New Roman"/>
                <a:cs typeface="Times New Roman"/>
              </a:rPr>
              <a:t> </a:t>
            </a:r>
            <a:r>
              <a:rPr sz="2000" dirty="0">
                <a:solidFill>
                  <a:srgbClr val="2F5496"/>
                </a:solidFill>
                <a:latin typeface="Times New Roman"/>
                <a:cs typeface="Times New Roman"/>
              </a:rPr>
              <a:t>for</a:t>
            </a:r>
            <a:r>
              <a:rPr sz="2000" spc="-15" dirty="0">
                <a:solidFill>
                  <a:srgbClr val="2F5496"/>
                </a:solidFill>
                <a:latin typeface="Times New Roman"/>
                <a:cs typeface="Times New Roman"/>
              </a:rPr>
              <a:t> </a:t>
            </a:r>
            <a:r>
              <a:rPr sz="2000" dirty="0">
                <a:solidFill>
                  <a:srgbClr val="2F5496"/>
                </a:solidFill>
                <a:latin typeface="Times New Roman"/>
                <a:cs typeface="Times New Roman"/>
              </a:rPr>
              <a:t>testing</a:t>
            </a:r>
            <a:r>
              <a:rPr sz="2000" spc="-20" dirty="0">
                <a:solidFill>
                  <a:srgbClr val="2F5496"/>
                </a:solidFill>
                <a:latin typeface="Times New Roman"/>
                <a:cs typeface="Times New Roman"/>
              </a:rPr>
              <a:t> </a:t>
            </a:r>
            <a:r>
              <a:rPr sz="2000" dirty="0">
                <a:solidFill>
                  <a:srgbClr val="2F5496"/>
                </a:solidFill>
                <a:latin typeface="Times New Roman"/>
                <a:cs typeface="Times New Roman"/>
              </a:rPr>
              <a:t>and</a:t>
            </a:r>
            <a:r>
              <a:rPr sz="2000" spc="-15" dirty="0">
                <a:solidFill>
                  <a:srgbClr val="2F5496"/>
                </a:solidFill>
                <a:latin typeface="Times New Roman"/>
                <a:cs typeface="Times New Roman"/>
              </a:rPr>
              <a:t> </a:t>
            </a:r>
            <a:r>
              <a:rPr sz="2000" dirty="0">
                <a:solidFill>
                  <a:srgbClr val="2F5496"/>
                </a:solidFill>
                <a:latin typeface="Times New Roman"/>
                <a:cs typeface="Times New Roman"/>
              </a:rPr>
              <a:t>real-world</a:t>
            </a:r>
            <a:r>
              <a:rPr sz="2000" spc="-15" dirty="0">
                <a:solidFill>
                  <a:srgbClr val="2F5496"/>
                </a:solidFill>
                <a:latin typeface="Times New Roman"/>
                <a:cs typeface="Times New Roman"/>
              </a:rPr>
              <a:t> </a:t>
            </a:r>
            <a:r>
              <a:rPr sz="2000" spc="-20" dirty="0">
                <a:solidFill>
                  <a:srgbClr val="2F5496"/>
                </a:solidFill>
                <a:latin typeface="Times New Roman"/>
                <a:cs typeface="Times New Roman"/>
              </a:rPr>
              <a:t>use.</a:t>
            </a:r>
            <a:endParaRPr sz="2000">
              <a:latin typeface="Times New Roman"/>
              <a:cs typeface="Times New Roman"/>
            </a:endParaRPr>
          </a:p>
          <a:p>
            <a:pPr>
              <a:lnSpc>
                <a:spcPct val="100000"/>
              </a:lnSpc>
              <a:spcBef>
                <a:spcPts val="100"/>
              </a:spcBef>
              <a:buClr>
                <a:srgbClr val="2F5496"/>
              </a:buClr>
              <a:buFont typeface="Arial MT"/>
              <a:buChar char="●"/>
            </a:pPr>
            <a:endParaRPr sz="2000">
              <a:latin typeface="Times New Roman"/>
              <a:cs typeface="Times New Roman"/>
            </a:endParaRPr>
          </a:p>
          <a:p>
            <a:pPr marL="394335" indent="-381635">
              <a:lnSpc>
                <a:spcPct val="100000"/>
              </a:lnSpc>
              <a:buFont typeface="Arial MT"/>
              <a:buChar char="●"/>
              <a:tabLst>
                <a:tab pos="394335" algn="l"/>
              </a:tabLst>
            </a:pPr>
            <a:r>
              <a:rPr sz="2000" dirty="0">
                <a:solidFill>
                  <a:srgbClr val="2F5496"/>
                </a:solidFill>
                <a:latin typeface="Times New Roman"/>
                <a:cs typeface="Times New Roman"/>
              </a:rPr>
              <a:t>Enhances</a:t>
            </a:r>
            <a:r>
              <a:rPr sz="2000" spc="-20" dirty="0">
                <a:solidFill>
                  <a:srgbClr val="2F5496"/>
                </a:solidFill>
                <a:latin typeface="Times New Roman"/>
                <a:cs typeface="Times New Roman"/>
              </a:rPr>
              <a:t> </a:t>
            </a:r>
            <a:r>
              <a:rPr sz="2000" spc="-10" dirty="0">
                <a:solidFill>
                  <a:srgbClr val="2F5496"/>
                </a:solidFill>
                <a:latin typeface="Times New Roman"/>
                <a:cs typeface="Times New Roman"/>
              </a:rPr>
              <a:t>scalability,</a:t>
            </a:r>
            <a:r>
              <a:rPr sz="2000" spc="-5" dirty="0">
                <a:solidFill>
                  <a:srgbClr val="2F5496"/>
                </a:solidFill>
                <a:latin typeface="Times New Roman"/>
                <a:cs typeface="Times New Roman"/>
              </a:rPr>
              <a:t> </a:t>
            </a:r>
            <a:r>
              <a:rPr sz="2000" spc="-10" dirty="0">
                <a:solidFill>
                  <a:srgbClr val="2F5496"/>
                </a:solidFill>
                <a:latin typeface="Times New Roman"/>
                <a:cs typeface="Times New Roman"/>
              </a:rPr>
              <a:t>reproducibility,</a:t>
            </a:r>
            <a:r>
              <a:rPr sz="2000" dirty="0">
                <a:solidFill>
                  <a:srgbClr val="2F5496"/>
                </a:solidFill>
                <a:latin typeface="Times New Roman"/>
                <a:cs typeface="Times New Roman"/>
              </a:rPr>
              <a:t> and</a:t>
            </a:r>
            <a:r>
              <a:rPr sz="2000" spc="-5" dirty="0">
                <a:solidFill>
                  <a:srgbClr val="2F5496"/>
                </a:solidFill>
                <a:latin typeface="Times New Roman"/>
                <a:cs typeface="Times New Roman"/>
              </a:rPr>
              <a:t> </a:t>
            </a:r>
            <a:r>
              <a:rPr sz="2000" dirty="0">
                <a:solidFill>
                  <a:srgbClr val="2F5496"/>
                </a:solidFill>
                <a:latin typeface="Times New Roman"/>
                <a:cs typeface="Times New Roman"/>
              </a:rPr>
              <a:t>reliability</a:t>
            </a:r>
            <a:r>
              <a:rPr sz="2000" spc="-5" dirty="0">
                <a:solidFill>
                  <a:srgbClr val="2F5496"/>
                </a:solidFill>
                <a:latin typeface="Times New Roman"/>
                <a:cs typeface="Times New Roman"/>
              </a:rPr>
              <a:t> </a:t>
            </a:r>
            <a:r>
              <a:rPr sz="2000" dirty="0">
                <a:solidFill>
                  <a:srgbClr val="2F5496"/>
                </a:solidFill>
                <a:latin typeface="Times New Roman"/>
                <a:cs typeface="Times New Roman"/>
              </a:rPr>
              <a:t>of the</a:t>
            </a:r>
            <a:r>
              <a:rPr sz="2000" spc="-10" dirty="0">
                <a:solidFill>
                  <a:srgbClr val="2F5496"/>
                </a:solidFill>
                <a:latin typeface="Times New Roman"/>
                <a:cs typeface="Times New Roman"/>
              </a:rPr>
              <a:t> </a:t>
            </a:r>
            <a:r>
              <a:rPr sz="2000" dirty="0">
                <a:solidFill>
                  <a:srgbClr val="2F5496"/>
                </a:solidFill>
                <a:latin typeface="Times New Roman"/>
                <a:cs typeface="Times New Roman"/>
              </a:rPr>
              <a:t>prediction </a:t>
            </a:r>
            <a:r>
              <a:rPr sz="2000" spc="-10" dirty="0">
                <a:solidFill>
                  <a:srgbClr val="2F5496"/>
                </a:solidFill>
                <a:latin typeface="Times New Roman"/>
                <a:cs typeface="Times New Roman"/>
              </a:rPr>
              <a:t>system.</a:t>
            </a:r>
            <a:endParaRPr sz="2000">
              <a:latin typeface="Times New Roman"/>
              <a:cs typeface="Times New Roman"/>
            </a:endParaRPr>
          </a:p>
        </p:txBody>
      </p:sp>
      <p:pic>
        <p:nvPicPr>
          <p:cNvPr id="4" name="object 4"/>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2846" rIns="0" bIns="0" rtlCol="0">
            <a:spAutoFit/>
          </a:bodyPr>
          <a:lstStyle/>
          <a:p>
            <a:pPr>
              <a:lnSpc>
                <a:spcPct val="100000"/>
              </a:lnSpc>
              <a:spcBef>
                <a:spcPts val="100"/>
              </a:spcBef>
            </a:pPr>
            <a:r>
              <a:rPr spc="-10" dirty="0"/>
              <a:t>Conclusion</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nSpc>
                <a:spcPct val="114999"/>
              </a:lnSpc>
              <a:spcBef>
                <a:spcPts val="100"/>
              </a:spcBef>
            </a:pPr>
            <a:r>
              <a:rPr lang="en-US" dirty="0"/>
              <a:t>This project showed how </a:t>
            </a:r>
            <a:r>
              <a:rPr lang="en-US" b="1" dirty="0"/>
              <a:t>machine learning</a:t>
            </a:r>
            <a:r>
              <a:rPr lang="en-US" dirty="0"/>
              <a:t> can be used on clinical data to effectively predict heart disease. After detailed data analysis and feature preparation, multiple classification models were built, tuned, and evaluated using </a:t>
            </a:r>
            <a:r>
              <a:rPr lang="en-US" b="1" dirty="0"/>
              <a:t>healthcare-focused metrics</a:t>
            </a:r>
            <a:r>
              <a:rPr lang="en-US" dirty="0"/>
              <a:t>, with the best model achieving strong prediction results. The solution was made available through a </a:t>
            </a:r>
            <a:r>
              <a:rPr lang="en-US" b="1" dirty="0" err="1"/>
              <a:t>Streamlit</a:t>
            </a:r>
            <a:r>
              <a:rPr lang="en-US" b="1" dirty="0"/>
              <a:t> interface</a:t>
            </a:r>
            <a:r>
              <a:rPr lang="en-US" dirty="0"/>
              <a:t> and packaged with </a:t>
            </a:r>
            <a:r>
              <a:rPr lang="en-US" b="1" dirty="0"/>
              <a:t>Docker</a:t>
            </a:r>
            <a:r>
              <a:rPr lang="en-US" dirty="0"/>
              <a:t>, demonstrating a practical and scalable approach for </a:t>
            </a:r>
            <a:r>
              <a:rPr lang="en-US" b="1" dirty="0"/>
              <a:t>decision support in healthcare</a:t>
            </a:r>
            <a:r>
              <a:rPr spc="-10" dirty="0"/>
              <a:t>.</a:t>
            </a:r>
          </a:p>
        </p:txBody>
      </p:sp>
      <p:pic>
        <p:nvPicPr>
          <p:cNvPr id="4" name="object 4"/>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10800000" flipV="1">
            <a:off x="2684249" y="2743200"/>
            <a:ext cx="6823501" cy="1243930"/>
          </a:xfrm>
          <a:prstGeom prst="rect">
            <a:avLst/>
          </a:prstGeom>
        </p:spPr>
        <p:txBody>
          <a:bodyPr vert="horz" wrap="square" lIns="0" tIns="12700" rIns="0" bIns="0" rtlCol="0">
            <a:spAutoFit/>
          </a:bodyPr>
          <a:lstStyle/>
          <a:p>
            <a:pPr marL="12700" algn="ctr">
              <a:lnSpc>
                <a:spcPct val="100000"/>
              </a:lnSpc>
              <a:spcBef>
                <a:spcPts val="100"/>
              </a:spcBef>
              <a:tabLst>
                <a:tab pos="2016125" algn="l"/>
              </a:tabLst>
            </a:pPr>
            <a:r>
              <a:rPr lang="en-US" sz="8000" b="0" dirty="0"/>
              <a:t>Thank You</a:t>
            </a:r>
            <a:r>
              <a:rPr sz="8000" b="0" spc="-35" dirty="0">
                <a:latin typeface="Times New Roman"/>
                <a:cs typeface="Times New Roman"/>
              </a:rPr>
              <a:t> </a:t>
            </a:r>
            <a:r>
              <a:rPr lang="en-US" sz="8000" b="0" spc="-25" dirty="0"/>
              <a:t>!!!</a:t>
            </a:r>
            <a:endParaRPr sz="8000" dirty="0">
              <a:latin typeface="Times New Roman"/>
              <a:cs typeface="Times New Roman"/>
            </a:endParaRPr>
          </a:p>
        </p:txBody>
      </p:sp>
      <p:pic>
        <p:nvPicPr>
          <p:cNvPr id="3" name="object 3"/>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311" y="571136"/>
            <a:ext cx="3627754" cy="635000"/>
          </a:xfrm>
          <a:prstGeom prst="rect">
            <a:avLst/>
          </a:prstGeom>
        </p:spPr>
        <p:txBody>
          <a:bodyPr vert="horz" wrap="square" lIns="0" tIns="12700" rIns="0" bIns="0" rtlCol="0">
            <a:spAutoFit/>
          </a:bodyPr>
          <a:lstStyle/>
          <a:p>
            <a:pPr marL="12700">
              <a:lnSpc>
                <a:spcPct val="100000"/>
              </a:lnSpc>
              <a:spcBef>
                <a:spcPts val="100"/>
              </a:spcBef>
            </a:pPr>
            <a:r>
              <a:rPr sz="4000" b="0" spc="-25" dirty="0">
                <a:solidFill>
                  <a:srgbClr val="000000"/>
                </a:solidFill>
                <a:latin typeface="Times New Roman"/>
                <a:cs typeface="Times New Roman"/>
              </a:rPr>
              <a:t>Table</a:t>
            </a:r>
            <a:r>
              <a:rPr sz="4000" b="0" spc="-135" dirty="0">
                <a:solidFill>
                  <a:srgbClr val="000000"/>
                </a:solidFill>
                <a:latin typeface="Times New Roman"/>
                <a:cs typeface="Times New Roman"/>
              </a:rPr>
              <a:t> </a:t>
            </a:r>
            <a:r>
              <a:rPr sz="4000" b="0" dirty="0">
                <a:solidFill>
                  <a:srgbClr val="000000"/>
                </a:solidFill>
                <a:latin typeface="Times New Roman"/>
                <a:cs typeface="Times New Roman"/>
              </a:rPr>
              <a:t>of</a:t>
            </a:r>
            <a:r>
              <a:rPr sz="4000" b="0" spc="-125" dirty="0">
                <a:solidFill>
                  <a:srgbClr val="000000"/>
                </a:solidFill>
                <a:latin typeface="Times New Roman"/>
                <a:cs typeface="Times New Roman"/>
              </a:rPr>
              <a:t> </a:t>
            </a:r>
            <a:r>
              <a:rPr sz="4000" b="0" spc="-10" dirty="0">
                <a:solidFill>
                  <a:srgbClr val="000000"/>
                </a:solidFill>
                <a:latin typeface="Times New Roman"/>
                <a:cs typeface="Times New Roman"/>
              </a:rPr>
              <a:t>Contents</a:t>
            </a:r>
            <a:endParaRPr sz="4000">
              <a:latin typeface="Times New Roman"/>
              <a:cs typeface="Times New Roman"/>
            </a:endParaRPr>
          </a:p>
        </p:txBody>
      </p:sp>
      <p:sp>
        <p:nvSpPr>
          <p:cNvPr id="3" name="object 3"/>
          <p:cNvSpPr txBox="1"/>
          <p:nvPr/>
        </p:nvSpPr>
        <p:spPr>
          <a:xfrm>
            <a:off x="1051633" y="1461153"/>
            <a:ext cx="6395085" cy="4719320"/>
          </a:xfrm>
          <a:prstGeom prst="rect">
            <a:avLst/>
          </a:prstGeom>
        </p:spPr>
        <p:txBody>
          <a:bodyPr vert="horz" wrap="square" lIns="0" tIns="12700" rIns="0" bIns="0" rtlCol="0">
            <a:spAutoFit/>
          </a:bodyPr>
          <a:lstStyle/>
          <a:p>
            <a:pPr marL="244475" indent="-231775">
              <a:lnSpc>
                <a:spcPct val="100000"/>
              </a:lnSpc>
              <a:spcBef>
                <a:spcPts val="100"/>
              </a:spcBef>
              <a:buFont typeface="Arial MT"/>
              <a:buChar char="•"/>
              <a:tabLst>
                <a:tab pos="244475" algn="l"/>
              </a:tabLst>
            </a:pPr>
            <a:r>
              <a:rPr sz="2800" dirty="0">
                <a:solidFill>
                  <a:srgbClr val="2F5496"/>
                </a:solidFill>
                <a:latin typeface="Times New Roman"/>
                <a:cs typeface="Times New Roman"/>
              </a:rPr>
              <a:t>Problem</a:t>
            </a:r>
            <a:r>
              <a:rPr sz="2800" spc="-35" dirty="0">
                <a:solidFill>
                  <a:srgbClr val="2F5496"/>
                </a:solidFill>
                <a:latin typeface="Times New Roman"/>
                <a:cs typeface="Times New Roman"/>
              </a:rPr>
              <a:t> </a:t>
            </a:r>
            <a:r>
              <a:rPr sz="2800" spc="-10" dirty="0">
                <a:solidFill>
                  <a:srgbClr val="2F5496"/>
                </a:solidFill>
                <a:latin typeface="Times New Roman"/>
                <a:cs typeface="Times New Roman"/>
              </a:rPr>
              <a:t>Statement</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Overview</a:t>
            </a:r>
            <a:r>
              <a:rPr sz="2800" spc="-30" dirty="0">
                <a:solidFill>
                  <a:srgbClr val="2F5496"/>
                </a:solidFill>
                <a:latin typeface="Times New Roman"/>
                <a:cs typeface="Times New Roman"/>
              </a:rPr>
              <a:t> </a:t>
            </a:r>
            <a:r>
              <a:rPr sz="2800" dirty="0">
                <a:solidFill>
                  <a:srgbClr val="2F5496"/>
                </a:solidFill>
                <a:latin typeface="Times New Roman"/>
                <a:cs typeface="Times New Roman"/>
              </a:rPr>
              <a:t>of</a:t>
            </a:r>
            <a:r>
              <a:rPr sz="2800" spc="-25" dirty="0">
                <a:solidFill>
                  <a:srgbClr val="2F5496"/>
                </a:solidFill>
                <a:latin typeface="Times New Roman"/>
                <a:cs typeface="Times New Roman"/>
              </a:rPr>
              <a:t> </a:t>
            </a:r>
            <a:r>
              <a:rPr sz="2800" dirty="0">
                <a:solidFill>
                  <a:srgbClr val="2F5496"/>
                </a:solidFill>
                <a:latin typeface="Times New Roman"/>
                <a:cs typeface="Times New Roman"/>
              </a:rPr>
              <a:t>the</a:t>
            </a:r>
            <a:r>
              <a:rPr sz="2800" spc="-25" dirty="0">
                <a:solidFill>
                  <a:srgbClr val="2F5496"/>
                </a:solidFill>
                <a:latin typeface="Times New Roman"/>
                <a:cs typeface="Times New Roman"/>
              </a:rPr>
              <a:t> </a:t>
            </a:r>
            <a:r>
              <a:rPr sz="2800" spc="-10" dirty="0">
                <a:solidFill>
                  <a:srgbClr val="2F5496"/>
                </a:solidFill>
                <a:latin typeface="Times New Roman"/>
                <a:cs typeface="Times New Roman"/>
              </a:rPr>
              <a:t>Project</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Data</a:t>
            </a:r>
            <a:r>
              <a:rPr sz="2800" spc="-10" dirty="0">
                <a:solidFill>
                  <a:srgbClr val="2F5496"/>
                </a:solidFill>
                <a:latin typeface="Times New Roman"/>
                <a:cs typeface="Times New Roman"/>
              </a:rPr>
              <a:t> </a:t>
            </a:r>
            <a:r>
              <a:rPr sz="2800" dirty="0">
                <a:solidFill>
                  <a:srgbClr val="2F5496"/>
                </a:solidFill>
                <a:latin typeface="Times New Roman"/>
                <a:cs typeface="Times New Roman"/>
              </a:rPr>
              <a:t>generation</a:t>
            </a:r>
            <a:r>
              <a:rPr sz="2800" spc="-5" dirty="0">
                <a:solidFill>
                  <a:srgbClr val="2F5496"/>
                </a:solidFill>
                <a:latin typeface="Times New Roman"/>
                <a:cs typeface="Times New Roman"/>
              </a:rPr>
              <a:t> </a:t>
            </a:r>
            <a:r>
              <a:rPr sz="2800" dirty="0">
                <a:solidFill>
                  <a:srgbClr val="2F5496"/>
                </a:solidFill>
                <a:latin typeface="Times New Roman"/>
                <a:cs typeface="Times New Roman"/>
              </a:rPr>
              <a:t>&amp;</a:t>
            </a:r>
            <a:r>
              <a:rPr sz="2800" spc="-10" dirty="0">
                <a:solidFill>
                  <a:srgbClr val="2F5496"/>
                </a:solidFill>
                <a:latin typeface="Times New Roman"/>
                <a:cs typeface="Times New Roman"/>
              </a:rPr>
              <a:t> Loading</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Data</a:t>
            </a:r>
            <a:r>
              <a:rPr sz="2800" spc="-10" dirty="0">
                <a:solidFill>
                  <a:srgbClr val="2F5496"/>
                </a:solidFill>
                <a:latin typeface="Times New Roman"/>
                <a:cs typeface="Times New Roman"/>
              </a:rPr>
              <a:t> </a:t>
            </a:r>
            <a:r>
              <a:rPr sz="2800" dirty="0">
                <a:solidFill>
                  <a:srgbClr val="2F5496"/>
                </a:solidFill>
                <a:latin typeface="Times New Roman"/>
                <a:cs typeface="Times New Roman"/>
              </a:rPr>
              <a:t>Exploration</a:t>
            </a:r>
            <a:r>
              <a:rPr sz="2800" spc="-5" dirty="0">
                <a:solidFill>
                  <a:srgbClr val="2F5496"/>
                </a:solidFill>
                <a:latin typeface="Times New Roman"/>
                <a:cs typeface="Times New Roman"/>
              </a:rPr>
              <a:t> </a:t>
            </a:r>
            <a:r>
              <a:rPr sz="2800" dirty="0">
                <a:solidFill>
                  <a:srgbClr val="2F5496"/>
                </a:solidFill>
                <a:latin typeface="Times New Roman"/>
                <a:cs typeface="Times New Roman"/>
              </a:rPr>
              <a:t>&amp;</a:t>
            </a:r>
            <a:r>
              <a:rPr sz="2800" spc="-10" dirty="0">
                <a:solidFill>
                  <a:srgbClr val="2F5496"/>
                </a:solidFill>
                <a:latin typeface="Times New Roman"/>
                <a:cs typeface="Times New Roman"/>
              </a:rPr>
              <a:t> Understanding</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Exploratory</a:t>
            </a:r>
            <a:r>
              <a:rPr sz="2800" spc="-10" dirty="0">
                <a:solidFill>
                  <a:srgbClr val="2F5496"/>
                </a:solidFill>
                <a:latin typeface="Times New Roman"/>
                <a:cs typeface="Times New Roman"/>
              </a:rPr>
              <a:t> </a:t>
            </a:r>
            <a:r>
              <a:rPr sz="2800" dirty="0">
                <a:solidFill>
                  <a:srgbClr val="2F5496"/>
                </a:solidFill>
                <a:latin typeface="Times New Roman"/>
                <a:cs typeface="Times New Roman"/>
              </a:rPr>
              <a:t>Data</a:t>
            </a:r>
            <a:r>
              <a:rPr sz="2800" spc="-165" dirty="0">
                <a:solidFill>
                  <a:srgbClr val="2F5496"/>
                </a:solidFill>
                <a:latin typeface="Times New Roman"/>
                <a:cs typeface="Times New Roman"/>
              </a:rPr>
              <a:t> </a:t>
            </a:r>
            <a:r>
              <a:rPr sz="2800" spc="-10" dirty="0">
                <a:solidFill>
                  <a:srgbClr val="2F5496"/>
                </a:solidFill>
                <a:latin typeface="Times New Roman"/>
                <a:cs typeface="Times New Roman"/>
              </a:rPr>
              <a:t>Analysis</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Data</a:t>
            </a:r>
            <a:r>
              <a:rPr sz="2800" spc="-30" dirty="0">
                <a:solidFill>
                  <a:srgbClr val="2F5496"/>
                </a:solidFill>
                <a:latin typeface="Times New Roman"/>
                <a:cs typeface="Times New Roman"/>
              </a:rPr>
              <a:t> </a:t>
            </a:r>
            <a:r>
              <a:rPr sz="2800" dirty="0">
                <a:solidFill>
                  <a:srgbClr val="2F5496"/>
                </a:solidFill>
                <a:latin typeface="Times New Roman"/>
                <a:cs typeface="Times New Roman"/>
              </a:rPr>
              <a:t>Preprocessing</a:t>
            </a:r>
            <a:r>
              <a:rPr sz="2800" spc="-10" dirty="0">
                <a:solidFill>
                  <a:srgbClr val="2F5496"/>
                </a:solidFill>
                <a:latin typeface="Times New Roman"/>
                <a:cs typeface="Times New Roman"/>
              </a:rPr>
              <a:t> </a:t>
            </a:r>
            <a:r>
              <a:rPr sz="2800" dirty="0">
                <a:solidFill>
                  <a:srgbClr val="2F5496"/>
                </a:solidFill>
                <a:latin typeface="Times New Roman"/>
                <a:cs typeface="Times New Roman"/>
              </a:rPr>
              <a:t>&amp;</a:t>
            </a:r>
            <a:r>
              <a:rPr sz="2800" spc="-15" dirty="0">
                <a:solidFill>
                  <a:srgbClr val="2F5496"/>
                </a:solidFill>
                <a:latin typeface="Times New Roman"/>
                <a:cs typeface="Times New Roman"/>
              </a:rPr>
              <a:t> </a:t>
            </a:r>
            <a:r>
              <a:rPr sz="2800" dirty="0">
                <a:solidFill>
                  <a:srgbClr val="2F5496"/>
                </a:solidFill>
                <a:latin typeface="Times New Roman"/>
                <a:cs typeface="Times New Roman"/>
              </a:rPr>
              <a:t>Feature</a:t>
            </a:r>
            <a:r>
              <a:rPr sz="2800" spc="-15" dirty="0">
                <a:solidFill>
                  <a:srgbClr val="2F5496"/>
                </a:solidFill>
                <a:latin typeface="Times New Roman"/>
                <a:cs typeface="Times New Roman"/>
              </a:rPr>
              <a:t> </a:t>
            </a:r>
            <a:r>
              <a:rPr sz="2800" spc="-10" dirty="0">
                <a:solidFill>
                  <a:srgbClr val="2F5496"/>
                </a:solidFill>
                <a:latin typeface="Times New Roman"/>
                <a:cs typeface="Times New Roman"/>
              </a:rPr>
              <a:t>Engineering</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Model</a:t>
            </a:r>
            <a:r>
              <a:rPr sz="2800" spc="-15" dirty="0">
                <a:solidFill>
                  <a:srgbClr val="2F5496"/>
                </a:solidFill>
                <a:latin typeface="Times New Roman"/>
                <a:cs typeface="Times New Roman"/>
              </a:rPr>
              <a:t> </a:t>
            </a:r>
            <a:r>
              <a:rPr sz="2800" dirty="0">
                <a:solidFill>
                  <a:srgbClr val="2F5496"/>
                </a:solidFill>
                <a:latin typeface="Times New Roman"/>
                <a:cs typeface="Times New Roman"/>
              </a:rPr>
              <a:t>Building</a:t>
            </a:r>
            <a:r>
              <a:rPr sz="2800" spc="-5" dirty="0">
                <a:solidFill>
                  <a:srgbClr val="2F5496"/>
                </a:solidFill>
                <a:latin typeface="Times New Roman"/>
                <a:cs typeface="Times New Roman"/>
              </a:rPr>
              <a:t> </a:t>
            </a:r>
            <a:r>
              <a:rPr sz="2800" dirty="0">
                <a:solidFill>
                  <a:srgbClr val="2F5496"/>
                </a:solidFill>
                <a:latin typeface="Times New Roman"/>
                <a:cs typeface="Times New Roman"/>
              </a:rPr>
              <a:t>&amp;</a:t>
            </a:r>
            <a:r>
              <a:rPr sz="2800" spc="-60" dirty="0">
                <a:solidFill>
                  <a:srgbClr val="2F5496"/>
                </a:solidFill>
                <a:latin typeface="Times New Roman"/>
                <a:cs typeface="Times New Roman"/>
              </a:rPr>
              <a:t> </a:t>
            </a:r>
            <a:r>
              <a:rPr sz="2800" spc="-10" dirty="0">
                <a:solidFill>
                  <a:srgbClr val="2F5496"/>
                </a:solidFill>
                <a:latin typeface="Times New Roman"/>
                <a:cs typeface="Times New Roman"/>
              </a:rPr>
              <a:t>Training</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Model</a:t>
            </a:r>
            <a:r>
              <a:rPr sz="2800" spc="-5" dirty="0">
                <a:solidFill>
                  <a:srgbClr val="2F5496"/>
                </a:solidFill>
                <a:latin typeface="Times New Roman"/>
                <a:cs typeface="Times New Roman"/>
              </a:rPr>
              <a:t> </a:t>
            </a:r>
            <a:r>
              <a:rPr sz="2800" dirty="0">
                <a:solidFill>
                  <a:srgbClr val="2F5496"/>
                </a:solidFill>
                <a:latin typeface="Times New Roman"/>
                <a:cs typeface="Times New Roman"/>
              </a:rPr>
              <a:t>Evaluation</a:t>
            </a:r>
            <a:r>
              <a:rPr sz="2800" spc="10" dirty="0">
                <a:solidFill>
                  <a:srgbClr val="2F5496"/>
                </a:solidFill>
                <a:latin typeface="Times New Roman"/>
                <a:cs typeface="Times New Roman"/>
              </a:rPr>
              <a:t> </a:t>
            </a:r>
            <a:r>
              <a:rPr sz="2800" dirty="0">
                <a:solidFill>
                  <a:srgbClr val="2F5496"/>
                </a:solidFill>
                <a:latin typeface="Times New Roman"/>
                <a:cs typeface="Times New Roman"/>
              </a:rPr>
              <a:t>&amp;</a:t>
            </a:r>
            <a:r>
              <a:rPr sz="2800" spc="5" dirty="0">
                <a:solidFill>
                  <a:srgbClr val="2F5496"/>
                </a:solidFill>
                <a:latin typeface="Times New Roman"/>
                <a:cs typeface="Times New Roman"/>
              </a:rPr>
              <a:t> </a:t>
            </a:r>
            <a:r>
              <a:rPr sz="2800" spc="-10" dirty="0">
                <a:solidFill>
                  <a:srgbClr val="2F5496"/>
                </a:solidFill>
                <a:latin typeface="Times New Roman"/>
                <a:cs typeface="Times New Roman"/>
              </a:rPr>
              <a:t>Performance</a:t>
            </a:r>
            <a:r>
              <a:rPr sz="2800" spc="-150" dirty="0">
                <a:solidFill>
                  <a:srgbClr val="2F5496"/>
                </a:solidFill>
                <a:latin typeface="Times New Roman"/>
                <a:cs typeface="Times New Roman"/>
              </a:rPr>
              <a:t> </a:t>
            </a:r>
            <a:r>
              <a:rPr sz="2800" spc="-10" dirty="0">
                <a:solidFill>
                  <a:srgbClr val="2F5496"/>
                </a:solidFill>
                <a:latin typeface="Times New Roman"/>
                <a:cs typeface="Times New Roman"/>
              </a:rPr>
              <a:t>Analysis</a:t>
            </a:r>
            <a:endParaRPr sz="2800">
              <a:latin typeface="Times New Roman"/>
              <a:cs typeface="Times New Roman"/>
            </a:endParaRPr>
          </a:p>
          <a:p>
            <a:pPr marL="244475" indent="-231775">
              <a:lnSpc>
                <a:spcPct val="100000"/>
              </a:lnSpc>
              <a:buFont typeface="Arial MT"/>
              <a:buChar char="•"/>
              <a:tabLst>
                <a:tab pos="244475" algn="l"/>
              </a:tabLst>
            </a:pPr>
            <a:r>
              <a:rPr sz="2800" spc="-10" dirty="0">
                <a:solidFill>
                  <a:srgbClr val="2F5496"/>
                </a:solidFill>
                <a:latin typeface="Times New Roman"/>
                <a:cs typeface="Times New Roman"/>
              </a:rPr>
              <a:t>Stream</a:t>
            </a:r>
            <a:r>
              <a:rPr sz="2800" spc="-165" dirty="0">
                <a:solidFill>
                  <a:srgbClr val="2F5496"/>
                </a:solidFill>
                <a:latin typeface="Times New Roman"/>
                <a:cs typeface="Times New Roman"/>
              </a:rPr>
              <a:t> </a:t>
            </a:r>
            <a:r>
              <a:rPr sz="2800" dirty="0">
                <a:solidFill>
                  <a:srgbClr val="2F5496"/>
                </a:solidFill>
                <a:latin typeface="Times New Roman"/>
                <a:cs typeface="Times New Roman"/>
              </a:rPr>
              <a:t>API</a:t>
            </a:r>
            <a:r>
              <a:rPr sz="2800" spc="-10" dirty="0">
                <a:solidFill>
                  <a:srgbClr val="2F5496"/>
                </a:solidFill>
                <a:latin typeface="Times New Roman"/>
                <a:cs typeface="Times New Roman"/>
              </a:rPr>
              <a:t> Deployment</a:t>
            </a:r>
            <a:endParaRPr sz="2800">
              <a:latin typeface="Times New Roman"/>
              <a:cs typeface="Times New Roman"/>
            </a:endParaRPr>
          </a:p>
          <a:p>
            <a:pPr marL="244475" indent="-231775">
              <a:lnSpc>
                <a:spcPct val="100000"/>
              </a:lnSpc>
              <a:buFont typeface="Arial MT"/>
              <a:buChar char="•"/>
              <a:tabLst>
                <a:tab pos="244475" algn="l"/>
              </a:tabLst>
            </a:pPr>
            <a:r>
              <a:rPr sz="2800" dirty="0">
                <a:solidFill>
                  <a:srgbClr val="2F5496"/>
                </a:solidFill>
                <a:latin typeface="Times New Roman"/>
                <a:cs typeface="Times New Roman"/>
              </a:rPr>
              <a:t>Docker </a:t>
            </a:r>
            <a:r>
              <a:rPr sz="2800" spc="-10" dirty="0">
                <a:solidFill>
                  <a:srgbClr val="2F5496"/>
                </a:solidFill>
                <a:latin typeface="Times New Roman"/>
                <a:cs typeface="Times New Roman"/>
              </a:rPr>
              <a:t>Deployment</a:t>
            </a:r>
            <a:endParaRPr sz="2800">
              <a:latin typeface="Times New Roman"/>
              <a:cs typeface="Times New Roman"/>
            </a:endParaRPr>
          </a:p>
          <a:p>
            <a:pPr marL="244475" indent="-231775">
              <a:lnSpc>
                <a:spcPct val="100000"/>
              </a:lnSpc>
              <a:buFont typeface="Arial MT"/>
              <a:buChar char="•"/>
              <a:tabLst>
                <a:tab pos="244475" algn="l"/>
              </a:tabLst>
            </a:pPr>
            <a:r>
              <a:rPr sz="2800" spc="-10" dirty="0">
                <a:solidFill>
                  <a:srgbClr val="2F5496"/>
                </a:solidFill>
                <a:latin typeface="Times New Roman"/>
                <a:cs typeface="Times New Roman"/>
              </a:rPr>
              <a:t>Conclusion</a:t>
            </a:r>
            <a:endParaRPr sz="2800">
              <a:latin typeface="Times New Roman"/>
              <a:cs typeface="Times New Roman"/>
            </a:endParaRPr>
          </a:p>
        </p:txBody>
      </p:sp>
      <p:pic>
        <p:nvPicPr>
          <p:cNvPr id="4" name="object 4"/>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0199" rIns="0" bIns="0" rtlCol="0">
            <a:spAutoFit/>
          </a:bodyPr>
          <a:lstStyle/>
          <a:p>
            <a:pPr marL="12065">
              <a:lnSpc>
                <a:spcPct val="100000"/>
              </a:lnSpc>
              <a:spcBef>
                <a:spcPts val="100"/>
              </a:spcBef>
            </a:pPr>
            <a:r>
              <a:rPr dirty="0"/>
              <a:t>Problem</a:t>
            </a:r>
            <a:r>
              <a:rPr spc="-135" dirty="0"/>
              <a:t> </a:t>
            </a:r>
            <a:r>
              <a:rPr spc="-10" dirty="0"/>
              <a:t>Statement</a:t>
            </a:r>
          </a:p>
        </p:txBody>
      </p:sp>
      <p:sp>
        <p:nvSpPr>
          <p:cNvPr id="3" name="object 3"/>
          <p:cNvSpPr txBox="1"/>
          <p:nvPr/>
        </p:nvSpPr>
        <p:spPr>
          <a:xfrm>
            <a:off x="998300" y="1895964"/>
            <a:ext cx="9940925" cy="3543300"/>
          </a:xfrm>
          <a:prstGeom prst="rect">
            <a:avLst/>
          </a:prstGeom>
        </p:spPr>
        <p:txBody>
          <a:bodyPr vert="horz" wrap="square" lIns="0" tIns="12700" rIns="0" bIns="0" rtlCol="0">
            <a:spAutoFit/>
          </a:bodyPr>
          <a:lstStyle/>
          <a:p>
            <a:pPr marL="12700" marR="69215">
              <a:lnSpc>
                <a:spcPct val="114999"/>
              </a:lnSpc>
              <a:spcBef>
                <a:spcPts val="100"/>
              </a:spcBef>
            </a:pPr>
            <a:r>
              <a:rPr sz="2400" dirty="0">
                <a:solidFill>
                  <a:srgbClr val="2F5496"/>
                </a:solidFill>
                <a:latin typeface="Times New Roman"/>
                <a:cs typeface="Times New Roman"/>
              </a:rPr>
              <a:t>Can</a:t>
            </a:r>
            <a:r>
              <a:rPr sz="2400" spc="-20" dirty="0">
                <a:solidFill>
                  <a:srgbClr val="2F5496"/>
                </a:solidFill>
                <a:latin typeface="Times New Roman"/>
                <a:cs typeface="Times New Roman"/>
              </a:rPr>
              <a:t> </a:t>
            </a:r>
            <a:r>
              <a:rPr sz="2400" dirty="0">
                <a:solidFill>
                  <a:srgbClr val="2F5496"/>
                </a:solidFill>
                <a:latin typeface="Times New Roman"/>
                <a:cs typeface="Times New Roman"/>
              </a:rPr>
              <a:t>we</a:t>
            </a:r>
            <a:r>
              <a:rPr sz="2400" spc="-20" dirty="0">
                <a:solidFill>
                  <a:srgbClr val="2F5496"/>
                </a:solidFill>
                <a:latin typeface="Times New Roman"/>
                <a:cs typeface="Times New Roman"/>
              </a:rPr>
              <a:t> </a:t>
            </a:r>
            <a:r>
              <a:rPr sz="2400" dirty="0">
                <a:solidFill>
                  <a:srgbClr val="2F5496"/>
                </a:solidFill>
                <a:latin typeface="Times New Roman"/>
                <a:cs typeface="Times New Roman"/>
              </a:rPr>
              <a:t>accurately</a:t>
            </a:r>
            <a:r>
              <a:rPr sz="2400" spc="-15" dirty="0">
                <a:solidFill>
                  <a:srgbClr val="2F5496"/>
                </a:solidFill>
                <a:latin typeface="Times New Roman"/>
                <a:cs typeface="Times New Roman"/>
              </a:rPr>
              <a:t> </a:t>
            </a:r>
            <a:r>
              <a:rPr sz="2400" dirty="0">
                <a:solidFill>
                  <a:srgbClr val="2F5496"/>
                </a:solidFill>
                <a:latin typeface="Times New Roman"/>
                <a:cs typeface="Times New Roman"/>
              </a:rPr>
              <a:t>predict</a:t>
            </a:r>
            <a:r>
              <a:rPr sz="2400" spc="-25" dirty="0">
                <a:solidFill>
                  <a:srgbClr val="2F5496"/>
                </a:solidFill>
                <a:latin typeface="Times New Roman"/>
                <a:cs typeface="Times New Roman"/>
              </a:rPr>
              <a:t> </a:t>
            </a:r>
            <a:r>
              <a:rPr sz="2400" dirty="0">
                <a:solidFill>
                  <a:srgbClr val="2F5496"/>
                </a:solidFill>
                <a:latin typeface="Times New Roman"/>
                <a:cs typeface="Times New Roman"/>
              </a:rPr>
              <a:t>the</a:t>
            </a:r>
            <a:r>
              <a:rPr sz="2400" spc="-20" dirty="0">
                <a:solidFill>
                  <a:srgbClr val="2F5496"/>
                </a:solidFill>
                <a:latin typeface="Times New Roman"/>
                <a:cs typeface="Times New Roman"/>
              </a:rPr>
              <a:t> </a:t>
            </a:r>
            <a:r>
              <a:rPr sz="2400" dirty="0">
                <a:solidFill>
                  <a:srgbClr val="2F5496"/>
                </a:solidFill>
                <a:latin typeface="Times New Roman"/>
                <a:cs typeface="Times New Roman"/>
              </a:rPr>
              <a:t>presence</a:t>
            </a:r>
            <a:r>
              <a:rPr sz="2400" spc="-20" dirty="0">
                <a:solidFill>
                  <a:srgbClr val="2F5496"/>
                </a:solidFill>
                <a:latin typeface="Times New Roman"/>
                <a:cs typeface="Times New Roman"/>
              </a:rPr>
              <a:t> </a:t>
            </a:r>
            <a:r>
              <a:rPr sz="2400" dirty="0">
                <a:solidFill>
                  <a:srgbClr val="2F5496"/>
                </a:solidFill>
                <a:latin typeface="Times New Roman"/>
                <a:cs typeface="Times New Roman"/>
              </a:rPr>
              <a:t>of</a:t>
            </a:r>
            <a:r>
              <a:rPr sz="2400" spc="-15" dirty="0">
                <a:solidFill>
                  <a:srgbClr val="2F5496"/>
                </a:solidFill>
                <a:latin typeface="Times New Roman"/>
                <a:cs typeface="Times New Roman"/>
              </a:rPr>
              <a:t> </a:t>
            </a:r>
            <a:r>
              <a:rPr sz="2400" dirty="0">
                <a:solidFill>
                  <a:srgbClr val="2F5496"/>
                </a:solidFill>
                <a:latin typeface="Times New Roman"/>
                <a:cs typeface="Times New Roman"/>
              </a:rPr>
              <a:t>heart</a:t>
            </a:r>
            <a:r>
              <a:rPr sz="2400" spc="-25" dirty="0">
                <a:solidFill>
                  <a:srgbClr val="2F5496"/>
                </a:solidFill>
                <a:latin typeface="Times New Roman"/>
                <a:cs typeface="Times New Roman"/>
              </a:rPr>
              <a:t> </a:t>
            </a:r>
            <a:r>
              <a:rPr sz="2400" dirty="0">
                <a:solidFill>
                  <a:srgbClr val="2F5496"/>
                </a:solidFill>
                <a:latin typeface="Times New Roman"/>
                <a:cs typeface="Times New Roman"/>
              </a:rPr>
              <a:t>disease</a:t>
            </a:r>
            <a:r>
              <a:rPr sz="2400" spc="-20" dirty="0">
                <a:solidFill>
                  <a:srgbClr val="2F5496"/>
                </a:solidFill>
                <a:latin typeface="Times New Roman"/>
                <a:cs typeface="Times New Roman"/>
              </a:rPr>
              <a:t> </a:t>
            </a:r>
            <a:r>
              <a:rPr sz="2400" dirty="0">
                <a:solidFill>
                  <a:srgbClr val="2F5496"/>
                </a:solidFill>
                <a:latin typeface="Times New Roman"/>
                <a:cs typeface="Times New Roman"/>
              </a:rPr>
              <a:t>in</a:t>
            </a:r>
            <a:r>
              <a:rPr sz="2400" spc="-15" dirty="0">
                <a:solidFill>
                  <a:srgbClr val="2F5496"/>
                </a:solidFill>
                <a:latin typeface="Times New Roman"/>
                <a:cs typeface="Times New Roman"/>
              </a:rPr>
              <a:t> </a:t>
            </a:r>
            <a:r>
              <a:rPr sz="2400" dirty="0">
                <a:solidFill>
                  <a:srgbClr val="2F5496"/>
                </a:solidFill>
                <a:latin typeface="Times New Roman"/>
                <a:cs typeface="Times New Roman"/>
              </a:rPr>
              <a:t>patients</a:t>
            </a:r>
            <a:r>
              <a:rPr sz="2400" spc="-25" dirty="0">
                <a:solidFill>
                  <a:srgbClr val="2F5496"/>
                </a:solidFill>
                <a:latin typeface="Times New Roman"/>
                <a:cs typeface="Times New Roman"/>
              </a:rPr>
              <a:t> </a:t>
            </a:r>
            <a:r>
              <a:rPr sz="2400" dirty="0">
                <a:solidFill>
                  <a:srgbClr val="2F5496"/>
                </a:solidFill>
                <a:latin typeface="Times New Roman"/>
                <a:cs typeface="Times New Roman"/>
              </a:rPr>
              <a:t>based</a:t>
            </a:r>
            <a:r>
              <a:rPr sz="2400" spc="-15" dirty="0">
                <a:solidFill>
                  <a:srgbClr val="2F5496"/>
                </a:solidFill>
                <a:latin typeface="Times New Roman"/>
                <a:cs typeface="Times New Roman"/>
              </a:rPr>
              <a:t> </a:t>
            </a:r>
            <a:r>
              <a:rPr sz="2400" dirty="0">
                <a:solidFill>
                  <a:srgbClr val="2F5496"/>
                </a:solidFill>
                <a:latin typeface="Times New Roman"/>
                <a:cs typeface="Times New Roman"/>
              </a:rPr>
              <a:t>on</a:t>
            </a:r>
            <a:r>
              <a:rPr sz="2400" spc="-15" dirty="0">
                <a:solidFill>
                  <a:srgbClr val="2F5496"/>
                </a:solidFill>
                <a:latin typeface="Times New Roman"/>
                <a:cs typeface="Times New Roman"/>
              </a:rPr>
              <a:t> </a:t>
            </a:r>
            <a:r>
              <a:rPr sz="2400" spc="-10" dirty="0">
                <a:solidFill>
                  <a:srgbClr val="2F5496"/>
                </a:solidFill>
                <a:latin typeface="Times New Roman"/>
                <a:cs typeface="Times New Roman"/>
              </a:rPr>
              <a:t>their </a:t>
            </a:r>
            <a:r>
              <a:rPr sz="2400" dirty="0">
                <a:solidFill>
                  <a:srgbClr val="2F5496"/>
                </a:solidFill>
                <a:latin typeface="Times New Roman"/>
                <a:cs typeface="Times New Roman"/>
              </a:rPr>
              <a:t>diagnostic</a:t>
            </a:r>
            <a:r>
              <a:rPr sz="2400" spc="-30" dirty="0">
                <a:solidFill>
                  <a:srgbClr val="2F5496"/>
                </a:solidFill>
                <a:latin typeface="Times New Roman"/>
                <a:cs typeface="Times New Roman"/>
              </a:rPr>
              <a:t> </a:t>
            </a:r>
            <a:r>
              <a:rPr sz="2400" dirty="0">
                <a:solidFill>
                  <a:srgbClr val="2F5496"/>
                </a:solidFill>
                <a:latin typeface="Times New Roman"/>
                <a:cs typeface="Times New Roman"/>
              </a:rPr>
              <a:t>test</a:t>
            </a:r>
            <a:r>
              <a:rPr sz="2400" spc="-30" dirty="0">
                <a:solidFill>
                  <a:srgbClr val="2F5496"/>
                </a:solidFill>
                <a:latin typeface="Times New Roman"/>
                <a:cs typeface="Times New Roman"/>
              </a:rPr>
              <a:t> </a:t>
            </a:r>
            <a:r>
              <a:rPr sz="2400" dirty="0">
                <a:solidFill>
                  <a:srgbClr val="2F5496"/>
                </a:solidFill>
                <a:latin typeface="Times New Roman"/>
                <a:cs typeface="Times New Roman"/>
              </a:rPr>
              <a:t>results</a:t>
            </a:r>
            <a:r>
              <a:rPr sz="2400" spc="-30" dirty="0">
                <a:solidFill>
                  <a:srgbClr val="2F5496"/>
                </a:solidFill>
                <a:latin typeface="Times New Roman"/>
                <a:cs typeface="Times New Roman"/>
              </a:rPr>
              <a:t> </a:t>
            </a:r>
            <a:r>
              <a:rPr sz="2400" dirty="0">
                <a:solidFill>
                  <a:srgbClr val="2F5496"/>
                </a:solidFill>
                <a:latin typeface="Times New Roman"/>
                <a:cs typeface="Times New Roman"/>
              </a:rPr>
              <a:t>and</a:t>
            </a:r>
            <a:r>
              <a:rPr sz="2400" spc="-25" dirty="0">
                <a:solidFill>
                  <a:srgbClr val="2F5496"/>
                </a:solidFill>
                <a:latin typeface="Times New Roman"/>
                <a:cs typeface="Times New Roman"/>
              </a:rPr>
              <a:t> </a:t>
            </a:r>
            <a:r>
              <a:rPr sz="2400" dirty="0">
                <a:solidFill>
                  <a:srgbClr val="2F5496"/>
                </a:solidFill>
                <a:latin typeface="Times New Roman"/>
                <a:cs typeface="Times New Roman"/>
              </a:rPr>
              <a:t>clinical</a:t>
            </a:r>
            <a:r>
              <a:rPr sz="2400" spc="-30" dirty="0">
                <a:solidFill>
                  <a:srgbClr val="2F5496"/>
                </a:solidFill>
                <a:latin typeface="Times New Roman"/>
                <a:cs typeface="Times New Roman"/>
              </a:rPr>
              <a:t> </a:t>
            </a:r>
            <a:r>
              <a:rPr sz="2400" spc="-10" dirty="0">
                <a:solidFill>
                  <a:srgbClr val="2F5496"/>
                </a:solidFill>
                <a:latin typeface="Times New Roman"/>
                <a:cs typeface="Times New Roman"/>
              </a:rPr>
              <a:t>measurements?</a:t>
            </a:r>
            <a:endParaRPr sz="2400">
              <a:latin typeface="Times New Roman"/>
              <a:cs typeface="Times New Roman"/>
            </a:endParaRPr>
          </a:p>
          <a:p>
            <a:pPr marL="12700" marR="5080">
              <a:lnSpc>
                <a:spcPct val="114999"/>
              </a:lnSpc>
              <a:spcBef>
                <a:spcPts val="1200"/>
              </a:spcBef>
            </a:pPr>
            <a:r>
              <a:rPr sz="2400" dirty="0">
                <a:solidFill>
                  <a:srgbClr val="2F5496"/>
                </a:solidFill>
                <a:latin typeface="Times New Roman"/>
                <a:cs typeface="Times New Roman"/>
              </a:rPr>
              <a:t>Heart</a:t>
            </a:r>
            <a:r>
              <a:rPr sz="2400" spc="-30" dirty="0">
                <a:solidFill>
                  <a:srgbClr val="2F5496"/>
                </a:solidFill>
                <a:latin typeface="Times New Roman"/>
                <a:cs typeface="Times New Roman"/>
              </a:rPr>
              <a:t> </a:t>
            </a:r>
            <a:r>
              <a:rPr sz="2400" dirty="0">
                <a:solidFill>
                  <a:srgbClr val="2F5496"/>
                </a:solidFill>
                <a:latin typeface="Times New Roman"/>
                <a:cs typeface="Times New Roman"/>
              </a:rPr>
              <a:t>disease</a:t>
            </a:r>
            <a:r>
              <a:rPr sz="2400" spc="-15" dirty="0">
                <a:solidFill>
                  <a:srgbClr val="2F5496"/>
                </a:solidFill>
                <a:latin typeface="Times New Roman"/>
                <a:cs typeface="Times New Roman"/>
              </a:rPr>
              <a:t> </a:t>
            </a:r>
            <a:r>
              <a:rPr sz="2400" dirty="0">
                <a:solidFill>
                  <a:srgbClr val="2F5496"/>
                </a:solidFill>
                <a:latin typeface="Times New Roman"/>
                <a:cs typeface="Times New Roman"/>
              </a:rPr>
              <a:t>is</a:t>
            </a:r>
            <a:r>
              <a:rPr sz="2400" spc="-15" dirty="0">
                <a:solidFill>
                  <a:srgbClr val="2F5496"/>
                </a:solidFill>
                <a:latin typeface="Times New Roman"/>
                <a:cs typeface="Times New Roman"/>
              </a:rPr>
              <a:t> </a:t>
            </a:r>
            <a:r>
              <a:rPr sz="2400" dirty="0">
                <a:solidFill>
                  <a:srgbClr val="2F5496"/>
                </a:solidFill>
                <a:latin typeface="Times New Roman"/>
                <a:cs typeface="Times New Roman"/>
              </a:rPr>
              <a:t>one</a:t>
            </a:r>
            <a:r>
              <a:rPr sz="2400" spc="-20" dirty="0">
                <a:solidFill>
                  <a:srgbClr val="2F5496"/>
                </a:solidFill>
                <a:latin typeface="Times New Roman"/>
                <a:cs typeface="Times New Roman"/>
              </a:rPr>
              <a:t> </a:t>
            </a:r>
            <a:r>
              <a:rPr sz="2400" dirty="0">
                <a:solidFill>
                  <a:srgbClr val="2F5496"/>
                </a:solidFill>
                <a:latin typeface="Times New Roman"/>
                <a:cs typeface="Times New Roman"/>
              </a:rPr>
              <a:t>of</a:t>
            </a:r>
            <a:r>
              <a:rPr sz="2400" spc="-10" dirty="0">
                <a:solidFill>
                  <a:srgbClr val="2F5496"/>
                </a:solidFill>
                <a:latin typeface="Times New Roman"/>
                <a:cs typeface="Times New Roman"/>
              </a:rPr>
              <a:t> </a:t>
            </a:r>
            <a:r>
              <a:rPr sz="2400" dirty="0">
                <a:solidFill>
                  <a:srgbClr val="2F5496"/>
                </a:solidFill>
                <a:latin typeface="Times New Roman"/>
                <a:cs typeface="Times New Roman"/>
              </a:rPr>
              <a:t>the</a:t>
            </a:r>
            <a:r>
              <a:rPr sz="2400" spc="-15" dirty="0">
                <a:solidFill>
                  <a:srgbClr val="2F5496"/>
                </a:solidFill>
                <a:latin typeface="Times New Roman"/>
                <a:cs typeface="Times New Roman"/>
              </a:rPr>
              <a:t> </a:t>
            </a:r>
            <a:r>
              <a:rPr sz="2400" dirty="0">
                <a:solidFill>
                  <a:srgbClr val="2F5496"/>
                </a:solidFill>
                <a:latin typeface="Times New Roman"/>
                <a:cs typeface="Times New Roman"/>
              </a:rPr>
              <a:t>leading</a:t>
            </a:r>
            <a:r>
              <a:rPr sz="2400" spc="-15" dirty="0">
                <a:solidFill>
                  <a:srgbClr val="2F5496"/>
                </a:solidFill>
                <a:latin typeface="Times New Roman"/>
                <a:cs typeface="Times New Roman"/>
              </a:rPr>
              <a:t> </a:t>
            </a:r>
            <a:r>
              <a:rPr sz="2400" dirty="0">
                <a:solidFill>
                  <a:srgbClr val="2F5496"/>
                </a:solidFill>
                <a:latin typeface="Times New Roman"/>
                <a:cs typeface="Times New Roman"/>
              </a:rPr>
              <a:t>causes</a:t>
            </a:r>
            <a:r>
              <a:rPr sz="2400" spc="-15" dirty="0">
                <a:solidFill>
                  <a:srgbClr val="2F5496"/>
                </a:solidFill>
                <a:latin typeface="Times New Roman"/>
                <a:cs typeface="Times New Roman"/>
              </a:rPr>
              <a:t> </a:t>
            </a:r>
            <a:r>
              <a:rPr sz="2400" dirty="0">
                <a:solidFill>
                  <a:srgbClr val="2F5496"/>
                </a:solidFill>
                <a:latin typeface="Times New Roman"/>
                <a:cs typeface="Times New Roman"/>
              </a:rPr>
              <a:t>of</a:t>
            </a:r>
            <a:r>
              <a:rPr sz="2400" spc="-10" dirty="0">
                <a:solidFill>
                  <a:srgbClr val="2F5496"/>
                </a:solidFill>
                <a:latin typeface="Times New Roman"/>
                <a:cs typeface="Times New Roman"/>
              </a:rPr>
              <a:t> </a:t>
            </a:r>
            <a:r>
              <a:rPr sz="2400" dirty="0">
                <a:solidFill>
                  <a:srgbClr val="2F5496"/>
                </a:solidFill>
                <a:latin typeface="Times New Roman"/>
                <a:cs typeface="Times New Roman"/>
              </a:rPr>
              <a:t>mortality</a:t>
            </a:r>
            <a:r>
              <a:rPr sz="2400" spc="-15" dirty="0">
                <a:solidFill>
                  <a:srgbClr val="2F5496"/>
                </a:solidFill>
                <a:latin typeface="Times New Roman"/>
                <a:cs typeface="Times New Roman"/>
              </a:rPr>
              <a:t> </a:t>
            </a:r>
            <a:r>
              <a:rPr sz="2400" dirty="0">
                <a:solidFill>
                  <a:srgbClr val="2F5496"/>
                </a:solidFill>
                <a:latin typeface="Times New Roman"/>
                <a:cs typeface="Times New Roman"/>
              </a:rPr>
              <a:t>worldwide,</a:t>
            </a:r>
            <a:r>
              <a:rPr sz="2400" spc="-10" dirty="0">
                <a:solidFill>
                  <a:srgbClr val="2F5496"/>
                </a:solidFill>
                <a:latin typeface="Times New Roman"/>
                <a:cs typeface="Times New Roman"/>
              </a:rPr>
              <a:t> </a:t>
            </a:r>
            <a:r>
              <a:rPr sz="2400" dirty="0">
                <a:solidFill>
                  <a:srgbClr val="2F5496"/>
                </a:solidFill>
                <a:latin typeface="Times New Roman"/>
                <a:cs typeface="Times New Roman"/>
              </a:rPr>
              <a:t>making</a:t>
            </a:r>
            <a:r>
              <a:rPr sz="2400" spc="-10" dirty="0">
                <a:solidFill>
                  <a:srgbClr val="2F5496"/>
                </a:solidFill>
                <a:latin typeface="Times New Roman"/>
                <a:cs typeface="Times New Roman"/>
              </a:rPr>
              <a:t> early </a:t>
            </a:r>
            <a:r>
              <a:rPr sz="2400" dirty="0">
                <a:solidFill>
                  <a:srgbClr val="2F5496"/>
                </a:solidFill>
                <a:latin typeface="Times New Roman"/>
                <a:cs typeface="Times New Roman"/>
              </a:rPr>
              <a:t>detection</a:t>
            </a:r>
            <a:r>
              <a:rPr sz="2400" spc="-20" dirty="0">
                <a:solidFill>
                  <a:srgbClr val="2F5496"/>
                </a:solidFill>
                <a:latin typeface="Times New Roman"/>
                <a:cs typeface="Times New Roman"/>
              </a:rPr>
              <a:t> </a:t>
            </a:r>
            <a:r>
              <a:rPr sz="2400" dirty="0">
                <a:solidFill>
                  <a:srgbClr val="2F5496"/>
                </a:solidFill>
                <a:latin typeface="Times New Roman"/>
                <a:cs typeface="Times New Roman"/>
              </a:rPr>
              <a:t>crucial</a:t>
            </a:r>
            <a:r>
              <a:rPr sz="2400" spc="-25" dirty="0">
                <a:solidFill>
                  <a:srgbClr val="2F5496"/>
                </a:solidFill>
                <a:latin typeface="Times New Roman"/>
                <a:cs typeface="Times New Roman"/>
              </a:rPr>
              <a:t> </a:t>
            </a:r>
            <a:r>
              <a:rPr sz="2400" dirty="0">
                <a:solidFill>
                  <a:srgbClr val="2F5496"/>
                </a:solidFill>
                <a:latin typeface="Times New Roman"/>
                <a:cs typeface="Times New Roman"/>
              </a:rPr>
              <a:t>for</a:t>
            </a:r>
            <a:r>
              <a:rPr sz="2400" spc="-20" dirty="0">
                <a:solidFill>
                  <a:srgbClr val="2F5496"/>
                </a:solidFill>
                <a:latin typeface="Times New Roman"/>
                <a:cs typeface="Times New Roman"/>
              </a:rPr>
              <a:t> </a:t>
            </a:r>
            <a:r>
              <a:rPr sz="2400" dirty="0">
                <a:solidFill>
                  <a:srgbClr val="2F5496"/>
                </a:solidFill>
                <a:latin typeface="Times New Roman"/>
                <a:cs typeface="Times New Roman"/>
              </a:rPr>
              <a:t>improving</a:t>
            </a:r>
            <a:r>
              <a:rPr sz="2400" spc="-15" dirty="0">
                <a:solidFill>
                  <a:srgbClr val="2F5496"/>
                </a:solidFill>
                <a:latin typeface="Times New Roman"/>
                <a:cs typeface="Times New Roman"/>
              </a:rPr>
              <a:t> </a:t>
            </a:r>
            <a:r>
              <a:rPr sz="2400" dirty="0">
                <a:solidFill>
                  <a:srgbClr val="2F5496"/>
                </a:solidFill>
                <a:latin typeface="Times New Roman"/>
                <a:cs typeface="Times New Roman"/>
              </a:rPr>
              <a:t>patient</a:t>
            </a:r>
            <a:r>
              <a:rPr sz="2400" spc="-25" dirty="0">
                <a:solidFill>
                  <a:srgbClr val="2F5496"/>
                </a:solidFill>
                <a:latin typeface="Times New Roman"/>
                <a:cs typeface="Times New Roman"/>
              </a:rPr>
              <a:t> </a:t>
            </a:r>
            <a:r>
              <a:rPr sz="2400" dirty="0">
                <a:solidFill>
                  <a:srgbClr val="2F5496"/>
                </a:solidFill>
                <a:latin typeface="Times New Roman"/>
                <a:cs typeface="Times New Roman"/>
              </a:rPr>
              <a:t>outcomes</a:t>
            </a:r>
            <a:r>
              <a:rPr sz="2400" spc="-25" dirty="0">
                <a:solidFill>
                  <a:srgbClr val="2F5496"/>
                </a:solidFill>
                <a:latin typeface="Times New Roman"/>
                <a:cs typeface="Times New Roman"/>
              </a:rPr>
              <a:t> </a:t>
            </a:r>
            <a:r>
              <a:rPr sz="2400" dirty="0">
                <a:solidFill>
                  <a:srgbClr val="2F5496"/>
                </a:solidFill>
                <a:latin typeface="Times New Roman"/>
                <a:cs typeface="Times New Roman"/>
              </a:rPr>
              <a:t>and</a:t>
            </a:r>
            <a:r>
              <a:rPr sz="2400" spc="-20" dirty="0">
                <a:solidFill>
                  <a:srgbClr val="2F5496"/>
                </a:solidFill>
                <a:latin typeface="Times New Roman"/>
                <a:cs typeface="Times New Roman"/>
              </a:rPr>
              <a:t> </a:t>
            </a:r>
            <a:r>
              <a:rPr sz="2400" dirty="0">
                <a:solidFill>
                  <a:srgbClr val="2F5496"/>
                </a:solidFill>
                <a:latin typeface="Times New Roman"/>
                <a:cs typeface="Times New Roman"/>
              </a:rPr>
              <a:t>reducing</a:t>
            </a:r>
            <a:r>
              <a:rPr sz="2400" spc="-15" dirty="0">
                <a:solidFill>
                  <a:srgbClr val="2F5496"/>
                </a:solidFill>
                <a:latin typeface="Times New Roman"/>
                <a:cs typeface="Times New Roman"/>
              </a:rPr>
              <a:t> </a:t>
            </a:r>
            <a:r>
              <a:rPr sz="2400" dirty="0">
                <a:solidFill>
                  <a:srgbClr val="2F5496"/>
                </a:solidFill>
                <a:latin typeface="Times New Roman"/>
                <a:cs typeface="Times New Roman"/>
              </a:rPr>
              <a:t>healthcare</a:t>
            </a:r>
            <a:r>
              <a:rPr sz="2400" spc="-25" dirty="0">
                <a:solidFill>
                  <a:srgbClr val="2F5496"/>
                </a:solidFill>
                <a:latin typeface="Times New Roman"/>
                <a:cs typeface="Times New Roman"/>
              </a:rPr>
              <a:t> </a:t>
            </a:r>
            <a:r>
              <a:rPr sz="2400" spc="-10" dirty="0">
                <a:solidFill>
                  <a:srgbClr val="2F5496"/>
                </a:solidFill>
                <a:latin typeface="Times New Roman"/>
                <a:cs typeface="Times New Roman"/>
              </a:rPr>
              <a:t>costs. </a:t>
            </a:r>
            <a:r>
              <a:rPr sz="2400" dirty="0">
                <a:solidFill>
                  <a:srgbClr val="2F5496"/>
                </a:solidFill>
                <a:latin typeface="Times New Roman"/>
                <a:cs typeface="Times New Roman"/>
              </a:rPr>
              <a:t>This</a:t>
            </a:r>
            <a:r>
              <a:rPr sz="2400" spc="-35" dirty="0">
                <a:solidFill>
                  <a:srgbClr val="2F5496"/>
                </a:solidFill>
                <a:latin typeface="Times New Roman"/>
                <a:cs typeface="Times New Roman"/>
              </a:rPr>
              <a:t> </a:t>
            </a:r>
            <a:r>
              <a:rPr sz="2400" dirty="0">
                <a:solidFill>
                  <a:srgbClr val="2F5496"/>
                </a:solidFill>
                <a:latin typeface="Times New Roman"/>
                <a:cs typeface="Times New Roman"/>
              </a:rPr>
              <a:t>project</a:t>
            </a:r>
            <a:r>
              <a:rPr sz="2400" spc="-30" dirty="0">
                <a:solidFill>
                  <a:srgbClr val="2F5496"/>
                </a:solidFill>
                <a:latin typeface="Times New Roman"/>
                <a:cs typeface="Times New Roman"/>
              </a:rPr>
              <a:t> </a:t>
            </a:r>
            <a:r>
              <a:rPr sz="2400" dirty="0">
                <a:solidFill>
                  <a:srgbClr val="2F5496"/>
                </a:solidFill>
                <a:latin typeface="Times New Roman"/>
                <a:cs typeface="Times New Roman"/>
              </a:rPr>
              <a:t>focuses</a:t>
            </a:r>
            <a:r>
              <a:rPr sz="2400" spc="-30" dirty="0">
                <a:solidFill>
                  <a:srgbClr val="2F5496"/>
                </a:solidFill>
                <a:latin typeface="Times New Roman"/>
                <a:cs typeface="Times New Roman"/>
              </a:rPr>
              <a:t> </a:t>
            </a:r>
            <a:r>
              <a:rPr sz="2400" dirty="0">
                <a:solidFill>
                  <a:srgbClr val="2F5496"/>
                </a:solidFill>
                <a:latin typeface="Times New Roman"/>
                <a:cs typeface="Times New Roman"/>
              </a:rPr>
              <a:t>on</a:t>
            </a:r>
            <a:r>
              <a:rPr sz="2400" spc="-25" dirty="0">
                <a:solidFill>
                  <a:srgbClr val="2F5496"/>
                </a:solidFill>
                <a:latin typeface="Times New Roman"/>
                <a:cs typeface="Times New Roman"/>
              </a:rPr>
              <a:t> </a:t>
            </a:r>
            <a:r>
              <a:rPr sz="2400" dirty="0">
                <a:solidFill>
                  <a:srgbClr val="2F5496"/>
                </a:solidFill>
                <a:latin typeface="Times New Roman"/>
                <a:cs typeface="Times New Roman"/>
              </a:rPr>
              <a:t>building</a:t>
            </a:r>
            <a:r>
              <a:rPr sz="2400" spc="-25" dirty="0">
                <a:solidFill>
                  <a:srgbClr val="2F5496"/>
                </a:solidFill>
                <a:latin typeface="Times New Roman"/>
                <a:cs typeface="Times New Roman"/>
              </a:rPr>
              <a:t> </a:t>
            </a:r>
            <a:r>
              <a:rPr sz="2400" dirty="0">
                <a:solidFill>
                  <a:srgbClr val="2F5496"/>
                </a:solidFill>
                <a:latin typeface="Times New Roman"/>
                <a:cs typeface="Times New Roman"/>
              </a:rPr>
              <a:t>predictive</a:t>
            </a:r>
            <a:r>
              <a:rPr sz="2400" spc="-30" dirty="0">
                <a:solidFill>
                  <a:srgbClr val="2F5496"/>
                </a:solidFill>
                <a:latin typeface="Times New Roman"/>
                <a:cs typeface="Times New Roman"/>
              </a:rPr>
              <a:t> </a:t>
            </a:r>
            <a:r>
              <a:rPr sz="2400" dirty="0">
                <a:solidFill>
                  <a:srgbClr val="2F5496"/>
                </a:solidFill>
                <a:latin typeface="Times New Roman"/>
                <a:cs typeface="Times New Roman"/>
              </a:rPr>
              <a:t>models</a:t>
            </a:r>
            <a:r>
              <a:rPr sz="2400" spc="-30" dirty="0">
                <a:solidFill>
                  <a:srgbClr val="2F5496"/>
                </a:solidFill>
                <a:latin typeface="Times New Roman"/>
                <a:cs typeface="Times New Roman"/>
              </a:rPr>
              <a:t> </a:t>
            </a:r>
            <a:r>
              <a:rPr sz="2400" dirty="0">
                <a:solidFill>
                  <a:srgbClr val="2F5496"/>
                </a:solidFill>
                <a:latin typeface="Times New Roman"/>
                <a:cs typeface="Times New Roman"/>
              </a:rPr>
              <a:t>that</a:t>
            </a:r>
            <a:r>
              <a:rPr sz="2400" spc="-35" dirty="0">
                <a:solidFill>
                  <a:srgbClr val="2F5496"/>
                </a:solidFill>
                <a:latin typeface="Times New Roman"/>
                <a:cs typeface="Times New Roman"/>
              </a:rPr>
              <a:t> </a:t>
            </a:r>
            <a:r>
              <a:rPr sz="2400" dirty="0">
                <a:solidFill>
                  <a:srgbClr val="2F5496"/>
                </a:solidFill>
                <a:latin typeface="Times New Roman"/>
                <a:cs typeface="Times New Roman"/>
              </a:rPr>
              <a:t>can</a:t>
            </a:r>
            <a:r>
              <a:rPr sz="2400" spc="-25" dirty="0">
                <a:solidFill>
                  <a:srgbClr val="2F5496"/>
                </a:solidFill>
                <a:latin typeface="Times New Roman"/>
                <a:cs typeface="Times New Roman"/>
              </a:rPr>
              <a:t> </a:t>
            </a:r>
            <a:r>
              <a:rPr sz="2400" dirty="0">
                <a:solidFill>
                  <a:srgbClr val="2F5496"/>
                </a:solidFill>
                <a:latin typeface="Times New Roman"/>
                <a:cs typeface="Times New Roman"/>
              </a:rPr>
              <a:t>assist</a:t>
            </a:r>
            <a:r>
              <a:rPr sz="2400" spc="-30" dirty="0">
                <a:solidFill>
                  <a:srgbClr val="2F5496"/>
                </a:solidFill>
                <a:latin typeface="Times New Roman"/>
                <a:cs typeface="Times New Roman"/>
              </a:rPr>
              <a:t> </a:t>
            </a:r>
            <a:r>
              <a:rPr sz="2400" spc="-10" dirty="0">
                <a:solidFill>
                  <a:srgbClr val="2F5496"/>
                </a:solidFill>
                <a:latin typeface="Times New Roman"/>
                <a:cs typeface="Times New Roman"/>
              </a:rPr>
              <a:t>medical </a:t>
            </a:r>
            <a:r>
              <a:rPr sz="2400" dirty="0">
                <a:solidFill>
                  <a:srgbClr val="2F5496"/>
                </a:solidFill>
                <a:latin typeface="Times New Roman"/>
                <a:cs typeface="Times New Roman"/>
              </a:rPr>
              <a:t>professionals</a:t>
            </a:r>
            <a:r>
              <a:rPr sz="2400" spc="-15" dirty="0">
                <a:solidFill>
                  <a:srgbClr val="2F5496"/>
                </a:solidFill>
                <a:latin typeface="Times New Roman"/>
                <a:cs typeface="Times New Roman"/>
              </a:rPr>
              <a:t> </a:t>
            </a:r>
            <a:r>
              <a:rPr sz="2400" dirty="0">
                <a:solidFill>
                  <a:srgbClr val="2F5496"/>
                </a:solidFill>
                <a:latin typeface="Times New Roman"/>
                <a:cs typeface="Times New Roman"/>
              </a:rPr>
              <a:t>in</a:t>
            </a:r>
            <a:r>
              <a:rPr sz="2400" spc="-10" dirty="0">
                <a:solidFill>
                  <a:srgbClr val="2F5496"/>
                </a:solidFill>
                <a:latin typeface="Times New Roman"/>
                <a:cs typeface="Times New Roman"/>
              </a:rPr>
              <a:t> </a:t>
            </a:r>
            <a:r>
              <a:rPr sz="2400" dirty="0">
                <a:solidFill>
                  <a:srgbClr val="2F5496"/>
                </a:solidFill>
                <a:latin typeface="Times New Roman"/>
                <a:cs typeface="Times New Roman"/>
              </a:rPr>
              <a:t>diagnosing</a:t>
            </a:r>
            <a:r>
              <a:rPr sz="2400" spc="-10" dirty="0">
                <a:solidFill>
                  <a:srgbClr val="2F5496"/>
                </a:solidFill>
                <a:latin typeface="Times New Roman"/>
                <a:cs typeface="Times New Roman"/>
              </a:rPr>
              <a:t> </a:t>
            </a:r>
            <a:r>
              <a:rPr sz="2400" dirty="0">
                <a:solidFill>
                  <a:srgbClr val="2F5496"/>
                </a:solidFill>
                <a:latin typeface="Times New Roman"/>
                <a:cs typeface="Times New Roman"/>
              </a:rPr>
              <a:t>heart</a:t>
            </a:r>
            <a:r>
              <a:rPr sz="2400" spc="-15" dirty="0">
                <a:solidFill>
                  <a:srgbClr val="2F5496"/>
                </a:solidFill>
                <a:latin typeface="Times New Roman"/>
                <a:cs typeface="Times New Roman"/>
              </a:rPr>
              <a:t> </a:t>
            </a:r>
            <a:r>
              <a:rPr sz="2400" dirty="0">
                <a:solidFill>
                  <a:srgbClr val="2F5496"/>
                </a:solidFill>
                <a:latin typeface="Times New Roman"/>
                <a:cs typeface="Times New Roman"/>
              </a:rPr>
              <a:t>disease.</a:t>
            </a:r>
            <a:r>
              <a:rPr sz="2400" spc="-5" dirty="0">
                <a:solidFill>
                  <a:srgbClr val="2F5496"/>
                </a:solidFill>
                <a:latin typeface="Times New Roman"/>
                <a:cs typeface="Times New Roman"/>
              </a:rPr>
              <a:t> </a:t>
            </a:r>
            <a:r>
              <a:rPr sz="2400" dirty="0">
                <a:solidFill>
                  <a:srgbClr val="2F5496"/>
                </a:solidFill>
                <a:latin typeface="Times New Roman"/>
                <a:cs typeface="Times New Roman"/>
              </a:rPr>
              <a:t>By</a:t>
            </a:r>
            <a:r>
              <a:rPr sz="2400" spc="-10" dirty="0">
                <a:solidFill>
                  <a:srgbClr val="2F5496"/>
                </a:solidFill>
                <a:latin typeface="Times New Roman"/>
                <a:cs typeface="Times New Roman"/>
              </a:rPr>
              <a:t> </a:t>
            </a:r>
            <a:r>
              <a:rPr sz="2400" dirty="0">
                <a:solidFill>
                  <a:srgbClr val="2F5496"/>
                </a:solidFill>
                <a:latin typeface="Times New Roman"/>
                <a:cs typeface="Times New Roman"/>
              </a:rPr>
              <a:t>simulating</a:t>
            </a:r>
            <a:r>
              <a:rPr sz="2400" spc="-10" dirty="0">
                <a:solidFill>
                  <a:srgbClr val="2F5496"/>
                </a:solidFill>
                <a:latin typeface="Times New Roman"/>
                <a:cs typeface="Times New Roman"/>
              </a:rPr>
              <a:t> </a:t>
            </a:r>
            <a:r>
              <a:rPr sz="2400" dirty="0">
                <a:solidFill>
                  <a:srgbClr val="2F5496"/>
                </a:solidFill>
                <a:latin typeface="Times New Roman"/>
                <a:cs typeface="Times New Roman"/>
              </a:rPr>
              <a:t>a</a:t>
            </a:r>
            <a:r>
              <a:rPr sz="2400" spc="-15" dirty="0">
                <a:solidFill>
                  <a:srgbClr val="2F5496"/>
                </a:solidFill>
                <a:latin typeface="Times New Roman"/>
                <a:cs typeface="Times New Roman"/>
              </a:rPr>
              <a:t> </a:t>
            </a:r>
            <a:r>
              <a:rPr sz="2400" dirty="0">
                <a:solidFill>
                  <a:srgbClr val="2F5496"/>
                </a:solidFill>
                <a:latin typeface="Times New Roman"/>
                <a:cs typeface="Times New Roman"/>
              </a:rPr>
              <a:t>real-world</a:t>
            </a:r>
            <a:r>
              <a:rPr sz="2400" spc="-5" dirty="0">
                <a:solidFill>
                  <a:srgbClr val="2F5496"/>
                </a:solidFill>
                <a:latin typeface="Times New Roman"/>
                <a:cs typeface="Times New Roman"/>
              </a:rPr>
              <a:t> </a:t>
            </a:r>
            <a:r>
              <a:rPr sz="2400" spc="-10" dirty="0">
                <a:solidFill>
                  <a:srgbClr val="2F5496"/>
                </a:solidFill>
                <a:latin typeface="Times New Roman"/>
                <a:cs typeface="Times New Roman"/>
              </a:rPr>
              <a:t>clinical decision-</a:t>
            </a:r>
            <a:r>
              <a:rPr sz="2400" dirty="0">
                <a:solidFill>
                  <a:srgbClr val="2F5496"/>
                </a:solidFill>
                <a:latin typeface="Times New Roman"/>
                <a:cs typeface="Times New Roman"/>
              </a:rPr>
              <a:t>support</a:t>
            </a:r>
            <a:r>
              <a:rPr sz="2400" spc="-20" dirty="0">
                <a:solidFill>
                  <a:srgbClr val="2F5496"/>
                </a:solidFill>
                <a:latin typeface="Times New Roman"/>
                <a:cs typeface="Times New Roman"/>
              </a:rPr>
              <a:t> </a:t>
            </a:r>
            <a:r>
              <a:rPr sz="2400" dirty="0">
                <a:solidFill>
                  <a:srgbClr val="2F5496"/>
                </a:solidFill>
                <a:latin typeface="Times New Roman"/>
                <a:cs typeface="Times New Roman"/>
              </a:rPr>
              <a:t>system,</a:t>
            </a:r>
            <a:r>
              <a:rPr sz="2400" spc="-15" dirty="0">
                <a:solidFill>
                  <a:srgbClr val="2F5496"/>
                </a:solidFill>
                <a:latin typeface="Times New Roman"/>
                <a:cs typeface="Times New Roman"/>
              </a:rPr>
              <a:t> </a:t>
            </a:r>
            <a:r>
              <a:rPr sz="2400" dirty="0">
                <a:solidFill>
                  <a:srgbClr val="2F5496"/>
                </a:solidFill>
                <a:latin typeface="Times New Roman"/>
                <a:cs typeface="Times New Roman"/>
              </a:rPr>
              <a:t>this</a:t>
            </a:r>
            <a:r>
              <a:rPr sz="2400" spc="-20" dirty="0">
                <a:solidFill>
                  <a:srgbClr val="2F5496"/>
                </a:solidFill>
                <a:latin typeface="Times New Roman"/>
                <a:cs typeface="Times New Roman"/>
              </a:rPr>
              <a:t> </a:t>
            </a:r>
            <a:r>
              <a:rPr sz="2400" dirty="0">
                <a:solidFill>
                  <a:srgbClr val="2F5496"/>
                </a:solidFill>
                <a:latin typeface="Times New Roman"/>
                <a:cs typeface="Times New Roman"/>
              </a:rPr>
              <a:t>study</a:t>
            </a:r>
            <a:r>
              <a:rPr sz="2400" spc="-15" dirty="0">
                <a:solidFill>
                  <a:srgbClr val="2F5496"/>
                </a:solidFill>
                <a:latin typeface="Times New Roman"/>
                <a:cs typeface="Times New Roman"/>
              </a:rPr>
              <a:t> </a:t>
            </a:r>
            <a:r>
              <a:rPr sz="2400" dirty="0">
                <a:solidFill>
                  <a:srgbClr val="2F5496"/>
                </a:solidFill>
                <a:latin typeface="Times New Roman"/>
                <a:cs typeface="Times New Roman"/>
              </a:rPr>
              <a:t>explores</a:t>
            </a:r>
            <a:r>
              <a:rPr sz="2400" spc="-20" dirty="0">
                <a:solidFill>
                  <a:srgbClr val="2F5496"/>
                </a:solidFill>
                <a:latin typeface="Times New Roman"/>
                <a:cs typeface="Times New Roman"/>
              </a:rPr>
              <a:t> </a:t>
            </a:r>
            <a:r>
              <a:rPr sz="2400" dirty="0">
                <a:solidFill>
                  <a:srgbClr val="2F5496"/>
                </a:solidFill>
                <a:latin typeface="Times New Roman"/>
                <a:cs typeface="Times New Roman"/>
              </a:rPr>
              <a:t>how</a:t>
            </a:r>
            <a:r>
              <a:rPr sz="2400" spc="-20" dirty="0">
                <a:solidFill>
                  <a:srgbClr val="2F5496"/>
                </a:solidFill>
                <a:latin typeface="Times New Roman"/>
                <a:cs typeface="Times New Roman"/>
              </a:rPr>
              <a:t> </a:t>
            </a:r>
            <a:r>
              <a:rPr sz="2400" dirty="0">
                <a:solidFill>
                  <a:srgbClr val="2F5496"/>
                </a:solidFill>
                <a:latin typeface="Times New Roman"/>
                <a:cs typeface="Times New Roman"/>
              </a:rPr>
              <a:t>classification</a:t>
            </a:r>
            <a:r>
              <a:rPr sz="2400" spc="-15" dirty="0">
                <a:solidFill>
                  <a:srgbClr val="2F5496"/>
                </a:solidFill>
                <a:latin typeface="Times New Roman"/>
                <a:cs typeface="Times New Roman"/>
              </a:rPr>
              <a:t> </a:t>
            </a:r>
            <a:r>
              <a:rPr sz="2400" dirty="0">
                <a:solidFill>
                  <a:srgbClr val="2F5496"/>
                </a:solidFill>
                <a:latin typeface="Times New Roman"/>
                <a:cs typeface="Times New Roman"/>
              </a:rPr>
              <a:t>techniques</a:t>
            </a:r>
            <a:r>
              <a:rPr sz="2400" spc="-20" dirty="0">
                <a:solidFill>
                  <a:srgbClr val="2F5496"/>
                </a:solidFill>
                <a:latin typeface="Times New Roman"/>
                <a:cs typeface="Times New Roman"/>
              </a:rPr>
              <a:t> </a:t>
            </a:r>
            <a:r>
              <a:rPr sz="2400" dirty="0">
                <a:solidFill>
                  <a:srgbClr val="2F5496"/>
                </a:solidFill>
                <a:latin typeface="Times New Roman"/>
                <a:cs typeface="Times New Roman"/>
              </a:rPr>
              <a:t>can</a:t>
            </a:r>
            <a:r>
              <a:rPr sz="2400" spc="-15" dirty="0">
                <a:solidFill>
                  <a:srgbClr val="2F5496"/>
                </a:solidFill>
                <a:latin typeface="Times New Roman"/>
                <a:cs typeface="Times New Roman"/>
              </a:rPr>
              <a:t> </a:t>
            </a:r>
            <a:r>
              <a:rPr sz="2400" spc="-25" dirty="0">
                <a:solidFill>
                  <a:srgbClr val="2F5496"/>
                </a:solidFill>
                <a:latin typeface="Times New Roman"/>
                <a:cs typeface="Times New Roman"/>
              </a:rPr>
              <a:t>be </a:t>
            </a:r>
            <a:r>
              <a:rPr sz="2400" dirty="0">
                <a:solidFill>
                  <a:srgbClr val="2F5496"/>
                </a:solidFill>
                <a:latin typeface="Times New Roman"/>
                <a:cs typeface="Times New Roman"/>
              </a:rPr>
              <a:t>applied</a:t>
            </a:r>
            <a:r>
              <a:rPr sz="2400" spc="-25" dirty="0">
                <a:solidFill>
                  <a:srgbClr val="2F5496"/>
                </a:solidFill>
                <a:latin typeface="Times New Roman"/>
                <a:cs typeface="Times New Roman"/>
              </a:rPr>
              <a:t> </a:t>
            </a:r>
            <a:r>
              <a:rPr sz="2400" dirty="0">
                <a:solidFill>
                  <a:srgbClr val="2F5496"/>
                </a:solidFill>
                <a:latin typeface="Times New Roman"/>
                <a:cs typeface="Times New Roman"/>
              </a:rPr>
              <a:t>to</a:t>
            </a:r>
            <a:r>
              <a:rPr sz="2400" spc="-20" dirty="0">
                <a:solidFill>
                  <a:srgbClr val="2F5496"/>
                </a:solidFill>
                <a:latin typeface="Times New Roman"/>
                <a:cs typeface="Times New Roman"/>
              </a:rPr>
              <a:t> </a:t>
            </a:r>
            <a:r>
              <a:rPr sz="2400" dirty="0">
                <a:solidFill>
                  <a:srgbClr val="2F5496"/>
                </a:solidFill>
                <a:latin typeface="Times New Roman"/>
                <a:cs typeface="Times New Roman"/>
              </a:rPr>
              <a:t>healthcare</a:t>
            </a:r>
            <a:r>
              <a:rPr sz="2400" spc="-25" dirty="0">
                <a:solidFill>
                  <a:srgbClr val="2F5496"/>
                </a:solidFill>
                <a:latin typeface="Times New Roman"/>
                <a:cs typeface="Times New Roman"/>
              </a:rPr>
              <a:t> </a:t>
            </a:r>
            <a:r>
              <a:rPr sz="2400" dirty="0">
                <a:solidFill>
                  <a:srgbClr val="2F5496"/>
                </a:solidFill>
                <a:latin typeface="Times New Roman"/>
                <a:cs typeface="Times New Roman"/>
              </a:rPr>
              <a:t>data</a:t>
            </a:r>
            <a:r>
              <a:rPr sz="2400" spc="-30" dirty="0">
                <a:solidFill>
                  <a:srgbClr val="2F5496"/>
                </a:solidFill>
                <a:latin typeface="Times New Roman"/>
                <a:cs typeface="Times New Roman"/>
              </a:rPr>
              <a:t> </a:t>
            </a:r>
            <a:r>
              <a:rPr sz="2400" dirty="0">
                <a:solidFill>
                  <a:srgbClr val="2F5496"/>
                </a:solidFill>
                <a:latin typeface="Times New Roman"/>
                <a:cs typeface="Times New Roman"/>
              </a:rPr>
              <a:t>for</a:t>
            </a:r>
            <a:r>
              <a:rPr sz="2400" spc="-20" dirty="0">
                <a:solidFill>
                  <a:srgbClr val="2F5496"/>
                </a:solidFill>
                <a:latin typeface="Times New Roman"/>
                <a:cs typeface="Times New Roman"/>
              </a:rPr>
              <a:t> </a:t>
            </a:r>
            <a:r>
              <a:rPr sz="2400" dirty="0">
                <a:solidFill>
                  <a:srgbClr val="2F5496"/>
                </a:solidFill>
                <a:latin typeface="Times New Roman"/>
                <a:cs typeface="Times New Roman"/>
              </a:rPr>
              <a:t>timely</a:t>
            </a:r>
            <a:r>
              <a:rPr sz="2400" spc="-20" dirty="0">
                <a:solidFill>
                  <a:srgbClr val="2F5496"/>
                </a:solidFill>
                <a:latin typeface="Times New Roman"/>
                <a:cs typeface="Times New Roman"/>
              </a:rPr>
              <a:t> </a:t>
            </a:r>
            <a:r>
              <a:rPr sz="2400" dirty="0">
                <a:solidFill>
                  <a:srgbClr val="2F5496"/>
                </a:solidFill>
                <a:latin typeface="Times New Roman"/>
                <a:cs typeface="Times New Roman"/>
              </a:rPr>
              <a:t>and</a:t>
            </a:r>
            <a:r>
              <a:rPr sz="2400" spc="-25" dirty="0">
                <a:solidFill>
                  <a:srgbClr val="2F5496"/>
                </a:solidFill>
                <a:latin typeface="Times New Roman"/>
                <a:cs typeface="Times New Roman"/>
              </a:rPr>
              <a:t> </a:t>
            </a:r>
            <a:r>
              <a:rPr sz="2400" dirty="0">
                <a:solidFill>
                  <a:srgbClr val="2F5496"/>
                </a:solidFill>
                <a:latin typeface="Times New Roman"/>
                <a:cs typeface="Times New Roman"/>
              </a:rPr>
              <a:t>effective</a:t>
            </a:r>
            <a:r>
              <a:rPr sz="2400" spc="-25" dirty="0">
                <a:solidFill>
                  <a:srgbClr val="2F5496"/>
                </a:solidFill>
                <a:latin typeface="Times New Roman"/>
                <a:cs typeface="Times New Roman"/>
              </a:rPr>
              <a:t> </a:t>
            </a:r>
            <a:r>
              <a:rPr sz="2400" dirty="0">
                <a:solidFill>
                  <a:srgbClr val="2F5496"/>
                </a:solidFill>
                <a:latin typeface="Times New Roman"/>
                <a:cs typeface="Times New Roman"/>
              </a:rPr>
              <a:t>disease</a:t>
            </a:r>
            <a:r>
              <a:rPr sz="2400" spc="-25" dirty="0">
                <a:solidFill>
                  <a:srgbClr val="2F5496"/>
                </a:solidFill>
                <a:latin typeface="Times New Roman"/>
                <a:cs typeface="Times New Roman"/>
              </a:rPr>
              <a:t> </a:t>
            </a:r>
            <a:r>
              <a:rPr sz="2400" spc="-10" dirty="0">
                <a:solidFill>
                  <a:srgbClr val="2F5496"/>
                </a:solidFill>
                <a:latin typeface="Times New Roman"/>
                <a:cs typeface="Times New Roman"/>
              </a:rPr>
              <a:t>detection.</a:t>
            </a:r>
            <a:endParaRPr sz="2400">
              <a:latin typeface="Times New Roman"/>
              <a:cs typeface="Times New Roman"/>
            </a:endParaRPr>
          </a:p>
        </p:txBody>
      </p:sp>
      <p:pic>
        <p:nvPicPr>
          <p:cNvPr id="4" name="object 4"/>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Overview</a:t>
            </a:r>
            <a:r>
              <a:rPr spc="-45" dirty="0"/>
              <a:t> </a:t>
            </a:r>
            <a:r>
              <a:rPr dirty="0"/>
              <a:t>of</a:t>
            </a:r>
            <a:r>
              <a:rPr spc="-35" dirty="0"/>
              <a:t> </a:t>
            </a:r>
            <a:r>
              <a:rPr dirty="0"/>
              <a:t>the</a:t>
            </a:r>
            <a:r>
              <a:rPr spc="-40" dirty="0"/>
              <a:t> </a:t>
            </a:r>
            <a:r>
              <a:rPr spc="-10" dirty="0"/>
              <a:t>Project</a:t>
            </a:r>
          </a:p>
        </p:txBody>
      </p:sp>
      <p:sp>
        <p:nvSpPr>
          <p:cNvPr id="3" name="object 3"/>
          <p:cNvSpPr txBox="1"/>
          <p:nvPr/>
        </p:nvSpPr>
        <p:spPr>
          <a:xfrm>
            <a:off x="998311" y="1652160"/>
            <a:ext cx="10252075" cy="3706143"/>
          </a:xfrm>
          <a:prstGeom prst="rect">
            <a:avLst/>
          </a:prstGeom>
        </p:spPr>
        <p:txBody>
          <a:bodyPr vert="horz" wrap="square" lIns="0" tIns="12700" rIns="0" bIns="0" rtlCol="0">
            <a:spAutoFit/>
          </a:bodyPr>
          <a:lstStyle/>
          <a:p>
            <a:pPr marL="12700" marR="5080">
              <a:spcBef>
                <a:spcPts val="100"/>
              </a:spcBef>
            </a:pPr>
            <a:r>
              <a:rPr lang="en-US" sz="2400" dirty="0">
                <a:solidFill>
                  <a:srgbClr val="2F5496"/>
                </a:solidFill>
                <a:latin typeface="Times New Roman"/>
                <a:ea typeface="+mj-ea"/>
                <a:cs typeface="Times New Roman"/>
              </a:rPr>
              <a:t>This project works on creating machine learning classification models to predict heart disease using patient health records. Methods such as Decision Trees, Random Forest, Logistic Regression, and Support Vector Machines (SVMs) were applied to study medical features like blood pressure, cholesterol, ECG results, and exercise ability. The models were tuned using grid search with cross-validation and checked with healthcare-focused measures like recall, precision, and F1-score. To keep the results understandable, feature importance was used to point out the main risk factors. In the end, the best model was deployed with </a:t>
            </a:r>
            <a:r>
              <a:rPr lang="en-US" sz="2400" b="1" dirty="0" err="1">
                <a:solidFill>
                  <a:srgbClr val="2F5496"/>
                </a:solidFill>
                <a:latin typeface="Times New Roman"/>
                <a:ea typeface="+mj-ea"/>
                <a:cs typeface="Times New Roman"/>
              </a:rPr>
              <a:t>Streamlit</a:t>
            </a:r>
            <a:r>
              <a:rPr lang="en-US" sz="2400" dirty="0">
                <a:solidFill>
                  <a:srgbClr val="2F5496"/>
                </a:solidFill>
                <a:latin typeface="Times New Roman"/>
                <a:ea typeface="+mj-ea"/>
                <a:cs typeface="Times New Roman"/>
              </a:rPr>
              <a:t> to give an interactive prediction tool and packed into a </a:t>
            </a:r>
            <a:r>
              <a:rPr lang="en-US" sz="2400" b="1" dirty="0">
                <a:solidFill>
                  <a:srgbClr val="2F5496"/>
                </a:solidFill>
                <a:latin typeface="Times New Roman"/>
                <a:ea typeface="+mj-ea"/>
                <a:cs typeface="Times New Roman"/>
              </a:rPr>
              <a:t>Docker</a:t>
            </a:r>
            <a:r>
              <a:rPr lang="en-US" sz="2400" dirty="0">
                <a:solidFill>
                  <a:srgbClr val="2F5496"/>
                </a:solidFill>
                <a:latin typeface="Times New Roman"/>
                <a:ea typeface="+mj-ea"/>
                <a:cs typeface="Times New Roman"/>
              </a:rPr>
              <a:t> container for easy and scalable use.</a:t>
            </a:r>
            <a:endParaRPr sz="2400" dirty="0">
              <a:solidFill>
                <a:srgbClr val="2F5496"/>
              </a:solidFill>
              <a:latin typeface="Times New Roman"/>
              <a:ea typeface="+mj-ea"/>
              <a:cs typeface="Times New Roman"/>
            </a:endParaRPr>
          </a:p>
        </p:txBody>
      </p:sp>
      <p:pic>
        <p:nvPicPr>
          <p:cNvPr id="4" name="object 4"/>
          <p:cNvPicPr/>
          <p:nvPr/>
        </p:nvPicPr>
        <p:blipFill>
          <a:blip r:embed="rId2" cstate="print"/>
          <a:stretch>
            <a:fillRect/>
          </a:stretch>
        </p:blipFill>
        <p:spPr>
          <a:xfrm>
            <a:off x="10232571" y="304800"/>
            <a:ext cx="1578428" cy="10559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8300" y="473302"/>
            <a:ext cx="5595620" cy="635000"/>
          </a:xfrm>
          <a:prstGeom prst="rect">
            <a:avLst/>
          </a:prstGeom>
        </p:spPr>
        <p:txBody>
          <a:bodyPr vert="horz" wrap="square" lIns="0" tIns="12700" rIns="0" bIns="0" rtlCol="0">
            <a:spAutoFit/>
          </a:bodyPr>
          <a:lstStyle/>
          <a:p>
            <a:pPr marL="12700">
              <a:lnSpc>
                <a:spcPct val="100000"/>
              </a:lnSpc>
              <a:spcBef>
                <a:spcPts val="100"/>
              </a:spcBef>
            </a:pPr>
            <a:r>
              <a:rPr sz="4000" b="0" dirty="0">
                <a:latin typeface="Times New Roman"/>
                <a:cs typeface="Times New Roman"/>
              </a:rPr>
              <a:t>Data</a:t>
            </a:r>
            <a:r>
              <a:rPr sz="4000" b="0" spc="-80" dirty="0">
                <a:latin typeface="Times New Roman"/>
                <a:cs typeface="Times New Roman"/>
              </a:rPr>
              <a:t> </a:t>
            </a:r>
            <a:r>
              <a:rPr sz="4000" b="0" dirty="0">
                <a:latin typeface="Times New Roman"/>
                <a:cs typeface="Times New Roman"/>
              </a:rPr>
              <a:t>generation</a:t>
            </a:r>
            <a:r>
              <a:rPr sz="4000" b="0" spc="-70" dirty="0">
                <a:latin typeface="Times New Roman"/>
                <a:cs typeface="Times New Roman"/>
              </a:rPr>
              <a:t> </a:t>
            </a:r>
            <a:r>
              <a:rPr sz="4000" b="0" dirty="0">
                <a:latin typeface="Times New Roman"/>
                <a:cs typeface="Times New Roman"/>
              </a:rPr>
              <a:t>&amp;</a:t>
            </a:r>
            <a:r>
              <a:rPr sz="4000" b="0" spc="-75" dirty="0">
                <a:latin typeface="Times New Roman"/>
                <a:cs typeface="Times New Roman"/>
              </a:rPr>
              <a:t> </a:t>
            </a:r>
            <a:r>
              <a:rPr sz="4000" b="0" spc="-10" dirty="0">
                <a:latin typeface="Times New Roman"/>
                <a:cs typeface="Times New Roman"/>
              </a:rPr>
              <a:t>Loading</a:t>
            </a:r>
            <a:endParaRPr sz="4000">
              <a:latin typeface="Times New Roman"/>
              <a:cs typeface="Times New Roman"/>
            </a:endParaRPr>
          </a:p>
        </p:txBody>
      </p:sp>
      <p:grpSp>
        <p:nvGrpSpPr>
          <p:cNvPr id="3" name="object 3"/>
          <p:cNvGrpSpPr/>
          <p:nvPr/>
        </p:nvGrpSpPr>
        <p:grpSpPr>
          <a:xfrm>
            <a:off x="455162" y="304800"/>
            <a:ext cx="11356340" cy="6330315"/>
            <a:chOff x="455162" y="304800"/>
            <a:chExt cx="11356340" cy="6330315"/>
          </a:xfrm>
        </p:grpSpPr>
        <p:pic>
          <p:nvPicPr>
            <p:cNvPr id="4" name="object 4"/>
            <p:cNvPicPr/>
            <p:nvPr/>
          </p:nvPicPr>
          <p:blipFill>
            <a:blip r:embed="rId2" cstate="print"/>
            <a:stretch>
              <a:fillRect/>
            </a:stretch>
          </p:blipFill>
          <p:spPr>
            <a:xfrm>
              <a:off x="10232571" y="304800"/>
              <a:ext cx="1578428" cy="1055913"/>
            </a:xfrm>
            <a:prstGeom prst="rect">
              <a:avLst/>
            </a:prstGeom>
          </p:spPr>
        </p:pic>
        <p:sp>
          <p:nvSpPr>
            <p:cNvPr id="5" name="object 5"/>
            <p:cNvSpPr/>
            <p:nvPr/>
          </p:nvSpPr>
          <p:spPr>
            <a:xfrm>
              <a:off x="459924" y="1295150"/>
              <a:ext cx="10812145" cy="5334635"/>
            </a:xfrm>
            <a:custGeom>
              <a:avLst/>
              <a:gdLst/>
              <a:ahLst/>
              <a:cxnLst/>
              <a:rect l="l" t="t" r="r" b="b"/>
              <a:pathLst>
                <a:path w="10812145" h="5334634">
                  <a:moveTo>
                    <a:pt x="0" y="0"/>
                  </a:moveTo>
                  <a:lnTo>
                    <a:pt x="10811699" y="0"/>
                  </a:lnTo>
                  <a:lnTo>
                    <a:pt x="10811699" y="5334599"/>
                  </a:lnTo>
                  <a:lnTo>
                    <a:pt x="0" y="5334599"/>
                  </a:lnTo>
                  <a:lnTo>
                    <a:pt x="0" y="0"/>
                  </a:lnTo>
                  <a:close/>
                </a:path>
              </a:pathLst>
            </a:custGeom>
            <a:ln w="9524">
              <a:solidFill>
                <a:srgbClr val="FFFFFF"/>
              </a:solidFill>
            </a:ln>
          </p:spPr>
          <p:txBody>
            <a:bodyPr wrap="square" lIns="0" tIns="0" rIns="0" bIns="0" rtlCol="0"/>
            <a:lstStyle/>
            <a:p>
              <a:endParaRPr/>
            </a:p>
          </p:txBody>
        </p:sp>
      </p:grpSp>
      <p:sp>
        <p:nvSpPr>
          <p:cNvPr id="6" name="object 6"/>
          <p:cNvSpPr txBox="1"/>
          <p:nvPr/>
        </p:nvSpPr>
        <p:spPr>
          <a:xfrm>
            <a:off x="469549" y="1303912"/>
            <a:ext cx="10460990" cy="5376023"/>
          </a:xfrm>
          <a:prstGeom prst="rect">
            <a:avLst/>
          </a:prstGeom>
        </p:spPr>
        <p:txBody>
          <a:bodyPr vert="horz" wrap="square" lIns="0" tIns="12700" rIns="0" bIns="0" rtlCol="0">
            <a:spAutoFit/>
          </a:bodyPr>
          <a:lstStyle/>
          <a:p>
            <a:pPr marL="532765" marR="46990" indent="-520700">
              <a:lnSpc>
                <a:spcPct val="114999"/>
              </a:lnSpc>
              <a:spcBef>
                <a:spcPts val="100"/>
              </a:spcBef>
              <a:buFont typeface="SimSun-ExtB"/>
              <a:buChar char="❖"/>
              <a:tabLst>
                <a:tab pos="532765" algn="l"/>
              </a:tabLst>
            </a:pPr>
            <a:r>
              <a:rPr lang="en-US" sz="2300" dirty="0">
                <a:solidFill>
                  <a:srgbClr val="2F5496"/>
                </a:solidFill>
                <a:latin typeface="Times New Roman"/>
                <a:cs typeface="Times New Roman"/>
              </a:rPr>
              <a:t>Used the Heart Disease Dataset, which has demographic, clinical, and diagnostic details of patients, with the target showing if heart disease is present or not.</a:t>
            </a:r>
            <a:endParaRPr sz="2300" dirty="0">
              <a:latin typeface="Times New Roman"/>
              <a:cs typeface="Times New Roman"/>
            </a:endParaRPr>
          </a:p>
          <a:p>
            <a:pPr marL="532765" marR="685800" indent="-520700">
              <a:lnSpc>
                <a:spcPct val="114999"/>
              </a:lnSpc>
              <a:buFont typeface="SimSun-ExtB"/>
              <a:buChar char="❖"/>
              <a:tabLst>
                <a:tab pos="532765" algn="l"/>
              </a:tabLst>
            </a:pPr>
            <a:r>
              <a:rPr sz="2300" dirty="0">
                <a:solidFill>
                  <a:srgbClr val="2F5496"/>
                </a:solidFill>
                <a:latin typeface="Times New Roman"/>
                <a:cs typeface="Times New Roman"/>
              </a:rPr>
              <a:t>Imported</a:t>
            </a:r>
            <a:r>
              <a:rPr sz="2300" spc="-60" dirty="0">
                <a:solidFill>
                  <a:srgbClr val="2F5496"/>
                </a:solidFill>
                <a:latin typeface="Times New Roman"/>
                <a:cs typeface="Times New Roman"/>
              </a:rPr>
              <a:t> </a:t>
            </a:r>
            <a:r>
              <a:rPr lang="en-US" sz="2300" spc="-60" dirty="0">
                <a:solidFill>
                  <a:srgbClr val="2F5496"/>
                </a:solidFill>
                <a:latin typeface="Times New Roman"/>
                <a:cs typeface="Times New Roman"/>
              </a:rPr>
              <a:t>important libraries such as pandas, </a:t>
            </a:r>
            <a:r>
              <a:rPr lang="en-US" sz="2300" spc="-60" dirty="0" err="1">
                <a:solidFill>
                  <a:srgbClr val="2F5496"/>
                </a:solidFill>
                <a:latin typeface="Times New Roman"/>
                <a:cs typeface="Times New Roman"/>
              </a:rPr>
              <a:t>numpy</a:t>
            </a:r>
            <a:r>
              <a:rPr lang="en-US" sz="2300" spc="-60" dirty="0">
                <a:solidFill>
                  <a:srgbClr val="2F5496"/>
                </a:solidFill>
                <a:latin typeface="Times New Roman"/>
                <a:cs typeface="Times New Roman"/>
              </a:rPr>
              <a:t>, matplotlib, and seaborn for data handling, analysis, and visualization.</a:t>
            </a:r>
            <a:endParaRPr sz="2300" dirty="0">
              <a:latin typeface="Times New Roman"/>
              <a:cs typeface="Times New Roman"/>
            </a:endParaRPr>
          </a:p>
          <a:p>
            <a:pPr marL="532765" indent="-520065">
              <a:lnSpc>
                <a:spcPct val="100000"/>
              </a:lnSpc>
              <a:spcBef>
                <a:spcPts val="414"/>
              </a:spcBef>
              <a:buFont typeface="SimSun-ExtB"/>
              <a:buChar char="❖"/>
              <a:tabLst>
                <a:tab pos="532765" algn="l"/>
              </a:tabLst>
            </a:pPr>
            <a:r>
              <a:rPr sz="2300" dirty="0">
                <a:solidFill>
                  <a:srgbClr val="2F5496"/>
                </a:solidFill>
                <a:latin typeface="Times New Roman"/>
                <a:cs typeface="Times New Roman"/>
              </a:rPr>
              <a:t>Loaded</a:t>
            </a:r>
            <a:r>
              <a:rPr sz="2300" spc="-40" dirty="0">
                <a:solidFill>
                  <a:srgbClr val="2F5496"/>
                </a:solidFill>
                <a:latin typeface="Times New Roman"/>
                <a:cs typeface="Times New Roman"/>
              </a:rPr>
              <a:t> </a:t>
            </a:r>
            <a:r>
              <a:rPr sz="2300" dirty="0">
                <a:solidFill>
                  <a:srgbClr val="2F5496"/>
                </a:solidFill>
                <a:latin typeface="Times New Roman"/>
                <a:cs typeface="Times New Roman"/>
              </a:rPr>
              <a:t>the</a:t>
            </a:r>
            <a:r>
              <a:rPr sz="2300" spc="-45" dirty="0">
                <a:solidFill>
                  <a:srgbClr val="2F5496"/>
                </a:solidFill>
                <a:latin typeface="Times New Roman"/>
                <a:cs typeface="Times New Roman"/>
              </a:rPr>
              <a:t> </a:t>
            </a:r>
            <a:r>
              <a:rPr sz="2300" dirty="0">
                <a:solidFill>
                  <a:srgbClr val="2F5496"/>
                </a:solidFill>
                <a:latin typeface="Times New Roman"/>
                <a:cs typeface="Times New Roman"/>
              </a:rPr>
              <a:t>dataset</a:t>
            </a:r>
            <a:r>
              <a:rPr sz="2300" spc="-45" dirty="0">
                <a:solidFill>
                  <a:srgbClr val="2F5496"/>
                </a:solidFill>
                <a:latin typeface="Times New Roman"/>
                <a:cs typeface="Times New Roman"/>
              </a:rPr>
              <a:t> </a:t>
            </a:r>
            <a:r>
              <a:rPr sz="2300" dirty="0">
                <a:solidFill>
                  <a:srgbClr val="2F5496"/>
                </a:solidFill>
                <a:latin typeface="Times New Roman"/>
                <a:cs typeface="Times New Roman"/>
              </a:rPr>
              <a:t>into</a:t>
            </a:r>
            <a:r>
              <a:rPr sz="2300" spc="-40" dirty="0">
                <a:solidFill>
                  <a:srgbClr val="2F5496"/>
                </a:solidFill>
                <a:latin typeface="Times New Roman"/>
                <a:cs typeface="Times New Roman"/>
              </a:rPr>
              <a:t> </a:t>
            </a:r>
            <a:r>
              <a:rPr sz="2300" dirty="0">
                <a:solidFill>
                  <a:srgbClr val="2F5496"/>
                </a:solidFill>
                <a:latin typeface="Times New Roman"/>
                <a:cs typeface="Times New Roman"/>
              </a:rPr>
              <a:t>a</a:t>
            </a:r>
            <a:r>
              <a:rPr sz="2300" spc="-40" dirty="0">
                <a:solidFill>
                  <a:srgbClr val="2F5496"/>
                </a:solidFill>
                <a:latin typeface="Times New Roman"/>
                <a:cs typeface="Times New Roman"/>
              </a:rPr>
              <a:t> </a:t>
            </a:r>
            <a:r>
              <a:rPr sz="2300" dirty="0">
                <a:solidFill>
                  <a:srgbClr val="2F5496"/>
                </a:solidFill>
                <a:latin typeface="Times New Roman"/>
                <a:cs typeface="Times New Roman"/>
              </a:rPr>
              <a:t>pandas</a:t>
            </a:r>
            <a:r>
              <a:rPr sz="2300" spc="-45" dirty="0">
                <a:solidFill>
                  <a:srgbClr val="2F5496"/>
                </a:solidFill>
                <a:latin typeface="Times New Roman"/>
                <a:cs typeface="Times New Roman"/>
              </a:rPr>
              <a:t> </a:t>
            </a:r>
            <a:r>
              <a:rPr sz="2300" spc="-10" dirty="0" err="1">
                <a:solidFill>
                  <a:srgbClr val="2F5496"/>
                </a:solidFill>
                <a:latin typeface="Times New Roman"/>
                <a:cs typeface="Times New Roman"/>
              </a:rPr>
              <a:t>DataFr</a:t>
            </a:r>
            <a:r>
              <a:rPr lang="en-US" sz="2300" spc="-10" dirty="0" err="1">
                <a:solidFill>
                  <a:srgbClr val="2F5496"/>
                </a:solidFill>
                <a:latin typeface="Times New Roman"/>
                <a:cs typeface="Times New Roman"/>
              </a:rPr>
              <a:t>ame</a:t>
            </a:r>
            <a:r>
              <a:rPr lang="en-US" sz="2300" spc="-10" dirty="0">
                <a:solidFill>
                  <a:srgbClr val="2F5496"/>
                </a:solidFill>
                <a:latin typeface="Times New Roman"/>
                <a:cs typeface="Times New Roman"/>
              </a:rPr>
              <a:t> for easy access and manipulation</a:t>
            </a:r>
            <a:r>
              <a:rPr sz="2300" spc="-10" dirty="0">
                <a:solidFill>
                  <a:srgbClr val="2F5496"/>
                </a:solidFill>
                <a:latin typeface="Times New Roman"/>
                <a:cs typeface="Times New Roman"/>
              </a:rPr>
              <a:t>.</a:t>
            </a:r>
            <a:endParaRPr sz="2300" dirty="0">
              <a:latin typeface="Times New Roman"/>
              <a:cs typeface="Times New Roman"/>
            </a:endParaRPr>
          </a:p>
          <a:p>
            <a:pPr marL="532765" marR="558165" indent="-520700">
              <a:lnSpc>
                <a:spcPct val="114999"/>
              </a:lnSpc>
              <a:buFont typeface="SimSun-ExtB"/>
              <a:buChar char="❖"/>
              <a:tabLst>
                <a:tab pos="532765" algn="l"/>
              </a:tabLst>
            </a:pPr>
            <a:r>
              <a:rPr lang="en-US" sz="2300" dirty="0">
                <a:solidFill>
                  <a:srgbClr val="2F5496"/>
                </a:solidFill>
                <a:latin typeface="Times New Roman"/>
                <a:cs typeface="Times New Roman"/>
              </a:rPr>
              <a:t>Checked the shape (rows and columns) of the dataset to confirm it was loaded correctly</a:t>
            </a:r>
            <a:r>
              <a:rPr sz="2300" spc="-10" dirty="0">
                <a:solidFill>
                  <a:srgbClr val="2F5496"/>
                </a:solidFill>
                <a:latin typeface="Times New Roman"/>
                <a:cs typeface="Times New Roman"/>
              </a:rPr>
              <a:t>.</a:t>
            </a:r>
            <a:endParaRPr sz="2300" dirty="0">
              <a:latin typeface="Times New Roman"/>
              <a:cs typeface="Times New Roman"/>
            </a:endParaRPr>
          </a:p>
          <a:p>
            <a:pPr marL="532765" marR="5080" indent="-520700">
              <a:lnSpc>
                <a:spcPct val="114999"/>
              </a:lnSpc>
              <a:buFont typeface="SimSun-ExtB"/>
              <a:buChar char="❖"/>
              <a:tabLst>
                <a:tab pos="532765" algn="l"/>
              </a:tabLst>
            </a:pPr>
            <a:r>
              <a:rPr lang="en-US" sz="2300" dirty="0">
                <a:solidFill>
                  <a:srgbClr val="2F5496"/>
                </a:solidFill>
                <a:latin typeface="Times New Roman"/>
                <a:cs typeface="Times New Roman"/>
              </a:rPr>
              <a:t>Verified the data types of each feature (numerical, categorical, binary) to understand the dataset structure</a:t>
            </a:r>
            <a:r>
              <a:rPr sz="2300" spc="-10" dirty="0">
                <a:solidFill>
                  <a:srgbClr val="2F5496"/>
                </a:solidFill>
                <a:latin typeface="Times New Roman"/>
                <a:cs typeface="Times New Roman"/>
              </a:rPr>
              <a:t>.</a:t>
            </a:r>
            <a:endParaRPr sz="2300" dirty="0">
              <a:latin typeface="Times New Roman"/>
              <a:cs typeface="Times New Roman"/>
            </a:endParaRPr>
          </a:p>
          <a:p>
            <a:pPr marL="532765" marR="547370" indent="-520700">
              <a:lnSpc>
                <a:spcPct val="114999"/>
              </a:lnSpc>
              <a:buFont typeface="SimSun-ExtB"/>
              <a:buChar char="❖"/>
              <a:tabLst>
                <a:tab pos="532765" algn="l"/>
              </a:tabLst>
            </a:pPr>
            <a:r>
              <a:rPr lang="en-US" sz="2300" dirty="0">
                <a:solidFill>
                  <a:srgbClr val="2F5496"/>
                </a:solidFill>
                <a:latin typeface="Times New Roman"/>
                <a:cs typeface="Times New Roman"/>
              </a:rPr>
              <a:t>Looked for missing or null values in the dataset and planned methods to handle them</a:t>
            </a:r>
            <a:r>
              <a:rPr sz="2300" spc="-10" dirty="0">
                <a:solidFill>
                  <a:srgbClr val="2F5496"/>
                </a:solidFill>
                <a:latin typeface="Times New Roman"/>
                <a:cs typeface="Times New Roman"/>
              </a:rPr>
              <a:t>.</a:t>
            </a:r>
            <a:endParaRPr sz="2300" dirty="0">
              <a:latin typeface="Times New Roman"/>
              <a:cs typeface="Times New Roman"/>
            </a:endParaRPr>
          </a:p>
          <a:p>
            <a:pPr marL="532765" marR="123189" indent="-520700">
              <a:lnSpc>
                <a:spcPct val="114999"/>
              </a:lnSpc>
              <a:buFont typeface="SimSun-ExtB"/>
              <a:buChar char="❖"/>
              <a:tabLst>
                <a:tab pos="532765" algn="l"/>
              </a:tabLst>
            </a:pPr>
            <a:r>
              <a:rPr lang="en-US" sz="2300" dirty="0">
                <a:solidFill>
                  <a:srgbClr val="2F5496"/>
                </a:solidFill>
                <a:latin typeface="Times New Roman"/>
                <a:cs typeface="Times New Roman"/>
              </a:rPr>
              <a:t>Performed summary statistics (mean, median, standard deviation, min, max) on numerical features to get an overall idea of the data</a:t>
            </a:r>
            <a:r>
              <a:rPr sz="2300" spc="-10" dirty="0">
                <a:solidFill>
                  <a:srgbClr val="2F5496"/>
                </a:solidFill>
                <a:latin typeface="Times New Roman"/>
                <a:cs typeface="Times New Roman"/>
              </a:rPr>
              <a:t>.</a:t>
            </a:r>
            <a:endParaRPr sz="23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4000" b="0" dirty="0">
                <a:latin typeface="Times New Roman"/>
                <a:cs typeface="Times New Roman"/>
              </a:rPr>
              <a:t>Data</a:t>
            </a:r>
            <a:r>
              <a:rPr sz="4000" b="0" spc="-85" dirty="0">
                <a:latin typeface="Times New Roman"/>
                <a:cs typeface="Times New Roman"/>
              </a:rPr>
              <a:t> </a:t>
            </a:r>
            <a:r>
              <a:rPr sz="4000" b="0" dirty="0">
                <a:latin typeface="Times New Roman"/>
                <a:cs typeface="Times New Roman"/>
              </a:rPr>
              <a:t>Exploration</a:t>
            </a:r>
            <a:r>
              <a:rPr sz="4000" b="0" spc="-80" dirty="0">
                <a:latin typeface="Times New Roman"/>
                <a:cs typeface="Times New Roman"/>
              </a:rPr>
              <a:t> </a:t>
            </a:r>
            <a:r>
              <a:rPr sz="4000" b="0" dirty="0">
                <a:latin typeface="Times New Roman"/>
                <a:cs typeface="Times New Roman"/>
              </a:rPr>
              <a:t>&amp;</a:t>
            </a:r>
            <a:r>
              <a:rPr sz="4000" b="0" spc="-80" dirty="0">
                <a:latin typeface="Times New Roman"/>
                <a:cs typeface="Times New Roman"/>
              </a:rPr>
              <a:t> </a:t>
            </a:r>
            <a:r>
              <a:rPr sz="4000" b="0" spc="-10" dirty="0">
                <a:latin typeface="Times New Roman"/>
                <a:cs typeface="Times New Roman"/>
              </a:rPr>
              <a:t>Understanding</a:t>
            </a:r>
            <a:endParaRPr sz="4000">
              <a:latin typeface="Times New Roman"/>
              <a:cs typeface="Times New Roman"/>
            </a:endParaRPr>
          </a:p>
        </p:txBody>
      </p:sp>
      <p:pic>
        <p:nvPicPr>
          <p:cNvPr id="3" name="object 3"/>
          <p:cNvPicPr/>
          <p:nvPr/>
        </p:nvPicPr>
        <p:blipFill>
          <a:blip r:embed="rId2" cstate="print"/>
          <a:stretch>
            <a:fillRect/>
          </a:stretch>
        </p:blipFill>
        <p:spPr>
          <a:xfrm>
            <a:off x="10232571" y="304800"/>
            <a:ext cx="1578428" cy="1055913"/>
          </a:xfrm>
          <a:prstGeom prst="rect">
            <a:avLst/>
          </a:prstGeom>
        </p:spPr>
      </p:pic>
      <p:sp>
        <p:nvSpPr>
          <p:cNvPr id="4" name="object 4"/>
          <p:cNvSpPr txBox="1"/>
          <p:nvPr/>
        </p:nvSpPr>
        <p:spPr>
          <a:xfrm>
            <a:off x="604849" y="1664808"/>
            <a:ext cx="10652760" cy="3683000"/>
          </a:xfrm>
          <a:prstGeom prst="rect">
            <a:avLst/>
          </a:prstGeom>
        </p:spPr>
        <p:txBody>
          <a:bodyPr vert="horz" wrap="square" lIns="0" tIns="12700" rIns="0" bIns="0" rtlCol="0">
            <a:spAutoFit/>
          </a:bodyPr>
          <a:lstStyle/>
          <a:p>
            <a:pPr marL="424815" marR="882650" indent="-412750">
              <a:lnSpc>
                <a:spcPct val="100000"/>
              </a:lnSpc>
              <a:spcBef>
                <a:spcPts val="100"/>
              </a:spcBef>
              <a:buChar char="●"/>
              <a:tabLst>
                <a:tab pos="424815" algn="l"/>
                <a:tab pos="484505" algn="l"/>
              </a:tabLst>
            </a:pPr>
            <a:r>
              <a:rPr sz="2400" dirty="0">
                <a:solidFill>
                  <a:srgbClr val="2F5496"/>
                </a:solidFill>
                <a:latin typeface="Arial MT"/>
                <a:cs typeface="Arial MT"/>
              </a:rPr>
              <a:t>	</a:t>
            </a:r>
            <a:r>
              <a:rPr lang="en-US" sz="2300" dirty="0">
                <a:solidFill>
                  <a:srgbClr val="2F5496"/>
                </a:solidFill>
                <a:latin typeface="Times New Roman"/>
                <a:cs typeface="Times New Roman"/>
              </a:rPr>
              <a:t>Analyzed the distribution of the target variable (heart disease present vs. not present) to check if the classes were balanced</a:t>
            </a:r>
            <a:r>
              <a:rPr sz="2400" spc="-10" dirty="0">
                <a:solidFill>
                  <a:srgbClr val="2F5496"/>
                </a:solidFill>
                <a:latin typeface="Times New Roman"/>
                <a:cs typeface="Times New Roman"/>
              </a:rPr>
              <a:t>.</a:t>
            </a:r>
            <a:endParaRPr sz="2400" dirty="0">
              <a:latin typeface="Times New Roman"/>
              <a:cs typeface="Times New Roman"/>
            </a:endParaRPr>
          </a:p>
          <a:p>
            <a:pPr marL="424815" marR="5080" indent="-412750">
              <a:lnSpc>
                <a:spcPct val="100000"/>
              </a:lnSpc>
              <a:buFont typeface="Arial MT"/>
              <a:buChar char="●"/>
              <a:tabLst>
                <a:tab pos="424815" algn="l"/>
              </a:tabLst>
            </a:pPr>
            <a:r>
              <a:rPr lang="en-US" sz="2300" dirty="0">
                <a:solidFill>
                  <a:srgbClr val="2F5496"/>
                </a:solidFill>
                <a:latin typeface="Times New Roman"/>
                <a:cs typeface="Times New Roman"/>
              </a:rPr>
              <a:t>Generated correlation matrices and heatmaps to find strong connections between clinical features</a:t>
            </a:r>
            <a:r>
              <a:rPr sz="2400" spc="-10" dirty="0">
                <a:solidFill>
                  <a:srgbClr val="2F5496"/>
                </a:solidFill>
                <a:latin typeface="Times New Roman"/>
                <a:cs typeface="Times New Roman"/>
              </a:rPr>
              <a:t>.</a:t>
            </a:r>
            <a:endParaRPr sz="2400" dirty="0">
              <a:latin typeface="Times New Roman"/>
              <a:cs typeface="Times New Roman"/>
            </a:endParaRPr>
          </a:p>
          <a:p>
            <a:pPr marL="424815" marR="1435100" indent="-412750">
              <a:lnSpc>
                <a:spcPct val="100000"/>
              </a:lnSpc>
              <a:buFont typeface="Arial MT"/>
              <a:buChar char="●"/>
              <a:tabLst>
                <a:tab pos="424815" algn="l"/>
              </a:tabLst>
            </a:pPr>
            <a:r>
              <a:rPr lang="en-US" sz="2300" dirty="0">
                <a:solidFill>
                  <a:srgbClr val="2F5496"/>
                </a:solidFill>
                <a:latin typeface="Times New Roman"/>
                <a:cs typeface="Times New Roman"/>
              </a:rPr>
              <a:t>Created visualizations such as histograms, boxplots, and pair plots to study feature distributions and spot outliers</a:t>
            </a:r>
            <a:r>
              <a:rPr sz="2400" spc="-10" dirty="0">
                <a:solidFill>
                  <a:srgbClr val="2F5496"/>
                </a:solidFill>
                <a:latin typeface="Times New Roman"/>
                <a:cs typeface="Times New Roman"/>
              </a:rPr>
              <a:t>.</a:t>
            </a:r>
            <a:endParaRPr sz="2400" dirty="0">
              <a:latin typeface="Times New Roman"/>
              <a:cs typeface="Times New Roman"/>
            </a:endParaRPr>
          </a:p>
          <a:p>
            <a:pPr marL="424815" marR="145415" indent="-412750">
              <a:lnSpc>
                <a:spcPct val="100000"/>
              </a:lnSpc>
              <a:buFont typeface="Arial MT"/>
              <a:buChar char="●"/>
              <a:tabLst>
                <a:tab pos="424815" algn="l"/>
              </a:tabLst>
            </a:pPr>
            <a:r>
              <a:rPr lang="en-US" sz="2300" dirty="0">
                <a:solidFill>
                  <a:srgbClr val="2F5496"/>
                </a:solidFill>
                <a:latin typeface="Times New Roman"/>
                <a:cs typeface="Times New Roman"/>
              </a:rPr>
              <a:t>Explored the link between key clinical measures (like cholesterol, blood pressure, and age) and heart disease status</a:t>
            </a:r>
            <a:r>
              <a:rPr sz="2400" spc="-10" dirty="0">
                <a:solidFill>
                  <a:srgbClr val="2F5496"/>
                </a:solidFill>
                <a:latin typeface="Times New Roman"/>
                <a:cs typeface="Times New Roman"/>
              </a:rPr>
              <a:t>.</a:t>
            </a:r>
            <a:endParaRPr sz="2400" dirty="0">
              <a:latin typeface="Times New Roman"/>
              <a:cs typeface="Times New Roman"/>
            </a:endParaRPr>
          </a:p>
          <a:p>
            <a:pPr marL="424815" marR="459105" indent="-412750">
              <a:lnSpc>
                <a:spcPct val="100000"/>
              </a:lnSpc>
              <a:buFont typeface="Arial MT"/>
              <a:buChar char="●"/>
              <a:tabLst>
                <a:tab pos="424815" algn="l"/>
              </a:tabLst>
            </a:pPr>
            <a:r>
              <a:rPr lang="en-US" sz="2300" dirty="0">
                <a:solidFill>
                  <a:srgbClr val="2F5496"/>
                </a:solidFill>
                <a:latin typeface="Times New Roman"/>
                <a:cs typeface="Times New Roman"/>
              </a:rPr>
              <a:t>Identified possible predictors and trends that could play an important role in the classification task</a:t>
            </a:r>
            <a:r>
              <a:rPr sz="2400" spc="-10" dirty="0">
                <a:solidFill>
                  <a:srgbClr val="2F5496"/>
                </a:solidFill>
                <a:latin typeface="Times New Roman"/>
                <a:cs typeface="Times New Roman"/>
              </a:rPr>
              <a:t>.</a:t>
            </a:r>
            <a:endParaRPr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6850" y="478093"/>
            <a:ext cx="6085840" cy="711200"/>
          </a:xfrm>
          <a:prstGeom prst="rect">
            <a:avLst/>
          </a:prstGeom>
        </p:spPr>
        <p:txBody>
          <a:bodyPr vert="horz" wrap="square" lIns="0" tIns="12700" rIns="0" bIns="0" rtlCol="0">
            <a:spAutoFit/>
          </a:bodyPr>
          <a:lstStyle/>
          <a:p>
            <a:pPr marL="12700">
              <a:lnSpc>
                <a:spcPct val="100000"/>
              </a:lnSpc>
              <a:spcBef>
                <a:spcPts val="100"/>
              </a:spcBef>
              <a:tabLst>
                <a:tab pos="2884805" algn="l"/>
              </a:tabLst>
            </a:pPr>
            <a:r>
              <a:rPr sz="4500" b="0" spc="-10" dirty="0">
                <a:latin typeface="Times New Roman"/>
                <a:cs typeface="Times New Roman"/>
              </a:rPr>
              <a:t>Exploratory</a:t>
            </a:r>
            <a:r>
              <a:rPr sz="4500" b="0" dirty="0">
                <a:latin typeface="Times New Roman"/>
                <a:cs typeface="Times New Roman"/>
              </a:rPr>
              <a:t>	</a:t>
            </a:r>
            <a:r>
              <a:rPr sz="4500" b="0" spc="-25" dirty="0">
                <a:latin typeface="Times New Roman"/>
                <a:cs typeface="Times New Roman"/>
              </a:rPr>
              <a:t>Data</a:t>
            </a:r>
            <a:r>
              <a:rPr sz="4500" b="0" spc="-254" dirty="0">
                <a:latin typeface="Times New Roman"/>
                <a:cs typeface="Times New Roman"/>
              </a:rPr>
              <a:t> </a:t>
            </a:r>
            <a:r>
              <a:rPr sz="4500" b="0" spc="-10" dirty="0">
                <a:latin typeface="Times New Roman"/>
                <a:cs typeface="Times New Roman"/>
              </a:rPr>
              <a:t>Analysis</a:t>
            </a:r>
            <a:endParaRPr sz="4500">
              <a:latin typeface="Times New Roman"/>
              <a:cs typeface="Times New Roman"/>
            </a:endParaRPr>
          </a:p>
        </p:txBody>
      </p:sp>
      <p:pic>
        <p:nvPicPr>
          <p:cNvPr id="3" name="object 3"/>
          <p:cNvPicPr/>
          <p:nvPr/>
        </p:nvPicPr>
        <p:blipFill>
          <a:blip r:embed="rId2" cstate="print"/>
          <a:stretch>
            <a:fillRect/>
          </a:stretch>
        </p:blipFill>
        <p:spPr>
          <a:xfrm>
            <a:off x="10232571" y="304800"/>
            <a:ext cx="1578428" cy="1055913"/>
          </a:xfrm>
          <a:prstGeom prst="rect">
            <a:avLst/>
          </a:prstGeom>
        </p:spPr>
      </p:pic>
      <p:sp>
        <p:nvSpPr>
          <p:cNvPr id="4" name="object 4"/>
          <p:cNvSpPr txBox="1"/>
          <p:nvPr/>
        </p:nvSpPr>
        <p:spPr>
          <a:xfrm>
            <a:off x="457200" y="1189293"/>
            <a:ext cx="11049000" cy="5729774"/>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0C3571"/>
                </a:solidFill>
                <a:latin typeface="Arial MT"/>
                <a:cs typeface="Times New Roman" panose="02020603050405020304" pitchFamily="18" charset="0"/>
              </a:rPr>
              <a:t>Objective</a:t>
            </a:r>
            <a:r>
              <a:rPr sz="2000" b="1" dirty="0">
                <a:solidFill>
                  <a:srgbClr val="0C3571"/>
                </a:solidFill>
                <a:latin typeface="Arial"/>
                <a:cs typeface="Arial"/>
              </a:rPr>
              <a:t>:</a:t>
            </a:r>
            <a:r>
              <a:rPr sz="2000" b="1" spc="-140" dirty="0">
                <a:solidFill>
                  <a:srgbClr val="0C3571"/>
                </a:solidFill>
                <a:latin typeface="Arial"/>
                <a:cs typeface="Arial"/>
              </a:rPr>
              <a:t> </a:t>
            </a:r>
            <a:r>
              <a:rPr lang="en-US" sz="2300" dirty="0">
                <a:solidFill>
                  <a:srgbClr val="2F5496"/>
                </a:solidFill>
                <a:latin typeface="Times New Roman"/>
                <a:cs typeface="Times New Roman"/>
              </a:rPr>
              <a:t>To understand data patterns, feature distributions, and relationships between variables</a:t>
            </a:r>
            <a:r>
              <a:rPr sz="1900" spc="-10" dirty="0">
                <a:solidFill>
                  <a:srgbClr val="0C3571"/>
                </a:solidFill>
                <a:latin typeface="Arial MT"/>
                <a:cs typeface="Arial MT"/>
              </a:rPr>
              <a:t>.</a:t>
            </a:r>
            <a:endParaRPr sz="1900" dirty="0">
              <a:latin typeface="Arial MT"/>
              <a:cs typeface="Arial MT"/>
            </a:endParaRPr>
          </a:p>
          <a:p>
            <a:pPr marL="12700">
              <a:lnSpc>
                <a:spcPct val="100000"/>
              </a:lnSpc>
              <a:spcBef>
                <a:spcPts val="1560"/>
              </a:spcBef>
            </a:pPr>
            <a:r>
              <a:rPr sz="2000" b="1" dirty="0">
                <a:solidFill>
                  <a:srgbClr val="0C3571"/>
                </a:solidFill>
                <a:latin typeface="Arial"/>
                <a:cs typeface="Arial"/>
              </a:rPr>
              <a:t>Steps</a:t>
            </a:r>
            <a:r>
              <a:rPr sz="2000" b="1" spc="-80" dirty="0">
                <a:solidFill>
                  <a:srgbClr val="0C3571"/>
                </a:solidFill>
                <a:latin typeface="Arial"/>
                <a:cs typeface="Arial"/>
              </a:rPr>
              <a:t> </a:t>
            </a:r>
            <a:r>
              <a:rPr sz="2000" b="1" spc="-10" dirty="0">
                <a:solidFill>
                  <a:srgbClr val="0C3571"/>
                </a:solidFill>
                <a:latin typeface="Arial"/>
                <a:cs typeface="Arial"/>
              </a:rPr>
              <a:t>Taken:</a:t>
            </a:r>
            <a:endParaRPr sz="2000" dirty="0">
              <a:latin typeface="Arial"/>
              <a:cs typeface="Arial"/>
            </a:endParaRPr>
          </a:p>
          <a:p>
            <a:pPr marL="469265" indent="-374015">
              <a:lnSpc>
                <a:spcPct val="100000"/>
              </a:lnSpc>
              <a:spcBef>
                <a:spcPts val="1560"/>
              </a:spcBef>
              <a:buChar char="●"/>
              <a:tabLst>
                <a:tab pos="469265" algn="l"/>
              </a:tabLst>
            </a:pPr>
            <a:r>
              <a:rPr lang="en-US" sz="2300" dirty="0">
                <a:solidFill>
                  <a:srgbClr val="2F5496"/>
                </a:solidFill>
                <a:latin typeface="Times New Roman"/>
                <a:cs typeface="Times New Roman"/>
              </a:rPr>
              <a:t>Checked the distribution of the target variable (Heart Disease vs No Disease)</a:t>
            </a:r>
            <a:r>
              <a:rPr lang="en-US" sz="1900" spc="-10" dirty="0">
                <a:solidFill>
                  <a:srgbClr val="0C3571"/>
                </a:solidFill>
                <a:latin typeface="Arial MT"/>
                <a:cs typeface="Arial MT"/>
              </a:rPr>
              <a:t>.</a:t>
            </a:r>
            <a:endParaRPr sz="1900" dirty="0">
              <a:latin typeface="Arial MT"/>
              <a:cs typeface="Arial MT"/>
            </a:endParaRPr>
          </a:p>
          <a:p>
            <a:pPr marL="469265" indent="-374015">
              <a:lnSpc>
                <a:spcPct val="100000"/>
              </a:lnSpc>
              <a:spcBef>
                <a:spcPts val="345"/>
              </a:spcBef>
              <a:buChar char="●"/>
              <a:tabLst>
                <a:tab pos="469265" algn="l"/>
              </a:tabLst>
            </a:pPr>
            <a:r>
              <a:rPr lang="en-US" sz="2300" dirty="0">
                <a:solidFill>
                  <a:srgbClr val="2F5496"/>
                </a:solidFill>
                <a:latin typeface="Times New Roman"/>
                <a:cs typeface="Times New Roman"/>
              </a:rPr>
              <a:t>Generated descriptive statistics for clinical features like age, cholesterol, and blood pressure</a:t>
            </a:r>
            <a:r>
              <a:rPr sz="1900" spc="-10" dirty="0">
                <a:solidFill>
                  <a:srgbClr val="0C3571"/>
                </a:solidFill>
                <a:latin typeface="Arial MT"/>
                <a:cs typeface="Arial MT"/>
              </a:rPr>
              <a:t>.</a:t>
            </a:r>
            <a:endParaRPr sz="1900" dirty="0">
              <a:latin typeface="Arial MT"/>
              <a:cs typeface="Arial MT"/>
            </a:endParaRPr>
          </a:p>
          <a:p>
            <a:pPr marL="469265" indent="-374015">
              <a:lnSpc>
                <a:spcPct val="100000"/>
              </a:lnSpc>
              <a:spcBef>
                <a:spcPts val="340"/>
              </a:spcBef>
              <a:buChar char="●"/>
              <a:tabLst>
                <a:tab pos="469265" algn="l"/>
              </a:tabLst>
            </a:pPr>
            <a:r>
              <a:rPr lang="en-US" sz="2300" dirty="0">
                <a:solidFill>
                  <a:srgbClr val="2F5496"/>
                </a:solidFill>
                <a:latin typeface="Times New Roman"/>
                <a:cs typeface="Times New Roman"/>
              </a:rPr>
              <a:t>Plotted histograms and boxplots to study feature distributions, skewness, and outliers</a:t>
            </a:r>
            <a:r>
              <a:rPr sz="1900" spc="-10" dirty="0">
                <a:solidFill>
                  <a:srgbClr val="0C3571"/>
                </a:solidFill>
                <a:latin typeface="Arial MT"/>
                <a:cs typeface="Arial MT"/>
              </a:rPr>
              <a:t>.</a:t>
            </a:r>
            <a:endParaRPr sz="1900" dirty="0">
              <a:latin typeface="Arial MT"/>
              <a:cs typeface="Arial MT"/>
            </a:endParaRPr>
          </a:p>
          <a:p>
            <a:pPr marL="469265" indent="-374015">
              <a:lnSpc>
                <a:spcPct val="100000"/>
              </a:lnSpc>
              <a:spcBef>
                <a:spcPts val="345"/>
              </a:spcBef>
              <a:buChar char="●"/>
              <a:tabLst>
                <a:tab pos="469265" algn="l"/>
              </a:tabLst>
            </a:pPr>
            <a:r>
              <a:rPr lang="en-US" sz="2300" dirty="0">
                <a:solidFill>
                  <a:srgbClr val="2F5496"/>
                </a:solidFill>
                <a:latin typeface="Times New Roman"/>
                <a:cs typeface="Times New Roman"/>
              </a:rPr>
              <a:t>Created a correlation heatmap to find relationships between features</a:t>
            </a:r>
            <a:r>
              <a:rPr sz="1900" spc="-10" dirty="0">
                <a:solidFill>
                  <a:srgbClr val="0C3571"/>
                </a:solidFill>
                <a:latin typeface="Arial MT"/>
                <a:cs typeface="Arial MT"/>
              </a:rPr>
              <a:t>.</a:t>
            </a:r>
            <a:endParaRPr sz="1900" dirty="0">
              <a:latin typeface="Arial MT"/>
              <a:cs typeface="Arial MT"/>
            </a:endParaRPr>
          </a:p>
          <a:p>
            <a:pPr marL="469265" indent="-374015">
              <a:lnSpc>
                <a:spcPct val="100000"/>
              </a:lnSpc>
              <a:spcBef>
                <a:spcPts val="340"/>
              </a:spcBef>
              <a:buChar char="●"/>
              <a:tabLst>
                <a:tab pos="469265" algn="l"/>
              </a:tabLst>
            </a:pPr>
            <a:r>
              <a:rPr lang="en-US" sz="2300" dirty="0">
                <a:solidFill>
                  <a:srgbClr val="2F5496"/>
                </a:solidFill>
                <a:latin typeface="Times New Roman"/>
                <a:cs typeface="Times New Roman"/>
              </a:rPr>
              <a:t>Analyzed categorical variables (chest pain type, sex, thalassemia) against heart disease occurrence</a:t>
            </a:r>
            <a:r>
              <a:rPr sz="1900" spc="-10" dirty="0">
                <a:solidFill>
                  <a:srgbClr val="0C3571"/>
                </a:solidFill>
                <a:latin typeface="Arial MT"/>
                <a:cs typeface="Arial MT"/>
              </a:rPr>
              <a:t>.</a:t>
            </a:r>
            <a:endParaRPr sz="1900" dirty="0">
              <a:latin typeface="Arial MT"/>
              <a:cs typeface="Arial MT"/>
            </a:endParaRPr>
          </a:p>
          <a:p>
            <a:pPr marL="12700">
              <a:lnSpc>
                <a:spcPct val="100000"/>
              </a:lnSpc>
              <a:spcBef>
                <a:spcPts val="1540"/>
              </a:spcBef>
            </a:pPr>
            <a:r>
              <a:rPr sz="2000" b="1" spc="-10" dirty="0">
                <a:solidFill>
                  <a:srgbClr val="0C3571"/>
                </a:solidFill>
                <a:latin typeface="Arial"/>
                <a:cs typeface="Arial"/>
              </a:rPr>
              <a:t>Insights:</a:t>
            </a:r>
            <a:endParaRPr sz="2000" dirty="0">
              <a:latin typeface="Arial"/>
              <a:cs typeface="Arial"/>
            </a:endParaRPr>
          </a:p>
          <a:p>
            <a:pPr marL="469265" indent="-374015">
              <a:lnSpc>
                <a:spcPct val="100000"/>
              </a:lnSpc>
              <a:spcBef>
                <a:spcPts val="1560"/>
              </a:spcBef>
              <a:buChar char="●"/>
              <a:tabLst>
                <a:tab pos="469265" algn="l"/>
              </a:tabLst>
            </a:pPr>
            <a:r>
              <a:rPr sz="1900" dirty="0">
                <a:solidFill>
                  <a:srgbClr val="0C3571"/>
                </a:solidFill>
                <a:latin typeface="Arial MT"/>
                <a:cs typeface="Arial MT"/>
              </a:rPr>
              <a:t>Patients</a:t>
            </a:r>
            <a:r>
              <a:rPr sz="1900" spc="-80" dirty="0">
                <a:solidFill>
                  <a:srgbClr val="0C3571"/>
                </a:solidFill>
                <a:latin typeface="Arial MT"/>
                <a:cs typeface="Arial MT"/>
              </a:rPr>
              <a:t> </a:t>
            </a:r>
            <a:r>
              <a:rPr sz="1900" dirty="0">
                <a:solidFill>
                  <a:srgbClr val="0C3571"/>
                </a:solidFill>
                <a:latin typeface="Arial MT"/>
                <a:cs typeface="Arial MT"/>
              </a:rPr>
              <a:t>with</a:t>
            </a:r>
            <a:r>
              <a:rPr sz="1900" spc="-80" dirty="0">
                <a:solidFill>
                  <a:srgbClr val="0C3571"/>
                </a:solidFill>
                <a:latin typeface="Arial MT"/>
                <a:cs typeface="Arial MT"/>
              </a:rPr>
              <a:t> </a:t>
            </a:r>
            <a:r>
              <a:rPr sz="1900" dirty="0">
                <a:solidFill>
                  <a:srgbClr val="0C3571"/>
                </a:solidFill>
                <a:latin typeface="Arial MT"/>
                <a:cs typeface="Arial MT"/>
              </a:rPr>
              <a:t>asymptomatic</a:t>
            </a:r>
            <a:r>
              <a:rPr sz="1900" spc="-80" dirty="0">
                <a:solidFill>
                  <a:srgbClr val="0C3571"/>
                </a:solidFill>
                <a:latin typeface="Arial MT"/>
                <a:cs typeface="Arial MT"/>
              </a:rPr>
              <a:t> </a:t>
            </a:r>
            <a:r>
              <a:rPr sz="1900" dirty="0">
                <a:solidFill>
                  <a:srgbClr val="0C3571"/>
                </a:solidFill>
                <a:latin typeface="Arial MT"/>
                <a:cs typeface="Arial MT"/>
              </a:rPr>
              <a:t>chest</a:t>
            </a:r>
            <a:r>
              <a:rPr sz="1900" spc="-80" dirty="0">
                <a:solidFill>
                  <a:srgbClr val="0C3571"/>
                </a:solidFill>
                <a:latin typeface="Arial MT"/>
                <a:cs typeface="Arial MT"/>
              </a:rPr>
              <a:t> </a:t>
            </a:r>
            <a:r>
              <a:rPr sz="1900" dirty="0">
                <a:solidFill>
                  <a:srgbClr val="0C3571"/>
                </a:solidFill>
                <a:latin typeface="Arial MT"/>
                <a:cs typeface="Arial MT"/>
              </a:rPr>
              <a:t>pain</a:t>
            </a:r>
            <a:r>
              <a:rPr sz="1900" spc="-75" dirty="0">
                <a:solidFill>
                  <a:srgbClr val="0C3571"/>
                </a:solidFill>
                <a:latin typeface="Arial MT"/>
                <a:cs typeface="Arial MT"/>
              </a:rPr>
              <a:t> </a:t>
            </a:r>
            <a:r>
              <a:rPr lang="en-US" sz="1900" spc="-75" dirty="0">
                <a:solidFill>
                  <a:srgbClr val="0C3571"/>
                </a:solidFill>
                <a:latin typeface="Arial MT"/>
                <a:cs typeface="Arial MT"/>
              </a:rPr>
              <a:t>had higher chances of heart disease</a:t>
            </a:r>
            <a:r>
              <a:rPr sz="1900" spc="-10" dirty="0">
                <a:solidFill>
                  <a:srgbClr val="0C3571"/>
                </a:solidFill>
                <a:latin typeface="Arial MT"/>
                <a:cs typeface="Arial MT"/>
              </a:rPr>
              <a:t>.</a:t>
            </a:r>
            <a:endParaRPr sz="1900" dirty="0">
              <a:latin typeface="Arial MT"/>
              <a:cs typeface="Arial MT"/>
            </a:endParaRPr>
          </a:p>
          <a:p>
            <a:pPr marL="469265" indent="-374015">
              <a:lnSpc>
                <a:spcPct val="100000"/>
              </a:lnSpc>
              <a:spcBef>
                <a:spcPts val="345"/>
              </a:spcBef>
              <a:buChar char="●"/>
              <a:tabLst>
                <a:tab pos="469265" algn="l"/>
              </a:tabLst>
            </a:pPr>
            <a:r>
              <a:rPr sz="1900" spc="-10" dirty="0">
                <a:solidFill>
                  <a:srgbClr val="0C3571"/>
                </a:solidFill>
                <a:latin typeface="Arial MT"/>
                <a:cs typeface="Arial MT"/>
              </a:rPr>
              <a:t>Cholesterol</a:t>
            </a:r>
            <a:r>
              <a:rPr sz="1900" spc="-65" dirty="0">
                <a:solidFill>
                  <a:srgbClr val="0C3571"/>
                </a:solidFill>
                <a:latin typeface="Arial MT"/>
                <a:cs typeface="Arial MT"/>
              </a:rPr>
              <a:t> </a:t>
            </a:r>
            <a:r>
              <a:rPr sz="1900" dirty="0">
                <a:solidFill>
                  <a:srgbClr val="0C3571"/>
                </a:solidFill>
                <a:latin typeface="Arial MT"/>
                <a:cs typeface="Arial MT"/>
              </a:rPr>
              <a:t>&amp;</a:t>
            </a:r>
            <a:r>
              <a:rPr sz="1900" spc="-60" dirty="0">
                <a:solidFill>
                  <a:srgbClr val="0C3571"/>
                </a:solidFill>
                <a:latin typeface="Arial MT"/>
                <a:cs typeface="Arial MT"/>
              </a:rPr>
              <a:t> </a:t>
            </a:r>
            <a:r>
              <a:rPr sz="1900" dirty="0">
                <a:solidFill>
                  <a:srgbClr val="0C3571"/>
                </a:solidFill>
                <a:latin typeface="Arial MT"/>
                <a:cs typeface="Arial MT"/>
              </a:rPr>
              <a:t>blood</a:t>
            </a:r>
            <a:r>
              <a:rPr sz="1900" spc="-60" dirty="0">
                <a:solidFill>
                  <a:srgbClr val="0C3571"/>
                </a:solidFill>
                <a:latin typeface="Arial MT"/>
                <a:cs typeface="Arial MT"/>
              </a:rPr>
              <a:t> </a:t>
            </a:r>
            <a:r>
              <a:rPr sz="1900" dirty="0">
                <a:solidFill>
                  <a:srgbClr val="0C3571"/>
                </a:solidFill>
                <a:latin typeface="Arial MT"/>
                <a:cs typeface="Arial MT"/>
              </a:rPr>
              <a:t>pressure</a:t>
            </a:r>
            <a:r>
              <a:rPr sz="1900" spc="-60" dirty="0">
                <a:solidFill>
                  <a:srgbClr val="0C3571"/>
                </a:solidFill>
                <a:latin typeface="Arial MT"/>
                <a:cs typeface="Arial MT"/>
              </a:rPr>
              <a:t> </a:t>
            </a:r>
            <a:r>
              <a:rPr sz="1900" dirty="0">
                <a:solidFill>
                  <a:srgbClr val="0C3571"/>
                </a:solidFill>
                <a:latin typeface="Arial MT"/>
                <a:cs typeface="Arial MT"/>
              </a:rPr>
              <a:t>had</a:t>
            </a:r>
            <a:r>
              <a:rPr sz="1900" spc="-60" dirty="0">
                <a:solidFill>
                  <a:srgbClr val="0C3571"/>
                </a:solidFill>
                <a:latin typeface="Arial MT"/>
                <a:cs typeface="Arial MT"/>
              </a:rPr>
              <a:t> </a:t>
            </a:r>
            <a:r>
              <a:rPr sz="1900" dirty="0">
                <a:solidFill>
                  <a:srgbClr val="0C3571"/>
                </a:solidFill>
                <a:latin typeface="Arial MT"/>
                <a:cs typeface="Arial MT"/>
              </a:rPr>
              <a:t>moderate</a:t>
            </a:r>
            <a:r>
              <a:rPr sz="1900" spc="-65" dirty="0">
                <a:solidFill>
                  <a:srgbClr val="0C3571"/>
                </a:solidFill>
                <a:latin typeface="Arial MT"/>
                <a:cs typeface="Arial MT"/>
              </a:rPr>
              <a:t> </a:t>
            </a:r>
            <a:r>
              <a:rPr sz="1900" spc="-10" dirty="0">
                <a:solidFill>
                  <a:srgbClr val="0C3571"/>
                </a:solidFill>
                <a:latin typeface="Arial MT"/>
                <a:cs typeface="Arial MT"/>
              </a:rPr>
              <a:t>correlation</a:t>
            </a:r>
            <a:r>
              <a:rPr sz="1900" spc="-60" dirty="0">
                <a:solidFill>
                  <a:srgbClr val="0C3571"/>
                </a:solidFill>
                <a:latin typeface="Arial MT"/>
                <a:cs typeface="Arial MT"/>
              </a:rPr>
              <a:t> </a:t>
            </a:r>
            <a:r>
              <a:rPr sz="1900" dirty="0">
                <a:solidFill>
                  <a:srgbClr val="0C3571"/>
                </a:solidFill>
                <a:latin typeface="Arial MT"/>
                <a:cs typeface="Arial MT"/>
              </a:rPr>
              <a:t>with</a:t>
            </a:r>
            <a:r>
              <a:rPr sz="1900" spc="-60" dirty="0">
                <a:solidFill>
                  <a:srgbClr val="0C3571"/>
                </a:solidFill>
                <a:latin typeface="Arial MT"/>
                <a:cs typeface="Arial MT"/>
              </a:rPr>
              <a:t> </a:t>
            </a:r>
            <a:r>
              <a:rPr sz="1900" spc="-10" dirty="0">
                <a:solidFill>
                  <a:srgbClr val="0C3571"/>
                </a:solidFill>
                <a:latin typeface="Arial MT"/>
                <a:cs typeface="Arial MT"/>
              </a:rPr>
              <a:t>disease.</a:t>
            </a:r>
            <a:endParaRPr sz="1900" dirty="0">
              <a:latin typeface="Arial MT"/>
              <a:cs typeface="Arial MT"/>
            </a:endParaRPr>
          </a:p>
          <a:p>
            <a:pPr marL="469265" indent="-374015">
              <a:lnSpc>
                <a:spcPct val="100000"/>
              </a:lnSpc>
              <a:spcBef>
                <a:spcPts val="340"/>
              </a:spcBef>
              <a:buChar char="●"/>
              <a:tabLst>
                <a:tab pos="469265" algn="l"/>
              </a:tabLst>
            </a:pPr>
            <a:r>
              <a:rPr sz="1900" dirty="0">
                <a:solidFill>
                  <a:srgbClr val="0C3571"/>
                </a:solidFill>
                <a:latin typeface="Arial MT"/>
                <a:cs typeface="Arial MT"/>
              </a:rPr>
              <a:t>Max</a:t>
            </a:r>
            <a:r>
              <a:rPr sz="1900" spc="-55" dirty="0">
                <a:solidFill>
                  <a:srgbClr val="0C3571"/>
                </a:solidFill>
                <a:latin typeface="Arial MT"/>
                <a:cs typeface="Arial MT"/>
              </a:rPr>
              <a:t> </a:t>
            </a:r>
            <a:r>
              <a:rPr sz="1900" dirty="0">
                <a:solidFill>
                  <a:srgbClr val="0C3571"/>
                </a:solidFill>
                <a:latin typeface="Arial MT"/>
                <a:cs typeface="Arial MT"/>
              </a:rPr>
              <a:t>heart</a:t>
            </a:r>
            <a:r>
              <a:rPr sz="1900" spc="-50" dirty="0">
                <a:solidFill>
                  <a:srgbClr val="0C3571"/>
                </a:solidFill>
                <a:latin typeface="Arial MT"/>
                <a:cs typeface="Arial MT"/>
              </a:rPr>
              <a:t> </a:t>
            </a:r>
            <a:r>
              <a:rPr sz="1900" dirty="0">
                <a:solidFill>
                  <a:srgbClr val="0C3571"/>
                </a:solidFill>
                <a:latin typeface="Arial MT"/>
                <a:cs typeface="Arial MT"/>
              </a:rPr>
              <a:t>rate</a:t>
            </a:r>
            <a:r>
              <a:rPr sz="1900" spc="-50" dirty="0">
                <a:solidFill>
                  <a:srgbClr val="0C3571"/>
                </a:solidFill>
                <a:latin typeface="Arial MT"/>
                <a:cs typeface="Arial MT"/>
              </a:rPr>
              <a:t> </a:t>
            </a:r>
            <a:r>
              <a:rPr sz="1900" dirty="0">
                <a:solidFill>
                  <a:srgbClr val="0C3571"/>
                </a:solidFill>
                <a:latin typeface="Arial MT"/>
                <a:cs typeface="Arial MT"/>
              </a:rPr>
              <a:t>and</a:t>
            </a:r>
            <a:r>
              <a:rPr sz="1900" spc="-55" dirty="0">
                <a:solidFill>
                  <a:srgbClr val="0C3571"/>
                </a:solidFill>
                <a:latin typeface="Arial MT"/>
                <a:cs typeface="Arial MT"/>
              </a:rPr>
              <a:t> </a:t>
            </a:r>
            <a:r>
              <a:rPr sz="1900" dirty="0">
                <a:solidFill>
                  <a:srgbClr val="0C3571"/>
                </a:solidFill>
                <a:latin typeface="Arial MT"/>
                <a:cs typeface="Arial MT"/>
              </a:rPr>
              <a:t>ST</a:t>
            </a:r>
            <a:r>
              <a:rPr sz="1900" spc="-80" dirty="0">
                <a:solidFill>
                  <a:srgbClr val="0C3571"/>
                </a:solidFill>
                <a:latin typeface="Arial MT"/>
                <a:cs typeface="Arial MT"/>
              </a:rPr>
              <a:t> </a:t>
            </a:r>
            <a:r>
              <a:rPr sz="1900" spc="-10" dirty="0">
                <a:solidFill>
                  <a:srgbClr val="0C3571"/>
                </a:solidFill>
                <a:latin typeface="Arial MT"/>
                <a:cs typeface="Arial MT"/>
              </a:rPr>
              <a:t>depression</a:t>
            </a:r>
            <a:r>
              <a:rPr sz="1900" spc="-50" dirty="0">
                <a:solidFill>
                  <a:srgbClr val="0C3571"/>
                </a:solidFill>
                <a:latin typeface="Arial MT"/>
                <a:cs typeface="Arial MT"/>
              </a:rPr>
              <a:t> </a:t>
            </a:r>
            <a:r>
              <a:rPr sz="1900" dirty="0">
                <a:solidFill>
                  <a:srgbClr val="0C3571"/>
                </a:solidFill>
                <a:latin typeface="Arial MT"/>
                <a:cs typeface="Arial MT"/>
              </a:rPr>
              <a:t>were</a:t>
            </a:r>
            <a:r>
              <a:rPr sz="1900" spc="-55" dirty="0">
                <a:solidFill>
                  <a:srgbClr val="0C3571"/>
                </a:solidFill>
                <a:latin typeface="Arial MT"/>
                <a:cs typeface="Arial MT"/>
              </a:rPr>
              <a:t> </a:t>
            </a:r>
            <a:r>
              <a:rPr sz="1900" dirty="0">
                <a:solidFill>
                  <a:srgbClr val="0C3571"/>
                </a:solidFill>
                <a:latin typeface="Arial MT"/>
                <a:cs typeface="Arial MT"/>
              </a:rPr>
              <a:t>strong</a:t>
            </a:r>
            <a:r>
              <a:rPr sz="1900" spc="-50" dirty="0">
                <a:solidFill>
                  <a:srgbClr val="0C3571"/>
                </a:solidFill>
                <a:latin typeface="Arial MT"/>
                <a:cs typeface="Arial MT"/>
              </a:rPr>
              <a:t> </a:t>
            </a:r>
            <a:r>
              <a:rPr sz="1900" spc="-10" dirty="0">
                <a:solidFill>
                  <a:srgbClr val="0C3571"/>
                </a:solidFill>
                <a:latin typeface="Arial MT"/>
                <a:cs typeface="Arial MT"/>
              </a:rPr>
              <a:t>indicators</a:t>
            </a:r>
            <a:r>
              <a:rPr lang="en-US" sz="1900" spc="-10" dirty="0">
                <a:solidFill>
                  <a:srgbClr val="0C3571"/>
                </a:solidFill>
                <a:latin typeface="Arial MT"/>
                <a:cs typeface="Arial MT"/>
              </a:rPr>
              <a:t> of disease</a:t>
            </a:r>
            <a:r>
              <a:rPr sz="1900" spc="-10" dirty="0">
                <a:solidFill>
                  <a:srgbClr val="0C3571"/>
                </a:solidFill>
                <a:latin typeface="Arial MT"/>
                <a:cs typeface="Arial MT"/>
              </a:rPr>
              <a:t>.</a:t>
            </a:r>
            <a:endParaRPr sz="19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324" y="583692"/>
            <a:ext cx="8956040" cy="650240"/>
          </a:xfrm>
          <a:prstGeom prst="rect">
            <a:avLst/>
          </a:prstGeom>
        </p:spPr>
        <p:txBody>
          <a:bodyPr vert="horz" wrap="square" lIns="0" tIns="12700" rIns="0" bIns="0" rtlCol="0">
            <a:spAutoFit/>
          </a:bodyPr>
          <a:lstStyle/>
          <a:p>
            <a:pPr marL="12700">
              <a:lnSpc>
                <a:spcPct val="100000"/>
              </a:lnSpc>
              <a:spcBef>
                <a:spcPts val="100"/>
              </a:spcBef>
              <a:tabLst>
                <a:tab pos="4175125" algn="l"/>
              </a:tabLst>
            </a:pPr>
            <a:r>
              <a:rPr sz="4100" b="0" dirty="0">
                <a:latin typeface="Times New Roman"/>
                <a:cs typeface="Times New Roman"/>
              </a:rPr>
              <a:t>Data</a:t>
            </a:r>
            <a:r>
              <a:rPr sz="4100" b="0" spc="-100" dirty="0">
                <a:latin typeface="Times New Roman"/>
                <a:cs typeface="Times New Roman"/>
              </a:rPr>
              <a:t> </a:t>
            </a:r>
            <a:r>
              <a:rPr sz="4100" b="0" spc="-10" dirty="0">
                <a:latin typeface="Times New Roman"/>
                <a:cs typeface="Times New Roman"/>
              </a:rPr>
              <a:t>Preprocessing</a:t>
            </a:r>
            <a:r>
              <a:rPr sz="4100" b="0" dirty="0">
                <a:latin typeface="Times New Roman"/>
                <a:cs typeface="Times New Roman"/>
              </a:rPr>
              <a:t>	&amp;</a:t>
            </a:r>
            <a:r>
              <a:rPr sz="4100" b="0" spc="-85" dirty="0">
                <a:latin typeface="Times New Roman"/>
                <a:cs typeface="Times New Roman"/>
              </a:rPr>
              <a:t> </a:t>
            </a:r>
            <a:r>
              <a:rPr sz="4100" b="0" dirty="0">
                <a:latin typeface="Times New Roman"/>
                <a:cs typeface="Times New Roman"/>
              </a:rPr>
              <a:t>Feature</a:t>
            </a:r>
            <a:r>
              <a:rPr sz="4100" b="0" spc="-80" dirty="0">
                <a:latin typeface="Times New Roman"/>
                <a:cs typeface="Times New Roman"/>
              </a:rPr>
              <a:t> </a:t>
            </a:r>
            <a:r>
              <a:rPr sz="4100" b="0" spc="-10" dirty="0">
                <a:latin typeface="Times New Roman"/>
                <a:cs typeface="Times New Roman"/>
              </a:rPr>
              <a:t>Engineering</a:t>
            </a:r>
            <a:endParaRPr sz="4100">
              <a:latin typeface="Times New Roman"/>
              <a:cs typeface="Times New Roman"/>
            </a:endParaRPr>
          </a:p>
        </p:txBody>
      </p:sp>
      <p:pic>
        <p:nvPicPr>
          <p:cNvPr id="3" name="object 3"/>
          <p:cNvPicPr/>
          <p:nvPr/>
        </p:nvPicPr>
        <p:blipFill>
          <a:blip r:embed="rId2" cstate="print"/>
          <a:stretch>
            <a:fillRect/>
          </a:stretch>
        </p:blipFill>
        <p:spPr>
          <a:xfrm>
            <a:off x="10232571" y="304800"/>
            <a:ext cx="1578428" cy="1055913"/>
          </a:xfrm>
          <a:prstGeom prst="rect">
            <a:avLst/>
          </a:prstGeom>
        </p:spPr>
      </p:pic>
      <p:sp>
        <p:nvSpPr>
          <p:cNvPr id="4" name="object 4"/>
          <p:cNvSpPr txBox="1"/>
          <p:nvPr/>
        </p:nvSpPr>
        <p:spPr>
          <a:xfrm>
            <a:off x="365900" y="1476081"/>
            <a:ext cx="10775950" cy="499999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C3571"/>
                </a:solidFill>
                <a:latin typeface="Arial"/>
                <a:cs typeface="Arial"/>
              </a:rPr>
              <a:t>Objective:</a:t>
            </a:r>
            <a:r>
              <a:rPr sz="1800" b="1" spc="-55" dirty="0">
                <a:solidFill>
                  <a:srgbClr val="0C3571"/>
                </a:solidFill>
                <a:latin typeface="Arial"/>
                <a:cs typeface="Arial"/>
              </a:rPr>
              <a:t> </a:t>
            </a:r>
            <a:r>
              <a:rPr sz="1800" spc="-95" dirty="0">
                <a:solidFill>
                  <a:srgbClr val="0C3571"/>
                </a:solidFill>
                <a:latin typeface="Arial MT"/>
                <a:cs typeface="Arial MT"/>
              </a:rPr>
              <a:t>To</a:t>
            </a:r>
            <a:r>
              <a:rPr sz="1800" spc="-30" dirty="0">
                <a:solidFill>
                  <a:srgbClr val="0C3571"/>
                </a:solidFill>
                <a:latin typeface="Arial MT"/>
                <a:cs typeface="Arial MT"/>
              </a:rPr>
              <a:t> </a:t>
            </a:r>
            <a:r>
              <a:rPr sz="1800" dirty="0">
                <a:solidFill>
                  <a:srgbClr val="0C3571"/>
                </a:solidFill>
                <a:latin typeface="Arial MT"/>
                <a:cs typeface="Arial MT"/>
              </a:rPr>
              <a:t>prepare</a:t>
            </a:r>
            <a:r>
              <a:rPr sz="1800" spc="-25" dirty="0">
                <a:solidFill>
                  <a:srgbClr val="0C3571"/>
                </a:solidFill>
                <a:latin typeface="Arial MT"/>
                <a:cs typeface="Arial MT"/>
              </a:rPr>
              <a:t> </a:t>
            </a:r>
            <a:r>
              <a:rPr sz="1800" dirty="0">
                <a:solidFill>
                  <a:srgbClr val="0C3571"/>
                </a:solidFill>
                <a:latin typeface="Arial MT"/>
                <a:cs typeface="Arial MT"/>
              </a:rPr>
              <a:t>clean,</a:t>
            </a:r>
            <a:r>
              <a:rPr sz="1800" spc="-25" dirty="0">
                <a:solidFill>
                  <a:srgbClr val="0C3571"/>
                </a:solidFill>
                <a:latin typeface="Arial MT"/>
                <a:cs typeface="Arial MT"/>
              </a:rPr>
              <a:t> </a:t>
            </a:r>
            <a:r>
              <a:rPr sz="1800" dirty="0">
                <a:solidFill>
                  <a:srgbClr val="0C3571"/>
                </a:solidFill>
                <a:latin typeface="Arial MT"/>
                <a:cs typeface="Arial MT"/>
              </a:rPr>
              <a:t>standardized</a:t>
            </a:r>
            <a:r>
              <a:rPr sz="1800" spc="-25" dirty="0">
                <a:solidFill>
                  <a:srgbClr val="0C3571"/>
                </a:solidFill>
                <a:latin typeface="Arial MT"/>
                <a:cs typeface="Arial MT"/>
              </a:rPr>
              <a:t> </a:t>
            </a:r>
            <a:r>
              <a:rPr sz="1800" dirty="0">
                <a:solidFill>
                  <a:srgbClr val="0C3571"/>
                </a:solidFill>
                <a:latin typeface="Arial MT"/>
                <a:cs typeface="Arial MT"/>
              </a:rPr>
              <a:t>data</a:t>
            </a:r>
            <a:r>
              <a:rPr sz="1800" spc="-25" dirty="0">
                <a:solidFill>
                  <a:srgbClr val="0C3571"/>
                </a:solidFill>
                <a:latin typeface="Arial MT"/>
                <a:cs typeface="Arial MT"/>
              </a:rPr>
              <a:t> </a:t>
            </a:r>
            <a:r>
              <a:rPr sz="1800" dirty="0">
                <a:solidFill>
                  <a:srgbClr val="0C3571"/>
                </a:solidFill>
                <a:latin typeface="Arial MT"/>
                <a:cs typeface="Arial MT"/>
              </a:rPr>
              <a:t>for</a:t>
            </a:r>
            <a:r>
              <a:rPr sz="1800" spc="-30" dirty="0">
                <a:solidFill>
                  <a:srgbClr val="0C3571"/>
                </a:solidFill>
                <a:latin typeface="Arial MT"/>
                <a:cs typeface="Arial MT"/>
              </a:rPr>
              <a:t> </a:t>
            </a:r>
            <a:r>
              <a:rPr sz="1800" dirty="0">
                <a:solidFill>
                  <a:srgbClr val="0C3571"/>
                </a:solidFill>
                <a:latin typeface="Arial MT"/>
                <a:cs typeface="Arial MT"/>
              </a:rPr>
              <a:t>model</a:t>
            </a:r>
            <a:r>
              <a:rPr sz="1800" spc="-25" dirty="0">
                <a:solidFill>
                  <a:srgbClr val="0C3571"/>
                </a:solidFill>
                <a:latin typeface="Arial MT"/>
                <a:cs typeface="Arial MT"/>
              </a:rPr>
              <a:t> </a:t>
            </a:r>
            <a:r>
              <a:rPr sz="1800" spc="-10" dirty="0">
                <a:solidFill>
                  <a:srgbClr val="0C3571"/>
                </a:solidFill>
                <a:latin typeface="Arial MT"/>
                <a:cs typeface="Arial MT"/>
              </a:rPr>
              <a:t>training.</a:t>
            </a:r>
            <a:endParaRPr sz="1800" dirty="0">
              <a:latin typeface="Arial MT"/>
              <a:cs typeface="Arial MT"/>
            </a:endParaRPr>
          </a:p>
          <a:p>
            <a:pPr marL="12700">
              <a:lnSpc>
                <a:spcPct val="100000"/>
              </a:lnSpc>
              <a:spcBef>
                <a:spcPts val="1520"/>
              </a:spcBef>
            </a:pPr>
            <a:r>
              <a:rPr sz="1800" b="1" dirty="0">
                <a:solidFill>
                  <a:srgbClr val="0C3571"/>
                </a:solidFill>
                <a:latin typeface="Arial"/>
                <a:cs typeface="Arial"/>
              </a:rPr>
              <a:t>Preprocessing</a:t>
            </a:r>
            <a:r>
              <a:rPr sz="1800" b="1" spc="-65" dirty="0">
                <a:solidFill>
                  <a:srgbClr val="0C3571"/>
                </a:solidFill>
                <a:latin typeface="Arial"/>
                <a:cs typeface="Arial"/>
              </a:rPr>
              <a:t> </a:t>
            </a:r>
            <a:r>
              <a:rPr sz="1800" b="1" spc="-10" dirty="0">
                <a:solidFill>
                  <a:srgbClr val="0C3571"/>
                </a:solidFill>
                <a:latin typeface="Arial"/>
                <a:cs typeface="Arial"/>
              </a:rPr>
              <a:t>Steps:</a:t>
            </a:r>
            <a:endParaRPr sz="1800" dirty="0">
              <a:latin typeface="Arial"/>
              <a:cs typeface="Arial"/>
            </a:endParaRPr>
          </a:p>
          <a:p>
            <a:pPr marL="469265" indent="-366395">
              <a:lnSpc>
                <a:spcPct val="100000"/>
              </a:lnSpc>
              <a:spcBef>
                <a:spcPts val="1525"/>
              </a:spcBef>
              <a:buChar char="●"/>
              <a:tabLst>
                <a:tab pos="469265" algn="l"/>
              </a:tabLst>
            </a:pPr>
            <a:r>
              <a:rPr sz="1800" dirty="0">
                <a:solidFill>
                  <a:srgbClr val="0C3571"/>
                </a:solidFill>
                <a:latin typeface="Arial MT"/>
                <a:cs typeface="Arial MT"/>
              </a:rPr>
              <a:t>Handled</a:t>
            </a:r>
            <a:r>
              <a:rPr sz="1800" spc="-40" dirty="0">
                <a:solidFill>
                  <a:srgbClr val="0C3571"/>
                </a:solidFill>
                <a:latin typeface="Arial MT"/>
                <a:cs typeface="Arial MT"/>
              </a:rPr>
              <a:t> </a:t>
            </a:r>
            <a:r>
              <a:rPr sz="1800" dirty="0">
                <a:solidFill>
                  <a:srgbClr val="0C3571"/>
                </a:solidFill>
                <a:latin typeface="Arial MT"/>
                <a:cs typeface="Arial MT"/>
              </a:rPr>
              <a:t>missing</a:t>
            </a:r>
            <a:r>
              <a:rPr sz="1800" spc="-35" dirty="0">
                <a:solidFill>
                  <a:srgbClr val="0C3571"/>
                </a:solidFill>
                <a:latin typeface="Arial MT"/>
                <a:cs typeface="Arial MT"/>
              </a:rPr>
              <a:t> </a:t>
            </a:r>
            <a:r>
              <a:rPr sz="1800" dirty="0">
                <a:solidFill>
                  <a:srgbClr val="0C3571"/>
                </a:solidFill>
                <a:latin typeface="Arial MT"/>
                <a:cs typeface="Arial MT"/>
              </a:rPr>
              <a:t>values</a:t>
            </a:r>
            <a:r>
              <a:rPr sz="1800" spc="-35" dirty="0">
                <a:solidFill>
                  <a:srgbClr val="0C3571"/>
                </a:solidFill>
                <a:latin typeface="Arial MT"/>
                <a:cs typeface="Arial MT"/>
              </a:rPr>
              <a:t> </a:t>
            </a:r>
            <a:r>
              <a:rPr sz="1800" dirty="0">
                <a:solidFill>
                  <a:srgbClr val="0C3571"/>
                </a:solidFill>
                <a:latin typeface="Arial MT"/>
                <a:cs typeface="Arial MT"/>
              </a:rPr>
              <a:t>(imputation/removed</a:t>
            </a:r>
            <a:r>
              <a:rPr sz="1800" spc="-35" dirty="0">
                <a:solidFill>
                  <a:srgbClr val="0C3571"/>
                </a:solidFill>
                <a:latin typeface="Arial MT"/>
                <a:cs typeface="Arial MT"/>
              </a:rPr>
              <a:t> </a:t>
            </a:r>
            <a:r>
              <a:rPr sz="1800" dirty="0">
                <a:solidFill>
                  <a:srgbClr val="0C3571"/>
                </a:solidFill>
                <a:latin typeface="Arial MT"/>
                <a:cs typeface="Arial MT"/>
              </a:rPr>
              <a:t>if</a:t>
            </a:r>
            <a:r>
              <a:rPr sz="1800" spc="-35" dirty="0">
                <a:solidFill>
                  <a:srgbClr val="0C3571"/>
                </a:solidFill>
                <a:latin typeface="Arial MT"/>
                <a:cs typeface="Arial MT"/>
              </a:rPr>
              <a:t> </a:t>
            </a:r>
            <a:r>
              <a:rPr sz="1800" spc="-10" dirty="0">
                <a:solidFill>
                  <a:srgbClr val="0C3571"/>
                </a:solidFill>
                <a:latin typeface="Arial MT"/>
                <a:cs typeface="Arial MT"/>
              </a:rPr>
              <a:t>necessary).</a:t>
            </a:r>
            <a:endParaRPr sz="1800" dirty="0">
              <a:latin typeface="Arial MT"/>
              <a:cs typeface="Arial MT"/>
            </a:endParaRPr>
          </a:p>
          <a:p>
            <a:pPr marL="469265" indent="-366395">
              <a:lnSpc>
                <a:spcPct val="100000"/>
              </a:lnSpc>
              <a:spcBef>
                <a:spcPts val="325"/>
              </a:spcBef>
              <a:buChar char="●"/>
              <a:tabLst>
                <a:tab pos="469265" algn="l"/>
              </a:tabLst>
            </a:pPr>
            <a:r>
              <a:rPr sz="1800" dirty="0">
                <a:solidFill>
                  <a:srgbClr val="0C3571"/>
                </a:solidFill>
                <a:latin typeface="Arial MT"/>
                <a:cs typeface="Arial MT"/>
              </a:rPr>
              <a:t>Encoded</a:t>
            </a:r>
            <a:r>
              <a:rPr sz="1800" spc="-30" dirty="0">
                <a:solidFill>
                  <a:srgbClr val="0C3571"/>
                </a:solidFill>
                <a:latin typeface="Arial MT"/>
                <a:cs typeface="Arial MT"/>
              </a:rPr>
              <a:t> </a:t>
            </a:r>
            <a:r>
              <a:rPr sz="1800" dirty="0">
                <a:solidFill>
                  <a:srgbClr val="0C3571"/>
                </a:solidFill>
                <a:latin typeface="Arial MT"/>
                <a:cs typeface="Arial MT"/>
              </a:rPr>
              <a:t>categorical</a:t>
            </a:r>
            <a:r>
              <a:rPr sz="1800" spc="-30" dirty="0">
                <a:solidFill>
                  <a:srgbClr val="0C3571"/>
                </a:solidFill>
                <a:latin typeface="Arial MT"/>
                <a:cs typeface="Arial MT"/>
              </a:rPr>
              <a:t> </a:t>
            </a:r>
            <a:r>
              <a:rPr sz="1800" dirty="0">
                <a:solidFill>
                  <a:srgbClr val="0C3571"/>
                </a:solidFill>
                <a:latin typeface="Arial MT"/>
                <a:cs typeface="Arial MT"/>
              </a:rPr>
              <a:t>variables</a:t>
            </a:r>
            <a:r>
              <a:rPr sz="1800" spc="-30" dirty="0">
                <a:solidFill>
                  <a:srgbClr val="0C3571"/>
                </a:solidFill>
                <a:latin typeface="Arial MT"/>
                <a:cs typeface="Arial MT"/>
              </a:rPr>
              <a:t> </a:t>
            </a:r>
            <a:r>
              <a:rPr sz="1800" dirty="0">
                <a:solidFill>
                  <a:srgbClr val="0C3571"/>
                </a:solidFill>
                <a:latin typeface="Arial MT"/>
                <a:cs typeface="Arial MT"/>
              </a:rPr>
              <a:t>(chest</a:t>
            </a:r>
            <a:r>
              <a:rPr sz="1800" spc="-25" dirty="0">
                <a:solidFill>
                  <a:srgbClr val="0C3571"/>
                </a:solidFill>
                <a:latin typeface="Arial MT"/>
                <a:cs typeface="Arial MT"/>
              </a:rPr>
              <a:t> </a:t>
            </a:r>
            <a:r>
              <a:rPr sz="1800" dirty="0">
                <a:solidFill>
                  <a:srgbClr val="0C3571"/>
                </a:solidFill>
                <a:latin typeface="Arial MT"/>
                <a:cs typeface="Arial MT"/>
              </a:rPr>
              <a:t>pain</a:t>
            </a:r>
            <a:r>
              <a:rPr sz="1800" spc="-30" dirty="0">
                <a:solidFill>
                  <a:srgbClr val="0C3571"/>
                </a:solidFill>
                <a:latin typeface="Arial MT"/>
                <a:cs typeface="Arial MT"/>
              </a:rPr>
              <a:t> </a:t>
            </a:r>
            <a:r>
              <a:rPr sz="1800" dirty="0">
                <a:solidFill>
                  <a:srgbClr val="0C3571"/>
                </a:solidFill>
                <a:latin typeface="Arial MT"/>
                <a:cs typeface="Arial MT"/>
              </a:rPr>
              <a:t>type,</a:t>
            </a:r>
            <a:r>
              <a:rPr sz="1800" spc="-30" dirty="0">
                <a:solidFill>
                  <a:srgbClr val="0C3571"/>
                </a:solidFill>
                <a:latin typeface="Arial MT"/>
                <a:cs typeface="Arial MT"/>
              </a:rPr>
              <a:t> </a:t>
            </a:r>
            <a:r>
              <a:rPr sz="1800" dirty="0">
                <a:solidFill>
                  <a:srgbClr val="0C3571"/>
                </a:solidFill>
                <a:latin typeface="Arial MT"/>
                <a:cs typeface="Arial MT"/>
              </a:rPr>
              <a:t>thalassemia,</a:t>
            </a:r>
            <a:r>
              <a:rPr sz="1800" spc="-25" dirty="0">
                <a:solidFill>
                  <a:srgbClr val="0C3571"/>
                </a:solidFill>
                <a:latin typeface="Arial MT"/>
                <a:cs typeface="Arial MT"/>
              </a:rPr>
              <a:t> </a:t>
            </a:r>
            <a:r>
              <a:rPr sz="1800" dirty="0">
                <a:solidFill>
                  <a:srgbClr val="0C3571"/>
                </a:solidFill>
                <a:latin typeface="Arial MT"/>
                <a:cs typeface="Arial MT"/>
              </a:rPr>
              <a:t>sex)</a:t>
            </a:r>
            <a:r>
              <a:rPr sz="1800" spc="-30" dirty="0">
                <a:solidFill>
                  <a:srgbClr val="0C3571"/>
                </a:solidFill>
                <a:latin typeface="Arial MT"/>
                <a:cs typeface="Arial MT"/>
              </a:rPr>
              <a:t> </a:t>
            </a:r>
            <a:r>
              <a:rPr sz="1800" dirty="0">
                <a:solidFill>
                  <a:srgbClr val="0C3571"/>
                </a:solidFill>
                <a:latin typeface="Arial MT"/>
                <a:cs typeface="Arial MT"/>
              </a:rPr>
              <a:t>using</a:t>
            </a:r>
            <a:r>
              <a:rPr sz="1800" spc="-30" dirty="0">
                <a:solidFill>
                  <a:srgbClr val="0C3571"/>
                </a:solidFill>
                <a:latin typeface="Arial MT"/>
                <a:cs typeface="Arial MT"/>
              </a:rPr>
              <a:t> </a:t>
            </a:r>
            <a:r>
              <a:rPr sz="1800" dirty="0">
                <a:solidFill>
                  <a:srgbClr val="0C3571"/>
                </a:solidFill>
                <a:latin typeface="Arial MT"/>
                <a:cs typeface="Arial MT"/>
              </a:rPr>
              <a:t>Label</a:t>
            </a:r>
            <a:r>
              <a:rPr sz="1800" spc="-25" dirty="0">
                <a:solidFill>
                  <a:srgbClr val="0C3571"/>
                </a:solidFill>
                <a:latin typeface="Arial MT"/>
                <a:cs typeface="Arial MT"/>
              </a:rPr>
              <a:t> </a:t>
            </a:r>
            <a:r>
              <a:rPr sz="1800" spc="-10" dirty="0">
                <a:solidFill>
                  <a:srgbClr val="0C3571"/>
                </a:solidFill>
                <a:latin typeface="Arial MT"/>
                <a:cs typeface="Arial MT"/>
              </a:rPr>
              <a:t>Encoding.</a:t>
            </a:r>
            <a:endParaRPr sz="1800" dirty="0">
              <a:latin typeface="Arial MT"/>
              <a:cs typeface="Arial MT"/>
            </a:endParaRPr>
          </a:p>
          <a:p>
            <a:pPr marL="469265" indent="-366395">
              <a:lnSpc>
                <a:spcPct val="100000"/>
              </a:lnSpc>
              <a:spcBef>
                <a:spcPts val="325"/>
              </a:spcBef>
              <a:buChar char="●"/>
              <a:tabLst>
                <a:tab pos="469265" algn="l"/>
              </a:tabLst>
            </a:pPr>
            <a:r>
              <a:rPr sz="1800" dirty="0">
                <a:solidFill>
                  <a:srgbClr val="0C3571"/>
                </a:solidFill>
                <a:latin typeface="Arial MT"/>
                <a:cs typeface="Arial MT"/>
              </a:rPr>
              <a:t>Scaled</a:t>
            </a:r>
            <a:r>
              <a:rPr sz="1800" spc="-30" dirty="0">
                <a:solidFill>
                  <a:srgbClr val="0C3571"/>
                </a:solidFill>
                <a:latin typeface="Arial MT"/>
                <a:cs typeface="Arial MT"/>
              </a:rPr>
              <a:t> </a:t>
            </a:r>
            <a:r>
              <a:rPr sz="1800" dirty="0">
                <a:solidFill>
                  <a:srgbClr val="0C3571"/>
                </a:solidFill>
                <a:latin typeface="Arial MT"/>
                <a:cs typeface="Arial MT"/>
              </a:rPr>
              <a:t>numerical</a:t>
            </a:r>
            <a:r>
              <a:rPr sz="1800" spc="-25" dirty="0">
                <a:solidFill>
                  <a:srgbClr val="0C3571"/>
                </a:solidFill>
                <a:latin typeface="Arial MT"/>
                <a:cs typeface="Arial MT"/>
              </a:rPr>
              <a:t> </a:t>
            </a:r>
            <a:r>
              <a:rPr sz="1800" dirty="0">
                <a:solidFill>
                  <a:srgbClr val="0C3571"/>
                </a:solidFill>
                <a:latin typeface="Arial MT"/>
                <a:cs typeface="Arial MT"/>
              </a:rPr>
              <a:t>features</a:t>
            </a:r>
            <a:r>
              <a:rPr sz="1800" spc="-30" dirty="0">
                <a:solidFill>
                  <a:srgbClr val="0C3571"/>
                </a:solidFill>
                <a:latin typeface="Arial MT"/>
                <a:cs typeface="Arial MT"/>
              </a:rPr>
              <a:t> </a:t>
            </a:r>
            <a:r>
              <a:rPr sz="1800" dirty="0">
                <a:solidFill>
                  <a:srgbClr val="0C3571"/>
                </a:solidFill>
                <a:latin typeface="Arial MT"/>
                <a:cs typeface="Arial MT"/>
              </a:rPr>
              <a:t>(blood</a:t>
            </a:r>
            <a:r>
              <a:rPr sz="1800" spc="-25" dirty="0">
                <a:solidFill>
                  <a:srgbClr val="0C3571"/>
                </a:solidFill>
                <a:latin typeface="Arial MT"/>
                <a:cs typeface="Arial MT"/>
              </a:rPr>
              <a:t> </a:t>
            </a:r>
            <a:r>
              <a:rPr sz="1800" dirty="0">
                <a:solidFill>
                  <a:srgbClr val="0C3571"/>
                </a:solidFill>
                <a:latin typeface="Arial MT"/>
                <a:cs typeface="Arial MT"/>
              </a:rPr>
              <a:t>pressure,</a:t>
            </a:r>
            <a:r>
              <a:rPr sz="1800" spc="-30" dirty="0">
                <a:solidFill>
                  <a:srgbClr val="0C3571"/>
                </a:solidFill>
                <a:latin typeface="Arial MT"/>
                <a:cs typeface="Arial MT"/>
              </a:rPr>
              <a:t> </a:t>
            </a:r>
            <a:r>
              <a:rPr sz="1800" dirty="0">
                <a:solidFill>
                  <a:srgbClr val="0C3571"/>
                </a:solidFill>
                <a:latin typeface="Arial MT"/>
                <a:cs typeface="Arial MT"/>
              </a:rPr>
              <a:t>cholesterol,</a:t>
            </a:r>
            <a:r>
              <a:rPr sz="1800" spc="-25" dirty="0">
                <a:solidFill>
                  <a:srgbClr val="0C3571"/>
                </a:solidFill>
                <a:latin typeface="Arial MT"/>
                <a:cs typeface="Arial MT"/>
              </a:rPr>
              <a:t> </a:t>
            </a:r>
            <a:r>
              <a:rPr sz="1800" dirty="0">
                <a:solidFill>
                  <a:srgbClr val="0C3571"/>
                </a:solidFill>
                <a:latin typeface="Arial MT"/>
                <a:cs typeface="Arial MT"/>
              </a:rPr>
              <a:t>max</a:t>
            </a:r>
            <a:r>
              <a:rPr sz="1800" spc="-30" dirty="0">
                <a:solidFill>
                  <a:srgbClr val="0C3571"/>
                </a:solidFill>
                <a:latin typeface="Arial MT"/>
                <a:cs typeface="Arial MT"/>
              </a:rPr>
              <a:t> </a:t>
            </a:r>
            <a:r>
              <a:rPr sz="1800" dirty="0">
                <a:solidFill>
                  <a:srgbClr val="0C3571"/>
                </a:solidFill>
                <a:latin typeface="Arial MT"/>
                <a:cs typeface="Arial MT"/>
              </a:rPr>
              <a:t>heart</a:t>
            </a:r>
            <a:r>
              <a:rPr sz="1800" spc="-25" dirty="0">
                <a:solidFill>
                  <a:srgbClr val="0C3571"/>
                </a:solidFill>
                <a:latin typeface="Arial MT"/>
                <a:cs typeface="Arial MT"/>
              </a:rPr>
              <a:t> </a:t>
            </a:r>
            <a:r>
              <a:rPr sz="1800" dirty="0">
                <a:solidFill>
                  <a:srgbClr val="0C3571"/>
                </a:solidFill>
                <a:latin typeface="Arial MT"/>
                <a:cs typeface="Arial MT"/>
              </a:rPr>
              <a:t>rate)</a:t>
            </a:r>
            <a:r>
              <a:rPr sz="1800" spc="-30" dirty="0">
                <a:solidFill>
                  <a:srgbClr val="0C3571"/>
                </a:solidFill>
                <a:latin typeface="Arial MT"/>
                <a:cs typeface="Arial MT"/>
              </a:rPr>
              <a:t> </a:t>
            </a:r>
            <a:r>
              <a:rPr sz="1800" dirty="0">
                <a:solidFill>
                  <a:srgbClr val="0C3571"/>
                </a:solidFill>
                <a:latin typeface="Arial MT"/>
                <a:cs typeface="Arial MT"/>
              </a:rPr>
              <a:t>using</a:t>
            </a:r>
            <a:r>
              <a:rPr sz="1800" spc="-25" dirty="0">
                <a:solidFill>
                  <a:srgbClr val="0C3571"/>
                </a:solidFill>
                <a:latin typeface="Arial MT"/>
                <a:cs typeface="Arial MT"/>
              </a:rPr>
              <a:t> </a:t>
            </a:r>
            <a:r>
              <a:rPr sz="1800" spc="-10" dirty="0">
                <a:solidFill>
                  <a:srgbClr val="0C3571"/>
                </a:solidFill>
                <a:latin typeface="Arial MT"/>
                <a:cs typeface="Arial MT"/>
              </a:rPr>
              <a:t>StandardScaler.</a:t>
            </a:r>
            <a:endParaRPr sz="1800" dirty="0">
              <a:latin typeface="Arial MT"/>
              <a:cs typeface="Arial MT"/>
            </a:endParaRPr>
          </a:p>
          <a:p>
            <a:pPr marL="469265" indent="-366395">
              <a:lnSpc>
                <a:spcPct val="100000"/>
              </a:lnSpc>
              <a:spcBef>
                <a:spcPts val="325"/>
              </a:spcBef>
              <a:buChar char="●"/>
              <a:tabLst>
                <a:tab pos="469265" algn="l"/>
              </a:tabLst>
            </a:pPr>
            <a:r>
              <a:rPr sz="1800" dirty="0">
                <a:solidFill>
                  <a:srgbClr val="0C3571"/>
                </a:solidFill>
                <a:latin typeface="Arial MT"/>
                <a:cs typeface="Arial MT"/>
              </a:rPr>
              <a:t>Split</a:t>
            </a:r>
            <a:r>
              <a:rPr sz="1800" spc="-30" dirty="0">
                <a:solidFill>
                  <a:srgbClr val="0C3571"/>
                </a:solidFill>
                <a:latin typeface="Arial MT"/>
                <a:cs typeface="Arial MT"/>
              </a:rPr>
              <a:t> </a:t>
            </a:r>
            <a:r>
              <a:rPr sz="1800" dirty="0">
                <a:solidFill>
                  <a:srgbClr val="0C3571"/>
                </a:solidFill>
                <a:latin typeface="Arial MT"/>
                <a:cs typeface="Arial MT"/>
              </a:rPr>
              <a:t>dataset</a:t>
            </a:r>
            <a:r>
              <a:rPr sz="1800" spc="-15" dirty="0">
                <a:solidFill>
                  <a:srgbClr val="0C3571"/>
                </a:solidFill>
                <a:latin typeface="Arial MT"/>
                <a:cs typeface="Arial MT"/>
              </a:rPr>
              <a:t> </a:t>
            </a:r>
            <a:r>
              <a:rPr sz="1800" dirty="0">
                <a:solidFill>
                  <a:srgbClr val="0C3571"/>
                </a:solidFill>
                <a:latin typeface="Arial MT"/>
                <a:cs typeface="Arial MT"/>
              </a:rPr>
              <a:t>into</a:t>
            </a:r>
            <a:r>
              <a:rPr sz="1800" spc="5" dirty="0">
                <a:solidFill>
                  <a:srgbClr val="0C3571"/>
                </a:solidFill>
                <a:latin typeface="Arial MT"/>
                <a:cs typeface="Arial MT"/>
              </a:rPr>
              <a:t> </a:t>
            </a:r>
            <a:r>
              <a:rPr sz="1800" b="1" dirty="0">
                <a:solidFill>
                  <a:srgbClr val="0C3571"/>
                </a:solidFill>
                <a:latin typeface="Arial"/>
                <a:cs typeface="Arial"/>
              </a:rPr>
              <a:t>train</a:t>
            </a:r>
            <a:r>
              <a:rPr sz="1800" b="1" spc="-15" dirty="0">
                <a:solidFill>
                  <a:srgbClr val="0C3571"/>
                </a:solidFill>
                <a:latin typeface="Arial"/>
                <a:cs typeface="Arial"/>
              </a:rPr>
              <a:t> </a:t>
            </a:r>
            <a:r>
              <a:rPr sz="1800" b="1" dirty="0">
                <a:solidFill>
                  <a:srgbClr val="0C3571"/>
                </a:solidFill>
                <a:latin typeface="Arial"/>
                <a:cs typeface="Arial"/>
              </a:rPr>
              <a:t>(80%)</a:t>
            </a:r>
            <a:r>
              <a:rPr sz="1800" b="1" spc="-5" dirty="0">
                <a:solidFill>
                  <a:srgbClr val="0C3571"/>
                </a:solidFill>
                <a:latin typeface="Arial"/>
                <a:cs typeface="Arial"/>
              </a:rPr>
              <a:t> </a:t>
            </a:r>
            <a:r>
              <a:rPr sz="1800" dirty="0">
                <a:solidFill>
                  <a:srgbClr val="0C3571"/>
                </a:solidFill>
                <a:latin typeface="Arial MT"/>
                <a:cs typeface="Arial MT"/>
              </a:rPr>
              <a:t>and</a:t>
            </a:r>
            <a:r>
              <a:rPr sz="1800" spc="-15" dirty="0">
                <a:solidFill>
                  <a:srgbClr val="0C3571"/>
                </a:solidFill>
                <a:latin typeface="Arial MT"/>
                <a:cs typeface="Arial MT"/>
              </a:rPr>
              <a:t> </a:t>
            </a:r>
            <a:r>
              <a:rPr sz="1800" b="1" dirty="0">
                <a:solidFill>
                  <a:srgbClr val="0C3571"/>
                </a:solidFill>
                <a:latin typeface="Arial"/>
                <a:cs typeface="Arial"/>
              </a:rPr>
              <a:t>test</a:t>
            </a:r>
            <a:r>
              <a:rPr sz="1800" b="1" spc="-15" dirty="0">
                <a:solidFill>
                  <a:srgbClr val="0C3571"/>
                </a:solidFill>
                <a:latin typeface="Arial"/>
                <a:cs typeface="Arial"/>
              </a:rPr>
              <a:t> </a:t>
            </a:r>
            <a:r>
              <a:rPr sz="1800" b="1" dirty="0">
                <a:solidFill>
                  <a:srgbClr val="0C3571"/>
                </a:solidFill>
                <a:latin typeface="Arial"/>
                <a:cs typeface="Arial"/>
              </a:rPr>
              <a:t>(20%)</a:t>
            </a:r>
            <a:r>
              <a:rPr sz="1800" b="1" spc="-10" dirty="0">
                <a:solidFill>
                  <a:srgbClr val="0C3571"/>
                </a:solidFill>
                <a:latin typeface="Arial"/>
                <a:cs typeface="Arial"/>
              </a:rPr>
              <a:t> </a:t>
            </a:r>
            <a:r>
              <a:rPr sz="1800" spc="-10" dirty="0">
                <a:solidFill>
                  <a:srgbClr val="0C3571"/>
                </a:solidFill>
                <a:latin typeface="Arial MT"/>
                <a:cs typeface="Arial MT"/>
              </a:rPr>
              <a:t>sets.</a:t>
            </a:r>
            <a:endParaRPr sz="1800" dirty="0">
              <a:latin typeface="Arial MT"/>
              <a:cs typeface="Arial MT"/>
            </a:endParaRPr>
          </a:p>
          <a:p>
            <a:pPr marL="12700">
              <a:lnSpc>
                <a:spcPct val="100000"/>
              </a:lnSpc>
              <a:spcBef>
                <a:spcPts val="1520"/>
              </a:spcBef>
            </a:pPr>
            <a:r>
              <a:rPr sz="1800" b="1" dirty="0">
                <a:solidFill>
                  <a:srgbClr val="0C3571"/>
                </a:solidFill>
                <a:latin typeface="Arial"/>
                <a:cs typeface="Arial"/>
              </a:rPr>
              <a:t>Feature</a:t>
            </a:r>
            <a:r>
              <a:rPr sz="1800" b="1" spc="-45" dirty="0">
                <a:solidFill>
                  <a:srgbClr val="0C3571"/>
                </a:solidFill>
                <a:latin typeface="Arial"/>
                <a:cs typeface="Arial"/>
              </a:rPr>
              <a:t> </a:t>
            </a:r>
            <a:r>
              <a:rPr sz="1800" b="1" spc="-10" dirty="0">
                <a:solidFill>
                  <a:srgbClr val="0C3571"/>
                </a:solidFill>
                <a:latin typeface="Arial"/>
                <a:cs typeface="Arial"/>
              </a:rPr>
              <a:t>Engineering:</a:t>
            </a:r>
            <a:endParaRPr sz="1800" dirty="0">
              <a:latin typeface="Arial"/>
              <a:cs typeface="Arial"/>
            </a:endParaRPr>
          </a:p>
          <a:p>
            <a:pPr marL="469265" indent="-366395">
              <a:lnSpc>
                <a:spcPct val="100000"/>
              </a:lnSpc>
              <a:spcBef>
                <a:spcPts val="1525"/>
              </a:spcBef>
              <a:buChar char="●"/>
              <a:tabLst>
                <a:tab pos="469265" algn="l"/>
              </a:tabLst>
            </a:pPr>
            <a:r>
              <a:rPr sz="1800" dirty="0">
                <a:solidFill>
                  <a:srgbClr val="0C3571"/>
                </a:solidFill>
                <a:latin typeface="Arial MT"/>
                <a:cs typeface="Arial MT"/>
              </a:rPr>
              <a:t>Created</a:t>
            </a:r>
            <a:r>
              <a:rPr sz="1800" spc="-20" dirty="0">
                <a:solidFill>
                  <a:srgbClr val="0C3571"/>
                </a:solidFill>
                <a:latin typeface="Arial MT"/>
                <a:cs typeface="Arial MT"/>
              </a:rPr>
              <a:t> </a:t>
            </a:r>
            <a:r>
              <a:rPr lang="en-US" spc="-20" dirty="0">
                <a:solidFill>
                  <a:srgbClr val="0C3571"/>
                </a:solidFill>
                <a:latin typeface="Arial MT"/>
                <a:cs typeface="Arial MT"/>
              </a:rPr>
              <a:t>new</a:t>
            </a:r>
            <a:r>
              <a:rPr sz="1800" spc="-20" dirty="0">
                <a:solidFill>
                  <a:srgbClr val="0C3571"/>
                </a:solidFill>
                <a:latin typeface="Arial MT"/>
                <a:cs typeface="Arial MT"/>
              </a:rPr>
              <a:t> </a:t>
            </a:r>
            <a:r>
              <a:rPr sz="1800" dirty="0">
                <a:solidFill>
                  <a:srgbClr val="0C3571"/>
                </a:solidFill>
                <a:latin typeface="Arial MT"/>
                <a:cs typeface="Arial MT"/>
              </a:rPr>
              <a:t>features</a:t>
            </a:r>
            <a:r>
              <a:rPr sz="1800" spc="-20" dirty="0">
                <a:solidFill>
                  <a:srgbClr val="0C3571"/>
                </a:solidFill>
                <a:latin typeface="Arial MT"/>
                <a:cs typeface="Arial MT"/>
              </a:rPr>
              <a:t> </a:t>
            </a:r>
            <a:r>
              <a:rPr sz="1800" dirty="0">
                <a:solidFill>
                  <a:srgbClr val="0C3571"/>
                </a:solidFill>
                <a:latin typeface="Arial MT"/>
                <a:cs typeface="Arial MT"/>
              </a:rPr>
              <a:t>(e.g.,</a:t>
            </a:r>
            <a:r>
              <a:rPr sz="1800" spc="-20" dirty="0">
                <a:solidFill>
                  <a:srgbClr val="0C3571"/>
                </a:solidFill>
                <a:latin typeface="Arial MT"/>
                <a:cs typeface="Arial MT"/>
              </a:rPr>
              <a:t> </a:t>
            </a:r>
            <a:r>
              <a:rPr sz="1800" dirty="0">
                <a:solidFill>
                  <a:srgbClr val="0C3571"/>
                </a:solidFill>
                <a:latin typeface="Arial MT"/>
                <a:cs typeface="Arial MT"/>
              </a:rPr>
              <a:t>risk</a:t>
            </a:r>
            <a:r>
              <a:rPr sz="1800" spc="-20" dirty="0">
                <a:solidFill>
                  <a:srgbClr val="0C3571"/>
                </a:solidFill>
                <a:latin typeface="Arial MT"/>
                <a:cs typeface="Arial MT"/>
              </a:rPr>
              <a:t> </a:t>
            </a:r>
            <a:r>
              <a:rPr sz="1800" dirty="0">
                <a:solidFill>
                  <a:srgbClr val="0C3571"/>
                </a:solidFill>
                <a:latin typeface="Arial MT"/>
                <a:cs typeface="Arial MT"/>
              </a:rPr>
              <a:t>groups</a:t>
            </a:r>
            <a:r>
              <a:rPr sz="1800" spc="-20" dirty="0">
                <a:solidFill>
                  <a:srgbClr val="0C3571"/>
                </a:solidFill>
                <a:latin typeface="Arial MT"/>
                <a:cs typeface="Arial MT"/>
              </a:rPr>
              <a:t> </a:t>
            </a:r>
            <a:r>
              <a:rPr sz="1800" dirty="0">
                <a:solidFill>
                  <a:srgbClr val="0C3571"/>
                </a:solidFill>
                <a:latin typeface="Arial MT"/>
                <a:cs typeface="Arial MT"/>
              </a:rPr>
              <a:t>based</a:t>
            </a:r>
            <a:r>
              <a:rPr sz="1800" spc="-20" dirty="0">
                <a:solidFill>
                  <a:srgbClr val="0C3571"/>
                </a:solidFill>
                <a:latin typeface="Arial MT"/>
                <a:cs typeface="Arial MT"/>
              </a:rPr>
              <a:t> </a:t>
            </a:r>
            <a:r>
              <a:rPr sz="1800" dirty="0">
                <a:solidFill>
                  <a:srgbClr val="0C3571"/>
                </a:solidFill>
                <a:latin typeface="Arial MT"/>
                <a:cs typeface="Arial MT"/>
              </a:rPr>
              <a:t>on</a:t>
            </a:r>
            <a:r>
              <a:rPr sz="1800" spc="-20" dirty="0">
                <a:solidFill>
                  <a:srgbClr val="0C3571"/>
                </a:solidFill>
                <a:latin typeface="Arial MT"/>
                <a:cs typeface="Arial MT"/>
              </a:rPr>
              <a:t> </a:t>
            </a:r>
            <a:r>
              <a:rPr sz="1800" dirty="0">
                <a:solidFill>
                  <a:srgbClr val="0C3571"/>
                </a:solidFill>
                <a:latin typeface="Arial MT"/>
                <a:cs typeface="Arial MT"/>
              </a:rPr>
              <a:t>age</a:t>
            </a:r>
            <a:r>
              <a:rPr sz="1800" spc="-20" dirty="0">
                <a:solidFill>
                  <a:srgbClr val="0C3571"/>
                </a:solidFill>
                <a:latin typeface="Arial MT"/>
                <a:cs typeface="Arial MT"/>
              </a:rPr>
              <a:t> </a:t>
            </a:r>
            <a:r>
              <a:rPr sz="1800" dirty="0">
                <a:solidFill>
                  <a:srgbClr val="0C3571"/>
                </a:solidFill>
                <a:latin typeface="Arial MT"/>
                <a:cs typeface="Arial MT"/>
              </a:rPr>
              <a:t>&amp;</a:t>
            </a:r>
            <a:r>
              <a:rPr sz="1800" spc="-20" dirty="0">
                <a:solidFill>
                  <a:srgbClr val="0C3571"/>
                </a:solidFill>
                <a:latin typeface="Arial MT"/>
                <a:cs typeface="Arial MT"/>
              </a:rPr>
              <a:t> </a:t>
            </a:r>
            <a:r>
              <a:rPr sz="1800" spc="-10" dirty="0">
                <a:solidFill>
                  <a:srgbClr val="0C3571"/>
                </a:solidFill>
                <a:latin typeface="Arial MT"/>
                <a:cs typeface="Arial MT"/>
              </a:rPr>
              <a:t>cholesterol).</a:t>
            </a:r>
            <a:endParaRPr sz="1800" dirty="0">
              <a:latin typeface="Arial MT"/>
              <a:cs typeface="Arial MT"/>
            </a:endParaRPr>
          </a:p>
          <a:p>
            <a:pPr marL="469900" marR="5080" indent="-367030">
              <a:lnSpc>
                <a:spcPct val="114999"/>
              </a:lnSpc>
              <a:buChar char="●"/>
              <a:tabLst>
                <a:tab pos="469900" algn="l"/>
              </a:tabLst>
            </a:pPr>
            <a:r>
              <a:rPr lang="en-US" spc="-20" dirty="0">
                <a:solidFill>
                  <a:srgbClr val="0C3571"/>
                </a:solidFill>
                <a:latin typeface="Arial MT"/>
                <a:cs typeface="Arial MT"/>
              </a:rPr>
              <a:t>checked</a:t>
            </a:r>
            <a:r>
              <a:rPr sz="1800" spc="-20" dirty="0">
                <a:solidFill>
                  <a:srgbClr val="0C3571"/>
                </a:solidFill>
                <a:latin typeface="Arial MT"/>
                <a:cs typeface="Arial MT"/>
              </a:rPr>
              <a:t> </a:t>
            </a:r>
            <a:r>
              <a:rPr sz="1800" b="1" dirty="0">
                <a:solidFill>
                  <a:srgbClr val="0C3571"/>
                </a:solidFill>
                <a:latin typeface="Arial"/>
                <a:cs typeface="Arial"/>
              </a:rPr>
              <a:t>feature</a:t>
            </a:r>
            <a:r>
              <a:rPr sz="1800" b="1" spc="-25" dirty="0">
                <a:solidFill>
                  <a:srgbClr val="0C3571"/>
                </a:solidFill>
                <a:latin typeface="Arial"/>
                <a:cs typeface="Arial"/>
              </a:rPr>
              <a:t> </a:t>
            </a:r>
            <a:r>
              <a:rPr sz="1800" b="1" dirty="0">
                <a:solidFill>
                  <a:srgbClr val="0C3571"/>
                </a:solidFill>
                <a:latin typeface="Arial"/>
                <a:cs typeface="Arial"/>
              </a:rPr>
              <a:t>importance</a:t>
            </a:r>
            <a:r>
              <a:rPr sz="1800" b="1" spc="-20" dirty="0">
                <a:solidFill>
                  <a:srgbClr val="0C3571"/>
                </a:solidFill>
                <a:latin typeface="Arial"/>
                <a:cs typeface="Arial"/>
              </a:rPr>
              <a:t> </a:t>
            </a:r>
            <a:r>
              <a:rPr sz="1800" dirty="0">
                <a:solidFill>
                  <a:srgbClr val="0C3571"/>
                </a:solidFill>
                <a:latin typeface="Arial MT"/>
                <a:cs typeface="Arial MT"/>
              </a:rPr>
              <a:t>→</a:t>
            </a:r>
            <a:r>
              <a:rPr sz="1800" spc="-25" dirty="0">
                <a:solidFill>
                  <a:srgbClr val="0C3571"/>
                </a:solidFill>
                <a:latin typeface="Arial MT"/>
                <a:cs typeface="Arial MT"/>
              </a:rPr>
              <a:t> </a:t>
            </a:r>
            <a:r>
              <a:rPr sz="1800" dirty="0">
                <a:solidFill>
                  <a:srgbClr val="0C3571"/>
                </a:solidFill>
                <a:latin typeface="Arial MT"/>
                <a:cs typeface="Arial MT"/>
              </a:rPr>
              <a:t>chest</a:t>
            </a:r>
            <a:r>
              <a:rPr sz="1800" spc="-25" dirty="0">
                <a:solidFill>
                  <a:srgbClr val="0C3571"/>
                </a:solidFill>
                <a:latin typeface="Arial MT"/>
                <a:cs typeface="Arial MT"/>
              </a:rPr>
              <a:t> </a:t>
            </a:r>
            <a:r>
              <a:rPr sz="1800" dirty="0">
                <a:solidFill>
                  <a:srgbClr val="0C3571"/>
                </a:solidFill>
                <a:latin typeface="Arial MT"/>
                <a:cs typeface="Arial MT"/>
              </a:rPr>
              <a:t>pain</a:t>
            </a:r>
            <a:r>
              <a:rPr sz="1800" spc="-25" dirty="0">
                <a:solidFill>
                  <a:srgbClr val="0C3571"/>
                </a:solidFill>
                <a:latin typeface="Arial MT"/>
                <a:cs typeface="Arial MT"/>
              </a:rPr>
              <a:t> </a:t>
            </a:r>
            <a:r>
              <a:rPr sz="1800" dirty="0">
                <a:solidFill>
                  <a:srgbClr val="0C3571"/>
                </a:solidFill>
                <a:latin typeface="Arial MT"/>
                <a:cs typeface="Arial MT"/>
              </a:rPr>
              <a:t>type,</a:t>
            </a:r>
            <a:r>
              <a:rPr sz="1800" spc="-25" dirty="0">
                <a:solidFill>
                  <a:srgbClr val="0C3571"/>
                </a:solidFill>
                <a:latin typeface="Arial MT"/>
                <a:cs typeface="Arial MT"/>
              </a:rPr>
              <a:t> </a:t>
            </a:r>
            <a:r>
              <a:rPr sz="1800" dirty="0">
                <a:solidFill>
                  <a:srgbClr val="0C3571"/>
                </a:solidFill>
                <a:latin typeface="Arial MT"/>
                <a:cs typeface="Arial MT"/>
              </a:rPr>
              <a:t>max</a:t>
            </a:r>
            <a:r>
              <a:rPr sz="1800" spc="-25" dirty="0">
                <a:solidFill>
                  <a:srgbClr val="0C3571"/>
                </a:solidFill>
                <a:latin typeface="Arial MT"/>
                <a:cs typeface="Arial MT"/>
              </a:rPr>
              <a:t> </a:t>
            </a:r>
            <a:r>
              <a:rPr sz="1800" dirty="0">
                <a:solidFill>
                  <a:srgbClr val="0C3571"/>
                </a:solidFill>
                <a:latin typeface="Arial MT"/>
                <a:cs typeface="Arial MT"/>
              </a:rPr>
              <a:t>heart</a:t>
            </a:r>
            <a:r>
              <a:rPr sz="1800" spc="-25" dirty="0">
                <a:solidFill>
                  <a:srgbClr val="0C3571"/>
                </a:solidFill>
                <a:latin typeface="Arial MT"/>
                <a:cs typeface="Arial MT"/>
              </a:rPr>
              <a:t> </a:t>
            </a:r>
            <a:r>
              <a:rPr sz="1800" dirty="0">
                <a:solidFill>
                  <a:srgbClr val="0C3571"/>
                </a:solidFill>
                <a:latin typeface="Arial MT"/>
                <a:cs typeface="Arial MT"/>
              </a:rPr>
              <a:t>rate,</a:t>
            </a:r>
            <a:r>
              <a:rPr sz="1800" spc="-25" dirty="0">
                <a:solidFill>
                  <a:srgbClr val="0C3571"/>
                </a:solidFill>
                <a:latin typeface="Arial MT"/>
                <a:cs typeface="Arial MT"/>
              </a:rPr>
              <a:t> </a:t>
            </a:r>
            <a:r>
              <a:rPr sz="1800" dirty="0">
                <a:solidFill>
                  <a:srgbClr val="0C3571"/>
                </a:solidFill>
                <a:latin typeface="Arial MT"/>
                <a:cs typeface="Arial MT"/>
              </a:rPr>
              <a:t>and</a:t>
            </a:r>
            <a:r>
              <a:rPr sz="1800" spc="-25" dirty="0">
                <a:solidFill>
                  <a:srgbClr val="0C3571"/>
                </a:solidFill>
                <a:latin typeface="Arial MT"/>
                <a:cs typeface="Arial MT"/>
              </a:rPr>
              <a:t> </a:t>
            </a:r>
            <a:r>
              <a:rPr sz="1800" dirty="0">
                <a:solidFill>
                  <a:srgbClr val="0C3571"/>
                </a:solidFill>
                <a:latin typeface="Arial MT"/>
                <a:cs typeface="Arial MT"/>
              </a:rPr>
              <a:t>ST</a:t>
            </a:r>
            <a:r>
              <a:rPr sz="1800" spc="-60" dirty="0">
                <a:solidFill>
                  <a:srgbClr val="0C3571"/>
                </a:solidFill>
                <a:latin typeface="Arial MT"/>
                <a:cs typeface="Arial MT"/>
              </a:rPr>
              <a:t> </a:t>
            </a:r>
            <a:r>
              <a:rPr sz="1800" dirty="0">
                <a:solidFill>
                  <a:srgbClr val="0C3571"/>
                </a:solidFill>
                <a:latin typeface="Arial MT"/>
                <a:cs typeface="Arial MT"/>
              </a:rPr>
              <a:t>depression</a:t>
            </a:r>
            <a:r>
              <a:rPr sz="1800" spc="-25" dirty="0">
                <a:solidFill>
                  <a:srgbClr val="0C3571"/>
                </a:solidFill>
                <a:latin typeface="Arial MT"/>
                <a:cs typeface="Arial MT"/>
              </a:rPr>
              <a:t> </a:t>
            </a:r>
            <a:r>
              <a:rPr sz="1800" dirty="0">
                <a:solidFill>
                  <a:srgbClr val="0C3571"/>
                </a:solidFill>
                <a:latin typeface="Arial MT"/>
                <a:cs typeface="Arial MT"/>
              </a:rPr>
              <a:t>emerged</a:t>
            </a:r>
            <a:r>
              <a:rPr sz="1800" spc="-25" dirty="0">
                <a:solidFill>
                  <a:srgbClr val="0C3571"/>
                </a:solidFill>
                <a:latin typeface="Arial MT"/>
                <a:cs typeface="Arial MT"/>
              </a:rPr>
              <a:t> </a:t>
            </a:r>
            <a:r>
              <a:rPr sz="1800" dirty="0">
                <a:solidFill>
                  <a:srgbClr val="0C3571"/>
                </a:solidFill>
                <a:latin typeface="Arial MT"/>
                <a:cs typeface="Arial MT"/>
              </a:rPr>
              <a:t>as</a:t>
            </a:r>
            <a:r>
              <a:rPr sz="1800" spc="-20" dirty="0">
                <a:solidFill>
                  <a:srgbClr val="0C3571"/>
                </a:solidFill>
                <a:latin typeface="Arial MT"/>
                <a:cs typeface="Arial MT"/>
              </a:rPr>
              <a:t> </a:t>
            </a:r>
            <a:r>
              <a:rPr sz="1800" spc="-25" dirty="0">
                <a:solidFill>
                  <a:srgbClr val="0C3571"/>
                </a:solidFill>
                <a:latin typeface="Arial MT"/>
                <a:cs typeface="Arial MT"/>
              </a:rPr>
              <a:t>top </a:t>
            </a:r>
            <a:r>
              <a:rPr sz="1800" spc="-10" dirty="0">
                <a:solidFill>
                  <a:srgbClr val="0C3571"/>
                </a:solidFill>
                <a:latin typeface="Arial MT"/>
                <a:cs typeface="Arial MT"/>
              </a:rPr>
              <a:t>predictors.</a:t>
            </a:r>
            <a:endParaRPr sz="1800" dirty="0">
              <a:latin typeface="Arial MT"/>
              <a:cs typeface="Arial MT"/>
            </a:endParaRPr>
          </a:p>
          <a:p>
            <a:pPr marL="12700">
              <a:lnSpc>
                <a:spcPct val="100000"/>
              </a:lnSpc>
              <a:spcBef>
                <a:spcPts val="1525"/>
              </a:spcBef>
            </a:pPr>
            <a:r>
              <a:rPr sz="1800" b="1" spc="-10" dirty="0">
                <a:solidFill>
                  <a:srgbClr val="0C3571"/>
                </a:solidFill>
                <a:latin typeface="Arial"/>
                <a:cs typeface="Arial"/>
              </a:rPr>
              <a:t>Impact:</a:t>
            </a:r>
            <a:endParaRPr sz="1800" dirty="0">
              <a:latin typeface="Arial"/>
              <a:cs typeface="Arial"/>
            </a:endParaRPr>
          </a:p>
          <a:p>
            <a:pPr marL="469265" indent="-366395">
              <a:lnSpc>
                <a:spcPct val="100000"/>
              </a:lnSpc>
              <a:spcBef>
                <a:spcPts val="1525"/>
              </a:spcBef>
              <a:buChar char="●"/>
              <a:tabLst>
                <a:tab pos="469265" algn="l"/>
              </a:tabLst>
            </a:pPr>
            <a:r>
              <a:rPr lang="en-US" spc="-30" dirty="0">
                <a:solidFill>
                  <a:srgbClr val="0C3571"/>
                </a:solidFill>
                <a:latin typeface="Arial MT"/>
                <a:cs typeface="Arial MT"/>
              </a:rPr>
              <a:t>improved</a:t>
            </a:r>
            <a:r>
              <a:rPr sz="1800" spc="-30" dirty="0">
                <a:solidFill>
                  <a:srgbClr val="0C3571"/>
                </a:solidFill>
                <a:latin typeface="Arial MT"/>
                <a:cs typeface="Arial MT"/>
              </a:rPr>
              <a:t> </a:t>
            </a:r>
            <a:r>
              <a:rPr sz="1800" dirty="0">
                <a:solidFill>
                  <a:srgbClr val="0C3571"/>
                </a:solidFill>
                <a:latin typeface="Arial MT"/>
                <a:cs typeface="Arial MT"/>
              </a:rPr>
              <a:t>data</a:t>
            </a:r>
            <a:r>
              <a:rPr sz="1800" spc="-20" dirty="0">
                <a:solidFill>
                  <a:srgbClr val="0C3571"/>
                </a:solidFill>
                <a:latin typeface="Arial MT"/>
                <a:cs typeface="Arial MT"/>
              </a:rPr>
              <a:t> </a:t>
            </a:r>
            <a:r>
              <a:rPr sz="1800" dirty="0">
                <a:solidFill>
                  <a:srgbClr val="0C3571"/>
                </a:solidFill>
                <a:latin typeface="Arial MT"/>
                <a:cs typeface="Arial MT"/>
              </a:rPr>
              <a:t>quality</a:t>
            </a:r>
            <a:r>
              <a:rPr sz="1800" spc="-20" dirty="0">
                <a:solidFill>
                  <a:srgbClr val="0C3571"/>
                </a:solidFill>
                <a:latin typeface="Arial MT"/>
                <a:cs typeface="Arial MT"/>
              </a:rPr>
              <a:t> </a:t>
            </a:r>
            <a:r>
              <a:rPr sz="1800" dirty="0">
                <a:solidFill>
                  <a:srgbClr val="0C3571"/>
                </a:solidFill>
                <a:latin typeface="Arial MT"/>
                <a:cs typeface="Arial MT"/>
              </a:rPr>
              <a:t>and</a:t>
            </a:r>
            <a:r>
              <a:rPr sz="1800" spc="-15" dirty="0">
                <a:solidFill>
                  <a:srgbClr val="0C3571"/>
                </a:solidFill>
                <a:latin typeface="Arial MT"/>
                <a:cs typeface="Arial MT"/>
              </a:rPr>
              <a:t> </a:t>
            </a:r>
            <a:r>
              <a:rPr sz="1800" spc="-10" dirty="0">
                <a:solidFill>
                  <a:srgbClr val="0C3571"/>
                </a:solidFill>
                <a:latin typeface="Arial MT"/>
                <a:cs typeface="Arial MT"/>
              </a:rPr>
              <a:t>consistency.</a:t>
            </a:r>
            <a:endParaRPr sz="1800" dirty="0">
              <a:latin typeface="Arial MT"/>
              <a:cs typeface="Arial MT"/>
            </a:endParaRPr>
          </a:p>
          <a:p>
            <a:pPr marL="469265" indent="-366395">
              <a:lnSpc>
                <a:spcPct val="100000"/>
              </a:lnSpc>
              <a:spcBef>
                <a:spcPts val="325"/>
              </a:spcBef>
              <a:buChar char="●"/>
              <a:tabLst>
                <a:tab pos="469265" algn="l"/>
              </a:tabLst>
            </a:pPr>
            <a:r>
              <a:rPr sz="1800" dirty="0">
                <a:solidFill>
                  <a:srgbClr val="0C3571"/>
                </a:solidFill>
                <a:latin typeface="Arial MT"/>
                <a:cs typeface="Arial MT"/>
              </a:rPr>
              <a:t>Enhanced</a:t>
            </a:r>
            <a:r>
              <a:rPr sz="1800" spc="-40" dirty="0">
                <a:solidFill>
                  <a:srgbClr val="0C3571"/>
                </a:solidFill>
                <a:latin typeface="Arial MT"/>
                <a:cs typeface="Arial MT"/>
              </a:rPr>
              <a:t> </a:t>
            </a:r>
            <a:r>
              <a:rPr sz="1800" dirty="0">
                <a:solidFill>
                  <a:srgbClr val="0C3571"/>
                </a:solidFill>
                <a:latin typeface="Arial MT"/>
                <a:cs typeface="Arial MT"/>
              </a:rPr>
              <a:t>model</a:t>
            </a:r>
            <a:r>
              <a:rPr sz="1800" spc="-25" dirty="0">
                <a:solidFill>
                  <a:srgbClr val="0C3571"/>
                </a:solidFill>
                <a:latin typeface="Arial MT"/>
                <a:cs typeface="Arial MT"/>
              </a:rPr>
              <a:t> </a:t>
            </a:r>
            <a:r>
              <a:rPr sz="1800" dirty="0">
                <a:solidFill>
                  <a:srgbClr val="0C3571"/>
                </a:solidFill>
                <a:latin typeface="Arial MT"/>
                <a:cs typeface="Arial MT"/>
              </a:rPr>
              <a:t>performance</a:t>
            </a:r>
            <a:r>
              <a:rPr sz="1800" spc="-30" dirty="0">
                <a:solidFill>
                  <a:srgbClr val="0C3571"/>
                </a:solidFill>
                <a:latin typeface="Arial MT"/>
                <a:cs typeface="Arial MT"/>
              </a:rPr>
              <a:t> </a:t>
            </a:r>
            <a:r>
              <a:rPr sz="1800" dirty="0">
                <a:solidFill>
                  <a:srgbClr val="0C3571"/>
                </a:solidFill>
                <a:latin typeface="Arial MT"/>
                <a:cs typeface="Arial MT"/>
              </a:rPr>
              <a:t>by</a:t>
            </a:r>
            <a:r>
              <a:rPr sz="1800" spc="-25" dirty="0">
                <a:solidFill>
                  <a:srgbClr val="0C3571"/>
                </a:solidFill>
                <a:latin typeface="Arial MT"/>
                <a:cs typeface="Arial MT"/>
              </a:rPr>
              <a:t> </a:t>
            </a:r>
            <a:r>
              <a:rPr sz="1800" dirty="0">
                <a:solidFill>
                  <a:srgbClr val="0C3571"/>
                </a:solidFill>
                <a:latin typeface="Arial MT"/>
                <a:cs typeface="Arial MT"/>
              </a:rPr>
              <a:t>reducing</a:t>
            </a:r>
            <a:r>
              <a:rPr sz="1800" spc="-30" dirty="0">
                <a:solidFill>
                  <a:srgbClr val="0C3571"/>
                </a:solidFill>
                <a:latin typeface="Arial MT"/>
                <a:cs typeface="Arial MT"/>
              </a:rPr>
              <a:t> </a:t>
            </a:r>
            <a:r>
              <a:rPr sz="1800" dirty="0">
                <a:solidFill>
                  <a:srgbClr val="0C3571"/>
                </a:solidFill>
                <a:latin typeface="Arial MT"/>
                <a:cs typeface="Arial MT"/>
              </a:rPr>
              <a:t>bias</a:t>
            </a:r>
            <a:r>
              <a:rPr sz="1800" spc="-25" dirty="0">
                <a:solidFill>
                  <a:srgbClr val="0C3571"/>
                </a:solidFill>
                <a:latin typeface="Arial MT"/>
                <a:cs typeface="Arial MT"/>
              </a:rPr>
              <a:t> </a:t>
            </a:r>
            <a:r>
              <a:rPr sz="1800" dirty="0">
                <a:solidFill>
                  <a:srgbClr val="0C3571"/>
                </a:solidFill>
                <a:latin typeface="Arial MT"/>
                <a:cs typeface="Arial MT"/>
              </a:rPr>
              <a:t>&amp;</a:t>
            </a:r>
            <a:r>
              <a:rPr sz="1800" spc="-30" dirty="0">
                <a:solidFill>
                  <a:srgbClr val="0C3571"/>
                </a:solidFill>
                <a:latin typeface="Arial MT"/>
                <a:cs typeface="Arial MT"/>
              </a:rPr>
              <a:t> </a:t>
            </a:r>
            <a:r>
              <a:rPr sz="1800" dirty="0">
                <a:solidFill>
                  <a:srgbClr val="0C3571"/>
                </a:solidFill>
                <a:latin typeface="Arial MT"/>
                <a:cs typeface="Arial MT"/>
              </a:rPr>
              <a:t>improving</a:t>
            </a:r>
            <a:r>
              <a:rPr sz="1800" spc="-25" dirty="0">
                <a:solidFill>
                  <a:srgbClr val="0C3571"/>
                </a:solidFill>
                <a:latin typeface="Arial MT"/>
                <a:cs typeface="Arial MT"/>
              </a:rPr>
              <a:t> </a:t>
            </a:r>
            <a:r>
              <a:rPr sz="1800" spc="-10" dirty="0">
                <a:solidFill>
                  <a:srgbClr val="0C3571"/>
                </a:solidFill>
                <a:latin typeface="Arial MT"/>
                <a:cs typeface="Arial MT"/>
              </a:rPr>
              <a:t>interpretability.</a:t>
            </a:r>
            <a:endParaRPr sz="18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9261" y="481219"/>
            <a:ext cx="5625465" cy="635000"/>
          </a:xfrm>
          <a:prstGeom prst="rect">
            <a:avLst/>
          </a:prstGeom>
        </p:spPr>
        <p:txBody>
          <a:bodyPr vert="horz" wrap="square" lIns="0" tIns="12700" rIns="0" bIns="0" rtlCol="0">
            <a:spAutoFit/>
          </a:bodyPr>
          <a:lstStyle/>
          <a:p>
            <a:pPr marL="12700">
              <a:lnSpc>
                <a:spcPct val="100000"/>
              </a:lnSpc>
              <a:spcBef>
                <a:spcPts val="100"/>
              </a:spcBef>
            </a:pPr>
            <a:r>
              <a:rPr sz="4000" b="0" dirty="0">
                <a:latin typeface="Times New Roman"/>
                <a:cs typeface="Times New Roman"/>
              </a:rPr>
              <a:t>Model</a:t>
            </a:r>
            <a:r>
              <a:rPr sz="4000" b="0" spc="-60" dirty="0">
                <a:latin typeface="Times New Roman"/>
                <a:cs typeface="Times New Roman"/>
              </a:rPr>
              <a:t> </a:t>
            </a:r>
            <a:r>
              <a:rPr sz="4000" b="0" dirty="0">
                <a:latin typeface="Times New Roman"/>
                <a:cs typeface="Times New Roman"/>
              </a:rPr>
              <a:t>Building</a:t>
            </a:r>
            <a:r>
              <a:rPr sz="4000" b="0" spc="-55" dirty="0">
                <a:latin typeface="Times New Roman"/>
                <a:cs typeface="Times New Roman"/>
              </a:rPr>
              <a:t> </a:t>
            </a:r>
            <a:r>
              <a:rPr sz="4000" b="0" dirty="0">
                <a:latin typeface="Times New Roman"/>
                <a:cs typeface="Times New Roman"/>
              </a:rPr>
              <a:t>&amp;</a:t>
            </a:r>
            <a:r>
              <a:rPr sz="4000" b="0" spc="-130" dirty="0">
                <a:latin typeface="Times New Roman"/>
                <a:cs typeface="Times New Roman"/>
              </a:rPr>
              <a:t> </a:t>
            </a:r>
            <a:r>
              <a:rPr sz="4000" b="0" spc="-10" dirty="0">
                <a:latin typeface="Times New Roman"/>
                <a:cs typeface="Times New Roman"/>
              </a:rPr>
              <a:t>Training</a:t>
            </a:r>
            <a:endParaRPr sz="4000">
              <a:latin typeface="Times New Roman"/>
              <a:cs typeface="Times New Roman"/>
            </a:endParaRPr>
          </a:p>
        </p:txBody>
      </p:sp>
      <p:pic>
        <p:nvPicPr>
          <p:cNvPr id="3" name="object 3"/>
          <p:cNvPicPr/>
          <p:nvPr/>
        </p:nvPicPr>
        <p:blipFill>
          <a:blip r:embed="rId2" cstate="print"/>
          <a:stretch>
            <a:fillRect/>
          </a:stretch>
        </p:blipFill>
        <p:spPr>
          <a:xfrm>
            <a:off x="10232571" y="304800"/>
            <a:ext cx="1578428" cy="1055913"/>
          </a:xfrm>
          <a:prstGeom prst="rect">
            <a:avLst/>
          </a:prstGeom>
        </p:spPr>
      </p:pic>
      <p:sp>
        <p:nvSpPr>
          <p:cNvPr id="4" name="object 4"/>
          <p:cNvSpPr txBox="1"/>
          <p:nvPr/>
        </p:nvSpPr>
        <p:spPr>
          <a:xfrm>
            <a:off x="421362" y="1210415"/>
            <a:ext cx="10703838" cy="5395067"/>
          </a:xfrm>
          <a:prstGeom prst="rect">
            <a:avLst/>
          </a:prstGeom>
        </p:spPr>
        <p:txBody>
          <a:bodyPr vert="horz" wrap="square" lIns="0" tIns="46990" rIns="0" bIns="0" rtlCol="0">
            <a:spAutoFit/>
          </a:bodyPr>
          <a:lstStyle/>
          <a:p>
            <a:pPr marL="356235" indent="-343535">
              <a:lnSpc>
                <a:spcPct val="100000"/>
              </a:lnSpc>
              <a:spcBef>
                <a:spcPts val="370"/>
              </a:spcBef>
              <a:buFont typeface="Arial MT"/>
              <a:buChar char="●"/>
              <a:tabLst>
                <a:tab pos="356235" algn="l"/>
              </a:tabLst>
            </a:pPr>
            <a:r>
              <a:rPr sz="1500" b="1" dirty="0">
                <a:solidFill>
                  <a:srgbClr val="2F5496"/>
                </a:solidFill>
                <a:latin typeface="Arial"/>
                <a:cs typeface="Arial"/>
              </a:rPr>
              <a:t>Decision</a:t>
            </a:r>
            <a:r>
              <a:rPr sz="1500" b="1" spc="-65" dirty="0">
                <a:solidFill>
                  <a:srgbClr val="2F5496"/>
                </a:solidFill>
                <a:latin typeface="Arial"/>
                <a:cs typeface="Arial"/>
              </a:rPr>
              <a:t> </a:t>
            </a:r>
            <a:r>
              <a:rPr sz="1500" b="1" spc="-10" dirty="0">
                <a:solidFill>
                  <a:srgbClr val="2F5496"/>
                </a:solidFill>
                <a:latin typeface="Arial"/>
                <a:cs typeface="Arial"/>
              </a:rPr>
              <a:t>Tree</a:t>
            </a:r>
            <a:r>
              <a:rPr sz="1500" b="1" spc="-60" dirty="0">
                <a:solidFill>
                  <a:srgbClr val="2F5496"/>
                </a:solidFill>
                <a:latin typeface="Arial"/>
                <a:cs typeface="Arial"/>
              </a:rPr>
              <a:t> </a:t>
            </a:r>
            <a:r>
              <a:rPr sz="1500" b="1" spc="-10" dirty="0">
                <a:solidFill>
                  <a:srgbClr val="2F5496"/>
                </a:solidFill>
                <a:latin typeface="Arial"/>
                <a:cs typeface="Arial"/>
              </a:rPr>
              <a:t>Classifier</a:t>
            </a:r>
            <a:endParaRPr sz="1500" dirty="0">
              <a:latin typeface="Arial"/>
              <a:cs typeface="Arial"/>
            </a:endParaRPr>
          </a:p>
          <a:p>
            <a:pPr marL="813435" lvl="1" indent="-344170">
              <a:lnSpc>
                <a:spcPct val="100000"/>
              </a:lnSpc>
              <a:spcBef>
                <a:spcPts val="270"/>
              </a:spcBef>
              <a:buChar char="○"/>
              <a:tabLst>
                <a:tab pos="813435" algn="l"/>
              </a:tabLst>
            </a:pPr>
            <a:r>
              <a:rPr sz="1500" spc="-10" dirty="0">
                <a:solidFill>
                  <a:srgbClr val="2F5496"/>
                </a:solidFill>
                <a:latin typeface="Arial MT"/>
                <a:cs typeface="Arial MT"/>
              </a:rPr>
              <a:t>Evaluated</a:t>
            </a:r>
            <a:r>
              <a:rPr sz="1500" spc="-25" dirty="0">
                <a:solidFill>
                  <a:srgbClr val="2F5496"/>
                </a:solidFill>
                <a:latin typeface="Arial MT"/>
                <a:cs typeface="Arial MT"/>
              </a:rPr>
              <a:t> </a:t>
            </a:r>
            <a:r>
              <a:rPr sz="1500" dirty="0">
                <a:solidFill>
                  <a:srgbClr val="2F5496"/>
                </a:solidFill>
                <a:latin typeface="Arial MT"/>
                <a:cs typeface="Arial MT"/>
              </a:rPr>
              <a:t>using</a:t>
            </a:r>
            <a:r>
              <a:rPr sz="1500" spc="-20" dirty="0">
                <a:solidFill>
                  <a:srgbClr val="2F5496"/>
                </a:solidFill>
                <a:latin typeface="Arial MT"/>
                <a:cs typeface="Arial MT"/>
              </a:rPr>
              <a:t> 5-</a:t>
            </a:r>
            <a:r>
              <a:rPr sz="1500" dirty="0">
                <a:solidFill>
                  <a:srgbClr val="2F5496"/>
                </a:solidFill>
                <a:latin typeface="Arial MT"/>
                <a:cs typeface="Arial MT"/>
              </a:rPr>
              <a:t>fold</a:t>
            </a:r>
            <a:r>
              <a:rPr sz="1500" spc="-20" dirty="0">
                <a:solidFill>
                  <a:srgbClr val="2F5496"/>
                </a:solidFill>
                <a:latin typeface="Arial MT"/>
                <a:cs typeface="Arial MT"/>
              </a:rPr>
              <a:t> cross-</a:t>
            </a:r>
            <a:r>
              <a:rPr sz="1500" spc="-10" dirty="0">
                <a:solidFill>
                  <a:srgbClr val="2F5496"/>
                </a:solidFill>
                <a:latin typeface="Arial MT"/>
                <a:cs typeface="Arial MT"/>
              </a:rPr>
              <a:t>validation</a:t>
            </a:r>
            <a:endParaRPr sz="1500" dirty="0">
              <a:latin typeface="Arial MT"/>
              <a:cs typeface="Arial MT"/>
            </a:endParaRPr>
          </a:p>
          <a:p>
            <a:pPr marL="813435" lvl="1" indent="-344170">
              <a:lnSpc>
                <a:spcPct val="100000"/>
              </a:lnSpc>
              <a:spcBef>
                <a:spcPts val="270"/>
              </a:spcBef>
              <a:buChar char="○"/>
              <a:tabLst>
                <a:tab pos="813435" algn="l"/>
              </a:tabLst>
            </a:pPr>
            <a:r>
              <a:rPr lang="en-US" sz="1500" spc="-10" dirty="0">
                <a:solidFill>
                  <a:srgbClr val="2F5496"/>
                </a:solidFill>
                <a:latin typeface="Arial MT"/>
                <a:cs typeface="Arial MT"/>
              </a:rPr>
              <a:t>Reached moderate accuracy but showed overfitting issues.</a:t>
            </a:r>
            <a:endParaRPr sz="1500" dirty="0">
              <a:latin typeface="Arial MT"/>
              <a:cs typeface="Arial MT"/>
            </a:endParaRPr>
          </a:p>
          <a:p>
            <a:pPr marL="813435" lvl="1" indent="-344170">
              <a:lnSpc>
                <a:spcPct val="100000"/>
              </a:lnSpc>
              <a:spcBef>
                <a:spcPts val="270"/>
              </a:spcBef>
              <a:buChar char="○"/>
              <a:tabLst>
                <a:tab pos="813435" algn="l"/>
              </a:tabLst>
            </a:pPr>
            <a:r>
              <a:rPr sz="1500" spc="-10" dirty="0">
                <a:solidFill>
                  <a:srgbClr val="2F5496"/>
                </a:solidFill>
                <a:latin typeface="Arial MT"/>
                <a:cs typeface="Arial MT"/>
              </a:rPr>
              <a:t>Confusion</a:t>
            </a:r>
            <a:r>
              <a:rPr sz="1500" spc="-30" dirty="0">
                <a:solidFill>
                  <a:srgbClr val="2F5496"/>
                </a:solidFill>
                <a:latin typeface="Arial MT"/>
                <a:cs typeface="Arial MT"/>
              </a:rPr>
              <a:t> </a:t>
            </a:r>
            <a:r>
              <a:rPr sz="1500" dirty="0">
                <a:solidFill>
                  <a:srgbClr val="2F5496"/>
                </a:solidFill>
                <a:latin typeface="Arial MT"/>
                <a:cs typeface="Arial MT"/>
              </a:rPr>
              <a:t>matrix</a:t>
            </a:r>
            <a:r>
              <a:rPr sz="1500" spc="-30" dirty="0">
                <a:solidFill>
                  <a:srgbClr val="2F5496"/>
                </a:solidFill>
                <a:latin typeface="Arial MT"/>
                <a:cs typeface="Arial MT"/>
              </a:rPr>
              <a:t> </a:t>
            </a:r>
            <a:r>
              <a:rPr sz="1500" dirty="0">
                <a:solidFill>
                  <a:srgbClr val="2F5496"/>
                </a:solidFill>
                <a:latin typeface="Arial MT"/>
                <a:cs typeface="Arial MT"/>
              </a:rPr>
              <a:t>shows</a:t>
            </a:r>
            <a:r>
              <a:rPr sz="1500" spc="-30" dirty="0">
                <a:solidFill>
                  <a:srgbClr val="2F5496"/>
                </a:solidFill>
                <a:latin typeface="Arial MT"/>
                <a:cs typeface="Arial MT"/>
              </a:rPr>
              <a:t> </a:t>
            </a:r>
            <a:r>
              <a:rPr sz="1500" dirty="0">
                <a:solidFill>
                  <a:srgbClr val="2F5496"/>
                </a:solidFill>
                <a:latin typeface="Arial MT"/>
                <a:cs typeface="Arial MT"/>
              </a:rPr>
              <a:t>some</a:t>
            </a:r>
            <a:r>
              <a:rPr sz="1500" spc="-25" dirty="0">
                <a:solidFill>
                  <a:srgbClr val="2F5496"/>
                </a:solidFill>
                <a:latin typeface="Arial MT"/>
                <a:cs typeface="Arial MT"/>
              </a:rPr>
              <a:t> </a:t>
            </a:r>
            <a:r>
              <a:rPr sz="1500" spc="-10" dirty="0">
                <a:solidFill>
                  <a:srgbClr val="2F5496"/>
                </a:solidFill>
                <a:latin typeface="Arial MT"/>
                <a:cs typeface="Arial MT"/>
              </a:rPr>
              <a:t>misclassifications</a:t>
            </a:r>
            <a:r>
              <a:rPr sz="1500" spc="-30" dirty="0">
                <a:solidFill>
                  <a:srgbClr val="2F5496"/>
                </a:solidFill>
                <a:latin typeface="Arial MT"/>
                <a:cs typeface="Arial MT"/>
              </a:rPr>
              <a:t> </a:t>
            </a:r>
            <a:r>
              <a:rPr sz="1500" dirty="0">
                <a:solidFill>
                  <a:srgbClr val="2F5496"/>
                </a:solidFill>
                <a:latin typeface="Arial MT"/>
                <a:cs typeface="Arial MT"/>
              </a:rPr>
              <a:t>on</a:t>
            </a:r>
            <a:r>
              <a:rPr sz="1500" spc="-30" dirty="0">
                <a:solidFill>
                  <a:srgbClr val="2F5496"/>
                </a:solidFill>
                <a:latin typeface="Arial MT"/>
                <a:cs typeface="Arial MT"/>
              </a:rPr>
              <a:t> </a:t>
            </a:r>
            <a:r>
              <a:rPr sz="1500" dirty="0">
                <a:solidFill>
                  <a:srgbClr val="2F5496"/>
                </a:solidFill>
                <a:latin typeface="Arial MT"/>
                <a:cs typeface="Arial MT"/>
              </a:rPr>
              <a:t>minority</a:t>
            </a:r>
            <a:r>
              <a:rPr sz="1500" spc="-25" dirty="0">
                <a:solidFill>
                  <a:srgbClr val="2F5496"/>
                </a:solidFill>
                <a:latin typeface="Arial MT"/>
                <a:cs typeface="Arial MT"/>
              </a:rPr>
              <a:t> </a:t>
            </a:r>
            <a:r>
              <a:rPr sz="1500" spc="-10" dirty="0">
                <a:solidFill>
                  <a:srgbClr val="2F5496"/>
                </a:solidFill>
                <a:latin typeface="Arial MT"/>
                <a:cs typeface="Arial MT"/>
              </a:rPr>
              <a:t>class</a:t>
            </a:r>
            <a:endParaRPr sz="1500" dirty="0">
              <a:latin typeface="Arial MT"/>
              <a:cs typeface="Arial MT"/>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Provides</a:t>
            </a:r>
            <a:r>
              <a:rPr sz="1500" spc="-45" dirty="0">
                <a:solidFill>
                  <a:srgbClr val="2F5496"/>
                </a:solidFill>
                <a:latin typeface="Arial MT"/>
                <a:cs typeface="Arial MT"/>
              </a:rPr>
              <a:t> </a:t>
            </a:r>
            <a:r>
              <a:rPr sz="1500" dirty="0">
                <a:solidFill>
                  <a:srgbClr val="2F5496"/>
                </a:solidFill>
                <a:latin typeface="Arial MT"/>
                <a:cs typeface="Arial MT"/>
              </a:rPr>
              <a:t>clear</a:t>
            </a:r>
            <a:r>
              <a:rPr sz="1500" spc="-45" dirty="0">
                <a:solidFill>
                  <a:srgbClr val="2F5496"/>
                </a:solidFill>
                <a:latin typeface="Arial MT"/>
                <a:cs typeface="Arial MT"/>
              </a:rPr>
              <a:t> </a:t>
            </a:r>
            <a:r>
              <a:rPr sz="1500" dirty="0">
                <a:solidFill>
                  <a:srgbClr val="2F5496"/>
                </a:solidFill>
                <a:latin typeface="Arial MT"/>
                <a:cs typeface="Arial MT"/>
              </a:rPr>
              <a:t>interpretability</a:t>
            </a:r>
            <a:r>
              <a:rPr sz="1500" spc="-45" dirty="0">
                <a:solidFill>
                  <a:srgbClr val="2F5496"/>
                </a:solidFill>
                <a:latin typeface="Arial MT"/>
                <a:cs typeface="Arial MT"/>
              </a:rPr>
              <a:t> </a:t>
            </a:r>
            <a:r>
              <a:rPr sz="1500" dirty="0">
                <a:solidFill>
                  <a:srgbClr val="2F5496"/>
                </a:solidFill>
                <a:latin typeface="Arial MT"/>
                <a:cs typeface="Arial MT"/>
              </a:rPr>
              <a:t>but</a:t>
            </a:r>
            <a:r>
              <a:rPr sz="1500" spc="-45" dirty="0">
                <a:solidFill>
                  <a:srgbClr val="2F5496"/>
                </a:solidFill>
                <a:latin typeface="Arial MT"/>
                <a:cs typeface="Arial MT"/>
              </a:rPr>
              <a:t> </a:t>
            </a:r>
            <a:r>
              <a:rPr sz="1500" dirty="0">
                <a:solidFill>
                  <a:srgbClr val="2F5496"/>
                </a:solidFill>
                <a:latin typeface="Arial MT"/>
                <a:cs typeface="Arial MT"/>
              </a:rPr>
              <a:t>weaker</a:t>
            </a:r>
            <a:r>
              <a:rPr sz="1500" spc="-40" dirty="0">
                <a:solidFill>
                  <a:srgbClr val="2F5496"/>
                </a:solidFill>
                <a:latin typeface="Arial MT"/>
                <a:cs typeface="Arial MT"/>
              </a:rPr>
              <a:t> </a:t>
            </a:r>
            <a:r>
              <a:rPr sz="1500" spc="-20" dirty="0">
                <a:solidFill>
                  <a:srgbClr val="2F5496"/>
                </a:solidFill>
                <a:latin typeface="Arial MT"/>
                <a:cs typeface="Arial MT"/>
              </a:rPr>
              <a:t>ROC-</a:t>
            </a:r>
            <a:r>
              <a:rPr sz="1500" dirty="0">
                <a:solidFill>
                  <a:srgbClr val="2F5496"/>
                </a:solidFill>
                <a:latin typeface="Arial MT"/>
                <a:cs typeface="Arial MT"/>
              </a:rPr>
              <a:t>AUC</a:t>
            </a:r>
            <a:r>
              <a:rPr sz="1500" spc="-45" dirty="0">
                <a:solidFill>
                  <a:srgbClr val="2F5496"/>
                </a:solidFill>
                <a:latin typeface="Arial MT"/>
                <a:cs typeface="Arial MT"/>
              </a:rPr>
              <a:t> </a:t>
            </a:r>
            <a:r>
              <a:rPr sz="1500" spc="-10" dirty="0">
                <a:solidFill>
                  <a:srgbClr val="2F5496"/>
                </a:solidFill>
                <a:latin typeface="Arial MT"/>
                <a:cs typeface="Arial MT"/>
              </a:rPr>
              <a:t>compared</a:t>
            </a:r>
            <a:r>
              <a:rPr sz="1500" spc="-45" dirty="0">
                <a:solidFill>
                  <a:srgbClr val="2F5496"/>
                </a:solidFill>
                <a:latin typeface="Arial MT"/>
                <a:cs typeface="Arial MT"/>
              </a:rPr>
              <a:t> </a:t>
            </a:r>
            <a:r>
              <a:rPr sz="1500" dirty="0">
                <a:solidFill>
                  <a:srgbClr val="2F5496"/>
                </a:solidFill>
                <a:latin typeface="Arial MT"/>
                <a:cs typeface="Arial MT"/>
              </a:rPr>
              <a:t>to</a:t>
            </a:r>
            <a:r>
              <a:rPr sz="1500" spc="-45" dirty="0">
                <a:solidFill>
                  <a:srgbClr val="2F5496"/>
                </a:solidFill>
                <a:latin typeface="Arial MT"/>
                <a:cs typeface="Arial MT"/>
              </a:rPr>
              <a:t> </a:t>
            </a:r>
            <a:r>
              <a:rPr sz="1500" spc="-10" dirty="0">
                <a:solidFill>
                  <a:srgbClr val="2F5496"/>
                </a:solidFill>
                <a:latin typeface="Arial MT"/>
                <a:cs typeface="Arial MT"/>
              </a:rPr>
              <a:t>ensembles</a:t>
            </a:r>
            <a:endParaRPr sz="1500" dirty="0">
              <a:latin typeface="Arial MT"/>
              <a:cs typeface="Arial MT"/>
            </a:endParaRPr>
          </a:p>
          <a:p>
            <a:pPr marL="356235" indent="-343535">
              <a:lnSpc>
                <a:spcPct val="100000"/>
              </a:lnSpc>
              <a:spcBef>
                <a:spcPts val="270"/>
              </a:spcBef>
              <a:buFont typeface="Arial MT"/>
              <a:buChar char="●"/>
              <a:tabLst>
                <a:tab pos="356235" algn="l"/>
              </a:tabLst>
            </a:pPr>
            <a:r>
              <a:rPr sz="1500" b="1" dirty="0">
                <a:solidFill>
                  <a:srgbClr val="2F5496"/>
                </a:solidFill>
                <a:latin typeface="Arial"/>
                <a:cs typeface="Arial"/>
              </a:rPr>
              <a:t>Random</a:t>
            </a:r>
            <a:r>
              <a:rPr sz="1500" b="1" spc="-45" dirty="0">
                <a:solidFill>
                  <a:srgbClr val="2F5496"/>
                </a:solidFill>
                <a:latin typeface="Arial"/>
                <a:cs typeface="Arial"/>
              </a:rPr>
              <a:t> </a:t>
            </a:r>
            <a:r>
              <a:rPr sz="1500" b="1" dirty="0">
                <a:solidFill>
                  <a:srgbClr val="2F5496"/>
                </a:solidFill>
                <a:latin typeface="Arial"/>
                <a:cs typeface="Arial"/>
              </a:rPr>
              <a:t>Forest</a:t>
            </a:r>
            <a:r>
              <a:rPr sz="1500" b="1" spc="-40" dirty="0">
                <a:solidFill>
                  <a:srgbClr val="2F5496"/>
                </a:solidFill>
                <a:latin typeface="Arial"/>
                <a:cs typeface="Arial"/>
              </a:rPr>
              <a:t> </a:t>
            </a:r>
            <a:r>
              <a:rPr sz="1500" b="1" spc="-10" dirty="0">
                <a:solidFill>
                  <a:srgbClr val="2F5496"/>
                </a:solidFill>
                <a:latin typeface="Arial"/>
                <a:cs typeface="Arial"/>
              </a:rPr>
              <a:t>Classifier</a:t>
            </a:r>
            <a:endParaRPr sz="1500" dirty="0">
              <a:latin typeface="Arial"/>
              <a:cs typeface="Arial"/>
            </a:endParaRPr>
          </a:p>
          <a:p>
            <a:pPr marL="813435" lvl="1" indent="-344170">
              <a:lnSpc>
                <a:spcPct val="100000"/>
              </a:lnSpc>
              <a:spcBef>
                <a:spcPts val="270"/>
              </a:spcBef>
              <a:buChar char="○"/>
              <a:tabLst>
                <a:tab pos="813435" algn="l"/>
              </a:tabLst>
            </a:pPr>
            <a:r>
              <a:rPr sz="1500" spc="-10" dirty="0">
                <a:solidFill>
                  <a:srgbClr val="2F5496"/>
                </a:solidFill>
                <a:latin typeface="Arial MT"/>
                <a:cs typeface="Arial MT"/>
              </a:rPr>
              <a:t>Outperformed</a:t>
            </a:r>
            <a:r>
              <a:rPr sz="1500" spc="-55" dirty="0">
                <a:solidFill>
                  <a:srgbClr val="2F5496"/>
                </a:solidFill>
                <a:latin typeface="Arial MT"/>
                <a:cs typeface="Arial MT"/>
              </a:rPr>
              <a:t> </a:t>
            </a:r>
            <a:r>
              <a:rPr sz="1500" dirty="0">
                <a:solidFill>
                  <a:srgbClr val="2F5496"/>
                </a:solidFill>
                <a:latin typeface="Arial MT"/>
                <a:cs typeface="Arial MT"/>
              </a:rPr>
              <a:t>single</a:t>
            </a:r>
            <a:r>
              <a:rPr sz="1500" spc="-50" dirty="0">
                <a:solidFill>
                  <a:srgbClr val="2F5496"/>
                </a:solidFill>
                <a:latin typeface="Arial MT"/>
                <a:cs typeface="Arial MT"/>
              </a:rPr>
              <a:t> </a:t>
            </a:r>
            <a:r>
              <a:rPr sz="1500" dirty="0">
                <a:solidFill>
                  <a:srgbClr val="2F5496"/>
                </a:solidFill>
                <a:latin typeface="Arial MT"/>
                <a:cs typeface="Arial MT"/>
              </a:rPr>
              <a:t>decision</a:t>
            </a:r>
            <a:r>
              <a:rPr sz="1500" spc="-55" dirty="0">
                <a:solidFill>
                  <a:srgbClr val="2F5496"/>
                </a:solidFill>
                <a:latin typeface="Arial MT"/>
                <a:cs typeface="Arial MT"/>
              </a:rPr>
              <a:t> </a:t>
            </a:r>
            <a:r>
              <a:rPr sz="1500" dirty="0">
                <a:solidFill>
                  <a:srgbClr val="2F5496"/>
                </a:solidFill>
                <a:latin typeface="Arial MT"/>
                <a:cs typeface="Arial MT"/>
              </a:rPr>
              <a:t>tree</a:t>
            </a:r>
            <a:r>
              <a:rPr sz="1500" spc="-50" dirty="0">
                <a:solidFill>
                  <a:srgbClr val="2F5496"/>
                </a:solidFill>
                <a:latin typeface="Arial MT"/>
                <a:cs typeface="Arial MT"/>
              </a:rPr>
              <a:t> </a:t>
            </a:r>
            <a:r>
              <a:rPr sz="1500" dirty="0">
                <a:solidFill>
                  <a:srgbClr val="2F5496"/>
                </a:solidFill>
                <a:latin typeface="Arial MT"/>
                <a:cs typeface="Arial MT"/>
              </a:rPr>
              <a:t>with</a:t>
            </a:r>
            <a:r>
              <a:rPr sz="1500" spc="-55" dirty="0">
                <a:solidFill>
                  <a:srgbClr val="2F5496"/>
                </a:solidFill>
                <a:latin typeface="Arial MT"/>
                <a:cs typeface="Arial MT"/>
              </a:rPr>
              <a:t> </a:t>
            </a:r>
            <a:r>
              <a:rPr sz="1500" dirty="0">
                <a:solidFill>
                  <a:srgbClr val="2F5496"/>
                </a:solidFill>
                <a:latin typeface="Arial MT"/>
                <a:cs typeface="Arial MT"/>
              </a:rPr>
              <a:t>higher</a:t>
            </a:r>
            <a:r>
              <a:rPr sz="1500" spc="-50" dirty="0">
                <a:solidFill>
                  <a:srgbClr val="2F5496"/>
                </a:solidFill>
                <a:latin typeface="Arial MT"/>
                <a:cs typeface="Arial MT"/>
              </a:rPr>
              <a:t> </a:t>
            </a:r>
            <a:r>
              <a:rPr sz="1500" spc="-10" dirty="0">
                <a:solidFill>
                  <a:srgbClr val="2F5496"/>
                </a:solidFill>
                <a:latin typeface="Arial MT"/>
                <a:cs typeface="Arial MT"/>
              </a:rPr>
              <a:t>accuracy,</a:t>
            </a:r>
            <a:r>
              <a:rPr sz="1500" spc="-55" dirty="0">
                <a:solidFill>
                  <a:srgbClr val="2F5496"/>
                </a:solidFill>
                <a:latin typeface="Arial MT"/>
                <a:cs typeface="Arial MT"/>
              </a:rPr>
              <a:t> </a:t>
            </a:r>
            <a:r>
              <a:rPr sz="1500" spc="-10" dirty="0">
                <a:solidFill>
                  <a:srgbClr val="2F5496"/>
                </a:solidFill>
                <a:latin typeface="Arial MT"/>
                <a:cs typeface="Arial MT"/>
              </a:rPr>
              <a:t>precision,</a:t>
            </a:r>
            <a:r>
              <a:rPr sz="1500" spc="-50" dirty="0">
                <a:solidFill>
                  <a:srgbClr val="2F5496"/>
                </a:solidFill>
                <a:latin typeface="Arial MT"/>
                <a:cs typeface="Arial MT"/>
              </a:rPr>
              <a:t> </a:t>
            </a:r>
            <a:r>
              <a:rPr sz="1500" dirty="0">
                <a:solidFill>
                  <a:srgbClr val="2F5496"/>
                </a:solidFill>
                <a:latin typeface="Arial MT"/>
                <a:cs typeface="Arial MT"/>
              </a:rPr>
              <a:t>and</a:t>
            </a:r>
            <a:r>
              <a:rPr sz="1500" spc="-50" dirty="0">
                <a:solidFill>
                  <a:srgbClr val="2F5496"/>
                </a:solidFill>
                <a:latin typeface="Arial MT"/>
                <a:cs typeface="Arial MT"/>
              </a:rPr>
              <a:t> </a:t>
            </a:r>
            <a:r>
              <a:rPr sz="1500" spc="-10" dirty="0">
                <a:solidFill>
                  <a:srgbClr val="2F5496"/>
                </a:solidFill>
                <a:latin typeface="Arial MT"/>
                <a:cs typeface="Arial MT"/>
              </a:rPr>
              <a:t>recall</a:t>
            </a:r>
            <a:endParaRPr sz="1500" dirty="0">
              <a:latin typeface="Arial MT"/>
              <a:cs typeface="Arial MT"/>
            </a:endParaRPr>
          </a:p>
          <a:p>
            <a:pPr marL="813435" lvl="1" indent="-344170">
              <a:lnSpc>
                <a:spcPct val="100000"/>
              </a:lnSpc>
              <a:spcBef>
                <a:spcPts val="270"/>
              </a:spcBef>
              <a:buChar char="○"/>
              <a:tabLst>
                <a:tab pos="813435" algn="l"/>
              </a:tabLst>
            </a:pPr>
            <a:r>
              <a:rPr sz="1500" spc="-20" dirty="0">
                <a:solidFill>
                  <a:srgbClr val="2F5496"/>
                </a:solidFill>
                <a:latin typeface="Arial MT"/>
                <a:cs typeface="Arial MT"/>
              </a:rPr>
              <a:t>F1-</a:t>
            </a:r>
            <a:r>
              <a:rPr sz="1500" dirty="0">
                <a:solidFill>
                  <a:srgbClr val="2F5496"/>
                </a:solidFill>
                <a:latin typeface="Arial MT"/>
                <a:cs typeface="Arial MT"/>
              </a:rPr>
              <a:t>Score</a:t>
            </a:r>
            <a:r>
              <a:rPr sz="1500" spc="-55" dirty="0">
                <a:solidFill>
                  <a:srgbClr val="2F5496"/>
                </a:solidFill>
                <a:latin typeface="Arial MT"/>
                <a:cs typeface="Arial MT"/>
              </a:rPr>
              <a:t> </a:t>
            </a:r>
            <a:r>
              <a:rPr sz="1500" dirty="0">
                <a:solidFill>
                  <a:srgbClr val="2F5496"/>
                </a:solidFill>
                <a:latin typeface="Arial MT"/>
                <a:cs typeface="Arial MT"/>
              </a:rPr>
              <a:t>shows</a:t>
            </a:r>
            <a:r>
              <a:rPr sz="1500" spc="-55" dirty="0">
                <a:solidFill>
                  <a:srgbClr val="2F5496"/>
                </a:solidFill>
                <a:latin typeface="Arial MT"/>
                <a:cs typeface="Arial MT"/>
              </a:rPr>
              <a:t> </a:t>
            </a:r>
            <a:r>
              <a:rPr sz="1500" dirty="0">
                <a:solidFill>
                  <a:srgbClr val="2F5496"/>
                </a:solidFill>
                <a:latin typeface="Arial MT"/>
                <a:cs typeface="Arial MT"/>
              </a:rPr>
              <a:t>balanced</a:t>
            </a:r>
            <a:r>
              <a:rPr sz="1500" spc="-55" dirty="0">
                <a:solidFill>
                  <a:srgbClr val="2F5496"/>
                </a:solidFill>
                <a:latin typeface="Arial MT"/>
                <a:cs typeface="Arial MT"/>
              </a:rPr>
              <a:t> </a:t>
            </a:r>
            <a:r>
              <a:rPr sz="1500" spc="-10" dirty="0">
                <a:solidFill>
                  <a:srgbClr val="2F5496"/>
                </a:solidFill>
                <a:latin typeface="Arial MT"/>
                <a:cs typeface="Arial MT"/>
              </a:rPr>
              <a:t>performance</a:t>
            </a:r>
            <a:r>
              <a:rPr sz="1500" spc="-55" dirty="0">
                <a:solidFill>
                  <a:srgbClr val="2F5496"/>
                </a:solidFill>
                <a:latin typeface="Arial MT"/>
                <a:cs typeface="Arial MT"/>
              </a:rPr>
              <a:t> </a:t>
            </a:r>
            <a:r>
              <a:rPr sz="1500" dirty="0">
                <a:solidFill>
                  <a:srgbClr val="2F5496"/>
                </a:solidFill>
                <a:latin typeface="Arial MT"/>
                <a:cs typeface="Arial MT"/>
              </a:rPr>
              <a:t>across</a:t>
            </a:r>
            <a:r>
              <a:rPr sz="1500" spc="-50" dirty="0">
                <a:solidFill>
                  <a:srgbClr val="2F5496"/>
                </a:solidFill>
                <a:latin typeface="Arial MT"/>
                <a:cs typeface="Arial MT"/>
              </a:rPr>
              <a:t> </a:t>
            </a:r>
            <a:r>
              <a:rPr sz="1500" spc="-10" dirty="0">
                <a:solidFill>
                  <a:srgbClr val="2F5496"/>
                </a:solidFill>
                <a:latin typeface="Arial MT"/>
                <a:cs typeface="Arial MT"/>
              </a:rPr>
              <a:t>classes</a:t>
            </a:r>
            <a:endParaRPr sz="1500" dirty="0">
              <a:latin typeface="Arial MT"/>
              <a:cs typeface="Arial MT"/>
            </a:endParaRPr>
          </a:p>
          <a:p>
            <a:pPr marL="813435" lvl="1" indent="-344170">
              <a:lnSpc>
                <a:spcPct val="100000"/>
              </a:lnSpc>
              <a:spcBef>
                <a:spcPts val="270"/>
              </a:spcBef>
              <a:buChar char="○"/>
              <a:tabLst>
                <a:tab pos="813435" algn="l"/>
              </a:tabLst>
            </a:pPr>
            <a:r>
              <a:rPr sz="1500" spc="-20" dirty="0">
                <a:solidFill>
                  <a:srgbClr val="2F5496"/>
                </a:solidFill>
                <a:latin typeface="Arial MT"/>
                <a:cs typeface="Arial MT"/>
              </a:rPr>
              <a:t>ROC-</a:t>
            </a:r>
            <a:r>
              <a:rPr sz="1500" dirty="0">
                <a:solidFill>
                  <a:srgbClr val="2F5496"/>
                </a:solidFill>
                <a:latin typeface="Arial MT"/>
                <a:cs typeface="Arial MT"/>
              </a:rPr>
              <a:t>AUC</a:t>
            </a:r>
            <a:r>
              <a:rPr sz="1500" spc="-50" dirty="0">
                <a:solidFill>
                  <a:srgbClr val="2F5496"/>
                </a:solidFill>
                <a:latin typeface="Arial MT"/>
                <a:cs typeface="Arial MT"/>
              </a:rPr>
              <a:t> </a:t>
            </a:r>
            <a:r>
              <a:rPr sz="1500" dirty="0">
                <a:solidFill>
                  <a:srgbClr val="2F5496"/>
                </a:solidFill>
                <a:latin typeface="Arial MT"/>
                <a:cs typeface="Arial MT"/>
              </a:rPr>
              <a:t>curve</a:t>
            </a:r>
            <a:r>
              <a:rPr sz="1500" spc="-40" dirty="0">
                <a:solidFill>
                  <a:srgbClr val="2F5496"/>
                </a:solidFill>
                <a:latin typeface="Arial MT"/>
                <a:cs typeface="Arial MT"/>
              </a:rPr>
              <a:t> </a:t>
            </a:r>
            <a:r>
              <a:rPr sz="1500" spc="-10" dirty="0">
                <a:solidFill>
                  <a:srgbClr val="2F5496"/>
                </a:solidFill>
                <a:latin typeface="Arial MT"/>
                <a:cs typeface="Arial MT"/>
              </a:rPr>
              <a:t>indicated</a:t>
            </a:r>
            <a:r>
              <a:rPr sz="1500" spc="-40" dirty="0">
                <a:solidFill>
                  <a:srgbClr val="2F5496"/>
                </a:solidFill>
                <a:latin typeface="Arial MT"/>
                <a:cs typeface="Arial MT"/>
              </a:rPr>
              <a:t> </a:t>
            </a:r>
            <a:r>
              <a:rPr sz="1500" dirty="0">
                <a:solidFill>
                  <a:srgbClr val="2F5496"/>
                </a:solidFill>
                <a:latin typeface="Arial MT"/>
                <a:cs typeface="Arial MT"/>
              </a:rPr>
              <a:t>strong</a:t>
            </a:r>
            <a:r>
              <a:rPr sz="1500" spc="-40" dirty="0">
                <a:solidFill>
                  <a:srgbClr val="2F5496"/>
                </a:solidFill>
                <a:latin typeface="Arial MT"/>
                <a:cs typeface="Arial MT"/>
              </a:rPr>
              <a:t> </a:t>
            </a:r>
            <a:r>
              <a:rPr sz="1500" spc="-10" dirty="0">
                <a:solidFill>
                  <a:srgbClr val="2F5496"/>
                </a:solidFill>
                <a:latin typeface="Arial MT"/>
                <a:cs typeface="Arial MT"/>
              </a:rPr>
              <a:t>discriminative</a:t>
            </a:r>
            <a:r>
              <a:rPr sz="1500" spc="-35" dirty="0">
                <a:solidFill>
                  <a:srgbClr val="2F5496"/>
                </a:solidFill>
                <a:latin typeface="Arial MT"/>
                <a:cs typeface="Arial MT"/>
              </a:rPr>
              <a:t> </a:t>
            </a:r>
            <a:r>
              <a:rPr sz="1500" spc="-10" dirty="0">
                <a:solidFill>
                  <a:srgbClr val="2F5496"/>
                </a:solidFill>
                <a:latin typeface="Arial MT"/>
                <a:cs typeface="Arial MT"/>
              </a:rPr>
              <a:t>ability</a:t>
            </a:r>
            <a:endParaRPr sz="1500" dirty="0">
              <a:latin typeface="Arial MT"/>
              <a:cs typeface="Arial MT"/>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More</a:t>
            </a:r>
            <a:r>
              <a:rPr sz="1500" spc="-35" dirty="0">
                <a:solidFill>
                  <a:srgbClr val="2F5496"/>
                </a:solidFill>
                <a:latin typeface="Arial MT"/>
                <a:cs typeface="Arial MT"/>
              </a:rPr>
              <a:t> </a:t>
            </a:r>
            <a:r>
              <a:rPr sz="1500" dirty="0">
                <a:solidFill>
                  <a:srgbClr val="2F5496"/>
                </a:solidFill>
                <a:latin typeface="Arial MT"/>
                <a:cs typeface="Arial MT"/>
              </a:rPr>
              <a:t>robust</a:t>
            </a:r>
            <a:r>
              <a:rPr sz="1500" spc="-35" dirty="0">
                <a:solidFill>
                  <a:srgbClr val="2F5496"/>
                </a:solidFill>
                <a:latin typeface="Arial MT"/>
                <a:cs typeface="Arial MT"/>
              </a:rPr>
              <a:t> </a:t>
            </a:r>
            <a:r>
              <a:rPr sz="1500" dirty="0">
                <a:solidFill>
                  <a:srgbClr val="2F5496"/>
                </a:solidFill>
                <a:latin typeface="Arial MT"/>
                <a:cs typeface="Arial MT"/>
              </a:rPr>
              <a:t>and</a:t>
            </a:r>
            <a:r>
              <a:rPr sz="1500" spc="-35" dirty="0">
                <a:solidFill>
                  <a:srgbClr val="2F5496"/>
                </a:solidFill>
                <a:latin typeface="Arial MT"/>
                <a:cs typeface="Arial MT"/>
              </a:rPr>
              <a:t> </a:t>
            </a:r>
            <a:r>
              <a:rPr sz="1500" spc="-10" dirty="0">
                <a:solidFill>
                  <a:srgbClr val="2F5496"/>
                </a:solidFill>
                <a:latin typeface="Arial MT"/>
                <a:cs typeface="Arial MT"/>
              </a:rPr>
              <a:t>generalizable</a:t>
            </a:r>
            <a:r>
              <a:rPr sz="1500" spc="-35" dirty="0">
                <a:solidFill>
                  <a:srgbClr val="2F5496"/>
                </a:solidFill>
                <a:latin typeface="Arial MT"/>
                <a:cs typeface="Arial MT"/>
              </a:rPr>
              <a:t> </a:t>
            </a:r>
            <a:r>
              <a:rPr sz="1500" spc="-10" dirty="0">
                <a:solidFill>
                  <a:srgbClr val="2F5496"/>
                </a:solidFill>
                <a:latin typeface="Arial MT"/>
                <a:cs typeface="Arial MT"/>
              </a:rPr>
              <a:t>compared</a:t>
            </a:r>
            <a:r>
              <a:rPr sz="1500" spc="-35" dirty="0">
                <a:solidFill>
                  <a:srgbClr val="2F5496"/>
                </a:solidFill>
                <a:latin typeface="Arial MT"/>
                <a:cs typeface="Arial MT"/>
              </a:rPr>
              <a:t> </a:t>
            </a:r>
            <a:r>
              <a:rPr sz="1500" dirty="0">
                <a:solidFill>
                  <a:srgbClr val="2F5496"/>
                </a:solidFill>
                <a:latin typeface="Arial MT"/>
                <a:cs typeface="Arial MT"/>
              </a:rPr>
              <a:t>to</a:t>
            </a:r>
            <a:r>
              <a:rPr sz="1500" spc="-35" dirty="0">
                <a:solidFill>
                  <a:srgbClr val="2F5496"/>
                </a:solidFill>
                <a:latin typeface="Arial MT"/>
                <a:cs typeface="Arial MT"/>
              </a:rPr>
              <a:t> </a:t>
            </a:r>
            <a:r>
              <a:rPr sz="1500" spc="-10" dirty="0">
                <a:solidFill>
                  <a:srgbClr val="2F5496"/>
                </a:solidFill>
                <a:latin typeface="Arial MT"/>
                <a:cs typeface="Arial MT"/>
              </a:rPr>
              <a:t>individual</a:t>
            </a:r>
            <a:r>
              <a:rPr sz="1500" spc="-35" dirty="0">
                <a:solidFill>
                  <a:srgbClr val="2F5496"/>
                </a:solidFill>
                <a:latin typeface="Arial MT"/>
                <a:cs typeface="Arial MT"/>
              </a:rPr>
              <a:t> </a:t>
            </a:r>
            <a:r>
              <a:rPr sz="1500" spc="-10" dirty="0">
                <a:solidFill>
                  <a:srgbClr val="2F5496"/>
                </a:solidFill>
                <a:latin typeface="Arial MT"/>
                <a:cs typeface="Arial MT"/>
              </a:rPr>
              <a:t>trees</a:t>
            </a:r>
            <a:endParaRPr sz="1500" dirty="0">
              <a:latin typeface="Arial MT"/>
              <a:cs typeface="Arial MT"/>
            </a:endParaRPr>
          </a:p>
          <a:p>
            <a:pPr marL="356235" indent="-343535">
              <a:lnSpc>
                <a:spcPct val="100000"/>
              </a:lnSpc>
              <a:spcBef>
                <a:spcPts val="270"/>
              </a:spcBef>
              <a:buFont typeface="Arial MT"/>
              <a:buChar char="●"/>
              <a:tabLst>
                <a:tab pos="356235" algn="l"/>
              </a:tabLst>
            </a:pPr>
            <a:r>
              <a:rPr sz="1500" b="1" dirty="0">
                <a:solidFill>
                  <a:srgbClr val="2F5496"/>
                </a:solidFill>
                <a:latin typeface="Arial"/>
                <a:cs typeface="Arial"/>
              </a:rPr>
              <a:t>Logistic</a:t>
            </a:r>
            <a:r>
              <a:rPr sz="1500" b="1" spc="-40" dirty="0">
                <a:solidFill>
                  <a:srgbClr val="2F5496"/>
                </a:solidFill>
                <a:latin typeface="Arial"/>
                <a:cs typeface="Arial"/>
              </a:rPr>
              <a:t> </a:t>
            </a:r>
            <a:r>
              <a:rPr sz="1500" b="1" spc="-10" dirty="0">
                <a:solidFill>
                  <a:srgbClr val="2F5496"/>
                </a:solidFill>
                <a:latin typeface="Arial"/>
                <a:cs typeface="Arial"/>
              </a:rPr>
              <a:t>Regression</a:t>
            </a:r>
            <a:endParaRPr sz="1500" dirty="0">
              <a:latin typeface="Arial"/>
              <a:cs typeface="Arial"/>
            </a:endParaRPr>
          </a:p>
          <a:p>
            <a:pPr marL="813435" lvl="1" indent="-344170">
              <a:lnSpc>
                <a:spcPct val="100000"/>
              </a:lnSpc>
              <a:spcBef>
                <a:spcPts val="270"/>
              </a:spcBef>
              <a:buChar char="○"/>
              <a:tabLst>
                <a:tab pos="813435" algn="l"/>
              </a:tabLst>
            </a:pPr>
            <a:r>
              <a:rPr lang="en-US" sz="1500" spc="-10" dirty="0">
                <a:solidFill>
                  <a:srgbClr val="2F5496"/>
                </a:solidFill>
                <a:latin typeface="Arial MT"/>
                <a:cs typeface="Arial MT"/>
              </a:rPr>
              <a:t>Worked as a solid </a:t>
            </a:r>
            <a:r>
              <a:rPr sz="1500" spc="-50" dirty="0">
                <a:solidFill>
                  <a:srgbClr val="2F5496"/>
                </a:solidFill>
                <a:latin typeface="Arial MT"/>
                <a:cs typeface="Arial MT"/>
              </a:rPr>
              <a:t> </a:t>
            </a:r>
            <a:r>
              <a:rPr sz="1500" dirty="0">
                <a:solidFill>
                  <a:srgbClr val="2F5496"/>
                </a:solidFill>
                <a:latin typeface="Arial MT"/>
                <a:cs typeface="Arial MT"/>
              </a:rPr>
              <a:t>baseline</a:t>
            </a:r>
            <a:r>
              <a:rPr lang="en-US" sz="1500" dirty="0">
                <a:solidFill>
                  <a:srgbClr val="2F5496"/>
                </a:solidFill>
                <a:latin typeface="Arial MT"/>
                <a:cs typeface="Arial MT"/>
              </a:rPr>
              <a:t> model</a:t>
            </a:r>
            <a:r>
              <a:rPr sz="1500" spc="-50" dirty="0">
                <a:solidFill>
                  <a:srgbClr val="2F5496"/>
                </a:solidFill>
                <a:latin typeface="Arial MT"/>
                <a:cs typeface="Arial MT"/>
              </a:rPr>
              <a:t> </a:t>
            </a:r>
            <a:r>
              <a:rPr sz="1500" dirty="0">
                <a:solidFill>
                  <a:srgbClr val="2F5496"/>
                </a:solidFill>
                <a:latin typeface="Arial MT"/>
                <a:cs typeface="Arial MT"/>
              </a:rPr>
              <a:t>with</a:t>
            </a:r>
            <a:r>
              <a:rPr sz="1500" spc="-45" dirty="0">
                <a:solidFill>
                  <a:srgbClr val="2F5496"/>
                </a:solidFill>
                <a:latin typeface="Arial MT"/>
                <a:cs typeface="Arial MT"/>
              </a:rPr>
              <a:t> </a:t>
            </a:r>
            <a:r>
              <a:rPr sz="1500" dirty="0">
                <a:solidFill>
                  <a:srgbClr val="2F5496"/>
                </a:solidFill>
                <a:latin typeface="Arial MT"/>
                <a:cs typeface="Arial MT"/>
              </a:rPr>
              <a:t>good</a:t>
            </a:r>
            <a:r>
              <a:rPr sz="1500" spc="-50" dirty="0">
                <a:solidFill>
                  <a:srgbClr val="2F5496"/>
                </a:solidFill>
                <a:latin typeface="Arial MT"/>
                <a:cs typeface="Arial MT"/>
              </a:rPr>
              <a:t> </a:t>
            </a:r>
            <a:r>
              <a:rPr sz="1500" dirty="0">
                <a:solidFill>
                  <a:srgbClr val="2F5496"/>
                </a:solidFill>
                <a:latin typeface="Arial MT"/>
                <a:cs typeface="Arial MT"/>
              </a:rPr>
              <a:t>accuracy</a:t>
            </a:r>
            <a:r>
              <a:rPr sz="1500" spc="-50" dirty="0">
                <a:solidFill>
                  <a:srgbClr val="2F5496"/>
                </a:solidFill>
                <a:latin typeface="Arial MT"/>
                <a:cs typeface="Arial MT"/>
              </a:rPr>
              <a:t> </a:t>
            </a:r>
            <a:r>
              <a:rPr sz="1500" dirty="0">
                <a:solidFill>
                  <a:srgbClr val="2F5496"/>
                </a:solidFill>
                <a:latin typeface="Arial MT"/>
                <a:cs typeface="Arial MT"/>
              </a:rPr>
              <a:t>and</a:t>
            </a:r>
            <a:r>
              <a:rPr sz="1500" spc="-50" dirty="0">
                <a:solidFill>
                  <a:srgbClr val="2F5496"/>
                </a:solidFill>
                <a:latin typeface="Arial MT"/>
                <a:cs typeface="Arial MT"/>
              </a:rPr>
              <a:t> </a:t>
            </a:r>
            <a:r>
              <a:rPr sz="1500" spc="-10" dirty="0">
                <a:solidFill>
                  <a:srgbClr val="2F5496"/>
                </a:solidFill>
                <a:latin typeface="Arial MT"/>
                <a:cs typeface="Arial MT"/>
              </a:rPr>
              <a:t>precision</a:t>
            </a:r>
            <a:endParaRPr sz="1500" dirty="0">
              <a:latin typeface="Arial MT"/>
              <a:cs typeface="Arial MT"/>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Recall</a:t>
            </a:r>
            <a:r>
              <a:rPr sz="1500" spc="-40" dirty="0">
                <a:solidFill>
                  <a:srgbClr val="2F5496"/>
                </a:solidFill>
                <a:latin typeface="Arial MT"/>
                <a:cs typeface="Arial MT"/>
              </a:rPr>
              <a:t> </a:t>
            </a:r>
            <a:r>
              <a:rPr sz="1500" dirty="0">
                <a:solidFill>
                  <a:srgbClr val="2F5496"/>
                </a:solidFill>
                <a:latin typeface="Arial MT"/>
                <a:cs typeface="Arial MT"/>
              </a:rPr>
              <a:t>slightly</a:t>
            </a:r>
            <a:r>
              <a:rPr sz="1500" spc="-40" dirty="0">
                <a:solidFill>
                  <a:srgbClr val="2F5496"/>
                </a:solidFill>
                <a:latin typeface="Arial MT"/>
                <a:cs typeface="Arial MT"/>
              </a:rPr>
              <a:t> </a:t>
            </a:r>
            <a:r>
              <a:rPr sz="1500" dirty="0">
                <a:solidFill>
                  <a:srgbClr val="2F5496"/>
                </a:solidFill>
                <a:latin typeface="Arial MT"/>
                <a:cs typeface="Arial MT"/>
              </a:rPr>
              <a:t>lower</a:t>
            </a:r>
            <a:r>
              <a:rPr sz="1500" spc="-40" dirty="0">
                <a:solidFill>
                  <a:srgbClr val="2F5496"/>
                </a:solidFill>
                <a:latin typeface="Arial MT"/>
                <a:cs typeface="Arial MT"/>
              </a:rPr>
              <a:t> </a:t>
            </a:r>
            <a:r>
              <a:rPr sz="1500" dirty="0">
                <a:solidFill>
                  <a:srgbClr val="2F5496"/>
                </a:solidFill>
                <a:latin typeface="Arial MT"/>
                <a:cs typeface="Arial MT"/>
              </a:rPr>
              <a:t>due</a:t>
            </a:r>
            <a:r>
              <a:rPr sz="1500" spc="-40" dirty="0">
                <a:solidFill>
                  <a:srgbClr val="2F5496"/>
                </a:solidFill>
                <a:latin typeface="Arial MT"/>
                <a:cs typeface="Arial MT"/>
              </a:rPr>
              <a:t> </a:t>
            </a:r>
            <a:r>
              <a:rPr sz="1500" dirty="0">
                <a:solidFill>
                  <a:srgbClr val="2F5496"/>
                </a:solidFill>
                <a:latin typeface="Arial MT"/>
                <a:cs typeface="Arial MT"/>
              </a:rPr>
              <a:t>to</a:t>
            </a:r>
            <a:r>
              <a:rPr sz="1500" spc="-40" dirty="0">
                <a:solidFill>
                  <a:srgbClr val="2F5496"/>
                </a:solidFill>
                <a:latin typeface="Arial MT"/>
                <a:cs typeface="Arial MT"/>
              </a:rPr>
              <a:t> </a:t>
            </a:r>
            <a:r>
              <a:rPr sz="1500" dirty="0">
                <a:solidFill>
                  <a:srgbClr val="2F5496"/>
                </a:solidFill>
                <a:latin typeface="Arial MT"/>
                <a:cs typeface="Arial MT"/>
              </a:rPr>
              <a:t>linear</a:t>
            </a:r>
            <a:r>
              <a:rPr sz="1500" spc="-40" dirty="0">
                <a:solidFill>
                  <a:srgbClr val="2F5496"/>
                </a:solidFill>
                <a:latin typeface="Arial MT"/>
                <a:cs typeface="Arial MT"/>
              </a:rPr>
              <a:t> </a:t>
            </a:r>
            <a:r>
              <a:rPr sz="1500" spc="-10" dirty="0">
                <a:solidFill>
                  <a:srgbClr val="2F5496"/>
                </a:solidFill>
                <a:latin typeface="Arial MT"/>
                <a:cs typeface="Arial MT"/>
              </a:rPr>
              <a:t>separation</a:t>
            </a:r>
            <a:r>
              <a:rPr sz="1500" spc="-40" dirty="0">
                <a:solidFill>
                  <a:srgbClr val="2F5496"/>
                </a:solidFill>
                <a:latin typeface="Arial MT"/>
                <a:cs typeface="Arial MT"/>
              </a:rPr>
              <a:t> </a:t>
            </a:r>
            <a:r>
              <a:rPr sz="1500" spc="-10" dirty="0">
                <a:solidFill>
                  <a:srgbClr val="2F5496"/>
                </a:solidFill>
                <a:latin typeface="Arial MT"/>
                <a:cs typeface="Arial MT"/>
              </a:rPr>
              <a:t>assumption</a:t>
            </a:r>
            <a:endParaRPr sz="1500" dirty="0">
              <a:latin typeface="Arial MT"/>
              <a:cs typeface="Arial MT"/>
            </a:endParaRPr>
          </a:p>
          <a:p>
            <a:pPr marL="813435" lvl="1" indent="-344170">
              <a:lnSpc>
                <a:spcPct val="100000"/>
              </a:lnSpc>
              <a:spcBef>
                <a:spcPts val="270"/>
              </a:spcBef>
              <a:buChar char="○"/>
              <a:tabLst>
                <a:tab pos="813435" algn="l"/>
              </a:tabLst>
            </a:pPr>
            <a:r>
              <a:rPr sz="1500" spc="-10" dirty="0">
                <a:solidFill>
                  <a:srgbClr val="2F5496"/>
                </a:solidFill>
                <a:latin typeface="Arial MT"/>
                <a:cs typeface="Arial MT"/>
              </a:rPr>
              <a:t>Coefficients</a:t>
            </a:r>
            <a:r>
              <a:rPr sz="1500" spc="-60" dirty="0">
                <a:solidFill>
                  <a:srgbClr val="2F5496"/>
                </a:solidFill>
                <a:latin typeface="Arial MT"/>
                <a:cs typeface="Arial MT"/>
              </a:rPr>
              <a:t> </a:t>
            </a:r>
            <a:r>
              <a:rPr sz="1500" dirty="0">
                <a:solidFill>
                  <a:srgbClr val="2F5496"/>
                </a:solidFill>
                <a:latin typeface="Arial MT"/>
                <a:cs typeface="Arial MT"/>
              </a:rPr>
              <a:t>helped</a:t>
            </a:r>
            <a:r>
              <a:rPr sz="1500" spc="-60" dirty="0">
                <a:solidFill>
                  <a:srgbClr val="2F5496"/>
                </a:solidFill>
                <a:latin typeface="Arial MT"/>
                <a:cs typeface="Arial MT"/>
              </a:rPr>
              <a:t> </a:t>
            </a:r>
            <a:r>
              <a:rPr sz="1500" dirty="0">
                <a:solidFill>
                  <a:srgbClr val="2F5496"/>
                </a:solidFill>
                <a:latin typeface="Arial MT"/>
                <a:cs typeface="Arial MT"/>
              </a:rPr>
              <a:t>interpret</a:t>
            </a:r>
            <a:r>
              <a:rPr sz="1500" spc="-60" dirty="0">
                <a:solidFill>
                  <a:srgbClr val="2F5496"/>
                </a:solidFill>
                <a:latin typeface="Arial MT"/>
                <a:cs typeface="Arial MT"/>
              </a:rPr>
              <a:t> </a:t>
            </a:r>
            <a:r>
              <a:rPr sz="1500" dirty="0">
                <a:solidFill>
                  <a:srgbClr val="2F5496"/>
                </a:solidFill>
                <a:latin typeface="Arial MT"/>
                <a:cs typeface="Arial MT"/>
              </a:rPr>
              <a:t>impact</a:t>
            </a:r>
            <a:r>
              <a:rPr sz="1500" spc="-60" dirty="0">
                <a:solidFill>
                  <a:srgbClr val="2F5496"/>
                </a:solidFill>
                <a:latin typeface="Arial MT"/>
                <a:cs typeface="Arial MT"/>
              </a:rPr>
              <a:t> </a:t>
            </a:r>
            <a:r>
              <a:rPr sz="1500" dirty="0">
                <a:solidFill>
                  <a:srgbClr val="2F5496"/>
                </a:solidFill>
                <a:latin typeface="Arial MT"/>
                <a:cs typeface="Arial MT"/>
              </a:rPr>
              <a:t>of</a:t>
            </a:r>
            <a:r>
              <a:rPr sz="1500" spc="-55" dirty="0">
                <a:solidFill>
                  <a:srgbClr val="2F5496"/>
                </a:solidFill>
                <a:latin typeface="Arial MT"/>
                <a:cs typeface="Arial MT"/>
              </a:rPr>
              <a:t> </a:t>
            </a:r>
            <a:r>
              <a:rPr sz="1500" dirty="0">
                <a:solidFill>
                  <a:srgbClr val="2F5496"/>
                </a:solidFill>
                <a:latin typeface="Arial MT"/>
                <a:cs typeface="Arial MT"/>
              </a:rPr>
              <a:t>clinical</a:t>
            </a:r>
            <a:r>
              <a:rPr sz="1500" spc="-60" dirty="0">
                <a:solidFill>
                  <a:srgbClr val="2F5496"/>
                </a:solidFill>
                <a:latin typeface="Arial MT"/>
                <a:cs typeface="Arial MT"/>
              </a:rPr>
              <a:t> </a:t>
            </a:r>
            <a:r>
              <a:rPr sz="1500" spc="-10" dirty="0">
                <a:solidFill>
                  <a:srgbClr val="2F5496"/>
                </a:solidFill>
                <a:latin typeface="Arial MT"/>
                <a:cs typeface="Arial MT"/>
              </a:rPr>
              <a:t>features</a:t>
            </a:r>
            <a:endParaRPr sz="1500" dirty="0">
              <a:latin typeface="Arial MT"/>
              <a:cs typeface="Arial MT"/>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ROC</a:t>
            </a:r>
            <a:r>
              <a:rPr sz="1500" spc="-65" dirty="0">
                <a:solidFill>
                  <a:srgbClr val="2F5496"/>
                </a:solidFill>
                <a:latin typeface="Arial MT"/>
                <a:cs typeface="Arial MT"/>
              </a:rPr>
              <a:t> </a:t>
            </a:r>
            <a:r>
              <a:rPr sz="1500" dirty="0">
                <a:solidFill>
                  <a:srgbClr val="2F5496"/>
                </a:solidFill>
                <a:latin typeface="Arial MT"/>
                <a:cs typeface="Arial MT"/>
              </a:rPr>
              <a:t>curve</a:t>
            </a:r>
            <a:r>
              <a:rPr sz="1500" spc="-60" dirty="0">
                <a:solidFill>
                  <a:srgbClr val="2F5496"/>
                </a:solidFill>
                <a:latin typeface="Arial MT"/>
                <a:cs typeface="Arial MT"/>
              </a:rPr>
              <a:t> </a:t>
            </a:r>
            <a:r>
              <a:rPr sz="1500" dirty="0">
                <a:solidFill>
                  <a:srgbClr val="2F5496"/>
                </a:solidFill>
                <a:latin typeface="Arial MT"/>
                <a:cs typeface="Arial MT"/>
              </a:rPr>
              <a:t>showed</a:t>
            </a:r>
            <a:r>
              <a:rPr sz="1500" spc="-60" dirty="0">
                <a:solidFill>
                  <a:srgbClr val="2F5496"/>
                </a:solidFill>
                <a:latin typeface="Arial MT"/>
                <a:cs typeface="Arial MT"/>
              </a:rPr>
              <a:t> </a:t>
            </a:r>
            <a:r>
              <a:rPr sz="1500" dirty="0">
                <a:solidFill>
                  <a:srgbClr val="2F5496"/>
                </a:solidFill>
                <a:latin typeface="Arial MT"/>
                <a:cs typeface="Arial MT"/>
              </a:rPr>
              <a:t>decent</a:t>
            </a:r>
            <a:r>
              <a:rPr sz="1500" spc="-60" dirty="0">
                <a:solidFill>
                  <a:srgbClr val="2F5496"/>
                </a:solidFill>
                <a:latin typeface="Arial MT"/>
                <a:cs typeface="Arial MT"/>
              </a:rPr>
              <a:t> </a:t>
            </a:r>
            <a:r>
              <a:rPr sz="1500" spc="-10" dirty="0">
                <a:solidFill>
                  <a:srgbClr val="2F5496"/>
                </a:solidFill>
                <a:latin typeface="Arial MT"/>
                <a:cs typeface="Arial MT"/>
              </a:rPr>
              <a:t>separability,</a:t>
            </a:r>
            <a:r>
              <a:rPr sz="1500" spc="-60" dirty="0">
                <a:solidFill>
                  <a:srgbClr val="2F5496"/>
                </a:solidFill>
                <a:latin typeface="Arial MT"/>
                <a:cs typeface="Arial MT"/>
              </a:rPr>
              <a:t> </a:t>
            </a:r>
            <a:r>
              <a:rPr sz="1500" dirty="0">
                <a:solidFill>
                  <a:srgbClr val="2F5496"/>
                </a:solidFill>
                <a:latin typeface="Arial MT"/>
                <a:cs typeface="Arial MT"/>
              </a:rPr>
              <a:t>suitable</a:t>
            </a:r>
            <a:r>
              <a:rPr sz="1500" spc="-60" dirty="0">
                <a:solidFill>
                  <a:srgbClr val="2F5496"/>
                </a:solidFill>
                <a:latin typeface="Arial MT"/>
                <a:cs typeface="Arial MT"/>
              </a:rPr>
              <a:t> </a:t>
            </a:r>
            <a:r>
              <a:rPr sz="1500" dirty="0">
                <a:solidFill>
                  <a:srgbClr val="2F5496"/>
                </a:solidFill>
                <a:latin typeface="Arial MT"/>
                <a:cs typeface="Arial MT"/>
              </a:rPr>
              <a:t>as</a:t>
            </a:r>
            <a:r>
              <a:rPr sz="1500" spc="-60" dirty="0">
                <a:solidFill>
                  <a:srgbClr val="2F5496"/>
                </a:solidFill>
                <a:latin typeface="Arial MT"/>
                <a:cs typeface="Arial MT"/>
              </a:rPr>
              <a:t> </a:t>
            </a:r>
            <a:r>
              <a:rPr sz="1500" dirty="0">
                <a:solidFill>
                  <a:srgbClr val="2F5496"/>
                </a:solidFill>
                <a:latin typeface="Arial MT"/>
                <a:cs typeface="Arial MT"/>
              </a:rPr>
              <a:t>a</a:t>
            </a:r>
            <a:r>
              <a:rPr sz="1500" spc="-60" dirty="0">
                <a:solidFill>
                  <a:srgbClr val="2F5496"/>
                </a:solidFill>
                <a:latin typeface="Arial MT"/>
                <a:cs typeface="Arial MT"/>
              </a:rPr>
              <a:t> </a:t>
            </a:r>
            <a:r>
              <a:rPr sz="1500" dirty="0">
                <a:solidFill>
                  <a:srgbClr val="2F5496"/>
                </a:solidFill>
                <a:latin typeface="Arial MT"/>
                <a:cs typeface="Arial MT"/>
              </a:rPr>
              <a:t>baseline</a:t>
            </a:r>
            <a:r>
              <a:rPr sz="1500" spc="-60" dirty="0">
                <a:solidFill>
                  <a:srgbClr val="2F5496"/>
                </a:solidFill>
                <a:latin typeface="Arial MT"/>
                <a:cs typeface="Arial MT"/>
              </a:rPr>
              <a:t> </a:t>
            </a:r>
            <a:r>
              <a:rPr sz="1500" spc="-10" dirty="0">
                <a:solidFill>
                  <a:srgbClr val="2F5496"/>
                </a:solidFill>
                <a:latin typeface="Arial MT"/>
                <a:cs typeface="Arial MT"/>
              </a:rPr>
              <a:t>model</a:t>
            </a:r>
            <a:endParaRPr sz="1500" dirty="0">
              <a:latin typeface="Arial MT"/>
              <a:cs typeface="Arial MT"/>
            </a:endParaRPr>
          </a:p>
          <a:p>
            <a:pPr marL="356235" indent="-343535">
              <a:lnSpc>
                <a:spcPct val="100000"/>
              </a:lnSpc>
              <a:spcBef>
                <a:spcPts val="270"/>
              </a:spcBef>
              <a:buFont typeface="Arial MT"/>
              <a:buChar char="●"/>
              <a:tabLst>
                <a:tab pos="356235" algn="l"/>
              </a:tabLst>
            </a:pPr>
            <a:r>
              <a:rPr sz="1500" b="1" dirty="0">
                <a:solidFill>
                  <a:srgbClr val="2F5496"/>
                </a:solidFill>
                <a:latin typeface="Arial"/>
                <a:cs typeface="Arial"/>
              </a:rPr>
              <a:t>Support</a:t>
            </a:r>
            <a:r>
              <a:rPr sz="1500" b="1" spc="-45" dirty="0">
                <a:solidFill>
                  <a:srgbClr val="2F5496"/>
                </a:solidFill>
                <a:latin typeface="Arial"/>
                <a:cs typeface="Arial"/>
              </a:rPr>
              <a:t> </a:t>
            </a:r>
            <a:r>
              <a:rPr sz="1500" b="1" spc="-10" dirty="0">
                <a:solidFill>
                  <a:srgbClr val="2F5496"/>
                </a:solidFill>
                <a:latin typeface="Arial"/>
                <a:cs typeface="Arial"/>
              </a:rPr>
              <a:t>Vector</a:t>
            </a:r>
            <a:r>
              <a:rPr sz="1500" b="1" spc="-40" dirty="0">
                <a:solidFill>
                  <a:srgbClr val="2F5496"/>
                </a:solidFill>
                <a:latin typeface="Arial"/>
                <a:cs typeface="Arial"/>
              </a:rPr>
              <a:t> </a:t>
            </a:r>
            <a:r>
              <a:rPr sz="1500" b="1" dirty="0">
                <a:solidFill>
                  <a:srgbClr val="2F5496"/>
                </a:solidFill>
                <a:latin typeface="Arial"/>
                <a:cs typeface="Arial"/>
              </a:rPr>
              <a:t>Machine</a:t>
            </a:r>
            <a:r>
              <a:rPr sz="1500" b="1" spc="-45" dirty="0">
                <a:solidFill>
                  <a:srgbClr val="2F5496"/>
                </a:solidFill>
                <a:latin typeface="Arial"/>
                <a:cs typeface="Arial"/>
              </a:rPr>
              <a:t> </a:t>
            </a:r>
            <a:r>
              <a:rPr sz="1500" b="1" spc="-10" dirty="0">
                <a:solidFill>
                  <a:srgbClr val="2F5496"/>
                </a:solidFill>
                <a:latin typeface="Arial"/>
                <a:cs typeface="Arial"/>
              </a:rPr>
              <a:t>(SVM)</a:t>
            </a:r>
            <a:endParaRPr sz="1500" dirty="0">
              <a:latin typeface="Arial"/>
              <a:cs typeface="Arial"/>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Showed</a:t>
            </a:r>
            <a:r>
              <a:rPr sz="1500" spc="-55" dirty="0">
                <a:solidFill>
                  <a:srgbClr val="2F5496"/>
                </a:solidFill>
                <a:latin typeface="Arial MT"/>
                <a:cs typeface="Arial MT"/>
              </a:rPr>
              <a:t> </a:t>
            </a:r>
            <a:r>
              <a:rPr sz="1500" dirty="0">
                <a:solidFill>
                  <a:srgbClr val="2F5496"/>
                </a:solidFill>
                <a:latin typeface="Arial MT"/>
                <a:cs typeface="Arial MT"/>
              </a:rPr>
              <a:t>strong</a:t>
            </a:r>
            <a:r>
              <a:rPr sz="1500" spc="-55" dirty="0">
                <a:solidFill>
                  <a:srgbClr val="2F5496"/>
                </a:solidFill>
                <a:latin typeface="Arial MT"/>
                <a:cs typeface="Arial MT"/>
              </a:rPr>
              <a:t> </a:t>
            </a:r>
            <a:r>
              <a:rPr sz="1500" spc="-10" dirty="0">
                <a:solidFill>
                  <a:srgbClr val="2F5496"/>
                </a:solidFill>
                <a:latin typeface="Arial MT"/>
                <a:cs typeface="Arial MT"/>
              </a:rPr>
              <a:t>classification</a:t>
            </a:r>
            <a:r>
              <a:rPr sz="1500" spc="-50" dirty="0">
                <a:solidFill>
                  <a:srgbClr val="2F5496"/>
                </a:solidFill>
                <a:latin typeface="Arial MT"/>
                <a:cs typeface="Arial MT"/>
              </a:rPr>
              <a:t> </a:t>
            </a:r>
            <a:r>
              <a:rPr sz="1500" spc="-10" dirty="0">
                <a:solidFill>
                  <a:srgbClr val="2F5496"/>
                </a:solidFill>
                <a:latin typeface="Arial MT"/>
                <a:cs typeface="Arial MT"/>
              </a:rPr>
              <a:t>performance</a:t>
            </a:r>
            <a:r>
              <a:rPr sz="1500" spc="-55" dirty="0">
                <a:solidFill>
                  <a:srgbClr val="2F5496"/>
                </a:solidFill>
                <a:latin typeface="Arial MT"/>
                <a:cs typeface="Arial MT"/>
              </a:rPr>
              <a:t> </a:t>
            </a:r>
            <a:r>
              <a:rPr sz="1500" dirty="0">
                <a:solidFill>
                  <a:srgbClr val="2F5496"/>
                </a:solidFill>
                <a:latin typeface="Arial MT"/>
                <a:cs typeface="Arial MT"/>
              </a:rPr>
              <a:t>with</a:t>
            </a:r>
            <a:r>
              <a:rPr sz="1500" spc="-55" dirty="0">
                <a:solidFill>
                  <a:srgbClr val="2F5496"/>
                </a:solidFill>
                <a:latin typeface="Arial MT"/>
                <a:cs typeface="Arial MT"/>
              </a:rPr>
              <a:t> </a:t>
            </a:r>
            <a:r>
              <a:rPr sz="1500" dirty="0">
                <a:solidFill>
                  <a:srgbClr val="2F5496"/>
                </a:solidFill>
                <a:latin typeface="Arial MT"/>
                <a:cs typeface="Arial MT"/>
              </a:rPr>
              <a:t>kernel</a:t>
            </a:r>
            <a:r>
              <a:rPr sz="1500" spc="-50" dirty="0">
                <a:solidFill>
                  <a:srgbClr val="2F5496"/>
                </a:solidFill>
                <a:latin typeface="Arial MT"/>
                <a:cs typeface="Arial MT"/>
              </a:rPr>
              <a:t> </a:t>
            </a:r>
            <a:r>
              <a:rPr sz="1500" spc="-10" dirty="0">
                <a:solidFill>
                  <a:srgbClr val="2F5496"/>
                </a:solidFill>
                <a:latin typeface="Arial MT"/>
                <a:cs typeface="Arial MT"/>
              </a:rPr>
              <a:t>flexibility</a:t>
            </a:r>
            <a:endParaRPr sz="1500" dirty="0">
              <a:latin typeface="Arial MT"/>
              <a:cs typeface="Arial MT"/>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Linear</a:t>
            </a:r>
            <a:r>
              <a:rPr sz="1500" spc="-65" dirty="0">
                <a:solidFill>
                  <a:srgbClr val="2F5496"/>
                </a:solidFill>
                <a:latin typeface="Arial MT"/>
                <a:cs typeface="Arial MT"/>
              </a:rPr>
              <a:t> </a:t>
            </a:r>
            <a:r>
              <a:rPr sz="1500" dirty="0">
                <a:solidFill>
                  <a:srgbClr val="2F5496"/>
                </a:solidFill>
                <a:latin typeface="Arial MT"/>
                <a:cs typeface="Arial MT"/>
              </a:rPr>
              <a:t>kernel</a:t>
            </a:r>
            <a:r>
              <a:rPr sz="1500" spc="-60" dirty="0">
                <a:solidFill>
                  <a:srgbClr val="2F5496"/>
                </a:solidFill>
                <a:latin typeface="Arial MT"/>
                <a:cs typeface="Arial MT"/>
              </a:rPr>
              <a:t> </a:t>
            </a:r>
            <a:r>
              <a:rPr sz="1500" dirty="0">
                <a:solidFill>
                  <a:srgbClr val="2F5496"/>
                </a:solidFill>
                <a:latin typeface="Arial MT"/>
                <a:cs typeface="Arial MT"/>
              </a:rPr>
              <a:t>provided</a:t>
            </a:r>
            <a:r>
              <a:rPr sz="1500" spc="-60" dirty="0">
                <a:solidFill>
                  <a:srgbClr val="2F5496"/>
                </a:solidFill>
                <a:latin typeface="Arial MT"/>
                <a:cs typeface="Arial MT"/>
              </a:rPr>
              <a:t> </a:t>
            </a:r>
            <a:r>
              <a:rPr sz="1500" dirty="0">
                <a:solidFill>
                  <a:srgbClr val="2F5496"/>
                </a:solidFill>
                <a:latin typeface="Arial MT"/>
                <a:cs typeface="Arial MT"/>
              </a:rPr>
              <a:t>stable</a:t>
            </a:r>
            <a:r>
              <a:rPr sz="1500" spc="-60" dirty="0">
                <a:solidFill>
                  <a:srgbClr val="2F5496"/>
                </a:solidFill>
                <a:latin typeface="Arial MT"/>
                <a:cs typeface="Arial MT"/>
              </a:rPr>
              <a:t> </a:t>
            </a:r>
            <a:r>
              <a:rPr sz="1500" spc="-10" dirty="0">
                <a:solidFill>
                  <a:srgbClr val="2F5496"/>
                </a:solidFill>
                <a:latin typeface="Arial MT"/>
                <a:cs typeface="Arial MT"/>
              </a:rPr>
              <a:t>baseline;</a:t>
            </a:r>
            <a:r>
              <a:rPr sz="1500" spc="-65" dirty="0">
                <a:solidFill>
                  <a:srgbClr val="2F5496"/>
                </a:solidFill>
                <a:latin typeface="Arial MT"/>
                <a:cs typeface="Arial MT"/>
              </a:rPr>
              <a:t> </a:t>
            </a:r>
            <a:r>
              <a:rPr sz="1500" dirty="0">
                <a:solidFill>
                  <a:srgbClr val="2F5496"/>
                </a:solidFill>
                <a:latin typeface="Arial MT"/>
                <a:cs typeface="Arial MT"/>
              </a:rPr>
              <a:t>RBF</a:t>
            </a:r>
            <a:r>
              <a:rPr sz="1500" spc="-60" dirty="0">
                <a:solidFill>
                  <a:srgbClr val="2F5496"/>
                </a:solidFill>
                <a:latin typeface="Arial MT"/>
                <a:cs typeface="Arial MT"/>
              </a:rPr>
              <a:t> </a:t>
            </a:r>
            <a:r>
              <a:rPr sz="1500" dirty="0">
                <a:solidFill>
                  <a:srgbClr val="2F5496"/>
                </a:solidFill>
                <a:latin typeface="Arial MT"/>
                <a:cs typeface="Arial MT"/>
              </a:rPr>
              <a:t>kernel</a:t>
            </a:r>
            <a:r>
              <a:rPr sz="1500" spc="-60" dirty="0">
                <a:solidFill>
                  <a:srgbClr val="2F5496"/>
                </a:solidFill>
                <a:latin typeface="Arial MT"/>
                <a:cs typeface="Arial MT"/>
              </a:rPr>
              <a:t> </a:t>
            </a:r>
            <a:r>
              <a:rPr sz="1500" dirty="0">
                <a:solidFill>
                  <a:srgbClr val="2F5496"/>
                </a:solidFill>
                <a:latin typeface="Arial MT"/>
                <a:cs typeface="Arial MT"/>
              </a:rPr>
              <a:t>improved</a:t>
            </a:r>
            <a:r>
              <a:rPr sz="1500" spc="-60" dirty="0">
                <a:solidFill>
                  <a:srgbClr val="2F5496"/>
                </a:solidFill>
                <a:latin typeface="Arial MT"/>
                <a:cs typeface="Arial MT"/>
              </a:rPr>
              <a:t> </a:t>
            </a:r>
            <a:r>
              <a:rPr sz="1500" spc="-10" dirty="0">
                <a:solidFill>
                  <a:srgbClr val="2F5496"/>
                </a:solidFill>
                <a:latin typeface="Arial MT"/>
                <a:cs typeface="Arial MT"/>
              </a:rPr>
              <a:t>performance</a:t>
            </a:r>
            <a:endParaRPr sz="1500" dirty="0">
              <a:latin typeface="Arial MT"/>
              <a:cs typeface="Arial MT"/>
            </a:endParaRPr>
          </a:p>
          <a:p>
            <a:pPr marL="813435" lvl="1" indent="-344170">
              <a:lnSpc>
                <a:spcPct val="100000"/>
              </a:lnSpc>
              <a:spcBef>
                <a:spcPts val="270"/>
              </a:spcBef>
              <a:buChar char="○"/>
              <a:tabLst>
                <a:tab pos="813435" algn="l"/>
              </a:tabLst>
            </a:pPr>
            <a:r>
              <a:rPr sz="1500" dirty="0">
                <a:solidFill>
                  <a:srgbClr val="2F5496"/>
                </a:solidFill>
                <a:latin typeface="Arial MT"/>
                <a:cs typeface="Arial MT"/>
              </a:rPr>
              <a:t>Balanced</a:t>
            </a:r>
            <a:r>
              <a:rPr sz="1500" spc="-55" dirty="0">
                <a:solidFill>
                  <a:srgbClr val="2F5496"/>
                </a:solidFill>
                <a:latin typeface="Arial MT"/>
                <a:cs typeface="Arial MT"/>
              </a:rPr>
              <a:t> </a:t>
            </a:r>
            <a:r>
              <a:rPr sz="1500" spc="-10" dirty="0">
                <a:solidFill>
                  <a:srgbClr val="2F5496"/>
                </a:solidFill>
                <a:latin typeface="Arial MT"/>
                <a:cs typeface="Arial MT"/>
              </a:rPr>
              <a:t>precision,</a:t>
            </a:r>
            <a:r>
              <a:rPr sz="1500" spc="-50" dirty="0">
                <a:solidFill>
                  <a:srgbClr val="2F5496"/>
                </a:solidFill>
                <a:latin typeface="Arial MT"/>
                <a:cs typeface="Arial MT"/>
              </a:rPr>
              <a:t> </a:t>
            </a:r>
            <a:r>
              <a:rPr sz="1500" dirty="0">
                <a:solidFill>
                  <a:srgbClr val="2F5496"/>
                </a:solidFill>
                <a:latin typeface="Arial MT"/>
                <a:cs typeface="Arial MT"/>
              </a:rPr>
              <a:t>recall,</a:t>
            </a:r>
            <a:r>
              <a:rPr sz="1500" spc="-55" dirty="0">
                <a:solidFill>
                  <a:srgbClr val="2F5496"/>
                </a:solidFill>
                <a:latin typeface="Arial MT"/>
                <a:cs typeface="Arial MT"/>
              </a:rPr>
              <a:t> </a:t>
            </a:r>
            <a:r>
              <a:rPr sz="1500" dirty="0">
                <a:solidFill>
                  <a:srgbClr val="2F5496"/>
                </a:solidFill>
                <a:latin typeface="Arial MT"/>
                <a:cs typeface="Arial MT"/>
              </a:rPr>
              <a:t>and</a:t>
            </a:r>
            <a:r>
              <a:rPr sz="1500" spc="-50" dirty="0">
                <a:solidFill>
                  <a:srgbClr val="2F5496"/>
                </a:solidFill>
                <a:latin typeface="Arial MT"/>
                <a:cs typeface="Arial MT"/>
              </a:rPr>
              <a:t> </a:t>
            </a:r>
            <a:r>
              <a:rPr sz="1500" spc="-20" dirty="0">
                <a:solidFill>
                  <a:srgbClr val="2F5496"/>
                </a:solidFill>
                <a:latin typeface="Arial MT"/>
                <a:cs typeface="Arial MT"/>
              </a:rPr>
              <a:t>F1-</a:t>
            </a:r>
            <a:r>
              <a:rPr sz="1500" spc="-10" dirty="0">
                <a:solidFill>
                  <a:srgbClr val="2F5496"/>
                </a:solidFill>
                <a:latin typeface="Arial MT"/>
                <a:cs typeface="Arial MT"/>
              </a:rPr>
              <a:t>Score</a:t>
            </a:r>
            <a:endParaRPr sz="1500" dirty="0">
              <a:latin typeface="Arial MT"/>
              <a:cs typeface="Arial MT"/>
            </a:endParaRPr>
          </a:p>
          <a:p>
            <a:pPr marL="813435" lvl="1" indent="-313055">
              <a:lnSpc>
                <a:spcPct val="100000"/>
              </a:lnSpc>
              <a:spcBef>
                <a:spcPts val="270"/>
              </a:spcBef>
              <a:buSzPct val="73333"/>
              <a:buChar char="○"/>
              <a:tabLst>
                <a:tab pos="813435" algn="l"/>
              </a:tabLst>
            </a:pPr>
            <a:r>
              <a:rPr sz="1500" spc="-20" dirty="0">
                <a:solidFill>
                  <a:srgbClr val="2F5496"/>
                </a:solidFill>
                <a:latin typeface="Arial MT"/>
                <a:cs typeface="Arial MT"/>
              </a:rPr>
              <a:t>ROC-</a:t>
            </a:r>
            <a:r>
              <a:rPr sz="1500" dirty="0">
                <a:solidFill>
                  <a:srgbClr val="2F5496"/>
                </a:solidFill>
                <a:latin typeface="Arial MT"/>
                <a:cs typeface="Arial MT"/>
              </a:rPr>
              <a:t>AUC</a:t>
            </a:r>
            <a:r>
              <a:rPr sz="1500" spc="-40" dirty="0">
                <a:solidFill>
                  <a:srgbClr val="2F5496"/>
                </a:solidFill>
                <a:latin typeface="Arial MT"/>
                <a:cs typeface="Arial MT"/>
              </a:rPr>
              <a:t> </a:t>
            </a:r>
            <a:r>
              <a:rPr sz="1500" dirty="0">
                <a:solidFill>
                  <a:srgbClr val="2F5496"/>
                </a:solidFill>
                <a:latin typeface="Arial MT"/>
                <a:cs typeface="Arial MT"/>
              </a:rPr>
              <a:t>close</a:t>
            </a:r>
            <a:r>
              <a:rPr sz="1500" spc="-35" dirty="0">
                <a:solidFill>
                  <a:srgbClr val="2F5496"/>
                </a:solidFill>
                <a:latin typeface="Arial MT"/>
                <a:cs typeface="Arial MT"/>
              </a:rPr>
              <a:t> </a:t>
            </a:r>
            <a:r>
              <a:rPr sz="1500" dirty="0">
                <a:solidFill>
                  <a:srgbClr val="2F5496"/>
                </a:solidFill>
                <a:latin typeface="Arial MT"/>
                <a:cs typeface="Arial MT"/>
              </a:rPr>
              <a:t>to</a:t>
            </a:r>
            <a:r>
              <a:rPr sz="1500" spc="-40" dirty="0">
                <a:solidFill>
                  <a:srgbClr val="2F5496"/>
                </a:solidFill>
                <a:latin typeface="Arial MT"/>
                <a:cs typeface="Arial MT"/>
              </a:rPr>
              <a:t> </a:t>
            </a:r>
            <a:r>
              <a:rPr sz="1500" dirty="0">
                <a:solidFill>
                  <a:srgbClr val="2F5496"/>
                </a:solidFill>
                <a:latin typeface="Arial MT"/>
                <a:cs typeface="Arial MT"/>
              </a:rPr>
              <a:t>Random</a:t>
            </a:r>
            <a:r>
              <a:rPr sz="1500" spc="-35" dirty="0">
                <a:solidFill>
                  <a:srgbClr val="2F5496"/>
                </a:solidFill>
                <a:latin typeface="Arial MT"/>
                <a:cs typeface="Arial MT"/>
              </a:rPr>
              <a:t> </a:t>
            </a:r>
            <a:r>
              <a:rPr sz="1500" dirty="0">
                <a:solidFill>
                  <a:srgbClr val="2F5496"/>
                </a:solidFill>
                <a:latin typeface="Arial MT"/>
                <a:cs typeface="Arial MT"/>
              </a:rPr>
              <a:t>Forest,</a:t>
            </a:r>
            <a:r>
              <a:rPr sz="1500" spc="-40" dirty="0">
                <a:solidFill>
                  <a:srgbClr val="2F5496"/>
                </a:solidFill>
                <a:latin typeface="Arial MT"/>
                <a:cs typeface="Arial MT"/>
              </a:rPr>
              <a:t> </a:t>
            </a:r>
            <a:r>
              <a:rPr sz="1500" spc="-10" dirty="0">
                <a:solidFill>
                  <a:srgbClr val="2F5496"/>
                </a:solidFill>
                <a:latin typeface="Arial MT"/>
                <a:cs typeface="Arial MT"/>
              </a:rPr>
              <a:t>effective</a:t>
            </a:r>
            <a:r>
              <a:rPr sz="1500" spc="-35" dirty="0">
                <a:solidFill>
                  <a:srgbClr val="2F5496"/>
                </a:solidFill>
                <a:latin typeface="Arial MT"/>
                <a:cs typeface="Arial MT"/>
              </a:rPr>
              <a:t> </a:t>
            </a:r>
            <a:r>
              <a:rPr sz="1500" dirty="0">
                <a:solidFill>
                  <a:srgbClr val="2F5496"/>
                </a:solidFill>
                <a:latin typeface="Arial MT"/>
                <a:cs typeface="Arial MT"/>
              </a:rPr>
              <a:t>for</a:t>
            </a:r>
            <a:r>
              <a:rPr sz="1500" spc="-35" dirty="0">
                <a:solidFill>
                  <a:srgbClr val="2F5496"/>
                </a:solidFill>
                <a:latin typeface="Arial MT"/>
                <a:cs typeface="Arial MT"/>
              </a:rPr>
              <a:t> </a:t>
            </a:r>
            <a:r>
              <a:rPr sz="1500" dirty="0">
                <a:solidFill>
                  <a:srgbClr val="2F5496"/>
                </a:solidFill>
                <a:latin typeface="Arial MT"/>
                <a:cs typeface="Arial MT"/>
              </a:rPr>
              <a:t>margin</a:t>
            </a:r>
            <a:r>
              <a:rPr sz="1500" spc="-40" dirty="0">
                <a:solidFill>
                  <a:srgbClr val="2F5496"/>
                </a:solidFill>
                <a:latin typeface="Arial MT"/>
                <a:cs typeface="Arial MT"/>
              </a:rPr>
              <a:t> </a:t>
            </a:r>
            <a:r>
              <a:rPr sz="1500" spc="-10" dirty="0">
                <a:solidFill>
                  <a:srgbClr val="2F5496"/>
                </a:solidFill>
                <a:latin typeface="Arial MT"/>
                <a:cs typeface="Arial MT"/>
              </a:rPr>
              <a:t>maximization</a:t>
            </a:r>
            <a:endParaRPr sz="15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1201</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SimSun-ExtB</vt:lpstr>
      <vt:lpstr>Arial</vt:lpstr>
      <vt:lpstr>Arial MT</vt:lpstr>
      <vt:lpstr>Roboto</vt:lpstr>
      <vt:lpstr>Times New Roman</vt:lpstr>
      <vt:lpstr>Office Theme</vt:lpstr>
      <vt:lpstr>Capstone Project 2</vt:lpstr>
      <vt:lpstr>Table of Contents</vt:lpstr>
      <vt:lpstr>Problem Statement</vt:lpstr>
      <vt:lpstr>Overview of the Project</vt:lpstr>
      <vt:lpstr>Data generation &amp; Loading</vt:lpstr>
      <vt:lpstr>Data Exploration &amp; Understanding</vt:lpstr>
      <vt:lpstr>Exploratory Data Analysis</vt:lpstr>
      <vt:lpstr>Data Preprocessing &amp; Feature Engineering</vt:lpstr>
      <vt:lpstr>Model Building &amp; Training</vt:lpstr>
      <vt:lpstr>Model Evaluation &amp; Performance Analysis</vt:lpstr>
      <vt:lpstr>Stream API Deployment</vt:lpstr>
      <vt:lpstr>Docker Deployment</vt:lpstr>
      <vt:lpstr>Conclusion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ProjectPPT-Version1.pptx</dc:title>
  <dc:creator>Umesh SH</dc:creator>
  <cp:lastModifiedBy>Lenovo</cp:lastModifiedBy>
  <cp:revision>3</cp:revision>
  <dcterms:created xsi:type="dcterms:W3CDTF">2025-09-30T06:24:15Z</dcterms:created>
  <dcterms:modified xsi:type="dcterms:W3CDTF">2025-09-30T08:10:06Z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2025-09-30T00:00:00Z</vt:filetime>
  </property>
  <property fmtid="{D5CDD505-2E9C-101B-9397-08002B2CF9AE}" pid="3" name="Creator">
    <vt:lpwstr>Google</vt:lpwstr>
  </property>
  <property fmtid="{D5CDD505-2E9C-101B-9397-08002B2CF9AE}" pid="4" name="LastSaved">
    <vt:filetime>2025-09-30T00:00:00Z</vt:filetime>
  </property>
</Properties>
</file>