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09A77-C147-B1FD-9139-EB477AE9E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CBA19F-0083-1537-7C08-A7B801910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50F3E-70C8-A1C4-780D-DDE7F281F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9106-F635-453E-8BA0-E6B668AF8050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E0DE3-9265-B96A-8815-DE4835993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751EB-682B-99D5-DA14-E60C3C0A3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47402-4F5F-4B9C-AAE0-313DFBBA32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318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A3428-02E5-4908-BCC7-84B133D0F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CC2CC-6EAF-B25A-B38C-2A090E9B0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56641-3EAF-97BB-A494-B0FCFB857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9106-F635-453E-8BA0-E6B668AF8050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3B72D-E111-52F6-6D73-B32E32E09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8005E-481A-85BA-C998-22676C4D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47402-4F5F-4B9C-AAE0-313DFBBA32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189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241D97-28E8-9CD1-9CF8-99D1DE81B8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AD63C-27FB-ADA2-4B93-78716C6D1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B263C-3687-6024-3C83-5B74203D7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9106-F635-453E-8BA0-E6B668AF8050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DF7E9-248A-526B-B15E-6F04D6DBB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CCC18-39D6-152F-88FE-0CAF7390C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47402-4F5F-4B9C-AAE0-313DFBBA32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7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541E3-8037-BE6F-B4A6-E4AB74EF8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8E225-010E-9DA0-5068-EF2FDE4BB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C5DE6-FACD-C94A-C67C-4F3372796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9106-F635-453E-8BA0-E6B668AF8050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A9AF5-A13F-F886-06FA-642B57661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1A9BC-F27B-3E53-939A-56320E5C5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47402-4F5F-4B9C-AAE0-313DFBBA32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42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9CB12-4B71-1B8C-157D-A08C82D65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4F063-D2D2-E105-A3B7-01584DD6C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3032D-B4B8-4443-74CA-67A9BD194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9106-F635-453E-8BA0-E6B668AF8050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3E9BF-FF3F-E542-5D96-3B0C09B13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B6A5A-91F8-A719-8F8B-4FE27B8CC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47402-4F5F-4B9C-AAE0-313DFBBA32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491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29050-05BA-7DCC-C39A-DADD06EA5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7671E-44E3-2F08-1351-9C6F00D02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E8C00F-96DA-0446-68FF-ED9743603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73387-363F-10E0-74F1-73AA39F4A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9106-F635-453E-8BA0-E6B668AF8050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50D7A-4C6A-5C34-6F4E-EA32BBA88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BB4A7-2563-030C-7382-77A591B26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47402-4F5F-4B9C-AAE0-313DFBBA32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38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85F14-BFAE-2884-D8ED-B9A1084E3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3364A-20D8-809B-09A1-C795CABE0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20A4D6-7230-3EDF-6116-7C38F0DE0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D9A00F-F31C-00D6-744B-C8BE28FA92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820348-330B-C957-4621-698C7F6671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60C0B5-CF6A-D09B-6FC4-341C29CC1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9106-F635-453E-8BA0-E6B668AF8050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BB677E-2EDC-D67B-965B-13E43B340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102C4D-0725-2168-A8D1-EB4B42BCD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47402-4F5F-4B9C-AAE0-313DFBBA32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956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5A779-C0F8-6C60-F2F8-9DCE92196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EF66D3-8187-7C65-BA62-FAE7B163D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9106-F635-453E-8BA0-E6B668AF8050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347678-40F1-EFBF-1C71-A7A154542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FFA58E-669B-7F79-7B54-7FAE8499F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47402-4F5F-4B9C-AAE0-313DFBBA32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09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ADF934-12F7-97E9-7DB0-6E41F5F0D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9106-F635-453E-8BA0-E6B668AF8050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60BF61-B1D3-B818-3766-3A576D04D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7C1CE-5369-E3F3-4DC6-551292B70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47402-4F5F-4B9C-AAE0-313DFBBA32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356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E6C33-FB1A-5898-4598-CAD44AA26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3720A-DC75-A0EB-1D78-D3EAEFDCD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DF845-1430-5890-AF76-C2330BECB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85CC5-2E09-A7DE-798B-C4E4E3EC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9106-F635-453E-8BA0-E6B668AF8050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95BBA-E803-C778-97E4-011316C70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BBFA0-1334-BA7E-6156-3A7CA53B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47402-4F5F-4B9C-AAE0-313DFBBA32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87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0B11-2D62-B2E6-D640-19F1FC3AC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2CAB0D-F8FA-839C-CC4F-55DD4BAF3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393718-A932-F370-6181-75A272F5B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06EBB-ED6C-D9F9-7326-60C43DFF6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9106-F635-453E-8BA0-E6B668AF8050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6B0BD-2F76-7FE9-9400-176707973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96AA4-C81C-744B-DAA3-7CD69DC6E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47402-4F5F-4B9C-AAE0-313DFBBA32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536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CE4823-32C6-7967-7053-331734FF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55076-9E0C-8358-1357-67060CF94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856AD-F11E-3678-EF5D-91E665F1CB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79106-F635-453E-8BA0-E6B668AF8050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9D20A-5A27-0BD5-E9C9-75DBD442E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85303-2260-B5AB-F87B-69EDC90F21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47402-4F5F-4B9C-AAE0-313DFBBA32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96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A89-72E0-CD64-0D89-F587402AC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4487"/>
            <a:ext cx="9144000" cy="1654627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800" b="1" dirty="0">
                <a:solidFill>
                  <a:srgbClr val="0C3571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/>
            </a:r>
            <a:br>
              <a:rPr lang="en-US" sz="2800" b="1" dirty="0">
                <a:solidFill>
                  <a:srgbClr val="0C3571"/>
                </a:solidFill>
                <a:latin typeface="Anantason Bold"/>
                <a:ea typeface="Anantason Bold"/>
                <a:cs typeface="Anantason Bold"/>
                <a:sym typeface="Anantason Bold"/>
              </a:rPr>
            </a:br>
            <a:r>
              <a:rPr lang="en-US" sz="2800" b="1" dirty="0">
                <a:solidFill>
                  <a:srgbClr val="0C3571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/>
            </a:r>
            <a:br>
              <a:rPr lang="en-US" sz="2800" b="1" dirty="0">
                <a:solidFill>
                  <a:srgbClr val="0C3571"/>
                </a:solidFill>
                <a:latin typeface="Anantason Bold"/>
                <a:ea typeface="Anantason Bold"/>
                <a:cs typeface="Anantason Bold"/>
                <a:sym typeface="Anantason Bold"/>
              </a:rPr>
            </a:br>
            <a:r>
              <a:rPr lang="en-US" sz="2800" b="1" dirty="0">
                <a:solidFill>
                  <a:srgbClr val="0C3571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/>
            </a:r>
            <a:br>
              <a:rPr lang="en-US" sz="2800" b="1" dirty="0">
                <a:solidFill>
                  <a:srgbClr val="0C3571"/>
                </a:solidFill>
                <a:latin typeface="Anantason Bold"/>
                <a:ea typeface="Anantason Bold"/>
                <a:cs typeface="Anantason Bold"/>
                <a:sym typeface="Anantason Bold"/>
              </a:rPr>
            </a:br>
            <a:r>
              <a:rPr lang="en-US" sz="2800" b="1" dirty="0">
                <a:solidFill>
                  <a:srgbClr val="0C3571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/>
            </a:r>
            <a:br>
              <a:rPr lang="en-US" sz="2800" b="1" dirty="0">
                <a:solidFill>
                  <a:srgbClr val="0C3571"/>
                </a:solidFill>
                <a:latin typeface="Anantason Bold"/>
                <a:ea typeface="Anantason Bold"/>
                <a:cs typeface="Anantason Bold"/>
                <a:sym typeface="Anantason Bold"/>
              </a:rPr>
            </a:br>
            <a:r>
              <a:rPr lang="en-US" sz="2800" b="1" dirty="0">
                <a:solidFill>
                  <a:srgbClr val="0C3571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/>
            </a:r>
            <a:br>
              <a:rPr lang="en-US" sz="2800" b="1" dirty="0">
                <a:solidFill>
                  <a:srgbClr val="0C3571"/>
                </a:solidFill>
                <a:latin typeface="Anantason Bold"/>
                <a:ea typeface="Anantason Bold"/>
                <a:cs typeface="Anantason Bold"/>
                <a:sym typeface="Anantason Bold"/>
              </a:rPr>
            </a:br>
            <a:r>
              <a:rPr lang="en-US" sz="4400" b="1" dirty="0">
                <a:solidFill>
                  <a:srgbClr val="0C3571"/>
                </a:solidFill>
                <a:latin typeface="Times New Roman" panose="02020603050405020304" pitchFamily="18" charset="0"/>
                <a:ea typeface="Anantason Bold"/>
                <a:cs typeface="Times New Roman" panose="02020603050405020304" pitchFamily="18" charset="0"/>
                <a:sym typeface="Anantason Bold"/>
              </a:rPr>
              <a:t>Capstone Project1 </a:t>
            </a:r>
            <a:br>
              <a:rPr lang="en-US" sz="4400" b="1" dirty="0">
                <a:solidFill>
                  <a:srgbClr val="0C3571"/>
                </a:solidFill>
                <a:latin typeface="Times New Roman" panose="02020603050405020304" pitchFamily="18" charset="0"/>
                <a:ea typeface="Anantason Bold"/>
                <a:cs typeface="Times New Roman" panose="02020603050405020304" pitchFamily="18" charset="0"/>
                <a:sym typeface="Anantason Bold"/>
              </a:rPr>
            </a:br>
            <a:r>
              <a:rPr lang="en-US" sz="2400" b="1" dirty="0">
                <a:solidFill>
                  <a:srgbClr val="0C3571"/>
                </a:solidFill>
                <a:latin typeface="Times New Roman" panose="02020603050405020304" pitchFamily="18" charset="0"/>
                <a:ea typeface="Anantason Bold"/>
                <a:cs typeface="Times New Roman" panose="02020603050405020304" pitchFamily="18" charset="0"/>
                <a:sym typeface="Anantason Bold"/>
              </a:rPr>
              <a:t>MANUFACTURING  EQUIPMENT  OUTPUT PREDICTION  WITH  LINEAR  REGRESSION</a:t>
            </a:r>
            <a:r>
              <a:rPr lang="en-US" sz="1400" b="1" dirty="0">
                <a:solidFill>
                  <a:srgbClr val="0C3571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/>
            </a:r>
            <a:br>
              <a:rPr lang="en-US" sz="1400" b="1" dirty="0">
                <a:solidFill>
                  <a:srgbClr val="0C3571"/>
                </a:solidFill>
                <a:latin typeface="Anantason Bold"/>
                <a:ea typeface="Anantason Bold"/>
                <a:cs typeface="Anantason Bold"/>
                <a:sym typeface="Anantason Bold"/>
              </a:rPr>
            </a:br>
            <a:endParaRPr lang="en-IN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1FCD4F-364D-74AE-4D1A-A3A2E5DC4AED}"/>
              </a:ext>
            </a:extLst>
          </p:cNvPr>
          <p:cNvSpPr txBox="1"/>
          <p:nvPr/>
        </p:nvSpPr>
        <p:spPr>
          <a:xfrm>
            <a:off x="7522028" y="4225385"/>
            <a:ext cx="412568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T120100111:Tabrez </a:t>
            </a:r>
            <a:r>
              <a:rPr lang="en-IN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Shariff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T12010012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2:Umesh S. </a:t>
            </a:r>
            <a:r>
              <a:rPr lang="en-IN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Hakkapakki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T12010012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3:Sumanth G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T120100132:Mohammed </a:t>
            </a:r>
            <a:r>
              <a:rPr lang="en-IN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Zaidaan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Shiraz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:</a:t>
            </a:r>
            <a:r>
              <a:rPr lang="en-IN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Kamalesh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254B8B-72EC-ABF6-5764-F09EC47A1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571" y="304800"/>
            <a:ext cx="1578429" cy="105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999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F261F9-3D54-AE2B-6153-934F631B86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7ADD1F-D45A-8F7D-1C92-108B6142B7D1}"/>
              </a:ext>
            </a:extLst>
          </p:cNvPr>
          <p:cNvSpPr txBox="1"/>
          <p:nvPr/>
        </p:nvSpPr>
        <p:spPr>
          <a:xfrm>
            <a:off x="925286" y="566057"/>
            <a:ext cx="10417628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&amp; Performance Analysis</a:t>
            </a:r>
          </a:p>
          <a:p>
            <a:endParaRPr lang="en-IN" sz="4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The ultimate test of our model is its performance on data it has never seen before.</a:t>
            </a:r>
          </a:p>
          <a:p>
            <a:endParaRPr lang="en-US" dirty="0"/>
          </a:p>
          <a:p>
            <a:r>
              <a:rPr lang="en-US" b="1" dirty="0"/>
              <a:t>Evaluation Metric:</a:t>
            </a:r>
            <a:r>
              <a:rPr lang="en-US" dirty="0"/>
              <a:t> </a:t>
            </a:r>
            <a:r>
              <a:rPr lang="en-US" b="1" dirty="0"/>
              <a:t>R-squared (R²)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metric tells us what percentage of the variation in </a:t>
            </a:r>
            <a:r>
              <a:rPr lang="en-US" dirty="0" err="1"/>
              <a:t>Parts_Per_Hour</a:t>
            </a:r>
            <a:r>
              <a:rPr lang="en-US" dirty="0"/>
              <a:t> can be explained by our model's features.</a:t>
            </a:r>
          </a:p>
          <a:p>
            <a:endParaRPr lang="en-US" dirty="0"/>
          </a:p>
          <a:p>
            <a:r>
              <a:rPr lang="en-US" b="1" dirty="0"/>
              <a:t>Result:</a:t>
            </a:r>
            <a:r>
              <a:rPr lang="en-US" dirty="0"/>
              <a:t> Our model achieved an </a:t>
            </a:r>
            <a:r>
              <a:rPr lang="en-US" b="1" dirty="0"/>
              <a:t>R-squared score of 0.86</a:t>
            </a:r>
            <a:r>
              <a:rPr lang="en-US" dirty="0"/>
              <a:t> on the test set.</a:t>
            </a:r>
          </a:p>
          <a:p>
            <a:endParaRPr lang="en-US" dirty="0"/>
          </a:p>
          <a:p>
            <a:r>
              <a:rPr lang="en-US" b="1" dirty="0"/>
              <a:t>This means: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Success:</a:t>
            </a:r>
            <a:r>
              <a:rPr lang="en-US" dirty="0"/>
              <a:t> We significantly surpassed our goal of 0.75.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High Predictive Power:</a:t>
            </a:r>
            <a:r>
              <a:rPr lang="en-US" dirty="0"/>
              <a:t> 86% of the variability in hourly output is captured by our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Business Ready:</a:t>
            </a:r>
            <a:r>
              <a:rPr lang="en-US" dirty="0"/>
              <a:t> The model is reliable and accurate enough for operational use.</a:t>
            </a:r>
          </a:p>
          <a:p>
            <a:endParaRPr lang="en-IN" sz="4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615959-485D-C178-225B-384D3709F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571" y="304800"/>
            <a:ext cx="1578429" cy="105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477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F5859-3F4C-D8DD-CE15-FCD60E9FE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7834B0-F418-3C39-D0AB-556B1B3F258C}"/>
              </a:ext>
            </a:extLst>
          </p:cNvPr>
          <p:cNvSpPr txBox="1"/>
          <p:nvPr/>
        </p:nvSpPr>
        <p:spPr>
          <a:xfrm>
            <a:off x="887186" y="592561"/>
            <a:ext cx="104176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 API Deployment</a:t>
            </a:r>
          </a:p>
          <a:p>
            <a:endParaRPr lang="en-IN" sz="4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A model's value is only realized when it can be used. We built an interactive web application using </a:t>
            </a:r>
            <a:r>
              <a:rPr lang="en-US" dirty="0" err="1"/>
              <a:t>Streamlit</a:t>
            </a:r>
            <a:r>
              <a:rPr lang="en-US" dirty="0"/>
              <a:t> to bring our model to the factory floor.</a:t>
            </a:r>
          </a:p>
          <a:p>
            <a:endParaRPr lang="en-US" dirty="0"/>
          </a:p>
          <a:p>
            <a:r>
              <a:rPr lang="en-US" b="1" dirty="0"/>
              <a:t>Key Application Features: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Intuitive Controls:</a:t>
            </a:r>
            <a:r>
              <a:rPr lang="en-US" dirty="0"/>
              <a:t> Operators can adjust machine parameters using simple sliders.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Instant Feedback:</a:t>
            </a:r>
            <a:r>
              <a:rPr lang="en-US" dirty="0"/>
              <a:t> The predicted output is updated in real-time with each change.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Built-in Transparency:</a:t>
            </a:r>
            <a:r>
              <a:rPr lang="en-US" dirty="0"/>
              <a:t> Users can view the model's coefficients to understand which factors are most influential, building trust in the tool.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application successfully transforms a complex model into an accessible and practical decision-making tool.</a:t>
            </a:r>
          </a:p>
          <a:p>
            <a:endParaRPr lang="en-IN" sz="4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9176574-2FD3-0181-FFC0-5C16D394C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571" y="304800"/>
            <a:ext cx="1578429" cy="105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14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97276B-7403-D6BF-BDC9-81D05DFAB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1B00D06-E932-698E-B796-8859F09915BB}"/>
              </a:ext>
            </a:extLst>
          </p:cNvPr>
          <p:cNvSpPr txBox="1"/>
          <p:nvPr/>
        </p:nvSpPr>
        <p:spPr>
          <a:xfrm>
            <a:off x="925286" y="566057"/>
            <a:ext cx="10417628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 Deployment</a:t>
            </a:r>
          </a:p>
          <a:p>
            <a:endParaRPr lang="en-IN" sz="4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To ensure our application is robust, portable, and easy to deploy, we containerized it using Docker.</a:t>
            </a:r>
          </a:p>
          <a:p>
            <a:endParaRPr lang="en-US" dirty="0"/>
          </a:p>
          <a:p>
            <a:r>
              <a:rPr lang="en-US" b="1" dirty="0"/>
              <a:t>What is </a:t>
            </a:r>
            <a:r>
              <a:rPr lang="en-US" b="1" dirty="0" err="1"/>
              <a:t>Dockerization</a:t>
            </a:r>
            <a:r>
              <a:rPr lang="en-US" b="1" dirty="0"/>
              <a:t>?</a:t>
            </a:r>
            <a:r>
              <a:rPr lang="en-US" dirty="0"/>
              <a:t> It's the process of packaging our application, including the </a:t>
            </a:r>
            <a:r>
              <a:rPr lang="en-US" dirty="0" err="1"/>
              <a:t>Streamlit</a:t>
            </a:r>
            <a:r>
              <a:rPr lang="en-US" dirty="0"/>
              <a:t> front-end, the Python environment, all dependencies, and our trained model, into a single, isolated unit called a container.</a:t>
            </a:r>
          </a:p>
          <a:p>
            <a:endParaRPr lang="en-US" dirty="0"/>
          </a:p>
          <a:p>
            <a:r>
              <a:rPr lang="en-US" b="1" dirty="0"/>
              <a:t>Key Advantages: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Consistency:</a:t>
            </a:r>
            <a:r>
              <a:rPr lang="en-US" dirty="0"/>
              <a:t> The app runs identically everywhere, from a developer's laptop to a production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Simplicity:</a:t>
            </a:r>
            <a:r>
              <a:rPr lang="en-US" dirty="0"/>
              <a:t> Eliminates complex setup and dependency issues.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Scalability:</a:t>
            </a:r>
            <a:r>
              <a:rPr lang="en-US" dirty="0"/>
              <a:t> Allows for rapid deployment and scaling of the application as needed.</a:t>
            </a:r>
          </a:p>
          <a:p>
            <a:endParaRPr lang="en-IN" sz="4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4EAA8C-D5AA-D224-6B52-AB87AD5C3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571" y="304800"/>
            <a:ext cx="1578429" cy="105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018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0ADC14-24A4-83A3-80F3-7EB7CF454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A9192C-DD60-DC37-1D2D-65A5FB6C01AE}"/>
              </a:ext>
            </a:extLst>
          </p:cNvPr>
          <p:cNvSpPr txBox="1"/>
          <p:nvPr/>
        </p:nvSpPr>
        <p:spPr>
          <a:xfrm>
            <a:off x="925286" y="566057"/>
            <a:ext cx="10417628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4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This project successfully delivered an end-to-end machine learning solution for a real-world manufacturing problem.</a:t>
            </a:r>
          </a:p>
          <a:p>
            <a:endParaRPr lang="en-US" dirty="0"/>
          </a:p>
          <a:p>
            <a:r>
              <a:rPr lang="en-US" b="1" dirty="0"/>
              <a:t>Key Achievements: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Developed a High-Accuracy Model:</a:t>
            </a:r>
            <a:r>
              <a:rPr lang="en-US" dirty="0"/>
              <a:t> Our Linear Regression model achieved an R² score of 0.86, proving its predictive power.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Built a User-Centric Tool:</a:t>
            </a:r>
            <a:r>
              <a:rPr lang="en-US" dirty="0"/>
              <a:t> The </a:t>
            </a:r>
            <a:r>
              <a:rPr lang="en-US" dirty="0" err="1"/>
              <a:t>Streamlit</a:t>
            </a:r>
            <a:r>
              <a:rPr lang="en-US" dirty="0"/>
              <a:t> application makes the model's insights accessible and actionable for non-technical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Created a Deployable Asset:</a:t>
            </a:r>
            <a:r>
              <a:rPr lang="en-US" dirty="0"/>
              <a:t> </a:t>
            </a:r>
            <a:r>
              <a:rPr lang="en-US" dirty="0" err="1"/>
              <a:t>Dockerization</a:t>
            </a:r>
            <a:r>
              <a:rPr lang="en-US" dirty="0"/>
              <a:t> ensures the application is robust, portable, and production-ready.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demonstrated that even a foundational machine learning model can provide immense value in optimizing manufacturing processes.</a:t>
            </a:r>
          </a:p>
          <a:p>
            <a:endParaRPr lang="en-IN" sz="4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266F1F-149E-98DD-8A5C-0CEFFD4D5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571" y="304800"/>
            <a:ext cx="1578429" cy="105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615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2FEAD-69C1-D50A-64FF-BE5FE9D6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 </a:t>
            </a:r>
            <a:b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A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39406-1A7C-9AD4-D212-CF215A52D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dirty="0"/>
              <a:t>This project lays a strong foundation. Future enhancements could include:</a:t>
            </a:r>
          </a:p>
          <a:p>
            <a:r>
              <a:rPr lang="en-US" sz="1900" b="1" dirty="0"/>
              <a:t>Model Improvements:</a:t>
            </a:r>
            <a:endParaRPr lang="en-US" sz="1900" dirty="0"/>
          </a:p>
          <a:p>
            <a:r>
              <a:rPr lang="en-US" sz="1900" b="1" dirty="0"/>
              <a:t>Advanced Algorithms:</a:t>
            </a:r>
            <a:r>
              <a:rPr lang="en-US" sz="1900" dirty="0"/>
              <a:t> Experiment with Gradient Boosting or Random Forest models to capture non-linear relationships and potentially increase accuracy.</a:t>
            </a:r>
          </a:p>
          <a:p>
            <a:r>
              <a:rPr lang="en-US" sz="1900" b="1" dirty="0"/>
              <a:t>Include Categorical Data:</a:t>
            </a:r>
            <a:r>
              <a:rPr lang="en-US" sz="1900" dirty="0"/>
              <a:t> Incorporate features like Shift and </a:t>
            </a:r>
            <a:r>
              <a:rPr lang="en-US" sz="1900" dirty="0" err="1"/>
              <a:t>Machine_Type</a:t>
            </a:r>
            <a:r>
              <a:rPr lang="en-US" sz="1900" dirty="0"/>
              <a:t> to uncover new performance drivers.</a:t>
            </a:r>
          </a:p>
          <a:p>
            <a:r>
              <a:rPr lang="en-US" sz="1900" b="1" dirty="0"/>
              <a:t>Application &amp; Deployment:</a:t>
            </a:r>
            <a:endParaRPr lang="en-US" sz="1900" dirty="0"/>
          </a:p>
          <a:p>
            <a:r>
              <a:rPr lang="en-US" sz="1900" b="1" dirty="0"/>
              <a:t>Cloud Integration:</a:t>
            </a:r>
            <a:r>
              <a:rPr lang="en-US" sz="1900" dirty="0"/>
              <a:t> Deploy the Docker container to a cloud platform (AWS, Azure, GCP) for scalable, company-wide access.</a:t>
            </a:r>
          </a:p>
          <a:p>
            <a:r>
              <a:rPr lang="en-US" sz="1900" b="1" dirty="0"/>
              <a:t>Real-Time Data Feeds:</a:t>
            </a:r>
            <a:r>
              <a:rPr lang="en-US" sz="1900" dirty="0"/>
              <a:t> Connect the app to live IoT sensor data from the machines for real-time monitoring and anomaly detection.</a:t>
            </a:r>
          </a:p>
          <a:p>
            <a:endParaRPr lang="en-AS" dirty="0"/>
          </a:p>
        </p:txBody>
      </p:sp>
    </p:spTree>
    <p:extLst>
      <p:ext uri="{BB962C8B-B14F-4D97-AF65-F5344CB8AC3E}">
        <p14:creationId xmlns:p14="http://schemas.microsoft.com/office/powerpoint/2010/main" val="1344896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BA4D34-C2E1-C9C0-E176-2E6A147A3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A228EE-FED1-835D-6A31-D4A60C3188B4}"/>
              </a:ext>
            </a:extLst>
          </p:cNvPr>
          <p:cNvSpPr txBox="1"/>
          <p:nvPr/>
        </p:nvSpPr>
        <p:spPr>
          <a:xfrm rot="20161181">
            <a:off x="1023257" y="2490281"/>
            <a:ext cx="1038497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8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!!!</a:t>
            </a:r>
            <a:endParaRPr lang="en-IN" sz="4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D9250A-B516-92CD-8809-B1DD666EA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571" y="304800"/>
            <a:ext cx="1578429" cy="105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714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F4FF4-00BA-A1C5-E0CC-38FA5B53A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11916FD-ED1C-0F78-2F73-11D99106FDA9}"/>
              </a:ext>
            </a:extLst>
          </p:cNvPr>
          <p:cNvSpPr txBox="1"/>
          <p:nvPr/>
        </p:nvSpPr>
        <p:spPr>
          <a:xfrm>
            <a:off x="925286" y="566057"/>
            <a:ext cx="1041762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generation &amp; Loading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 &amp; Understanding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&amp; Feature 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 &amp;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&amp; Performance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 API 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 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4F2C56-1EF1-7471-9A81-2F481FC85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571" y="304800"/>
            <a:ext cx="1578429" cy="105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95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C7E26-275E-FD8A-6700-CDFB83B7B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EA81C3-AF1D-1FF4-FB6B-3C7CE9321376}"/>
              </a:ext>
            </a:extLst>
          </p:cNvPr>
          <p:cNvSpPr txBox="1"/>
          <p:nvPr/>
        </p:nvSpPr>
        <p:spPr>
          <a:xfrm>
            <a:off x="754665" y="736223"/>
            <a:ext cx="10417628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endParaRPr lang="en-IN" sz="4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/>
              <a:t>Goal:</a:t>
            </a:r>
            <a:r>
              <a:rPr lang="en-US" dirty="0"/>
              <a:t> To enhance production efficiency by accurately predicting the hourly output (</a:t>
            </a:r>
            <a:r>
              <a:rPr lang="en-US" dirty="0" err="1"/>
              <a:t>Parts_Per_Hour</a:t>
            </a:r>
            <a:r>
              <a:rPr lang="en-US" dirty="0"/>
              <a:t>) of injection molding machines.</a:t>
            </a:r>
          </a:p>
          <a:p>
            <a:r>
              <a:rPr lang="en-US" b="1" dirty="0"/>
              <a:t>The Challenge:</a:t>
            </a:r>
            <a:r>
              <a:rPr lang="en-US" dirty="0"/>
              <a:t> Machine operators currently rely on experience and standard operating procedures to set machine parameters. This can lead to suboptimal performance, inconsistent output, and difficulty in production planning.</a:t>
            </a:r>
          </a:p>
          <a:p>
            <a:r>
              <a:rPr lang="en-US" b="1" dirty="0"/>
              <a:t>Business Impact: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Optimize Settings:</a:t>
            </a:r>
            <a:r>
              <a:rPr lang="en-US" dirty="0"/>
              <a:t> Empowers the production team to fine-tune machine parameters for maximum, predictable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Improve Planning:</a:t>
            </a:r>
            <a:r>
              <a:rPr lang="en-US" dirty="0"/>
              <a:t> Allows for more accurate production scheduling and resource allocation.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Proactive Maintenance:</a:t>
            </a:r>
            <a:r>
              <a:rPr lang="en-US" dirty="0"/>
              <a:t> Helps identify underperforming machines that may require maintenance before a major failure occurs.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Data-Driven Culture:</a:t>
            </a:r>
            <a:r>
              <a:rPr lang="en-US" dirty="0"/>
              <a:t> Shifts decision-making from intuition to actionable, data-backed insights.</a:t>
            </a:r>
          </a:p>
          <a:p>
            <a:endParaRPr lang="en-IN" sz="4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151BB3-6F53-C93A-8ACC-EB2AFC126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571" y="304800"/>
            <a:ext cx="1578429" cy="105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569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40222-4B3F-8348-FF0E-2F10D5B43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E0FF65-D2D1-64FB-1F01-1A07C63DDF2A}"/>
              </a:ext>
            </a:extLst>
          </p:cNvPr>
          <p:cNvSpPr txBox="1"/>
          <p:nvPr/>
        </p:nvSpPr>
        <p:spPr>
          <a:xfrm>
            <a:off x="925286" y="566057"/>
            <a:ext cx="10417628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Project</a:t>
            </a:r>
          </a:p>
          <a:p>
            <a:endParaRPr lang="en-IN" sz="4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/>
              <a:t>Objective:</a:t>
            </a:r>
            <a:r>
              <a:rPr lang="en-US" dirty="0"/>
              <a:t> To develop a robust predictive model and deploy it as an interactive, user-friendly web application for the production team.</a:t>
            </a:r>
          </a:p>
          <a:p>
            <a:r>
              <a:rPr lang="en-US" b="1" dirty="0"/>
              <a:t>Methodology:</a:t>
            </a:r>
            <a:r>
              <a:rPr lang="en-US" dirty="0"/>
              <a:t> A baseline Linear Regression model was chosen for its interpretability and efficiency. The project followed a standard data science lifecycle.</a:t>
            </a:r>
          </a:p>
          <a:p>
            <a:r>
              <a:rPr lang="en-US" b="1" dirty="0"/>
              <a:t>Project Workflow: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Data Ingestion:</a:t>
            </a:r>
            <a:r>
              <a:rPr lang="en-US" dirty="0"/>
              <a:t> Load the synthetic manufacturing dataset.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Exploratory Data Analysis:</a:t>
            </a:r>
            <a:r>
              <a:rPr lang="en-US" dirty="0"/>
              <a:t> Analyze data distributions and correlations.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Preprocessing:</a:t>
            </a:r>
            <a:r>
              <a:rPr lang="en-US" dirty="0"/>
              <a:t> Clean the data and select relevant features.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Model Training:</a:t>
            </a:r>
            <a:r>
              <a:rPr lang="en-US" dirty="0"/>
              <a:t> Split data and train a Linear Regression model.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Evaluation:</a:t>
            </a:r>
            <a:r>
              <a:rPr lang="en-US" dirty="0"/>
              <a:t> Measure model performance using the R-squared metric.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Application Development:</a:t>
            </a:r>
            <a:r>
              <a:rPr lang="en-US" dirty="0"/>
              <a:t> Build a </a:t>
            </a:r>
            <a:r>
              <a:rPr lang="en-US" dirty="0" err="1"/>
              <a:t>Streamlit</a:t>
            </a:r>
            <a:r>
              <a:rPr lang="en-US" dirty="0"/>
              <a:t> UI for user interaction.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Containerization:</a:t>
            </a:r>
            <a:r>
              <a:rPr lang="en-US" dirty="0"/>
              <a:t> Package the application using Docker for deployment</a:t>
            </a:r>
            <a:endParaRPr lang="en-US" sz="4000" dirty="0"/>
          </a:p>
          <a:p>
            <a:endParaRPr lang="en-IN" sz="4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C55AB4-477C-5915-6F5B-EDB076153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571" y="304800"/>
            <a:ext cx="1578429" cy="105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584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7BD52-ED36-EA0E-90C9-7CF17BE5B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9A49387-6A50-6351-7188-762CE09BB55B}"/>
              </a:ext>
            </a:extLst>
          </p:cNvPr>
          <p:cNvSpPr txBox="1"/>
          <p:nvPr/>
        </p:nvSpPr>
        <p:spPr>
          <a:xfrm>
            <a:off x="925286" y="566057"/>
            <a:ext cx="1041762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generation &amp; Loading</a:t>
            </a:r>
          </a:p>
          <a:p>
            <a:endParaRPr lang="en-IN" sz="4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4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43245C-D953-4580-E659-59C320CAE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571" y="304800"/>
            <a:ext cx="1578429" cy="1055914"/>
          </a:xfrm>
          <a:prstGeom prst="rect">
            <a:avLst/>
          </a:prstGeom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14E02C11-676C-91FF-A2CA-2D119A925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286" y="1812552"/>
            <a:ext cx="11187892" cy="4016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S" altLang="en-AS" sz="900" b="1" i="0" u="none" strike="noStrike" cap="none" normalizeH="0" baseline="0" dirty="0">
              <a:ln>
                <a:noFill/>
              </a:ln>
              <a:solidFill>
                <a:srgbClr val="1B1C1D"/>
              </a:solidFill>
              <a:effectLst/>
              <a:latin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S" altLang="en-AS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The foundation of this project is a synthetic dataset meticulously crafted to simulate real-world manufacturing scenarios.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AS" altLang="en-AS" b="1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Dataset:</a:t>
            </a:r>
            <a:r>
              <a:rPr kumimoji="0" lang="en-AS" altLang="en-AS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 </a:t>
            </a:r>
            <a:r>
              <a:rPr kumimoji="0" lang="en-AS" altLang="en-AS" b="0" i="0" u="none" strike="noStrike" cap="none" normalizeH="0" baseline="0" dirty="0" smtClean="0">
                <a:ln>
                  <a:noFill/>
                </a:ln>
                <a:solidFill>
                  <a:srgbClr val="575B5F"/>
                </a:solidFill>
                <a:effectLst/>
                <a:latin typeface="Google Sans Text"/>
              </a:rPr>
              <a:t>manufacturing_dataset.csv</a:t>
            </a:r>
            <a:endParaRPr kumimoji="0" lang="en-AS" altLang="en-AS" b="0" i="0" u="none" strike="noStrike" cap="none" normalizeH="0" baseline="0" dirty="0">
              <a:ln>
                <a:noFill/>
              </a:ln>
              <a:solidFill>
                <a:srgbClr val="1B1C1D"/>
              </a:solidFill>
              <a:effectLst/>
              <a:latin typeface="Google Sans Tex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AS" altLang="en-AS" b="1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Method:</a:t>
            </a:r>
            <a:r>
              <a:rPr kumimoji="0" lang="en-AS" altLang="en-AS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 While the data is synthetically generated, it is based on established manufacturing principles to ensure the relationships between variables are realistic and meaningful.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AS" altLang="en-AS" b="1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Content:</a:t>
            </a:r>
            <a:r>
              <a:rPr kumimoji="0" lang="en-AS" altLang="en-AS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 It contains 1,000 hourly records, providing a rich source of information for training a robust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S" altLang="en-AS" b="1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Data Loading Process</a:t>
            </a:r>
            <a:endParaRPr kumimoji="0" lang="en-AS" altLang="en-AS" b="0" i="0" u="none" strike="noStrike" cap="none" normalizeH="0" baseline="0" dirty="0">
              <a:ln>
                <a:noFill/>
              </a:ln>
              <a:solidFill>
                <a:srgbClr val="1B1C1D"/>
              </a:solidFill>
              <a:effectLst/>
              <a:latin typeface="Google Sans Tex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S" altLang="en-AS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The dataset is loaded into the application at runtime using the powerful Pandas library in Python.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AS" altLang="en-AS" b="1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Mechanism:</a:t>
            </a:r>
            <a:r>
              <a:rPr kumimoji="0" lang="en-AS" altLang="en-AS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 A simple, efficient command reads the entire CSV file into a structured </a:t>
            </a:r>
            <a:r>
              <a:rPr kumimoji="0" lang="en-AS" altLang="en-AS" b="0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DataFrame</a:t>
            </a:r>
            <a:r>
              <a:rPr kumimoji="0" lang="en-AS" altLang="en-AS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AS" altLang="en-AS" b="1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Code Snippet:</a:t>
            </a:r>
            <a:endParaRPr kumimoji="0" lang="en-AS" altLang="en-AS" b="0" i="0" u="none" strike="noStrike" cap="none" normalizeH="0" baseline="0" dirty="0">
              <a:ln>
                <a:noFill/>
              </a:ln>
              <a:solidFill>
                <a:srgbClr val="1B1C1D"/>
              </a:solidFill>
              <a:effectLst/>
              <a:latin typeface="Google Sans Tex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S" altLang="en-AS" b="0" i="0" u="none" strike="noStrike" cap="none" normalizeH="0" baseline="0" dirty="0">
                <a:ln>
                  <a:noFill/>
                </a:ln>
                <a:solidFill>
                  <a:srgbClr val="8430CE"/>
                </a:solidFill>
                <a:effectLst/>
                <a:latin typeface="Google Sans Text"/>
              </a:rPr>
              <a:t>import</a:t>
            </a:r>
            <a:r>
              <a:rPr kumimoji="0" lang="en-AS" altLang="en-AS" b="0" i="0" u="none" strike="noStrike" cap="none" normalizeH="0" baseline="0" dirty="0">
                <a:ln>
                  <a:noFill/>
                </a:ln>
                <a:solidFill>
                  <a:srgbClr val="575B5F"/>
                </a:solidFill>
                <a:effectLst/>
                <a:latin typeface="Google Sans Text"/>
              </a:rPr>
              <a:t> pandas </a:t>
            </a:r>
            <a:r>
              <a:rPr kumimoji="0" lang="en-AS" altLang="en-AS" b="0" i="0" u="none" strike="noStrike" cap="none" normalizeH="0" baseline="0" dirty="0">
                <a:ln>
                  <a:noFill/>
                </a:ln>
                <a:solidFill>
                  <a:srgbClr val="8430CE"/>
                </a:solidFill>
                <a:effectLst/>
                <a:latin typeface="Google Sans Text"/>
              </a:rPr>
              <a:t>as</a:t>
            </a:r>
            <a:r>
              <a:rPr kumimoji="0" lang="en-AS" altLang="en-AS" b="0" i="0" u="none" strike="noStrike" cap="none" normalizeH="0" baseline="0" dirty="0">
                <a:ln>
                  <a:noFill/>
                </a:ln>
                <a:solidFill>
                  <a:srgbClr val="575B5F"/>
                </a:solidFill>
                <a:effectLst/>
                <a:latin typeface="Google Sans Text"/>
              </a:rPr>
              <a:t> pd df = </a:t>
            </a:r>
            <a:r>
              <a:rPr kumimoji="0" lang="en-AS" altLang="en-AS" b="0" i="0" u="none" strike="noStrike" cap="none" normalizeH="0" baseline="0" dirty="0" smtClean="0">
                <a:ln>
                  <a:noFill/>
                </a:ln>
                <a:solidFill>
                  <a:srgbClr val="575B5F"/>
                </a:solidFill>
                <a:effectLst/>
                <a:latin typeface="Google Sans Text"/>
              </a:rPr>
              <a:t>pd.read_csv(</a:t>
            </a:r>
            <a:r>
              <a:rPr kumimoji="0" lang="en-AS" altLang="en-AS" b="0" i="0" u="none" strike="noStrike" cap="none" normalizeH="0" baseline="0" dirty="0" smtClean="0">
                <a:ln>
                  <a:noFill/>
                </a:ln>
                <a:solidFill>
                  <a:srgbClr val="188038"/>
                </a:solidFill>
                <a:effectLst/>
                <a:latin typeface="Google Sans Text"/>
              </a:rPr>
              <a:t>'manufacturing_datas</a:t>
            </a:r>
            <a:r>
              <a:rPr kumimoji="0" lang="en-US" altLang="en-AS" b="0" i="0" u="none" strike="noStrike" cap="none" normalizeH="0" baseline="0" dirty="0" smtClean="0">
                <a:ln>
                  <a:noFill/>
                </a:ln>
                <a:solidFill>
                  <a:srgbClr val="188038"/>
                </a:solidFill>
                <a:effectLst/>
                <a:latin typeface="Google Sans Text"/>
              </a:rPr>
              <a:t>et</a:t>
            </a:r>
            <a:r>
              <a:rPr kumimoji="0" lang="en-AS" altLang="en-AS" b="0" i="0" u="none" strike="noStrike" cap="none" normalizeH="0" baseline="0" dirty="0" smtClean="0">
                <a:ln>
                  <a:noFill/>
                </a:ln>
                <a:solidFill>
                  <a:srgbClr val="188038"/>
                </a:solidFill>
                <a:effectLst/>
                <a:latin typeface="Google Sans Text"/>
              </a:rPr>
              <a:t>.csv'</a:t>
            </a:r>
            <a:r>
              <a:rPr kumimoji="0" lang="en-AS" altLang="en-AS" b="0" i="0" u="none" strike="noStrike" cap="none" normalizeH="0" baseline="0" dirty="0" smtClean="0">
                <a:ln>
                  <a:noFill/>
                </a:ln>
                <a:solidFill>
                  <a:srgbClr val="575B5F"/>
                </a:solidFill>
                <a:effectLst/>
                <a:latin typeface="Google Sans Text"/>
              </a:rPr>
              <a:t>) </a:t>
            </a:r>
            <a:endParaRPr kumimoji="0" lang="en-AS" altLang="en-AS" b="0" i="0" u="none" strike="noStrike" cap="none" normalizeH="0" baseline="0" dirty="0">
              <a:ln>
                <a:noFill/>
              </a:ln>
              <a:solidFill>
                <a:srgbClr val="1B1C1D"/>
              </a:solidFill>
              <a:effectLst/>
              <a:latin typeface="Google Sans Tex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AS" altLang="en-AS" b="1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Outcome:</a:t>
            </a:r>
            <a:r>
              <a:rPr kumimoji="0" lang="en-AS" altLang="en-AS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 This single step ingests the raw data and prepares it for the subsequent stages of analysis, preprocessing, and </a:t>
            </a:r>
            <a:r>
              <a:rPr kumimoji="0" lang="en-AS" altLang="en-AS" sz="18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model training.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S" altLang="en-A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707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C9203-5CAF-C401-17FF-82A26B9F7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91DDD7F-8258-D3EF-27A7-7CE6861536D7}"/>
              </a:ext>
            </a:extLst>
          </p:cNvPr>
          <p:cNvSpPr txBox="1"/>
          <p:nvPr/>
        </p:nvSpPr>
        <p:spPr>
          <a:xfrm>
            <a:off x="925286" y="566057"/>
            <a:ext cx="10417628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 &amp; Understanding</a:t>
            </a:r>
          </a:p>
          <a:p>
            <a:endParaRPr lang="en-IN" sz="4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/>
              <a:t>Purpose:</a:t>
            </a:r>
            <a:r>
              <a:rPr lang="en-US" dirty="0"/>
              <a:t> To understand data characteristics, identify relationships, and check assumptions before modeling.</a:t>
            </a:r>
          </a:p>
          <a:p>
            <a:r>
              <a:rPr lang="en-US" b="1" dirty="0"/>
              <a:t>1. Descriptive Statistics: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Revealed the scale and distribution of each feature. For example, </a:t>
            </a:r>
            <a:r>
              <a:rPr lang="en-US" dirty="0" err="1"/>
              <a:t>Cycle_Time</a:t>
            </a:r>
            <a:r>
              <a:rPr lang="en-US" dirty="0"/>
              <a:t> ranges from 15 to 45 seconds.</a:t>
            </a:r>
          </a:p>
          <a:p>
            <a:r>
              <a:rPr lang="en-US" b="1" dirty="0"/>
              <a:t>2. Correlation Analysis: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correlation matrix was generated to quantify the linear relationships between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Key Finding:</a:t>
            </a:r>
            <a:r>
              <a:rPr lang="en-US" dirty="0"/>
              <a:t> </a:t>
            </a:r>
            <a:r>
              <a:rPr lang="en-US" dirty="0" err="1"/>
              <a:t>Total_Cycle_Time</a:t>
            </a:r>
            <a:r>
              <a:rPr lang="en-US" dirty="0"/>
              <a:t> showed a strong negative correlation (-0.85) with the target </a:t>
            </a:r>
            <a:r>
              <a:rPr lang="en-US" dirty="0" err="1"/>
              <a:t>Parts_Per_Hour</a:t>
            </a:r>
            <a:r>
              <a:rPr lang="en-US" dirty="0"/>
              <a:t>, which is logical: longer cycles lead to lower hourly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Insight:</a:t>
            </a:r>
            <a:r>
              <a:rPr lang="en-US" dirty="0"/>
              <a:t> </a:t>
            </a:r>
            <a:r>
              <a:rPr lang="en-US" dirty="0" err="1"/>
              <a:t>Injection_Pressure</a:t>
            </a:r>
            <a:r>
              <a:rPr lang="en-US" dirty="0"/>
              <a:t> and </a:t>
            </a:r>
            <a:r>
              <a:rPr lang="en-US" dirty="0" err="1"/>
              <a:t>Injection_Temperature</a:t>
            </a:r>
            <a:r>
              <a:rPr lang="en-US" dirty="0"/>
              <a:t> also showed moderate positive correlations with the output.</a:t>
            </a:r>
          </a:p>
          <a:p>
            <a:r>
              <a:rPr lang="en-US" b="1" dirty="0"/>
              <a:t>3. Distribution Visualization: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Histograms showed that most features, including the target variable </a:t>
            </a:r>
            <a:r>
              <a:rPr lang="en-US" dirty="0" err="1"/>
              <a:t>Parts_Per_Hour</a:t>
            </a:r>
            <a:r>
              <a:rPr lang="en-US" dirty="0"/>
              <a:t>, followed a roughly normal distribution, which is a good sign for linear regression.</a:t>
            </a:r>
          </a:p>
          <a:p>
            <a:endParaRPr lang="en-IN" sz="4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5696F0-A230-4170-D65B-94252D73C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571" y="304800"/>
            <a:ext cx="1578429" cy="105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24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8D18A-46DB-F5D1-756C-F184C084F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93F408-C014-7315-2453-24243AE17923}"/>
              </a:ext>
            </a:extLst>
          </p:cNvPr>
          <p:cNvSpPr txBox="1"/>
          <p:nvPr/>
        </p:nvSpPr>
        <p:spPr>
          <a:xfrm>
            <a:off x="925286" y="566057"/>
            <a:ext cx="1041762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  <a:p>
            <a:endParaRPr lang="en-IN" sz="4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1CE53B-57E3-B251-26CE-AF290EB82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571" y="304800"/>
            <a:ext cx="1578429" cy="1055914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C984700E-3A37-9E58-B4B8-6482F9D1F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286" y="2044006"/>
            <a:ext cx="10885714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S" altLang="en-AS" b="1" i="0" u="none" strike="noStrike" cap="none" normalizeH="0" baseline="0" dirty="0">
              <a:ln>
                <a:noFill/>
              </a:ln>
              <a:solidFill>
                <a:srgbClr val="1B1C1D"/>
              </a:solidFill>
              <a:effectLst/>
              <a:latin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S" altLang="en-AS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Before building the model, we performed a deep dive into the data to uncover crucial insights and patterns.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S" altLang="en-AS" b="1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Key Findings:</a:t>
            </a:r>
            <a:endParaRPr kumimoji="0" lang="en-AS" altLang="en-AS" b="0" i="0" u="none" strike="noStrike" cap="none" normalizeH="0" baseline="0" dirty="0">
              <a:ln>
                <a:noFill/>
              </a:ln>
              <a:solidFill>
                <a:srgbClr val="1B1C1D"/>
              </a:solidFill>
              <a:effectLst/>
              <a:latin typeface="Google Sans Tex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AS" altLang="en-AS" b="1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The Dominant Factor:</a:t>
            </a:r>
            <a:r>
              <a:rPr kumimoji="0" lang="en-AS" altLang="en-AS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 A strong negative correlation (-0.85) was confirmed between </a:t>
            </a:r>
            <a:r>
              <a:rPr kumimoji="0" lang="en-AS" altLang="en-AS" b="0" i="0" u="none" strike="noStrike" cap="none" normalizeH="0" baseline="0" dirty="0" err="1">
                <a:ln>
                  <a:noFill/>
                </a:ln>
                <a:solidFill>
                  <a:srgbClr val="575B5F"/>
                </a:solidFill>
                <a:effectLst/>
                <a:latin typeface="Google Sans Text"/>
              </a:rPr>
              <a:t>Total_Cycle_Time</a:t>
            </a:r>
            <a:r>
              <a:rPr kumimoji="0" lang="en-AS" altLang="en-AS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 and </a:t>
            </a:r>
            <a:r>
              <a:rPr kumimoji="0" lang="en-AS" altLang="en-AS" b="0" i="0" u="none" strike="noStrike" cap="none" normalizeH="0" baseline="0" dirty="0" err="1">
                <a:ln>
                  <a:noFill/>
                </a:ln>
                <a:solidFill>
                  <a:srgbClr val="575B5F"/>
                </a:solidFill>
                <a:effectLst/>
                <a:latin typeface="Google Sans Text"/>
              </a:rPr>
              <a:t>Parts_Per_Hour</a:t>
            </a:r>
            <a:r>
              <a:rPr kumimoji="0" lang="en-AS" altLang="en-AS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. This validates the fundamental principle: shorter cycles yield higher output.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AS" altLang="en-AS" b="1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Positive Performance Drivers:</a:t>
            </a:r>
            <a:r>
              <a:rPr kumimoji="0" lang="en-AS" altLang="en-AS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 </a:t>
            </a:r>
            <a:r>
              <a:rPr kumimoji="0" lang="en-AS" altLang="en-AS" b="0" i="0" u="none" strike="noStrike" cap="none" normalizeH="0" baseline="0" dirty="0" err="1">
                <a:ln>
                  <a:noFill/>
                </a:ln>
                <a:solidFill>
                  <a:srgbClr val="575B5F"/>
                </a:solidFill>
                <a:effectLst/>
                <a:latin typeface="Google Sans Text"/>
              </a:rPr>
              <a:t>Injection_Temperature</a:t>
            </a:r>
            <a:r>
              <a:rPr kumimoji="0" lang="en-AS" altLang="en-AS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 and </a:t>
            </a:r>
            <a:r>
              <a:rPr kumimoji="0" lang="en-AS" altLang="en-AS" b="0" i="0" u="none" strike="noStrike" cap="none" normalizeH="0" baseline="0" dirty="0" err="1">
                <a:ln>
                  <a:noFill/>
                </a:ln>
                <a:solidFill>
                  <a:srgbClr val="575B5F"/>
                </a:solidFill>
                <a:effectLst/>
                <a:latin typeface="Google Sans Text"/>
              </a:rPr>
              <a:t>Injection_Pressure</a:t>
            </a:r>
            <a:r>
              <a:rPr kumimoji="0" lang="en-AS" altLang="en-AS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 both showed a positive correlation with output, indicating their importance in optimizing production.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AS" altLang="en-AS" b="1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Model Suitability:</a:t>
            </a:r>
            <a:r>
              <a:rPr kumimoji="0" lang="en-AS" altLang="en-AS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 Feature distributions were found to be largely normal, confirming that Linear Regression is an appropriate starting model for this dataset</a:t>
            </a:r>
            <a:r>
              <a:rPr kumimoji="0" lang="en-AS" altLang="en-AS" sz="18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S" altLang="en-A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646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8CB8B-FB27-E31A-1192-5DD7AD260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AE09B7-84D1-C90F-F404-83250821B234}"/>
              </a:ext>
            </a:extLst>
          </p:cNvPr>
          <p:cNvSpPr txBox="1"/>
          <p:nvPr/>
        </p:nvSpPr>
        <p:spPr>
          <a:xfrm>
            <a:off x="925286" y="548639"/>
            <a:ext cx="104176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&amp; Feature Engineering</a:t>
            </a:r>
          </a:p>
          <a:p>
            <a:endParaRPr lang="en-IN" sz="4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This phase was critical for preparing a clean and relevant dataset for the model.</a:t>
            </a:r>
          </a:p>
          <a:p>
            <a:r>
              <a:rPr lang="en-US" b="1" dirty="0"/>
              <a:t>Our Process: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Leveraging Existing Features:</a:t>
            </a:r>
            <a:r>
              <a:rPr lang="en-US" dirty="0"/>
              <a:t> The dataset already contained valuable engineered features like </a:t>
            </a:r>
            <a:r>
              <a:rPr lang="en-US" dirty="0" err="1"/>
              <a:t>Temperature_Pressure_Ratio</a:t>
            </a:r>
            <a:r>
              <a:rPr lang="en-US" dirty="0"/>
              <a:t> and </a:t>
            </a:r>
            <a:r>
              <a:rPr lang="en-US" dirty="0" err="1"/>
              <a:t>Total_Cycle_Time</a:t>
            </a:r>
            <a:r>
              <a:rPr lang="en-US" dirty="0"/>
              <a:t>, which capture complex interactions.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Feature Selection:</a:t>
            </a:r>
            <a:r>
              <a:rPr lang="en-US" dirty="0"/>
              <a:t> For our baseline model, we strategically selected the 13 most impactful numerical features, temporarily excluding categorical data to establish a strong, interpretable foundation.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Data Cleansing:</a:t>
            </a:r>
            <a:r>
              <a:rPr lang="en-US" dirty="0"/>
              <a:t> A </a:t>
            </a:r>
            <a:r>
              <a:rPr lang="en-US" dirty="0" err="1"/>
              <a:t>dropna</a:t>
            </a:r>
            <a:r>
              <a:rPr lang="en-US" dirty="0"/>
              <a:t>() operation was performed to remove any rows with missing values, ensuring the model trains on high-quality, complete data.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Data Partitioning:</a:t>
            </a:r>
            <a:r>
              <a:rPr lang="en-US" dirty="0"/>
              <a:t> The dataset was split 80/20 into training and testing sets to ensure a robust and unbiased evaluation of the model.</a:t>
            </a:r>
          </a:p>
          <a:p>
            <a:endParaRPr lang="en-IN" sz="4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E86D32-2C91-E5D4-CDFA-9F899E55E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571" y="304800"/>
            <a:ext cx="1578429" cy="105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04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D2712-5925-9393-290C-6311D6799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CEF693-3F1B-C86F-2FE2-E46BBF83FD9B}"/>
              </a:ext>
            </a:extLst>
          </p:cNvPr>
          <p:cNvSpPr txBox="1"/>
          <p:nvPr/>
        </p:nvSpPr>
        <p:spPr>
          <a:xfrm>
            <a:off x="925286" y="566057"/>
            <a:ext cx="104176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 &amp; Training</a:t>
            </a:r>
          </a:p>
          <a:p>
            <a:endParaRPr lang="en-IN" sz="4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The core of our predictive engine is a </a:t>
            </a:r>
            <a:r>
              <a:rPr lang="en-US" b="1" dirty="0"/>
              <a:t>Linear Regression</a:t>
            </a:r>
            <a:r>
              <a:rPr lang="en-US" dirty="0"/>
              <a:t> model.</a:t>
            </a:r>
          </a:p>
          <a:p>
            <a:endParaRPr lang="en-US" dirty="0"/>
          </a:p>
          <a:p>
            <a:r>
              <a:rPr lang="en-US" b="1" dirty="0"/>
              <a:t>Why Linear Regression?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Interpretability:</a:t>
            </a:r>
            <a:r>
              <a:rPr lang="en-US" dirty="0"/>
              <a:t> It allows us to understand exactly how each parameter contributes to the final prediction.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Efficiency:</a:t>
            </a:r>
            <a:r>
              <a:rPr lang="en-US" dirty="0"/>
              <a:t> It is computationally fast, making it ideal for a real-time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Strong Baseline:</a:t>
            </a:r>
            <a:r>
              <a:rPr lang="en-US" dirty="0"/>
              <a:t> It provides a solid benchmark for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Training Process:</a:t>
            </a:r>
            <a:r>
              <a:rPr lang="en-US" dirty="0"/>
              <a:t> The model was trained using Scikit-</a:t>
            </a:r>
            <a:r>
              <a:rPr lang="en-US" dirty="0" err="1"/>
              <a:t>learn's</a:t>
            </a:r>
            <a:r>
              <a:rPr lang="en-US" dirty="0"/>
              <a:t> fit() method on our prepared training data. It learned the optimal coefficients for each feature to create a predictive mathematical formula. For deployment, this trained model was serialized into a </a:t>
            </a:r>
            <a:r>
              <a:rPr lang="en-US" dirty="0" err="1"/>
              <a:t>linear_regression_model.pkl</a:t>
            </a:r>
            <a:r>
              <a:rPr lang="en-US" dirty="0"/>
              <a:t> file for instant loading.</a:t>
            </a:r>
          </a:p>
          <a:p>
            <a:endParaRPr lang="en-IN" sz="4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A1A8DE-0F20-800C-3FA2-50793CC05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571" y="304800"/>
            <a:ext cx="1578429" cy="105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115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1457</Words>
  <Application>Microsoft Office PowerPoint</Application>
  <PresentationFormat>Widescreen</PresentationFormat>
  <Paragraphs>152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Anantason Bold</vt:lpstr>
      <vt:lpstr>Arial</vt:lpstr>
      <vt:lpstr>Calibri</vt:lpstr>
      <vt:lpstr>Calibri Light</vt:lpstr>
      <vt:lpstr>Google Sans</vt:lpstr>
      <vt:lpstr>Google Sans Text</vt:lpstr>
      <vt:lpstr>Times New Roman</vt:lpstr>
      <vt:lpstr>Office Theme</vt:lpstr>
      <vt:lpstr>     Capstone Project1  MANUFACTURING  EQUIPMENT  OUTPUT PREDICTION  WITH  LINEAR  REGRESSION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Scope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Capstone Project1  MANUFACTURING  EQUIPMENT  OUTPUT PREDICTION  WITH  LINEAR  REGRESSION </dc:title>
  <dc:creator>TNS INDIA FOUNDATION</dc:creator>
  <cp:lastModifiedBy>Windows User</cp:lastModifiedBy>
  <cp:revision>11</cp:revision>
  <dcterms:created xsi:type="dcterms:W3CDTF">2025-09-02T04:26:51Z</dcterms:created>
  <dcterms:modified xsi:type="dcterms:W3CDTF">2025-09-25T09:34:56Z</dcterms:modified>
</cp:coreProperties>
</file>