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4"/>
  </p:notesMasterIdLst>
  <p:sldIdLst>
    <p:sldId id="256" r:id="rId3"/>
    <p:sldId id="664" r:id="rId4"/>
    <p:sldId id="660" r:id="rId5"/>
    <p:sldId id="665" r:id="rId6"/>
    <p:sldId id="662" r:id="rId7"/>
    <p:sldId id="661" r:id="rId8"/>
    <p:sldId id="556" r:id="rId9"/>
    <p:sldId id="415" r:id="rId10"/>
    <p:sldId id="555" r:id="rId11"/>
    <p:sldId id="558" r:id="rId12"/>
    <p:sldId id="663" r:id="rId13"/>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592" autoAdjust="0"/>
  </p:normalViewPr>
  <p:slideViewPr>
    <p:cSldViewPr>
      <p:cViewPr varScale="1">
        <p:scale>
          <a:sx n="78" d="100"/>
          <a:sy n="78" d="100"/>
        </p:scale>
        <p:origin x="739" y="58"/>
      </p:cViewPr>
      <p:guideLst>
        <p:guide orient="horz" pos="2160"/>
        <p:guide pos="2880"/>
      </p:guideLst>
    </p:cSldViewPr>
  </p:slideViewPr>
  <p:outlineViewPr>
    <p:cViewPr>
      <p:scale>
        <a:sx n="33" d="100"/>
        <a:sy n="33" d="100"/>
      </p:scale>
      <p:origin x="0" y="-17189"/>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12/15/2020</a:t>
            </a:fld>
            <a:endParaRPr lang="en-US" dirty="0"/>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72" tIns="46586" rIns="93172"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17">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Global Edition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defTabSz="931717">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6213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428450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28983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26882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11274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79717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55716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67573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759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99783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9188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82886EA-5A8B-4CA2-8350-5BFA0804E967}"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8AB26DC-6093-4DC5-AFDC-9DB10E952F8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760D6C-7ED2-44B2-9AF2-2DFE256507DB}"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1C556B55-81C2-49A3-AED0-FADD7B1786D7}" type="datetime1">
              <a:rPr lang="en-US" smtClean="0"/>
              <a:t>12/15/2020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2A9FE50-47AD-4BBC-B4F4-5DB4EA3EB467}"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userDrawn="1"/>
        </p:nvPicPr>
        <p:blipFill>
          <a:blip r:embed="rId3"/>
          <a:stretch>
            <a:fillRect/>
          </a:stretch>
        </p:blipFill>
        <p:spPr>
          <a:xfrm>
            <a:off x="522076" y="2113115"/>
            <a:ext cx="2129039" cy="2690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8B4A3D3B-38CC-4966-8A82-1DF2B4F0B981}"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53D0E4FA-5AA8-47AC-8A4F-292C77ED0394}" type="datetime1">
              <a:rPr lang="en-US" smtClean="0"/>
              <a:t>12/15/2020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4EC4D520-2C65-460E-A399-46784668340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7C728A9-FD2C-49D5-BFAE-3C27FDCE9C8C}"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9955FC77-E255-461E-968A-F38CB75C0FD2}"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A60F6C-3245-4BAF-9806-C183611533F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9BE2C7A4-8E20-42DF-91D5-D20C72904BD0}" type="datetime1">
              <a:rPr lang="en-US" smtClean="0"/>
              <a:t>12/15/2020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374F1268-2299-4A0E-A913-E974A051B358}" type="datetime1">
              <a:rPr lang="en-US" smtClean="0"/>
              <a:t>12/15/2020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C0DC67-5609-4B4E-A766-D4DFDB2DC90F}"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CC45F1C-43C8-4E21-806F-8BA21BEABF9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2D5DF12-13C4-4818-8066-17EDAE0819F9}"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22DC0000-4166-4C72-B2C4-4BED720E4F20}"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8ECAEA-17E0-4F1A-BD5D-05E992176824}"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4E9745-724C-4DCA-A5E4-3FFD19784BD2}"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41DC42-CC4E-4771-995D-9961585BB28B}" type="datetime1">
              <a:rPr lang="en-US" smtClean="0"/>
              <a:t>12/15/2020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FE747B3-E7CB-4BD4-A8D1-8A74E7AA5CE0}" type="datetime1">
              <a:rPr lang="en-US" smtClean="0"/>
              <a:t>12/15/2020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5D5D1F-6139-42EA-A5E6-19B978F2655E}" type="datetime1">
              <a:rPr lang="en-US" smtClean="0"/>
              <a:t>12/15/2020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F6587E-AA2A-4057-91F0-2BC67ECBBD09}"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0B4DBA-426C-4C2F-8F58-EB3E58605765}"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56D99CF-92BF-40AB-8116-4EFCE881D727}" type="datetime1">
              <a:rPr lang="en-US" smtClean="0"/>
              <a:t>12/15/2020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00A6717-5767-4D01-8C42-5033DADF498D}" type="datetime1">
              <a:rPr lang="en-US" smtClean="0"/>
              <a:t>12/15/2020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hyperlink" Target="https://www.youtube.com/watch?v=bqyrRS5AN00" TargetMode="External"/><Relationship Id="rId4" Type="http://schemas.openxmlformats.org/officeDocument/2006/relationships/hyperlink" Target="https://www.youtube.com/watch?v=SeQluFcMPT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eQluFcMPTc"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Topic 5 – Smart Contract &amp; </a:t>
            </a:r>
            <a:r>
              <a:rPr lang="en-US" dirty="0" err="1"/>
              <a:t>dApp</a:t>
            </a:r>
            <a:endParaRPr lang="en-US" dirty="0"/>
          </a:p>
        </p:txBody>
      </p:sp>
      <p:sp>
        <p:nvSpPr>
          <p:cNvPr id="2" name="Footer Placeholder 1"/>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pic>
        <p:nvPicPr>
          <p:cNvPr id="1026" name="Picture 2" descr="Blockchain and Smart Contracts for Insurance: Is the Technology Mature  Enough? - The Digital Insurer">
            <a:extLst>
              <a:ext uri="{FF2B5EF4-FFF2-40B4-BE49-F238E27FC236}">
                <a16:creationId xmlns:a16="http://schemas.microsoft.com/office/drawing/2014/main" id="{8153D43D-F002-4C89-8677-C5ACF5890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762000"/>
            <a:ext cx="3657600" cy="2105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Next…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10</a:t>
            </a:fld>
            <a:endParaRPr lang="en-US" dirty="0"/>
          </a:p>
        </p:txBody>
      </p:sp>
      <p:sp>
        <p:nvSpPr>
          <p:cNvPr id="6" name="Title 1">
            <a:extLst>
              <a:ext uri="{FF2B5EF4-FFF2-40B4-BE49-F238E27FC236}">
                <a16:creationId xmlns:a16="http://schemas.microsoft.com/office/drawing/2014/main" id="{FBD53CE6-7190-4126-9C88-C9ACF6326458}"/>
              </a:ext>
            </a:extLst>
          </p:cNvPr>
          <p:cNvSpPr txBox="1">
            <a:spLocks/>
          </p:cNvSpPr>
          <p:nvPr/>
        </p:nvSpPr>
        <p:spPr>
          <a:xfrm>
            <a:off x="762000" y="4639823"/>
            <a:ext cx="7824788" cy="1143948"/>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marL="685800" indent="-685800" algn="l" fontAlgn="auto">
              <a:spcAft>
                <a:spcPts val="0"/>
              </a:spcAft>
              <a:buFont typeface="Arial" panose="020B0604020202020204" pitchFamily="34" charset="0"/>
              <a:buChar char="•"/>
            </a:pPr>
            <a:r>
              <a:rPr lang="en-US" sz="4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Download the next two tools:</a:t>
            </a:r>
          </a:p>
          <a:p>
            <a:pPr marL="1143000" lvl="1" indent="-685800" fontAlgn="auto">
              <a:spcAft>
                <a:spcPts val="0"/>
              </a:spcAft>
              <a:buFont typeface="Arial" panose="020B0604020202020204" pitchFamily="34" charset="0"/>
              <a:buChar char="•"/>
            </a:pPr>
            <a:r>
              <a:rPr lang="en-US" sz="4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ganache</a:t>
            </a:r>
          </a:p>
          <a:p>
            <a:pPr marL="1143000" lvl="1" indent="-685800" fontAlgn="auto">
              <a:spcAft>
                <a:spcPts val="0"/>
              </a:spcAft>
              <a:buFont typeface="Arial" panose="020B0604020202020204" pitchFamily="34" charset="0"/>
              <a:buChar char="•"/>
            </a:pPr>
            <a:r>
              <a:rPr lang="en-US" sz="4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Truffle</a:t>
            </a:r>
          </a:p>
          <a:p>
            <a:pPr marL="685800" indent="-685800" algn="l" fontAlgn="auto">
              <a:lnSpc>
                <a:spcPct val="100000"/>
              </a:lnSpc>
              <a:spcAft>
                <a:spcPts val="0"/>
              </a:spcAft>
              <a:buFont typeface="Arial" panose="020B0604020202020204" pitchFamily="34" charset="0"/>
              <a:buChar char="•"/>
            </a:pPr>
            <a:r>
              <a:rPr lang="en-US" sz="4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you have problem downloading &amp; installing these, send message to me</a:t>
            </a:r>
          </a:p>
        </p:txBody>
      </p:sp>
    </p:spTree>
    <p:extLst>
      <p:ext uri="{BB962C8B-B14F-4D97-AF65-F5344CB8AC3E}">
        <p14:creationId xmlns:p14="http://schemas.microsoft.com/office/powerpoint/2010/main" val="3092844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Next…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11</a:t>
            </a:fld>
            <a:endParaRPr lang="en-US" dirty="0"/>
          </a:p>
        </p:txBody>
      </p:sp>
      <p:sp>
        <p:nvSpPr>
          <p:cNvPr id="6" name="Title 1">
            <a:extLst>
              <a:ext uri="{FF2B5EF4-FFF2-40B4-BE49-F238E27FC236}">
                <a16:creationId xmlns:a16="http://schemas.microsoft.com/office/drawing/2014/main" id="{FBD53CE6-7190-4126-9C88-C9ACF6326458}"/>
              </a:ext>
            </a:extLst>
          </p:cNvPr>
          <p:cNvSpPr txBox="1">
            <a:spLocks/>
          </p:cNvSpPr>
          <p:nvPr/>
        </p:nvSpPr>
        <p:spPr>
          <a:xfrm>
            <a:off x="811213" y="3657600"/>
            <a:ext cx="7824788" cy="1143948"/>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 be continued in </a:t>
            </a:r>
          </a:p>
          <a:p>
            <a:pPr algn="ctr" fontAlgn="auto">
              <a:spcAft>
                <a:spcPts val="0"/>
              </a:spcAft>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Next topic …</a:t>
            </a:r>
          </a:p>
        </p:txBody>
      </p:sp>
    </p:spTree>
    <p:extLst>
      <p:ext uri="{BB962C8B-B14F-4D97-AF65-F5344CB8AC3E}">
        <p14:creationId xmlns:p14="http://schemas.microsoft.com/office/powerpoint/2010/main" val="15881540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0" i="0" dirty="0">
                <a:solidFill>
                  <a:schemeClr val="tx1"/>
                </a:solidFill>
                <a:effectLst/>
                <a:latin typeface="Roboto"/>
              </a:rPr>
              <a:t>Remix</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sp>
        <p:nvSpPr>
          <p:cNvPr id="3" name="Content Placeholder 2"/>
          <p:cNvSpPr>
            <a:spLocks noGrp="1"/>
          </p:cNvSpPr>
          <p:nvPr>
            <p:ph sz="half" idx="1"/>
          </p:nvPr>
        </p:nvSpPr>
        <p:spPr>
          <a:xfrm>
            <a:off x="389182" y="1966538"/>
            <a:ext cx="8450018" cy="3840163"/>
          </a:xfrm>
        </p:spPr>
        <p:txBody>
          <a:bodyPr>
            <a:normAutofit/>
          </a:bodyPr>
          <a:lstStyle/>
          <a:p>
            <a:pPr algn="l"/>
            <a:r>
              <a:rPr lang="en-US" sz="2400" b="0" i="0" dirty="0">
                <a:effectLst/>
                <a:latin typeface="Roboto"/>
              </a:rPr>
              <a:t>Go to the latest version at </a:t>
            </a:r>
            <a:r>
              <a:rPr lang="en-US" sz="2400" b="0" i="0" dirty="0">
                <a:effectLst/>
                <a:latin typeface="Roboto"/>
                <a:hlinkClick r:id="rId3"/>
              </a:rPr>
              <a:t>https://remix.ethereum.org/</a:t>
            </a:r>
            <a:r>
              <a:rPr lang="en-US" sz="2400" b="0" i="0" dirty="0">
                <a:effectLst/>
                <a:latin typeface="Roboto"/>
              </a:rPr>
              <a:t> </a:t>
            </a:r>
          </a:p>
        </p:txBody>
      </p:sp>
      <p:pic>
        <p:nvPicPr>
          <p:cNvPr id="7" name="Picture 6">
            <a:extLst>
              <a:ext uri="{FF2B5EF4-FFF2-40B4-BE49-F238E27FC236}">
                <a16:creationId xmlns:a16="http://schemas.microsoft.com/office/drawing/2014/main" id="{27050A06-AE1E-447B-A1A0-78594035E982}"/>
              </a:ext>
            </a:extLst>
          </p:cNvPr>
          <p:cNvPicPr>
            <a:picLocks noChangeAspect="1"/>
          </p:cNvPicPr>
          <p:nvPr/>
        </p:nvPicPr>
        <p:blipFill>
          <a:blip r:embed="rId4"/>
          <a:stretch>
            <a:fillRect/>
          </a:stretch>
        </p:blipFill>
        <p:spPr>
          <a:xfrm>
            <a:off x="575019" y="2480550"/>
            <a:ext cx="8077200" cy="3776408"/>
          </a:xfrm>
          <a:prstGeom prst="rect">
            <a:avLst/>
          </a:prstGeom>
        </p:spPr>
      </p:pic>
    </p:spTree>
    <p:extLst>
      <p:ext uri="{BB962C8B-B14F-4D97-AF65-F5344CB8AC3E}">
        <p14:creationId xmlns:p14="http://schemas.microsoft.com/office/powerpoint/2010/main" val="372877958"/>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D5BF9B5-26A5-4599-ABE5-ED8D4858C003}"/>
              </a:ext>
            </a:extLst>
          </p:cNvPr>
          <p:cNvPicPr>
            <a:picLocks noChangeAspect="1"/>
          </p:cNvPicPr>
          <p:nvPr/>
        </p:nvPicPr>
        <p:blipFill>
          <a:blip r:embed="rId3"/>
          <a:stretch>
            <a:fillRect/>
          </a:stretch>
        </p:blipFill>
        <p:spPr>
          <a:xfrm>
            <a:off x="3015877" y="3288129"/>
            <a:ext cx="5638800" cy="3204746"/>
          </a:xfrm>
          <a:prstGeom prst="rect">
            <a:avLst/>
          </a:prstGeom>
        </p:spPr>
      </p:pic>
      <p:sp>
        <p:nvSpPr>
          <p:cNvPr id="2" name="Title 1"/>
          <p:cNvSpPr>
            <a:spLocks noGrp="1"/>
          </p:cNvSpPr>
          <p:nvPr>
            <p:ph type="title"/>
          </p:nvPr>
        </p:nvSpPr>
        <p:spPr>
          <a:xfrm>
            <a:off x="489323" y="651046"/>
            <a:ext cx="8165354" cy="1143948"/>
          </a:xfrm>
        </p:spPr>
        <p:txBody>
          <a:bodyPr/>
          <a:lstStyle/>
          <a:p>
            <a:r>
              <a:rPr lang="en-US" dirty="0">
                <a:solidFill>
                  <a:schemeClr val="tx1"/>
                </a:solidFill>
                <a:effectLst/>
                <a:latin typeface="Roboto"/>
              </a:rPr>
              <a:t>I</a:t>
            </a:r>
            <a:r>
              <a:rPr lang="en-US" b="0" i="0" dirty="0">
                <a:solidFill>
                  <a:schemeClr val="tx1"/>
                </a:solidFill>
                <a:effectLst/>
                <a:latin typeface="Roboto"/>
              </a:rPr>
              <a:t>ntro videos on Remix</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sp>
        <p:nvSpPr>
          <p:cNvPr id="3" name="Content Placeholder 2"/>
          <p:cNvSpPr>
            <a:spLocks noGrp="1"/>
          </p:cNvSpPr>
          <p:nvPr>
            <p:ph sz="half" idx="1"/>
          </p:nvPr>
        </p:nvSpPr>
        <p:spPr>
          <a:xfrm>
            <a:off x="405705" y="2008817"/>
            <a:ext cx="8450018" cy="3840163"/>
          </a:xfrm>
        </p:spPr>
        <p:txBody>
          <a:bodyPr>
            <a:normAutofit/>
          </a:bodyPr>
          <a:lstStyle/>
          <a:p>
            <a:pPr algn="l"/>
            <a:r>
              <a:rPr lang="en-US" sz="2000" b="0" i="0" dirty="0">
                <a:effectLst/>
                <a:latin typeface="Roboto"/>
                <a:hlinkClick r:id="rId4"/>
              </a:rPr>
              <a:t>https://www.youtube.com/watch?v=SeQluFcMPTc</a:t>
            </a:r>
            <a:r>
              <a:rPr lang="en-US" sz="2000" b="0" i="0" dirty="0">
                <a:effectLst/>
                <a:latin typeface="Roboto"/>
              </a:rPr>
              <a:t> </a:t>
            </a:r>
          </a:p>
          <a:p>
            <a:pPr algn="l"/>
            <a:r>
              <a:rPr lang="en-US" sz="2000" b="0" i="0" dirty="0">
                <a:effectLst/>
                <a:latin typeface="Roboto"/>
                <a:hlinkClick r:id="rId5"/>
              </a:rPr>
              <a:t>https://www.youtube.com/watch?v=bqyrRS5AN00</a:t>
            </a:r>
            <a:r>
              <a:rPr lang="en-US" sz="2000" dirty="0">
                <a:latin typeface="Roboto"/>
              </a:rPr>
              <a:t> </a:t>
            </a:r>
            <a:endParaRPr lang="en-US" sz="2000" b="0" i="0" dirty="0">
              <a:effectLst/>
              <a:latin typeface="Roboto"/>
            </a:endParaRPr>
          </a:p>
        </p:txBody>
      </p:sp>
      <p:pic>
        <p:nvPicPr>
          <p:cNvPr id="10" name="Picture 9">
            <a:extLst>
              <a:ext uri="{FF2B5EF4-FFF2-40B4-BE49-F238E27FC236}">
                <a16:creationId xmlns:a16="http://schemas.microsoft.com/office/drawing/2014/main" id="{BCBEE573-F4EB-4921-90A0-4EAAB7EC937A}"/>
              </a:ext>
            </a:extLst>
          </p:cNvPr>
          <p:cNvPicPr>
            <a:picLocks noChangeAspect="1"/>
          </p:cNvPicPr>
          <p:nvPr/>
        </p:nvPicPr>
        <p:blipFill>
          <a:blip r:embed="rId6"/>
          <a:stretch>
            <a:fillRect/>
          </a:stretch>
        </p:blipFill>
        <p:spPr>
          <a:xfrm>
            <a:off x="489323" y="3048000"/>
            <a:ext cx="4533899" cy="2520288"/>
          </a:xfrm>
          <a:prstGeom prst="rect">
            <a:avLst/>
          </a:prstGeom>
        </p:spPr>
      </p:pic>
    </p:spTree>
    <p:extLst>
      <p:ext uri="{BB962C8B-B14F-4D97-AF65-F5344CB8AC3E}">
        <p14:creationId xmlns:p14="http://schemas.microsoft.com/office/powerpoint/2010/main" val="3235134791"/>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0" i="0" dirty="0">
                <a:solidFill>
                  <a:schemeClr val="tx1"/>
                </a:solidFill>
                <a:effectLst/>
                <a:latin typeface="Roboto"/>
              </a:rPr>
              <a:t>Copy this program into Remix</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sp>
        <p:nvSpPr>
          <p:cNvPr id="3" name="Content Placeholder 2"/>
          <p:cNvSpPr>
            <a:spLocks noGrp="1"/>
          </p:cNvSpPr>
          <p:nvPr>
            <p:ph sz="half" idx="1"/>
          </p:nvPr>
        </p:nvSpPr>
        <p:spPr>
          <a:xfrm>
            <a:off x="389182" y="2138081"/>
            <a:ext cx="7383218" cy="681319"/>
          </a:xfrm>
        </p:spPr>
        <p:txBody>
          <a:bodyPr>
            <a:normAutofit/>
          </a:bodyPr>
          <a:lstStyle/>
          <a:p>
            <a:pPr algn="l"/>
            <a:r>
              <a:rPr lang="en-US" sz="2400" b="0" i="0" dirty="0">
                <a:effectLst/>
                <a:latin typeface="Roboto"/>
                <a:hlinkClick r:id="rId3"/>
              </a:rPr>
              <a:t>https://www.youtube.com/watch?v=SeQluFcMPTc</a:t>
            </a:r>
            <a:r>
              <a:rPr lang="en-US" sz="2400" b="0" i="0" dirty="0">
                <a:effectLst/>
                <a:latin typeface="Roboto"/>
              </a:rPr>
              <a:t> </a:t>
            </a:r>
          </a:p>
          <a:p>
            <a:pPr algn="l"/>
            <a:endParaRPr lang="en-US" sz="2400" b="0" i="0" dirty="0">
              <a:effectLst/>
              <a:latin typeface="Roboto"/>
            </a:endParaRPr>
          </a:p>
        </p:txBody>
      </p:sp>
      <p:sp>
        <p:nvSpPr>
          <p:cNvPr id="6" name="Content Placeholder 2">
            <a:extLst>
              <a:ext uri="{FF2B5EF4-FFF2-40B4-BE49-F238E27FC236}">
                <a16:creationId xmlns:a16="http://schemas.microsoft.com/office/drawing/2014/main" id="{02D1733E-286F-40DB-BF5E-D76EA41BF54C}"/>
              </a:ext>
            </a:extLst>
          </p:cNvPr>
          <p:cNvSpPr txBox="1">
            <a:spLocks/>
          </p:cNvSpPr>
          <p:nvPr/>
        </p:nvSpPr>
        <p:spPr>
          <a:xfrm>
            <a:off x="880391" y="2950412"/>
            <a:ext cx="7383218" cy="681319"/>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fontAlgn="auto">
              <a:spcBef>
                <a:spcPts val="0"/>
              </a:spcBef>
              <a:spcAft>
                <a:spcPts val="0"/>
              </a:spcAft>
              <a:buNone/>
            </a:pPr>
            <a:r>
              <a:rPr lang="en-US" sz="1200" dirty="0">
                <a:solidFill>
                  <a:schemeClr val="tx1"/>
                </a:solidFill>
                <a:latin typeface="Roboto"/>
              </a:rPr>
              <a:t>pragma solidity ^0.5.1;</a:t>
            </a:r>
          </a:p>
          <a:p>
            <a:pPr marL="0" indent="0" fontAlgn="auto">
              <a:spcBef>
                <a:spcPts val="0"/>
              </a:spcBef>
              <a:spcAft>
                <a:spcPts val="0"/>
              </a:spcAft>
              <a:buNone/>
            </a:pPr>
            <a:endParaRPr lang="en-US" sz="1200" dirty="0">
              <a:solidFill>
                <a:schemeClr val="tx1"/>
              </a:solidFill>
              <a:latin typeface="Roboto"/>
            </a:endParaRPr>
          </a:p>
          <a:p>
            <a:pPr marL="0" indent="0" fontAlgn="auto">
              <a:spcBef>
                <a:spcPts val="0"/>
              </a:spcBef>
              <a:spcAft>
                <a:spcPts val="0"/>
              </a:spcAft>
              <a:buNone/>
            </a:pPr>
            <a:r>
              <a:rPr lang="en-US" sz="1200" dirty="0">
                <a:solidFill>
                  <a:schemeClr val="tx1"/>
                </a:solidFill>
                <a:latin typeface="Roboto"/>
              </a:rPr>
              <a:t>contract HelloWorld {</a:t>
            </a:r>
          </a:p>
          <a:p>
            <a:pPr marL="0" indent="0" fontAlgn="auto">
              <a:spcBef>
                <a:spcPts val="0"/>
              </a:spcBef>
              <a:spcAft>
                <a:spcPts val="0"/>
              </a:spcAft>
              <a:buNone/>
            </a:pPr>
            <a:endParaRPr lang="en-US" sz="1200" dirty="0">
              <a:solidFill>
                <a:schemeClr val="tx1"/>
              </a:solidFill>
              <a:latin typeface="Roboto"/>
            </a:endParaRPr>
          </a:p>
          <a:p>
            <a:pPr marL="0" indent="0" fontAlgn="auto">
              <a:spcBef>
                <a:spcPts val="0"/>
              </a:spcBef>
              <a:spcAft>
                <a:spcPts val="0"/>
              </a:spcAft>
              <a:buNone/>
            </a:pPr>
            <a:r>
              <a:rPr lang="en-US" sz="1200" dirty="0">
                <a:solidFill>
                  <a:schemeClr val="tx1"/>
                </a:solidFill>
                <a:latin typeface="Roboto"/>
              </a:rPr>
              <a:t>	string private </a:t>
            </a:r>
            <a:r>
              <a:rPr lang="en-US" sz="1200" dirty="0" err="1">
                <a:solidFill>
                  <a:schemeClr val="tx1"/>
                </a:solidFill>
                <a:latin typeface="Roboto"/>
              </a:rPr>
              <a:t>stateVariable</a:t>
            </a:r>
            <a:r>
              <a:rPr lang="en-US" sz="1200" dirty="0">
                <a:solidFill>
                  <a:schemeClr val="tx1"/>
                </a:solidFill>
                <a:latin typeface="Roboto"/>
              </a:rPr>
              <a:t> = "</a:t>
            </a:r>
            <a:r>
              <a:rPr lang="en-US" sz="1200" dirty="0" err="1">
                <a:solidFill>
                  <a:schemeClr val="tx1"/>
                </a:solidFill>
                <a:latin typeface="Roboto"/>
              </a:rPr>
              <a:t>Assalamualaikum</a:t>
            </a:r>
            <a:r>
              <a:rPr lang="en-US" sz="1200" dirty="0">
                <a:solidFill>
                  <a:schemeClr val="tx1"/>
                </a:solidFill>
                <a:latin typeface="Roboto"/>
              </a:rPr>
              <a:t>...";</a:t>
            </a:r>
          </a:p>
          <a:p>
            <a:pPr marL="0" indent="0" fontAlgn="auto">
              <a:spcBef>
                <a:spcPts val="0"/>
              </a:spcBef>
              <a:spcAft>
                <a:spcPts val="0"/>
              </a:spcAft>
              <a:buNone/>
            </a:pPr>
            <a:endParaRPr lang="en-US" sz="1200" dirty="0">
              <a:solidFill>
                <a:schemeClr val="tx1"/>
              </a:solidFill>
              <a:latin typeface="Roboto"/>
            </a:endParaRPr>
          </a:p>
          <a:p>
            <a:pPr marL="0" indent="0" fontAlgn="auto">
              <a:spcBef>
                <a:spcPts val="0"/>
              </a:spcBef>
              <a:spcAft>
                <a:spcPts val="0"/>
              </a:spcAft>
              <a:buNone/>
            </a:pPr>
            <a:r>
              <a:rPr lang="en-US" sz="1200" dirty="0">
                <a:solidFill>
                  <a:schemeClr val="tx1"/>
                </a:solidFill>
                <a:latin typeface="Roboto"/>
              </a:rPr>
              <a:t>	function hi () public view returns (string memory)  {</a:t>
            </a:r>
          </a:p>
          <a:p>
            <a:pPr marL="0" indent="0" fontAlgn="auto">
              <a:spcBef>
                <a:spcPts val="0"/>
              </a:spcBef>
              <a:spcAft>
                <a:spcPts val="0"/>
              </a:spcAft>
              <a:buNone/>
            </a:pPr>
            <a:r>
              <a:rPr lang="en-US" sz="1200" dirty="0">
                <a:solidFill>
                  <a:schemeClr val="tx1"/>
                </a:solidFill>
                <a:latin typeface="Roboto"/>
              </a:rPr>
              <a:t>		return  </a:t>
            </a:r>
            <a:r>
              <a:rPr lang="en-US" sz="1200" dirty="0" err="1">
                <a:solidFill>
                  <a:schemeClr val="tx1"/>
                </a:solidFill>
                <a:latin typeface="Roboto"/>
              </a:rPr>
              <a:t>stateVariable</a:t>
            </a:r>
            <a:r>
              <a:rPr lang="en-US" sz="1200" dirty="0">
                <a:solidFill>
                  <a:schemeClr val="tx1"/>
                </a:solidFill>
                <a:latin typeface="Roboto"/>
              </a:rPr>
              <a:t>;</a:t>
            </a:r>
          </a:p>
          <a:p>
            <a:pPr marL="0" indent="0" fontAlgn="auto">
              <a:spcBef>
                <a:spcPts val="0"/>
              </a:spcBef>
              <a:spcAft>
                <a:spcPts val="0"/>
              </a:spcAft>
              <a:buNone/>
            </a:pPr>
            <a:r>
              <a:rPr lang="en-US" sz="1200" dirty="0">
                <a:solidFill>
                  <a:schemeClr val="tx1"/>
                </a:solidFill>
                <a:latin typeface="Roboto"/>
              </a:rPr>
              <a:t>	}</a:t>
            </a:r>
          </a:p>
          <a:p>
            <a:pPr marL="0" indent="0" fontAlgn="auto">
              <a:spcBef>
                <a:spcPts val="0"/>
              </a:spcBef>
              <a:spcAft>
                <a:spcPts val="0"/>
              </a:spcAft>
              <a:buNone/>
            </a:pPr>
            <a:r>
              <a:rPr lang="en-US" sz="1200" dirty="0">
                <a:solidFill>
                  <a:schemeClr val="tx1"/>
                </a:solidFill>
                <a:latin typeface="Roboto"/>
              </a:rPr>
              <a:t>}</a:t>
            </a:r>
          </a:p>
        </p:txBody>
      </p:sp>
    </p:spTree>
    <p:extLst>
      <p:ext uri="{BB962C8B-B14F-4D97-AF65-F5344CB8AC3E}">
        <p14:creationId xmlns:p14="http://schemas.microsoft.com/office/powerpoint/2010/main" val="3574000760"/>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We do by…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5</a:t>
            </a:fld>
            <a:endParaRPr lang="en-US" dirty="0"/>
          </a:p>
        </p:txBody>
      </p:sp>
      <p:sp>
        <p:nvSpPr>
          <p:cNvPr id="3" name="Content Placeholder 2"/>
          <p:cNvSpPr>
            <a:spLocks noGrp="1"/>
          </p:cNvSpPr>
          <p:nvPr>
            <p:ph sz="half" idx="1"/>
          </p:nvPr>
        </p:nvSpPr>
        <p:spPr>
          <a:xfrm>
            <a:off x="912066" y="2138081"/>
            <a:ext cx="7622334" cy="3840163"/>
          </a:xfrm>
        </p:spPr>
        <p:txBody>
          <a:bodyPr>
            <a:normAutofit fontScale="85000" lnSpcReduction="10000"/>
          </a:bodyPr>
          <a:lstStyle/>
          <a:p>
            <a:r>
              <a:rPr lang="en-US" sz="2400" dirty="0"/>
              <a:t>Relying on good tools</a:t>
            </a:r>
          </a:p>
          <a:p>
            <a:pPr lvl="1"/>
            <a:r>
              <a:rPr lang="en-US" sz="2400" dirty="0"/>
              <a:t>But the tools also change fast, but its downward compatible.</a:t>
            </a:r>
          </a:p>
          <a:p>
            <a:r>
              <a:rPr lang="en-US" sz="2400" dirty="0"/>
              <a:t>Learn by observing others’ programs</a:t>
            </a:r>
          </a:p>
          <a:p>
            <a:pPr lvl="1"/>
            <a:r>
              <a:rPr lang="en-US" sz="2400" dirty="0" err="1"/>
              <a:t>Copy&amp;Paste</a:t>
            </a:r>
            <a:r>
              <a:rPr lang="en-US" sz="2400" dirty="0"/>
              <a:t>, and make sure they work as intended</a:t>
            </a:r>
          </a:p>
          <a:p>
            <a:pPr lvl="1"/>
            <a:r>
              <a:rPr lang="en-US" sz="2400" dirty="0"/>
              <a:t>This is the culture in </a:t>
            </a:r>
            <a:r>
              <a:rPr lang="en-US" sz="2400" dirty="0" err="1"/>
              <a:t>github</a:t>
            </a:r>
            <a:r>
              <a:rPr lang="en-US" sz="2400" dirty="0"/>
              <a:t> programming</a:t>
            </a:r>
          </a:p>
          <a:p>
            <a:r>
              <a:rPr lang="en-US" sz="2400" dirty="0"/>
              <a:t>Still, because blockchain is fast evolving:</a:t>
            </a:r>
          </a:p>
          <a:p>
            <a:pPr lvl="1"/>
            <a:r>
              <a:rPr lang="en-US" sz="2400" dirty="0"/>
              <a:t>things keep on changing</a:t>
            </a:r>
          </a:p>
          <a:p>
            <a:pPr lvl="1"/>
            <a:r>
              <a:rPr lang="en-US" sz="2400" dirty="0"/>
              <a:t>Will run into problems, so good to join a community of developers, somebody somewhere will give ideas to solve our problem</a:t>
            </a:r>
          </a:p>
          <a:p>
            <a:pPr marL="577850" lvl="2" indent="0">
              <a:buNone/>
            </a:pPr>
            <a:endParaRPr lang="en-US" sz="2400" dirty="0"/>
          </a:p>
          <a:p>
            <a:pPr lvl="2"/>
            <a:endParaRPr lang="en-US" sz="2400" dirty="0"/>
          </a:p>
          <a:p>
            <a:pPr marL="0" indent="0">
              <a:buNone/>
            </a:pPr>
            <a:endParaRPr lang="en-US" sz="2400" dirty="0"/>
          </a:p>
        </p:txBody>
      </p:sp>
    </p:spTree>
    <p:extLst>
      <p:ext uri="{BB962C8B-B14F-4D97-AF65-F5344CB8AC3E}">
        <p14:creationId xmlns:p14="http://schemas.microsoft.com/office/powerpoint/2010/main" val="4064886511"/>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18" y="657559"/>
            <a:ext cx="8165354" cy="1143948"/>
          </a:xfrm>
        </p:spPr>
        <p:txBody>
          <a:bodyPr/>
          <a:lstStyle/>
          <a:p>
            <a:r>
              <a:rPr lang="en-US" b="1" dirty="0">
                <a:ln w="1905"/>
                <a:solidFill>
                  <a:schemeClr val="tx1"/>
                </a:solidFill>
                <a:effectLst>
                  <a:innerShdw blurRad="69850" dist="43180" dir="5400000">
                    <a:srgbClr val="000000">
                      <a:alpha val="65000"/>
                    </a:srgbClr>
                  </a:innerShdw>
                </a:effectLst>
              </a:rPr>
              <a:t>Community of developers…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sp>
        <p:nvSpPr>
          <p:cNvPr id="3" name="Content Placeholder 2"/>
          <p:cNvSpPr>
            <a:spLocks noGrp="1"/>
          </p:cNvSpPr>
          <p:nvPr>
            <p:ph sz="half" idx="1"/>
          </p:nvPr>
        </p:nvSpPr>
        <p:spPr>
          <a:xfrm>
            <a:off x="389182" y="2138081"/>
            <a:ext cx="8450018" cy="3840163"/>
          </a:xfrm>
        </p:spPr>
        <p:txBody>
          <a:bodyPr>
            <a:normAutofit/>
          </a:bodyPr>
          <a:lstStyle/>
          <a:p>
            <a:r>
              <a:rPr lang="en-US" sz="2400" dirty="0"/>
              <a:t>https://ethereum.org/en/developers/</a:t>
            </a:r>
          </a:p>
        </p:txBody>
      </p:sp>
      <p:pic>
        <p:nvPicPr>
          <p:cNvPr id="7" name="Picture 6">
            <a:extLst>
              <a:ext uri="{FF2B5EF4-FFF2-40B4-BE49-F238E27FC236}">
                <a16:creationId xmlns:a16="http://schemas.microsoft.com/office/drawing/2014/main" id="{D838ED86-CA39-485A-A122-3D750DC563A6}"/>
              </a:ext>
            </a:extLst>
          </p:cNvPr>
          <p:cNvPicPr>
            <a:picLocks noChangeAspect="1"/>
          </p:cNvPicPr>
          <p:nvPr/>
        </p:nvPicPr>
        <p:blipFill>
          <a:blip r:embed="rId3"/>
          <a:stretch>
            <a:fillRect/>
          </a:stretch>
        </p:blipFill>
        <p:spPr>
          <a:xfrm>
            <a:off x="533400" y="2992754"/>
            <a:ext cx="3733800" cy="2226578"/>
          </a:xfrm>
          <a:prstGeom prst="rect">
            <a:avLst/>
          </a:prstGeom>
        </p:spPr>
      </p:pic>
      <p:pic>
        <p:nvPicPr>
          <p:cNvPr id="9" name="Picture 8">
            <a:extLst>
              <a:ext uri="{FF2B5EF4-FFF2-40B4-BE49-F238E27FC236}">
                <a16:creationId xmlns:a16="http://schemas.microsoft.com/office/drawing/2014/main" id="{47D6AA84-F285-43DA-9F10-3E6F10FD2523}"/>
              </a:ext>
            </a:extLst>
          </p:cNvPr>
          <p:cNvPicPr>
            <a:picLocks noChangeAspect="1"/>
          </p:cNvPicPr>
          <p:nvPr/>
        </p:nvPicPr>
        <p:blipFill>
          <a:blip r:embed="rId4"/>
          <a:stretch>
            <a:fillRect/>
          </a:stretch>
        </p:blipFill>
        <p:spPr>
          <a:xfrm>
            <a:off x="4413876" y="3429000"/>
            <a:ext cx="3786188" cy="2375734"/>
          </a:xfrm>
          <a:prstGeom prst="rect">
            <a:avLst/>
          </a:prstGeom>
        </p:spPr>
      </p:pic>
    </p:spTree>
    <p:extLst>
      <p:ext uri="{BB962C8B-B14F-4D97-AF65-F5344CB8AC3E}">
        <p14:creationId xmlns:p14="http://schemas.microsoft.com/office/powerpoint/2010/main" val="511836035"/>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Online chat community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pic>
        <p:nvPicPr>
          <p:cNvPr id="6" name="Picture 5">
            <a:extLst>
              <a:ext uri="{FF2B5EF4-FFF2-40B4-BE49-F238E27FC236}">
                <a16:creationId xmlns:a16="http://schemas.microsoft.com/office/drawing/2014/main" id="{77B98E42-9270-46EE-8E63-9E0E6B54B473}"/>
              </a:ext>
            </a:extLst>
          </p:cNvPr>
          <p:cNvPicPr>
            <a:picLocks noChangeAspect="1"/>
          </p:cNvPicPr>
          <p:nvPr/>
        </p:nvPicPr>
        <p:blipFill>
          <a:blip r:embed="rId3"/>
          <a:stretch>
            <a:fillRect/>
          </a:stretch>
        </p:blipFill>
        <p:spPr>
          <a:xfrm>
            <a:off x="2514600" y="2046991"/>
            <a:ext cx="4572000" cy="4467922"/>
          </a:xfrm>
          <a:prstGeom prst="rect">
            <a:avLst/>
          </a:prstGeom>
        </p:spPr>
      </p:pic>
    </p:spTree>
    <p:extLst>
      <p:ext uri="{BB962C8B-B14F-4D97-AF65-F5344CB8AC3E}">
        <p14:creationId xmlns:p14="http://schemas.microsoft.com/office/powerpoint/2010/main" val="30456047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91" y="701939"/>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grab resources with only the essentials</a:t>
            </a:r>
          </a:p>
        </p:txBody>
      </p:sp>
      <p:sp>
        <p:nvSpPr>
          <p:cNvPr id="3" name="Content Placeholder 2"/>
          <p:cNvSpPr>
            <a:spLocks noGrp="1"/>
          </p:cNvSpPr>
          <p:nvPr>
            <p:ph sz="half" idx="1"/>
          </p:nvPr>
        </p:nvSpPr>
        <p:spPr>
          <a:xfrm>
            <a:off x="658904" y="2286000"/>
            <a:ext cx="3532096" cy="3840163"/>
          </a:xfrm>
        </p:spPr>
        <p:txBody>
          <a:bodyPr>
            <a:noAutofit/>
          </a:bodyPr>
          <a:lstStyle/>
          <a:p>
            <a:r>
              <a:rPr lang="en-US" sz="2800" dirty="0"/>
              <a:t>Suggest to use this simple book which can be of help to catch up programming fast.</a:t>
            </a:r>
          </a:p>
          <a:p>
            <a:r>
              <a:rPr lang="en-US" sz="2800" dirty="0"/>
              <a:t>Will try to load to </a:t>
            </a:r>
            <a:r>
              <a:rPr lang="en-US" sz="2800" dirty="0" err="1"/>
              <a:t>iTaleemC</a:t>
            </a:r>
            <a:endParaRPr lang="en-US" sz="28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pic>
        <p:nvPicPr>
          <p:cNvPr id="1026" name="Picture 2" descr="Image result for solidity programming essent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499" y="2188974"/>
            <a:ext cx="3362325"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679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Quick crash – Solidity</a:t>
            </a:r>
          </a:p>
        </p:txBody>
      </p:sp>
      <p:sp>
        <p:nvSpPr>
          <p:cNvPr id="3" name="Content Placeholder 2"/>
          <p:cNvSpPr>
            <a:spLocks noGrp="1"/>
          </p:cNvSpPr>
          <p:nvPr>
            <p:ph sz="half" idx="1"/>
          </p:nvPr>
        </p:nvSpPr>
        <p:spPr>
          <a:xfrm>
            <a:off x="557259" y="1966538"/>
            <a:ext cx="3405141" cy="3840163"/>
          </a:xfrm>
        </p:spPr>
        <p:txBody>
          <a:bodyPr>
            <a:noAutofit/>
          </a:bodyPr>
          <a:lstStyle/>
          <a:p>
            <a:pPr marL="0" indent="0">
              <a:spcBef>
                <a:spcPts val="0"/>
              </a:spcBef>
            </a:pPr>
            <a:r>
              <a:rPr lang="en-US" sz="2800" dirty="0"/>
              <a:t> Crash read through  through Chapter 3 to Chapter 8 of this book.</a:t>
            </a:r>
          </a:p>
          <a:p>
            <a:pPr marL="0" indent="0">
              <a:spcBef>
                <a:spcPts val="0"/>
              </a:spcBef>
              <a:buNone/>
            </a:pPr>
            <a:endParaRPr lang="en-US" sz="28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pic>
        <p:nvPicPr>
          <p:cNvPr id="6" name="Picture 2" descr="Image result for solidity programming essent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895600"/>
            <a:ext cx="1951901" cy="240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67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On-screen Show (4:3)</PresentationFormat>
  <Paragraphs>77</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Calisto MT</vt:lpstr>
      <vt:lpstr>Roboto</vt:lpstr>
      <vt:lpstr>Times New Roman</vt:lpstr>
      <vt:lpstr>Wingdings</vt:lpstr>
      <vt:lpstr>Custom Design</vt:lpstr>
      <vt:lpstr>Codex</vt:lpstr>
      <vt:lpstr>Topic 5 – Smart Contract &amp; dApp</vt:lpstr>
      <vt:lpstr>Remix</vt:lpstr>
      <vt:lpstr>Intro videos on Remix</vt:lpstr>
      <vt:lpstr>Copy this program into Remix</vt:lpstr>
      <vt:lpstr>We do by…</vt:lpstr>
      <vt:lpstr>Community of developers… </vt:lpstr>
      <vt:lpstr>Online chat community</vt:lpstr>
      <vt:lpstr>Or grab resources with only the essentials</vt:lpstr>
      <vt:lpstr>Quick crash – Solidity</vt:lpstr>
      <vt:lpstr>Next…</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2020-12-15T09:18:22Z</dcterms:modified>
</cp:coreProperties>
</file>